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2">
  <p:sldMasterIdLst>
    <p:sldMasterId id="2147483792" r:id="rId1"/>
  </p:sldMasterIdLst>
  <p:notesMasterIdLst>
    <p:notesMasterId r:id="rId23"/>
  </p:notesMasterIdLst>
  <p:sldIdLst>
    <p:sldId id="266" r:id="rId2"/>
    <p:sldId id="257" r:id="rId3"/>
    <p:sldId id="256" r:id="rId4"/>
    <p:sldId id="258" r:id="rId5"/>
    <p:sldId id="293" r:id="rId6"/>
    <p:sldId id="289" r:id="rId7"/>
    <p:sldId id="261" r:id="rId8"/>
    <p:sldId id="262" r:id="rId9"/>
    <p:sldId id="259" r:id="rId10"/>
    <p:sldId id="294" r:id="rId11"/>
    <p:sldId id="260" r:id="rId12"/>
    <p:sldId id="295" r:id="rId13"/>
    <p:sldId id="265" r:id="rId14"/>
    <p:sldId id="268" r:id="rId15"/>
    <p:sldId id="270" r:id="rId16"/>
    <p:sldId id="269" r:id="rId17"/>
    <p:sldId id="296" r:id="rId18"/>
    <p:sldId id="297" r:id="rId19"/>
    <p:sldId id="288" r:id="rId20"/>
    <p:sldId id="290" r:id="rId21"/>
    <p:sldId id="29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jjsAWxctz08N5tR4bARSUNessz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1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75" tIns="45725" rIns="91475" bIns="457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139" y="1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75" tIns="45725" rIns="91475" bIns="457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75" tIns="45725" rIns="91475" bIns="457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9720264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75" tIns="45725" rIns="91475" bIns="457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139" y="9720264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75" tIns="45725" rIns="91475" bIns="457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57468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0919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1749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4836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8386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7290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0606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7170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7036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5996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2382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0478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2541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EDEF50-492B-488E-AEDB-40C2168ED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7C07FFA-232A-4E19-BC62-01DD19E08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41AF48-ED61-41AC-8D84-84284035F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A3B82E-03C0-4A6E-A771-EEF0C9246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96C0C56-2103-47A2-A561-B932577A7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11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AD7EC8-2F48-48F8-91FE-5808A9409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3F49E25-6C78-414D-831C-23D16A85F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0BD85C9-E9A0-4270-AA6C-AD96AFB5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C02C97-8347-401D-AFB7-BFEC569AC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EC21FE-FEB7-444A-8792-DA934E2F9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6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014B1BB-98E3-4AA0-9544-23B4992BA6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676986F-C54B-444B-A480-3055B3120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76D885-474F-41A0-9A2C-37E7EB833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BCF424-43B5-4757-875A-4D5FEE6FF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C36A25B-C71A-4E5C-B7B2-87B31064C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1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B04FDC-0C35-443D-9DFE-E92A4CC28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AC95AD-3F8C-43AA-A0D1-CFA513511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94EB9E-21F1-4C9A-9462-578429C8E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F5E8FD8-DDA1-443C-AFB9-ED8CF1F26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7755BC0-BCD7-4644-81ED-EF9C8706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39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EC9F1B-EAF1-4A12-8DB6-E0EC80687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3AA6DD0-0221-4B4E-8AD2-A94FBCF0C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586E7D2-A99C-41E2-8EA2-CBCA9110B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70A859-5BC6-4A19-87A2-CAE0F70FD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0A0202-392D-448B-9AA8-B8F462130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9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FDE8B2-EB80-4737-814E-0B08C401F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244DA7D-4F76-4604-BDF4-A12E1B4E2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48DF3C6-B096-41BA-A468-A7E22EC58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5B5FF23-50D0-4299-BCE7-B22F9473B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89667EE-CADE-43B9-BB17-245880180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D4E9D2E-990D-4CEA-9015-2996C67A4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2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EAAEAF-B3BE-43B2-BE96-F79E4A50F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1DE7007-E529-4904-9658-7126981A9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00D49AD-3083-4C1D-B9B6-E6AD96C39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4A86DDB-53E4-424F-88F0-3EF3A0E6BA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37F9ECB-812F-4F94-9C3C-1FF46DCCDB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B61030F-08D2-4D48-80F9-31268643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6B09DAF-A9D4-4A32-98C8-EB76BA05E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8908445-33B8-4B89-8E3D-A955D468D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3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B01F0E-2498-485C-B8A7-1C97167F2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D3F3BA8-55D8-4397-B8E1-256C300CE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2F70F29-3E49-4BFC-807C-5223BA592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9A181BC-E335-4CB7-9827-DC3AF83D5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7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5BC6AC7-7499-43A7-B14D-E871D7D7C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1D94F65-C9F5-4EC7-976C-E2E0D74B9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0B46B53-7B55-4B75-882D-FBD93D08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4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F47921-8FF8-4A68-84C0-BC53D4269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AD5FD9-F756-4C12-9601-E09CE4B20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E7C3518-CB0A-4CC7-8EC0-3CB290091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DCEF61F-244D-47A3-BC22-2F9B9CD5D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931D814-49C1-44A7-A9FE-432014527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05959D0-90C6-4165-A06D-92E597A14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8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481E5F-CA49-4D93-BC90-52CA0968A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00AA1D-2BC8-426D-B226-FE77FE0219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9280307-1BAC-4F84-AD24-478863972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414E642-D656-4038-A2FF-C73FC67DD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0ADFC7F-5614-4551-9FAE-BDC1D20A8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2A4F151-3515-41B9-9A72-6A9F83FC1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5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971536-9D06-425E-A3A2-EE885DB9E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37689DC-0309-49A5-83C3-F6DDE322B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219E6E-570D-4A7F-A7C2-E744BBBFE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A64836-55B1-4E0D-AC26-A6A03F85C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E45906-FC4D-493E-AF0E-23CB7959E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3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8%D0%BC%D0%B2%D0%BE%D0%BB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u.wikipedia.org/wiki/%D0%9E%D0%B3%D0%BE%D0%BD%D1%8C" TargetMode="External"/><Relationship Id="rId4" Type="http://schemas.openxmlformats.org/officeDocument/2006/relationships/hyperlink" Target="https://ru.wikipedia.org/wiki/%D0%9E%D0%BB%D0%B8%D0%BC%D0%BF%D0%B8%D0%B9%D1%81%D0%BA%D0%B8%D0%B5_%D0%B8%D0%B3%D1%80%D1%8B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olympics.com/ioc/news/-faster-higher-stronger-together-ioc-session-approves-historic-change-in-olympic-mott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"/>
          <p:cNvSpPr txBox="1">
            <a:spLocks noGrp="1"/>
          </p:cNvSpPr>
          <p:nvPr>
            <p:ph idx="1"/>
          </p:nvPr>
        </p:nvSpPr>
        <p:spPr>
          <a:xfrm>
            <a:off x="94371" y="124850"/>
            <a:ext cx="78486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l" rtl="0">
              <a:spcBef>
                <a:spcPts val="660"/>
              </a:spcBef>
              <a:spcAft>
                <a:spcPts val="0"/>
              </a:spcAft>
              <a:buClr>
                <a:srgbClr val="C3260C"/>
              </a:buClr>
              <a:buSzPts val="2340"/>
              <a:buNone/>
            </a:pPr>
            <a:endParaRPr sz="1800" b="1" i="1" dirty="0">
              <a:solidFill>
                <a:srgbClr val="FF0000"/>
              </a:solidFill>
            </a:endParaRPr>
          </a:p>
          <a:p>
            <a:pPr marL="45720" lvl="0" indent="0" algn="l" rtl="0">
              <a:spcBef>
                <a:spcPts val="660"/>
              </a:spcBef>
              <a:spcAft>
                <a:spcPts val="0"/>
              </a:spcAft>
              <a:buClr>
                <a:srgbClr val="C3260C"/>
              </a:buClr>
              <a:buSzPts val="2340"/>
              <a:buNone/>
            </a:pPr>
            <a:endParaRPr sz="1800" b="1" i="1" dirty="0">
              <a:solidFill>
                <a:srgbClr val="FF0000"/>
              </a:solidFill>
            </a:endParaRPr>
          </a:p>
          <a:p>
            <a:pPr marL="45720" lvl="0" indent="0" algn="l" rtl="0">
              <a:spcBef>
                <a:spcPts val="660"/>
              </a:spcBef>
              <a:spcAft>
                <a:spcPts val="0"/>
              </a:spcAft>
              <a:buClr>
                <a:srgbClr val="C3260C"/>
              </a:buClr>
              <a:buSzPts val="2340"/>
              <a:buNone/>
            </a:pPr>
            <a:endParaRPr sz="1800" b="1" i="1" dirty="0">
              <a:solidFill>
                <a:srgbClr val="FF0000"/>
              </a:solidFill>
            </a:endParaRPr>
          </a:p>
          <a:p>
            <a:pPr marL="45720" lvl="0" indent="0" algn="l" rtl="0">
              <a:spcBef>
                <a:spcPts val="660"/>
              </a:spcBef>
              <a:spcAft>
                <a:spcPts val="0"/>
              </a:spcAft>
              <a:buClr>
                <a:srgbClr val="C3260C"/>
              </a:buClr>
              <a:buSzPts val="2340"/>
              <a:buNone/>
            </a:pPr>
            <a:endParaRPr sz="1800" b="1" i="1" dirty="0">
              <a:solidFill>
                <a:srgbClr val="FF0000"/>
              </a:solidFill>
            </a:endParaRPr>
          </a:p>
          <a:p>
            <a:pPr marL="45720" lvl="0" indent="0" algn="l" rtl="0">
              <a:spcBef>
                <a:spcPts val="660"/>
              </a:spcBef>
              <a:spcAft>
                <a:spcPts val="0"/>
              </a:spcAft>
              <a:buClr>
                <a:srgbClr val="C3260C"/>
              </a:buClr>
              <a:buSzPts val="2340"/>
              <a:buNone/>
            </a:pPr>
            <a:endParaRPr sz="1800" b="1" i="1" dirty="0">
              <a:solidFill>
                <a:srgbClr val="FF0000"/>
              </a:solidFill>
            </a:endParaRPr>
          </a:p>
          <a:p>
            <a:pPr marL="45720" lvl="0" indent="0" algn="l" rtl="0">
              <a:spcBef>
                <a:spcPts val="660"/>
              </a:spcBef>
              <a:spcAft>
                <a:spcPts val="0"/>
              </a:spcAft>
              <a:buClr>
                <a:srgbClr val="C3260C"/>
              </a:buClr>
              <a:buSzPts val="2340"/>
              <a:buNone/>
            </a:pPr>
            <a:endParaRPr sz="1800" b="1" i="1" dirty="0">
              <a:solidFill>
                <a:srgbClr val="FF0000"/>
              </a:solidFill>
            </a:endParaRPr>
          </a:p>
          <a:p>
            <a:pPr marL="45720" lvl="0" indent="0" algn="l" rtl="0">
              <a:spcBef>
                <a:spcPts val="660"/>
              </a:spcBef>
              <a:spcAft>
                <a:spcPts val="0"/>
              </a:spcAft>
              <a:buClr>
                <a:srgbClr val="C3260C"/>
              </a:buClr>
              <a:buSzPts val="2340"/>
              <a:buNone/>
            </a:pPr>
            <a:endParaRPr sz="1800" b="1" i="1" dirty="0">
              <a:solidFill>
                <a:srgbClr val="FF0000"/>
              </a:solidFill>
            </a:endParaRPr>
          </a:p>
          <a:p>
            <a:pPr marL="45720" lvl="0" indent="0" algn="l" rtl="0">
              <a:spcBef>
                <a:spcPts val="660"/>
              </a:spcBef>
              <a:spcAft>
                <a:spcPts val="0"/>
              </a:spcAft>
              <a:buClr>
                <a:srgbClr val="C3260C"/>
              </a:buClr>
              <a:buSzPts val="2340"/>
              <a:buNone/>
            </a:pPr>
            <a:endParaRPr sz="1800" b="1" i="1" dirty="0">
              <a:solidFill>
                <a:srgbClr val="FF0000"/>
              </a:solidFill>
            </a:endParaRPr>
          </a:p>
          <a:p>
            <a:pPr marL="45720" lvl="0" indent="0" algn="l" rtl="0">
              <a:spcBef>
                <a:spcPts val="660"/>
              </a:spcBef>
              <a:spcAft>
                <a:spcPts val="0"/>
              </a:spcAft>
              <a:buClr>
                <a:srgbClr val="C3260C"/>
              </a:buClr>
              <a:buSzPts val="2340"/>
              <a:buNone/>
            </a:pPr>
            <a:endParaRPr sz="1800" b="1" i="1" dirty="0">
              <a:solidFill>
                <a:srgbClr val="FF0000"/>
              </a:solidFill>
            </a:endParaRPr>
          </a:p>
          <a:p>
            <a:pPr marL="45720" lvl="0" indent="0" algn="l" rtl="0">
              <a:spcBef>
                <a:spcPts val="660"/>
              </a:spcBef>
              <a:spcAft>
                <a:spcPts val="0"/>
              </a:spcAft>
              <a:buClr>
                <a:srgbClr val="C3260C"/>
              </a:buClr>
              <a:buSzPts val="2340"/>
              <a:buNone/>
            </a:pPr>
            <a:endParaRPr sz="1800" b="1" i="1" dirty="0">
              <a:solidFill>
                <a:srgbClr val="FF0000"/>
              </a:solidFill>
            </a:endParaRPr>
          </a:p>
          <a:p>
            <a:pPr marL="45720" lvl="0" indent="0" algn="l" rtl="0">
              <a:spcBef>
                <a:spcPts val="780"/>
              </a:spcBef>
              <a:spcAft>
                <a:spcPts val="0"/>
              </a:spcAft>
              <a:buClr>
                <a:srgbClr val="C3260C"/>
              </a:buClr>
              <a:buSzPts val="3120"/>
              <a:buNone/>
            </a:pPr>
            <a:endParaRPr sz="2400" b="1" i="1" dirty="0">
              <a:solidFill>
                <a:srgbClr val="FFFEFE"/>
              </a:solidFill>
            </a:endParaRPr>
          </a:p>
          <a:p>
            <a:pPr marL="45720" lvl="0" indent="0" algn="l" rtl="0">
              <a:spcBef>
                <a:spcPts val="740"/>
              </a:spcBef>
              <a:spcAft>
                <a:spcPts val="0"/>
              </a:spcAft>
              <a:buSzPts val="2860"/>
              <a:buNone/>
            </a:pPr>
            <a:endParaRPr b="1" i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8" y="91439"/>
            <a:ext cx="9055212" cy="72193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9BCF755-3A31-4EEB-8F59-96519102B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" y="1047404"/>
            <a:ext cx="7886700" cy="4215159"/>
          </a:xfrm>
        </p:spPr>
        <p:txBody>
          <a:bodyPr/>
          <a:lstStyle/>
          <a:p>
            <a:pPr lvl="0" algn="l">
              <a:spcBef>
                <a:spcPts val="0"/>
              </a:spcBef>
              <a:buSzPts val="2860"/>
            </a:pPr>
            <a:r>
              <a:rPr lang="en-US" sz="3200" dirty="0"/>
              <a:t>1.</a:t>
            </a:r>
            <a:r>
              <a:rPr lang="ru-RU" sz="3200" dirty="0"/>
              <a:t>Олимпийская медаль (греч. </a:t>
            </a:r>
            <a:r>
              <a:rPr lang="ru-RU" sz="3200" dirty="0" err="1"/>
              <a:t>Ολυμ</a:t>
            </a:r>
            <a:r>
              <a:rPr lang="ru-RU" sz="3200" dirty="0"/>
              <a:t>πιακό μετάλλιο) — знак отличия за личное или командное спортивные достижения в соревнованиях на Олимпийских играх, также считается </a:t>
            </a:r>
          </a:p>
          <a:p>
            <a:pPr lvl="0" algn="l">
              <a:spcBef>
                <a:spcPts val="0"/>
              </a:spcBef>
              <a:buSzPts val="2860"/>
            </a:pPr>
            <a:r>
              <a:rPr lang="ru-RU" sz="3200" dirty="0"/>
              <a:t>атрибутикой, используемой Международным олимпийским комитетом для </a:t>
            </a:r>
            <a:r>
              <a:rPr lang="ru-RU" sz="3200" dirty="0" err="1"/>
              <a:t>продвижени</a:t>
            </a:r>
            <a:r>
              <a:rPr lang="en-US" sz="3200" dirty="0"/>
              <a:t> </a:t>
            </a:r>
            <a:r>
              <a:rPr lang="ru-RU" sz="3200" dirty="0"/>
              <a:t>я идеи Олимпийского движения во всём мире.</a:t>
            </a:r>
            <a:endParaRPr lang="en-US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532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>
            <a:spLocks noGrp="1"/>
          </p:cNvSpPr>
          <p:nvPr>
            <p:ph type="ctrTitle"/>
          </p:nvPr>
        </p:nvSpPr>
        <p:spPr>
          <a:xfrm>
            <a:off x="463063" y="0"/>
            <a:ext cx="7772400" cy="1025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algn="l">
              <a:spcBef>
                <a:spcPts val="0"/>
              </a:spcBef>
              <a:buSzPts val="6912"/>
            </a:pPr>
            <a:r>
              <a:rPr lang="ru-RU" b="1" dirty="0"/>
              <a:t/>
            </a:r>
            <a:br>
              <a:rPr lang="ru-RU" b="1" dirty="0"/>
            </a:br>
            <a:r>
              <a:rPr lang="en-US" sz="4800" dirty="0"/>
              <a:t> </a:t>
            </a:r>
            <a:endParaRPr b="0" i="1" dirty="0">
              <a:solidFill>
                <a:srgbClr val="0D78C9"/>
              </a:solidFill>
            </a:endParaRPr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9015046" cy="725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>
              <a:spcBef>
                <a:spcPts val="0"/>
              </a:spcBef>
              <a:buSzPts val="2860"/>
            </a:pPr>
            <a:endParaRPr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954" y="955964"/>
            <a:ext cx="888609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2</a:t>
            </a:r>
            <a:r>
              <a:rPr lang="en-US" b="1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r>
              <a:rPr lang="ru-RU" sz="2400" b="1" dirty="0">
                <a:solidFill>
                  <a:srgbClr val="202122"/>
                </a:solidFill>
                <a:latin typeface="Arial" panose="020B0604020202020204" pitchFamily="34" charset="0"/>
              </a:rPr>
              <a:t>Олимпийский огонь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— один из 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  <a:hlinkClick r:id="rId3" tooltip="Символ"/>
              </a:rPr>
              <a:t>символов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  <a:hlinkClick r:id="rId4" tooltip="Олимпийские игры"/>
              </a:rPr>
              <a:t>Олимпийских игр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. Этот 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  <a:hlinkClick r:id="rId5" tooltip="Огонь"/>
              </a:rPr>
              <a:t>огонь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возжигают в городе проведения Игр во время их открытия, и он горит непрерывно до их окончания.</a:t>
            </a:r>
            <a:endParaRPr lang="en-US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3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/>
              <a:t>Флаг</a:t>
            </a:r>
            <a:r>
              <a:rPr lang="ru-RU" dirty="0"/>
              <a:t> олимпийского движения представляет собой белое поле, в центр которого помещена олимпийская эмблема — 5 переплетённых колец, расположенных в 2 ряда (3 — в верхнем, 2 — в нижнем). Цвета колец (слева направо): синее, чёрное, красное, жёлтое, зелёное.</a:t>
            </a:r>
            <a:endParaRPr lang="en-US" dirty="0"/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en-US" sz="2400" dirty="0"/>
              <a:t>.</a:t>
            </a:r>
            <a:r>
              <a:rPr lang="ru-RU" sz="2400" dirty="0"/>
              <a:t> </a:t>
            </a:r>
            <a:r>
              <a:rPr lang="ru-RU" sz="2000" b="1" dirty="0"/>
              <a:t>ЭМБЛЕМЫ ОЛИМПИЙСКИХ ИГР</a:t>
            </a:r>
          </a:p>
          <a:p>
            <a:r>
              <a:rPr lang="ru-RU" dirty="0"/>
              <a:t>Каждые Олимпийские Игры имеют свою </a:t>
            </a:r>
            <a:r>
              <a:rPr lang="ru-RU" b="1" dirty="0"/>
              <a:t>уникальную эмблему</a:t>
            </a:r>
            <a:r>
              <a:rPr lang="ru-RU" dirty="0"/>
              <a:t> символизирующую город и страну организатор. Обычно, но не всегда, элементом эмблемы являются олимпийские кольца.</a:t>
            </a:r>
            <a:endParaRPr lang="en-US" dirty="0"/>
          </a:p>
          <a:p>
            <a:r>
              <a:rPr lang="ru-RU" dirty="0"/>
              <a:t>К Олимпийским эмблемам относятся:</a:t>
            </a:r>
          </a:p>
          <a:p>
            <a:r>
              <a:rPr lang="en-US" sz="2400" dirty="0"/>
              <a:t>.</a:t>
            </a:r>
            <a:r>
              <a:rPr lang="ru-RU" b="1" dirty="0"/>
              <a:t>логотип Олимпийских игр </a:t>
            </a:r>
            <a:r>
              <a:rPr lang="ru-RU" dirty="0"/>
              <a:t>несущий в себе главную идею Игр или отражающий </a:t>
            </a:r>
            <a:endParaRPr lang="en-US" dirty="0"/>
          </a:p>
          <a:p>
            <a:r>
              <a:rPr lang="en-US" sz="2400" b="1" dirty="0"/>
              <a:t>.</a:t>
            </a:r>
            <a:r>
              <a:rPr lang="ru-RU" dirty="0"/>
              <a:t>национальную принадлежность страны;</a:t>
            </a:r>
          </a:p>
          <a:p>
            <a:r>
              <a:rPr lang="en-US" sz="2400" b="1" dirty="0"/>
              <a:t>.</a:t>
            </a:r>
            <a:r>
              <a:rPr lang="ru-RU" dirty="0"/>
              <a:t>варианты </a:t>
            </a:r>
            <a:r>
              <a:rPr lang="ru-RU" b="1" dirty="0"/>
              <a:t>олимпийских надписей</a:t>
            </a:r>
            <a:r>
              <a:rPr lang="ru-RU" dirty="0"/>
              <a:t>, связанных с организацией и проведением Игр;</a:t>
            </a:r>
          </a:p>
          <a:p>
            <a:r>
              <a:rPr lang="en-US" sz="2400" b="1" dirty="0"/>
              <a:t>.</a:t>
            </a:r>
            <a:r>
              <a:rPr lang="ru-RU" dirty="0"/>
              <a:t>основные </a:t>
            </a:r>
            <a:r>
              <a:rPr lang="ru-RU" b="1" dirty="0"/>
              <a:t>элементы олимпийского графического оформления</a:t>
            </a:r>
            <a:r>
              <a:rPr lang="ru-RU" dirty="0"/>
              <a:t>: пиктограммы, официальный шрифт для надписей и цветовая гамма для оформления Игр (плакаты, транспаранты, одежда олимпийцев и обслуживающего персонала, сувениры и т. п.).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343757-BC80-469C-97E6-0A3004F3C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07818"/>
            <a:ext cx="8595360" cy="622623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.</a:t>
            </a:r>
            <a:r>
              <a:rPr lang="ru-RU" dirty="0"/>
              <a:t> </a:t>
            </a:r>
            <a:r>
              <a:rPr lang="ru-RU" sz="3200" b="1" dirty="0"/>
              <a:t>ТАЛИСМАНЫ ОЛИМПИЙСКИХ ИГР</a:t>
            </a:r>
          </a:p>
          <a:p>
            <a:r>
              <a:rPr lang="ru-RU" sz="2300" b="1" dirty="0"/>
              <a:t>5.Олимпийский Талисман</a:t>
            </a:r>
            <a:r>
              <a:rPr lang="ru-RU" sz="2300" dirty="0"/>
              <a:t>,   начиная с 1968 года, используется наряду с официальной эмблемой  Игр  как рекламная и торговая марка. Олимпийский талисман несет, как правило, изображение популярного в стране животного.</a:t>
            </a:r>
            <a:endParaRPr lang="en-US" sz="2300" dirty="0"/>
          </a:p>
          <a:p>
            <a:r>
              <a:rPr lang="ru-RU" sz="2300" dirty="0"/>
              <a:t>Первым талисманом Олимпийских Игр современности принято считать ягуара, скульптурное изображение которого найдено среди руин древней столицы народов майя — Чечен-</a:t>
            </a:r>
            <a:r>
              <a:rPr lang="ru-RU" sz="2300" dirty="0" err="1"/>
              <a:t>Итца</a:t>
            </a:r>
            <a:r>
              <a:rPr lang="ru-RU" sz="2300" dirty="0"/>
              <a:t>. Популярность и коммерческий успех этого символа оргкомитета Олимпиады в Мехико были невысоки. Первый талисман Зимних Олимпийских Игр появился в 1980 году. Официальное признание получил талисман Олимпиады 1972. С тех пор талисман — обязательный атрибут Олимпийских игр.</a:t>
            </a:r>
          </a:p>
          <a:p>
            <a:r>
              <a:rPr lang="ru-RU" sz="2300" dirty="0"/>
              <a:t> </a:t>
            </a:r>
          </a:p>
          <a:p>
            <a:r>
              <a:rPr lang="en-US" sz="2300" dirty="0">
                <a:solidFill>
                  <a:schemeClr val="accent5">
                    <a:lumMod val="75000"/>
                  </a:schemeClr>
                </a:solidFill>
              </a:rPr>
              <a:t>6</a:t>
            </a:r>
            <a:r>
              <a:rPr lang="en-US" sz="23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ru-RU" sz="2300" b="1" dirty="0"/>
              <a:t> Олимпийский девиз </a:t>
            </a:r>
            <a:r>
              <a:rPr lang="ru-RU" sz="2300" dirty="0"/>
              <a:t>«</a:t>
            </a:r>
            <a:r>
              <a:rPr lang="ru-RU" sz="2300" dirty="0" err="1"/>
              <a:t>Citius</a:t>
            </a:r>
            <a:r>
              <a:rPr lang="ru-RU" sz="2300" dirty="0"/>
              <a:t>, </a:t>
            </a:r>
            <a:r>
              <a:rPr lang="ru-RU" sz="2300" dirty="0" err="1"/>
              <a:t>Altius</a:t>
            </a:r>
            <a:r>
              <a:rPr lang="ru-RU" sz="2300" dirty="0"/>
              <a:t>, </a:t>
            </a:r>
            <a:r>
              <a:rPr lang="ru-RU" sz="2300" dirty="0" err="1"/>
              <a:t>Fortius</a:t>
            </a:r>
            <a:r>
              <a:rPr lang="ru-RU" sz="2300" dirty="0"/>
              <a:t>» («Быстрее, выше, сильнее») был принят с началом Олимпийского движения в 1894 году по настоянию основателя Пьера де Кубертена — он хотел такой слоган, который выражал бы превосходство в спорте. Внося изменения в девиз, МОК выражает потребность в солидарности во всем мире. «Мы хотим сделать упор на солидарность. Вот что означает слово «вместе» — солидарность», — отметил глава Международного Олимпийского комитета Томас Бах.</a:t>
            </a:r>
          </a:p>
          <a:p>
            <a:r>
              <a:rPr lang="ru-RU" sz="2300" dirty="0"/>
              <a:t>Теперь девиз на латыни звучит как «</a:t>
            </a:r>
            <a:r>
              <a:rPr lang="ru-RU" sz="2300" dirty="0" err="1"/>
              <a:t>Citius</a:t>
            </a:r>
            <a:r>
              <a:rPr lang="ru-RU" sz="2300" dirty="0"/>
              <a:t>, </a:t>
            </a:r>
            <a:r>
              <a:rPr lang="ru-RU" sz="2300" dirty="0" err="1"/>
              <a:t>Altius</a:t>
            </a:r>
            <a:r>
              <a:rPr lang="ru-RU" sz="2300" dirty="0"/>
              <a:t>, </a:t>
            </a:r>
            <a:r>
              <a:rPr lang="ru-RU" sz="2300" dirty="0" err="1"/>
              <a:t>Fortius</a:t>
            </a:r>
            <a:r>
              <a:rPr lang="ru-RU" sz="2300" dirty="0"/>
              <a:t> — </a:t>
            </a:r>
            <a:r>
              <a:rPr lang="ru-RU" sz="2300" dirty="0" err="1"/>
              <a:t>Communiter</a:t>
            </a:r>
            <a:r>
              <a:rPr lang="ru-RU" sz="2300" dirty="0"/>
              <a:t>» («Быстрее, выше, сильнее — вместе»).</a:t>
            </a:r>
          </a:p>
          <a:p>
            <a:r>
              <a:rPr lang="ru-RU" sz="2300" dirty="0"/>
              <a:t>Важность единства и солидарности также отражена в глобальной кампании МОК под названием «Вместе сильнее». Творческая кампания чествует спортсменов, демонстрируя их путь к Олимпийским играм в Токио и то, как они продолжали двигаться, даже когда мир вокруг них остановился. «В нем подчеркивается послание МОК о солидарности и вере в то, что мир движется вперед только тогда, когда он движется вместе, а также непреодолимая сила Олимпийских игр по объединению людей, сообществ и обществ по всему миру», — </a:t>
            </a:r>
            <a:r>
              <a:rPr lang="ru-RU" sz="2300" dirty="0">
                <a:hlinkClick r:id="rId2"/>
              </a:rPr>
              <a:t>отмечается</a:t>
            </a:r>
            <a:r>
              <a:rPr lang="ru-RU" sz="2300" dirty="0"/>
              <a:t> на официальном сайте игр.</a:t>
            </a:r>
          </a:p>
          <a:p>
            <a:endParaRPr lang="ru-RU" sz="2300" dirty="0"/>
          </a:p>
          <a:p>
            <a:endParaRPr lang="ru-RU" sz="23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444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 txBox="1">
            <a:spLocks noGrp="1"/>
          </p:cNvSpPr>
          <p:nvPr>
            <p:ph idx="1"/>
          </p:nvPr>
        </p:nvSpPr>
        <p:spPr>
          <a:xfrm>
            <a:off x="105508" y="93785"/>
            <a:ext cx="8921261" cy="676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indent="0" algn="ctr">
              <a:spcBef>
                <a:spcPts val="860"/>
              </a:spcBef>
              <a:buSzPts val="3640"/>
              <a:buNone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Армения на Олимпийских Играх</a:t>
            </a:r>
          </a:p>
          <a:p>
            <a:pPr marL="45720" lvl="0" indent="0" algn="ctr">
              <a:spcBef>
                <a:spcPts val="860"/>
              </a:spcBef>
              <a:buSzPts val="3640"/>
              <a:buNone/>
            </a:pPr>
            <a:r>
              <a:rPr lang="ru-RU" sz="2800" dirty="0"/>
              <a:t>Спортсмены Армении принимали участие в Олимпийских Играх 1952-1980, 1988 годов в составе команды СССР, в 1992 году в составе объединенной команды стран СНГ под флагом МОК. После объявления независимости и признания НОК Армении Международным Олимпийским Комитетом выступают самостоятельной командой.</a:t>
            </a:r>
          </a:p>
          <a:p>
            <a:pPr marL="45720" lvl="0" indent="0" algn="ctr">
              <a:spcBef>
                <a:spcPts val="860"/>
              </a:spcBef>
              <a:buSzPts val="3640"/>
              <a:buNone/>
            </a:pPr>
            <a:r>
              <a:rPr lang="ru-RU" sz="2800" dirty="0"/>
              <a:t>Армянские спортсмены также внесли большой вклад в </a:t>
            </a:r>
          </a:p>
          <a:p>
            <a:pPr marL="45720" lvl="0" indent="0" algn="ctr">
              <a:spcBef>
                <a:spcPts val="860"/>
              </a:spcBef>
              <a:buSzPts val="3640"/>
              <a:buNone/>
            </a:pPr>
            <a:r>
              <a:rPr lang="ru-RU" sz="2800" dirty="0"/>
              <a:t>Олимпийские игры.</a:t>
            </a:r>
            <a:endParaRPr lang="en-US" sz="2800" dirty="0"/>
          </a:p>
          <a:p>
            <a:pPr marL="45720" lvl="0" indent="0" algn="ctr">
              <a:spcBef>
                <a:spcPts val="860"/>
              </a:spcBef>
              <a:buSzPts val="3640"/>
              <a:buNone/>
            </a:pPr>
            <a:endParaRPr sz="2800" b="1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 txBox="1">
            <a:spLocks noGrp="1"/>
          </p:cNvSpPr>
          <p:nvPr>
            <p:ph type="ctrTitle"/>
          </p:nvPr>
        </p:nvSpPr>
        <p:spPr>
          <a:xfrm>
            <a:off x="844062" y="0"/>
            <a:ext cx="7610328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algn="l">
              <a:spcBef>
                <a:spcPts val="0"/>
              </a:spcBef>
              <a:buSzPts val="6912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Варданян Юрий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Норайрович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en-US" dirty="0"/>
              <a:t>   </a:t>
            </a:r>
            <a:br>
              <a:rPr lang="en-US" dirty="0"/>
            </a:br>
            <a:endParaRPr i="1" dirty="0">
              <a:solidFill>
                <a:srgbClr val="C3260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22" y="726831"/>
            <a:ext cx="6417523" cy="43227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44062" y="902677"/>
            <a:ext cx="807719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Roboto"/>
            </a:endParaRPr>
          </a:p>
          <a:p>
            <a:endParaRPr lang="en-US" dirty="0">
              <a:latin typeface="Roboto"/>
            </a:endParaRPr>
          </a:p>
          <a:p>
            <a:endParaRPr lang="en-US" dirty="0">
              <a:latin typeface="Roboto"/>
            </a:endParaRPr>
          </a:p>
          <a:p>
            <a:endParaRPr lang="en-US" dirty="0">
              <a:latin typeface="Roboto"/>
            </a:endParaRPr>
          </a:p>
          <a:p>
            <a:endParaRPr lang="en-US" dirty="0">
              <a:latin typeface="Roboto"/>
            </a:endParaRPr>
          </a:p>
          <a:p>
            <a:endParaRPr lang="en-US" dirty="0">
              <a:latin typeface="Roboto"/>
            </a:endParaRPr>
          </a:p>
          <a:p>
            <a:endParaRPr lang="en-US" dirty="0">
              <a:latin typeface="Roboto"/>
            </a:endParaRPr>
          </a:p>
          <a:p>
            <a:endParaRPr lang="en-US" dirty="0">
              <a:latin typeface="Roboto"/>
            </a:endParaRPr>
          </a:p>
          <a:p>
            <a:endParaRPr lang="en-US" dirty="0">
              <a:latin typeface="Roboto"/>
            </a:endParaRPr>
          </a:p>
          <a:p>
            <a:endParaRPr lang="en-US" dirty="0">
              <a:latin typeface="Roboto"/>
            </a:endParaRPr>
          </a:p>
          <a:p>
            <a:endParaRPr lang="en-US" dirty="0">
              <a:latin typeface="Roboto"/>
            </a:endParaRPr>
          </a:p>
          <a:p>
            <a:endParaRPr lang="en-US" dirty="0">
              <a:latin typeface="Roboto"/>
            </a:endParaRPr>
          </a:p>
          <a:p>
            <a:endParaRPr lang="en-US" dirty="0">
              <a:latin typeface="Roboto"/>
            </a:endParaRPr>
          </a:p>
          <a:p>
            <a:endParaRPr lang="en-US" dirty="0">
              <a:latin typeface="Roboto"/>
            </a:endParaRPr>
          </a:p>
          <a:p>
            <a:endParaRPr lang="en-US" dirty="0">
              <a:latin typeface="Roboto"/>
            </a:endParaRPr>
          </a:p>
          <a:p>
            <a:endParaRPr lang="en-US" dirty="0">
              <a:latin typeface="Roboto"/>
            </a:endParaRPr>
          </a:p>
          <a:p>
            <a:endParaRPr lang="en-US" dirty="0">
              <a:latin typeface="Roboto"/>
            </a:endParaRPr>
          </a:p>
          <a:p>
            <a:endParaRPr lang="en-US" dirty="0">
              <a:latin typeface="Roboto"/>
            </a:endParaRPr>
          </a:p>
          <a:p>
            <a:endParaRPr lang="en-US" dirty="0">
              <a:latin typeface="Roboto"/>
            </a:endParaRPr>
          </a:p>
          <a:p>
            <a:endParaRPr lang="en-US" dirty="0">
              <a:latin typeface="Roboto"/>
            </a:endParaRPr>
          </a:p>
          <a:p>
            <a:endParaRPr lang="en-US" dirty="0">
              <a:latin typeface="Roboto"/>
            </a:endParaRPr>
          </a:p>
          <a:p>
            <a:endParaRPr lang="en-US" dirty="0">
              <a:latin typeface="Roboto"/>
            </a:endParaRPr>
          </a:p>
          <a:p>
            <a:r>
              <a:rPr lang="ru-RU" dirty="0">
                <a:latin typeface="Roboto"/>
              </a:rPr>
              <a:t>Юрий </a:t>
            </a:r>
            <a:r>
              <a:rPr lang="ru-RU" dirty="0" err="1">
                <a:latin typeface="Roboto"/>
              </a:rPr>
              <a:t>Варданян</a:t>
            </a:r>
            <a:r>
              <a:rPr lang="ru-RU" dirty="0">
                <a:latin typeface="Roboto"/>
              </a:rPr>
              <a:t>, установивший мировой рекорд по сумме двух упражнений в весовой категории до 82,5 кг с общим результатом </a:t>
            </a:r>
            <a:r>
              <a:rPr lang="en-US" dirty="0">
                <a:latin typeface="Roboto"/>
              </a:rPr>
              <a:t>400</a:t>
            </a:r>
            <a:r>
              <a:rPr lang="ru-RU" dirty="0">
                <a:latin typeface="Roboto"/>
              </a:rPr>
              <a:t>кг, во время выступления на Международном турнире по тяжелой атлетике, 1978 год.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"/>
          <p:cNvSpPr txBox="1">
            <a:spLocks noGrp="1"/>
          </p:cNvSpPr>
          <p:nvPr>
            <p:ph type="ctrTitle"/>
          </p:nvPr>
        </p:nvSpPr>
        <p:spPr>
          <a:xfrm>
            <a:off x="1359876" y="0"/>
            <a:ext cx="7222029" cy="217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>
              <a:spcBef>
                <a:spcPts val="0"/>
              </a:spcBef>
              <a:buSzPts val="6912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Олимпийский чемпион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Альберт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Вагаршакович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Азарян</a:t>
            </a:r>
            <a:endParaRPr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9032751" y="4178578"/>
            <a:ext cx="184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70" y="2003948"/>
            <a:ext cx="3882525" cy="53112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43942" y="2767263"/>
            <a:ext cx="459552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b="1" i="1" u="sng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b="1" i="1" u="sng" dirty="0">
                <a:solidFill>
                  <a:schemeClr val="tx1"/>
                </a:solidFill>
                <a:latin typeface="Arial" panose="020B0604020202020204" pitchFamily="34" charset="0"/>
              </a:rPr>
              <a:t>Я всю свою жизнь не устаю повторять, что гимнастика – это главный вид спорта. С нее начинается путь в другие виды.</a:t>
            </a:r>
            <a:br>
              <a:rPr lang="ru-RU" b="1" i="1" u="sng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u-RU" b="1" i="1" u="sng" dirty="0">
                <a:solidFill>
                  <a:schemeClr val="tx1"/>
                </a:solidFill>
                <a:latin typeface="Arial" panose="020B0604020202020204" pitchFamily="34" charset="0"/>
              </a:rPr>
              <a:t>Альберт </a:t>
            </a:r>
            <a:r>
              <a:rPr lang="ru-RU" b="1" i="1" u="sng" dirty="0" err="1">
                <a:solidFill>
                  <a:schemeClr val="tx1"/>
                </a:solidFill>
                <a:latin typeface="Arial" panose="020B0604020202020204" pitchFamily="34" charset="0"/>
              </a:rPr>
              <a:t>Азарян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"/>
          <p:cNvSpPr txBox="1">
            <a:spLocks noGrp="1"/>
          </p:cNvSpPr>
          <p:nvPr>
            <p:ph type="ctrTitle"/>
          </p:nvPr>
        </p:nvSpPr>
        <p:spPr>
          <a:xfrm>
            <a:off x="685800" y="1"/>
            <a:ext cx="7772400" cy="144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>
              <a:spcBef>
                <a:spcPts val="0"/>
              </a:spcBef>
              <a:buSzPts val="6912"/>
            </a:pP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Джулфалакян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Левон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Арсенович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8" name="Google Shape;198;p14"/>
          <p:cNvSpPr txBox="1">
            <a:spLocks noGrp="1"/>
          </p:cNvSpPr>
          <p:nvPr>
            <p:ph type="subTitle" idx="1"/>
          </p:nvPr>
        </p:nvSpPr>
        <p:spPr>
          <a:xfrm>
            <a:off x="3352800" y="1619454"/>
            <a:ext cx="4648200" cy="340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lvl="0" algn="l">
              <a:spcBef>
                <a:spcPts val="0"/>
              </a:spcBef>
              <a:buSzPts val="2860"/>
            </a:pPr>
            <a:r>
              <a:rPr lang="ru-RU" dirty="0"/>
              <a:t>В 1988 году перед Олимпийскими играми в Сеуле, в Будапеште стартовал традиционный турнир, где перед Левоном была поставлена серьезная и сложнейшая задача: в случае победы он примет участие в олимпийских играх, в противном случае лишается мечты. Однако, победив, </a:t>
            </a:r>
            <a:r>
              <a:rPr lang="ru-RU" dirty="0" err="1"/>
              <a:t>Джулфалакян</a:t>
            </a:r>
            <a:r>
              <a:rPr lang="ru-RU" dirty="0"/>
              <a:t> получает путевку на олимпийские игры. Победив в полуфинале </a:t>
            </a:r>
            <a:r>
              <a:rPr lang="ru-RU" dirty="0" err="1"/>
              <a:t>Сеульской</a:t>
            </a:r>
            <a:r>
              <a:rPr lang="ru-RU" dirty="0"/>
              <a:t> олимпиады претендента на золотую медаль, румына </a:t>
            </a:r>
            <a:r>
              <a:rPr lang="ru-RU" dirty="0" err="1"/>
              <a:t>Караре</a:t>
            </a:r>
            <a:r>
              <a:rPr lang="ru-RU" dirty="0"/>
              <a:t>, он вышел в финал, где встретился с корейским борцом. Применив ряд блестящих приемов, армянский борец со счетом 6-1 одержал победу и был признан чемпионом олимпийских игр.</a:t>
            </a:r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9173"/>
            <a:ext cx="3175000" cy="44831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gran Gevorg Martirosyan of Armenia compates in the men's 77kg... News  Photo - Getty Images">
            <a:extLst>
              <a:ext uri="{FF2B5EF4-FFF2-40B4-BE49-F238E27FC236}">
                <a16:creationId xmlns:a16="http://schemas.microsoft.com/office/drawing/2014/main" xmlns="" id="{5325FECE-D8A5-45B1-9F31-04C9FCF9F9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2" y="1131888"/>
            <a:ext cx="646747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08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8D3C84-A09C-4B03-938F-9372328B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460499"/>
          </a:xfrm>
        </p:spPr>
        <p:txBody>
          <a:bodyPr>
            <a:normAutofit/>
          </a:bodyPr>
          <a:lstStyle/>
          <a:p>
            <a:r>
              <a:rPr lang="ru-RU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Рипсиме</a:t>
            </a:r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Арменовна</a:t>
            </a:r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Хуршудян</a:t>
            </a:r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ru-RU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армянская тяжелоатлетка</a:t>
            </a:r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, многократная чемпионка Армении 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 descr="Хуршудян, Рипсиме Арменовна — Википедия">
            <a:extLst>
              <a:ext uri="{FF2B5EF4-FFF2-40B4-BE49-F238E27FC236}">
                <a16:creationId xmlns:a16="http://schemas.microsoft.com/office/drawing/2014/main" xmlns="" id="{6D0A46B4-CE4E-4EED-984E-E499C524CB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7" y="2053244"/>
            <a:ext cx="6533804" cy="463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332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72306" y="116781"/>
            <a:ext cx="7023435" cy="132556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54693" y="116781"/>
            <a:ext cx="60776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Mardoto"/>
              </a:rPr>
              <a:t>Артур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Mardoto"/>
              </a:rPr>
              <a:t>Алексанян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Mardoto"/>
              </a:rPr>
              <a:t> – Олимпийский чемпион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0" y="1085952"/>
            <a:ext cx="4448254" cy="41662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98278" y="539915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Mardoto"/>
              </a:rPr>
              <a:t>Армянский борец греко-римского стиля из </a:t>
            </a:r>
            <a:r>
              <a:rPr lang="ru-RU" dirty="0" err="1">
                <a:solidFill>
                  <a:srgbClr val="333333"/>
                </a:solidFill>
                <a:latin typeface="Mardoto"/>
              </a:rPr>
              <a:t>Гюмри</a:t>
            </a:r>
            <a:r>
              <a:rPr lang="ru-RU" dirty="0">
                <a:solidFill>
                  <a:srgbClr val="333333"/>
                </a:solidFill>
                <a:latin typeface="Mardoto"/>
              </a:rPr>
              <a:t> Артур </a:t>
            </a:r>
            <a:r>
              <a:rPr lang="ru-RU" dirty="0" err="1">
                <a:solidFill>
                  <a:srgbClr val="333333"/>
                </a:solidFill>
                <a:latin typeface="Mardoto"/>
              </a:rPr>
              <a:t>Алексанян</a:t>
            </a:r>
            <a:r>
              <a:rPr lang="ru-RU" dirty="0">
                <a:solidFill>
                  <a:srgbClr val="333333"/>
                </a:solidFill>
                <a:latin typeface="Mardoto"/>
              </a:rPr>
              <a:t> завоевал золотую медаль Олимпиады-2016 в Рио-де-Жанейро в весовой категории до 98кг. В финале </a:t>
            </a:r>
            <a:r>
              <a:rPr lang="ru-RU" dirty="0" err="1">
                <a:solidFill>
                  <a:srgbClr val="333333"/>
                </a:solidFill>
                <a:latin typeface="Mardoto"/>
              </a:rPr>
              <a:t>Алексанян</a:t>
            </a:r>
            <a:r>
              <a:rPr lang="ru-RU" dirty="0">
                <a:solidFill>
                  <a:srgbClr val="333333"/>
                </a:solidFill>
                <a:latin typeface="Mardoto"/>
              </a:rPr>
              <a:t> победил кубинца Даниеля </a:t>
            </a:r>
            <a:r>
              <a:rPr lang="ru-RU" dirty="0" err="1">
                <a:solidFill>
                  <a:srgbClr val="333333"/>
                </a:solidFill>
                <a:latin typeface="Mardoto"/>
              </a:rPr>
              <a:t>Кабрера</a:t>
            </a:r>
            <a:r>
              <a:rPr lang="ru-RU" dirty="0">
                <a:solidFill>
                  <a:srgbClr val="333333"/>
                </a:solidFill>
                <a:latin typeface="Mard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Mardoto"/>
              </a:rPr>
              <a:t>Луго</a:t>
            </a:r>
            <a:r>
              <a:rPr lang="ru-RU" dirty="0">
                <a:solidFill>
                  <a:srgbClr val="333333"/>
                </a:solidFill>
                <a:latin typeface="Mardoto"/>
              </a:rPr>
              <a:t> со счетом 3:0.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713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 txBox="1">
            <a:spLocks noGrp="1"/>
          </p:cNvSpPr>
          <p:nvPr>
            <p:ph type="ctrTitle"/>
          </p:nvPr>
        </p:nvSpPr>
        <p:spPr>
          <a:xfrm>
            <a:off x="265177" y="73152"/>
            <a:ext cx="8339328" cy="6638544"/>
          </a:xfrm>
          <a:prstGeom prst="rect">
            <a:avLst/>
          </a:prstGeom>
          <a:gradFill>
            <a:gsLst>
              <a:gs pos="0">
                <a:srgbClr val="B2E1FB"/>
              </a:gs>
              <a:gs pos="28000">
                <a:srgbClr val="B2E1FB"/>
              </a:gs>
              <a:gs pos="100000">
                <a:srgbClr val="74C7F0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Школа-Гюмр</a:t>
            </a:r>
            <a:r>
              <a:rPr lang="ru-RU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йская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средняя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№8</a:t>
            </a:r>
            <a:b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Руководител</a:t>
            </a:r>
            <a:r>
              <a:rPr lang="ru-RU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ь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Анна</a:t>
            </a:r>
            <a:r>
              <a:rPr lang="ru-RU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Патвакановна</a:t>
            </a:r>
            <a:r>
              <a:rPr lang="hy-AM" sz="28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hy-AM" sz="28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28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Учащиеся 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Джулиа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Баласанян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Софи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Мхитарян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Александра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Арутюнян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Гамлет</a:t>
            </a: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Восканян</a:t>
            </a:r>
            <a:r>
              <a:rPr lang="hy-AM" sz="28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hy-AM" sz="28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hy-AM" sz="28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r>
              <a:rPr lang="ru-RU" sz="280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класс</a:t>
            </a:r>
            <a:r>
              <a:rPr lang="hy-AM" sz="28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hy-AM" sz="28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800" i="1" dirty="0">
                <a:solidFill>
                  <a:srgbClr val="FF5D4F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                  </a:t>
            </a:r>
            <a:endParaRPr sz="2800" i="1" dirty="0">
              <a:solidFill>
                <a:srgbClr val="FF5D4F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277815" y="99045"/>
            <a:ext cx="6348046" cy="56391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Вараздат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Лалаян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38675" y="742950"/>
            <a:ext cx="4505325" cy="601668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6400" dirty="0"/>
              <a:t> </a:t>
            </a:r>
            <a:r>
              <a:rPr lang="ru-RU" sz="6400" dirty="0" err="1"/>
              <a:t>Вараздат</a:t>
            </a:r>
            <a:r>
              <a:rPr lang="ru-RU" sz="6400" dirty="0"/>
              <a:t> </a:t>
            </a:r>
            <a:r>
              <a:rPr lang="ru-RU" sz="6400" dirty="0" err="1"/>
              <a:t>Лалаян</a:t>
            </a:r>
            <a:r>
              <a:rPr lang="ru-RU" sz="6400" dirty="0"/>
              <a:t> — армянский тяжелоатлет, выступающий в супертяжёлой весовой категории свыше 109 кг. Он является одним из самых успешных спортсменов Армении в последние годы.</a:t>
            </a:r>
          </a:p>
          <a:p>
            <a:pPr algn="l"/>
            <a:r>
              <a:rPr lang="en-US" sz="6400" dirty="0"/>
              <a:t> </a:t>
            </a:r>
            <a:r>
              <a:rPr lang="ru-RU" sz="6400" dirty="0"/>
              <a:t>На Олимпийских играх 2024 года в Париже Лалаян завоевал серебряную медаль, показав результат 467 кг в сумме двух упражнений: 215 кг в рывке и 252 кг в толчке. </a:t>
            </a:r>
          </a:p>
          <a:p>
            <a:pPr algn="l"/>
            <a:r>
              <a:rPr lang="en-US" sz="6400" dirty="0"/>
              <a:t> </a:t>
            </a:r>
            <a:r>
              <a:rPr lang="ru-RU" sz="6400" dirty="0"/>
              <a:t>В декабре 2024 года на чемпионате мира в Бахрейне он стал чемпионом мира, повторив свой олимпийский результат в 467 кг. В упражнении рывок он поднял 215 кг, завоевав малую золотую медаль, а в толчке — 252 кг, что принесло ему малую бронзу. </a:t>
            </a:r>
          </a:p>
          <a:p>
            <a:pPr algn="l"/>
            <a:r>
              <a:rPr lang="ru-RU" sz="6400" dirty="0"/>
              <a:t>За свои выдающиеся достижения он был удостоен звания Заслуженного мастера спорта Армении. </a:t>
            </a:r>
          </a:p>
          <a:p>
            <a:pPr algn="l"/>
            <a:r>
              <a:rPr lang="ru-RU" sz="6400" dirty="0"/>
              <a:t>Лалаян также является двукратным вице-чемпионом мира, завоевав серебряные медали на чемпионатах мира 2021 и 2023 годов. </a:t>
            </a:r>
          </a:p>
          <a:p>
            <a:pPr algn="l"/>
            <a:r>
              <a:rPr lang="en-US" sz="6400" dirty="0"/>
              <a:t> </a:t>
            </a:r>
            <a:r>
              <a:rPr lang="ru-RU" sz="6400" dirty="0"/>
              <a:t>Его успехи сделали его одним из самых успешных спортсменов в мире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18561"/>
            <a:ext cx="4196862" cy="3126893"/>
          </a:xfrm>
          <a:prstGeom prst="rect">
            <a:avLst/>
          </a:prstGeom>
        </p:spPr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xmlns="" id="{C1B7E798-A12D-41E1-A6F2-68747051B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3431591-8BD2-486C-8383-BAB7FB910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xmlns="" id="{0CD4C7D0-0BF3-46E7-A5E8-3C3164257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E6A4A37F-F5BF-43A5-BB88-BAD034F6C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xmlns="" id="{2B4CD776-04EA-4035-97E9-BA50C8881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842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83822" y="399008"/>
            <a:ext cx="6858000" cy="541158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Информационно-познавательная викторина «Олимпийские игры» | Ц &quot;Мостовик&quot;  Курган">
            <a:extLst>
              <a:ext uri="{FF2B5EF4-FFF2-40B4-BE49-F238E27FC236}">
                <a16:creationId xmlns:a16="http://schemas.microsoft.com/office/drawing/2014/main" xmlns="" id="{2CA6474A-C896-47F3-AD33-B96B867DA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374072"/>
            <a:ext cx="7759931" cy="541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040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7" y="222739"/>
            <a:ext cx="8431823" cy="5621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ctrTitle"/>
          </p:nvPr>
        </p:nvSpPr>
        <p:spPr>
          <a:xfrm>
            <a:off x="482744" y="263158"/>
            <a:ext cx="8514710" cy="145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algn="just">
              <a:spcBef>
                <a:spcPts val="0"/>
              </a:spcBef>
              <a:buSzPct val="128000"/>
            </a:pPr>
            <a:r>
              <a:rPr lang="en-US" sz="48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  </a:t>
            </a:r>
            <a:r>
              <a:rPr lang="ru-RU" sz="48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Цели</a:t>
            </a:r>
            <a:endParaRPr i="1" cap="none" dirty="0">
              <a:solidFill>
                <a:srgbClr val="048A66"/>
              </a:solidFill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subTitle" idx="1"/>
          </p:nvPr>
        </p:nvSpPr>
        <p:spPr>
          <a:xfrm>
            <a:off x="761999" y="757927"/>
            <a:ext cx="6324601" cy="593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>
              <a:lnSpc>
                <a:spcPts val="6534"/>
              </a:lnSpc>
            </a:pP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.Внедрить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представление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о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спорте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как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средстве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реализации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здорового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образа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жизни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общечеловеческой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ценности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и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равных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возможностей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l">
              <a:lnSpc>
                <a:spcPts val="6534"/>
              </a:lnSpc>
            </a:pP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.Расширять и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закреплять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словарный</a:t>
            </a:r>
            <a:r>
              <a:rPr lang="ru-RU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запас ,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связанны</a:t>
            </a:r>
            <a:r>
              <a:rPr lang="ru-RU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й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со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спортом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60"/>
              <a:buNone/>
            </a:pPr>
            <a:endParaRPr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F6AA24-B470-46ED-90AB-B9904864F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90204"/>
            <a:ext cx="7886700" cy="5628323"/>
          </a:xfrm>
        </p:spPr>
        <p:txBody>
          <a:bodyPr/>
          <a:lstStyle/>
          <a:p>
            <a:pPr algn="l">
              <a:lnSpc>
                <a:spcPts val="6534"/>
              </a:lnSpc>
            </a:pPr>
            <a:r>
              <a:rPr lang="en-US" sz="24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.Ввести и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закрепить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грамматический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материал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соответствующий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теме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l">
              <a:lnSpc>
                <a:spcPts val="6534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.Узнать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важные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этапы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и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изменения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произошедшие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с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момента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возрождения</a:t>
            </a:r>
            <a:r>
              <a:rPr lang="en-US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Олимпийских</a:t>
            </a:r>
            <a:r>
              <a:rPr lang="en-US" sz="2400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игр</a:t>
            </a:r>
            <a:r>
              <a:rPr lang="en-US" sz="2400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465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86" y="0"/>
            <a:ext cx="9217275" cy="690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00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ctrTitle"/>
          </p:nvPr>
        </p:nvSpPr>
        <p:spPr>
          <a:xfrm>
            <a:off x="685800" y="0"/>
            <a:ext cx="7772400" cy="109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algn="l">
              <a:spcBef>
                <a:spcPts val="0"/>
              </a:spcBef>
              <a:buSzPts val="6912"/>
            </a:pPr>
            <a:r>
              <a:rPr lang="en-US" b="1" dirty="0"/>
              <a:t>   </a:t>
            </a:r>
            <a:r>
              <a:rPr lang="ru-RU" b="1" dirty="0"/>
              <a:t>первые олимпийские игры</a:t>
            </a:r>
            <a:r>
              <a:rPr lang="en-US" b="1" dirty="0"/>
              <a:t>    </a:t>
            </a:r>
            <a:endParaRPr b="1" i="1" dirty="0">
              <a:solidFill>
                <a:srgbClr val="4FACF3"/>
              </a:solidFill>
            </a:endParaRPr>
          </a:p>
        </p:txBody>
      </p:sp>
      <p:sp>
        <p:nvSpPr>
          <p:cNvPr id="7" name="Freeform 4"/>
          <p:cNvSpPr>
            <a:spLocks noGrp="1"/>
          </p:cNvSpPr>
          <p:nvPr>
            <p:ph type="subTitle" idx="1"/>
          </p:nvPr>
        </p:nvSpPr>
        <p:spPr>
          <a:xfrm>
            <a:off x="1143000" y="3821724"/>
            <a:ext cx="6858000" cy="3423138"/>
          </a:xfrm>
          <a:custGeom>
            <a:avLst/>
            <a:gdLst/>
            <a:ahLst/>
            <a:cxnLst/>
            <a:rect l="l" t="t" r="r" b="b"/>
            <a:pathLst>
              <a:path w="7121734" h="4824400">
                <a:moveTo>
                  <a:pt x="0" y="0"/>
                </a:moveTo>
                <a:lnTo>
                  <a:pt x="7121734" y="0"/>
                </a:lnTo>
                <a:lnTo>
                  <a:pt x="7121734" y="4824400"/>
                </a:lnTo>
                <a:lnTo>
                  <a:pt x="0" y="48244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5" name="Freeform 3"/>
          <p:cNvSpPr/>
          <p:nvPr/>
        </p:nvSpPr>
        <p:spPr>
          <a:xfrm>
            <a:off x="175846" y="984421"/>
            <a:ext cx="3317632" cy="2507351"/>
          </a:xfrm>
          <a:custGeom>
            <a:avLst/>
            <a:gdLst/>
            <a:ahLst/>
            <a:cxnLst/>
            <a:rect l="l" t="t" r="r" b="b"/>
            <a:pathLst>
              <a:path w="6349695" h="5252105">
                <a:moveTo>
                  <a:pt x="0" y="0"/>
                </a:moveTo>
                <a:lnTo>
                  <a:pt x="6349695" y="0"/>
                </a:lnTo>
                <a:lnTo>
                  <a:pt x="6349695" y="5252105"/>
                </a:lnTo>
                <a:lnTo>
                  <a:pt x="0" y="52521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6" name="Freeform 2"/>
          <p:cNvSpPr/>
          <p:nvPr/>
        </p:nvSpPr>
        <p:spPr>
          <a:xfrm>
            <a:off x="4841631" y="984421"/>
            <a:ext cx="3305908" cy="2507351"/>
          </a:xfrm>
          <a:custGeom>
            <a:avLst/>
            <a:gdLst/>
            <a:ahLst/>
            <a:cxnLst/>
            <a:rect l="l" t="t" r="r" b="b"/>
            <a:pathLst>
              <a:path w="7613123" h="5000581">
                <a:moveTo>
                  <a:pt x="0" y="0"/>
                </a:moveTo>
                <a:lnTo>
                  <a:pt x="7613124" y="0"/>
                </a:lnTo>
                <a:lnTo>
                  <a:pt x="7613124" y="5000581"/>
                </a:lnTo>
                <a:lnTo>
                  <a:pt x="0" y="50005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7091" b="-7091"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0040" lvl="0" algn="ctr">
              <a:spcBef>
                <a:spcPts val="0"/>
              </a:spcBef>
              <a:buSzPts val="5888"/>
            </a:pPr>
            <a:r>
              <a:rPr lang="ru-RU" sz="2400" dirty="0"/>
              <a:t>Изначально первую Олимпиаду планировали провести на стадионе в Олимпии, но это требовало масштабных работ по реставрации</a:t>
            </a:r>
            <a:r>
              <a:rPr lang="ru-RU" dirty="0"/>
              <a:t>.</a:t>
            </a:r>
            <a:endParaRPr dirty="0"/>
          </a:p>
        </p:txBody>
      </p:sp>
      <p:sp>
        <p:nvSpPr>
          <p:cNvPr id="142" name="Google Shape;142;p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ctr">
              <a:spcBef>
                <a:spcPts val="0"/>
              </a:spcBef>
              <a:buSzPts val="2860"/>
              <a:buNone/>
            </a:pPr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677" y="1820535"/>
            <a:ext cx="4856920" cy="44021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4713" y="129731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algn="ctr">
              <a:buSzPts val="2860"/>
            </a:pPr>
            <a:r>
              <a:rPr lang="ru-RU" dirty="0"/>
              <a:t>Аудитория церемонии открытия Олимпийских игр была большой – 60 000 зрителей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ctrTitle"/>
          </p:nvPr>
        </p:nvSpPr>
        <p:spPr>
          <a:xfrm>
            <a:off x="685800" y="0"/>
            <a:ext cx="7772400" cy="117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0" algn="l" rtl="0">
              <a:spcBef>
                <a:spcPts val="0"/>
              </a:spcBef>
              <a:spcAft>
                <a:spcPts val="0"/>
              </a:spcAft>
              <a:buSzPts val="6912"/>
              <a:buNone/>
            </a:pPr>
            <a:r>
              <a:rPr lang="en-US" i="1" dirty="0">
                <a:solidFill>
                  <a:srgbClr val="FF5D4F"/>
                </a:solidFill>
              </a:rPr>
              <a:t>  </a:t>
            </a:r>
            <a:endParaRPr i="1" dirty="0">
              <a:solidFill>
                <a:srgbClr val="FF5D4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</TotalTime>
  <Words>525</Words>
  <Application>Microsoft Office PowerPoint</Application>
  <PresentationFormat>On-screen Show (4:3)</PresentationFormat>
  <Paragraphs>83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Тема Office</vt:lpstr>
      <vt:lpstr>PowerPoint Presentation</vt:lpstr>
      <vt:lpstr>Школа-Гюмрийская средняя №8 Руководитель-Анна Патвакановна Учащиеся -Джулиа Баласанян Софи Мхитарян Александра Арутюнян Гамлет Восканян 7 класс                                     </vt:lpstr>
      <vt:lpstr>PowerPoint Presentation</vt:lpstr>
      <vt:lpstr>            Цели</vt:lpstr>
      <vt:lpstr>PowerPoint Presentation</vt:lpstr>
      <vt:lpstr>PowerPoint Presentation</vt:lpstr>
      <vt:lpstr>   первые олимпийские игры    </vt:lpstr>
      <vt:lpstr>Изначально первую Олимпиаду планировали провести на стадионе в Олимпии, но это требовало масштабных работ по реставрации.</vt:lpstr>
      <vt:lpstr>  </vt:lpstr>
      <vt:lpstr>PowerPoint Presentation</vt:lpstr>
      <vt:lpstr>  </vt:lpstr>
      <vt:lpstr>PowerPoint Presentation</vt:lpstr>
      <vt:lpstr>PowerPoint Presentation</vt:lpstr>
      <vt:lpstr>Варданян Юрий Норайрович      </vt:lpstr>
      <vt:lpstr>Олимпийский чемпион Альберт Вагаршакович Азарян</vt:lpstr>
      <vt:lpstr>Джулфалакян Левон Арсенович </vt:lpstr>
      <vt:lpstr>PowerPoint Presentation</vt:lpstr>
      <vt:lpstr>Рипсиме Арменовна Хуршудян - армянская тяжелоатлетка, многократная чемпионка Армении </vt:lpstr>
      <vt:lpstr>       </vt:lpstr>
      <vt:lpstr>Вараздат Лалаян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X96Air_P3</dc:creator>
  <cp:lastModifiedBy>HP</cp:lastModifiedBy>
  <cp:revision>71</cp:revision>
  <dcterms:created xsi:type="dcterms:W3CDTF">2015-05-11T09:36:16Z</dcterms:created>
  <dcterms:modified xsi:type="dcterms:W3CDTF">2025-07-07T09:40:49Z</dcterms:modified>
</cp:coreProperties>
</file>