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Canva Sans" panose="020B0604020202020204" charset="0"/>
      <p:regular r:id="rId34"/>
    </p:embeddedFont>
    <p:embeddedFont>
      <p:font typeface="Leckerli One" panose="020B0604020202020204" charset="0"/>
      <p:regular r:id="rId35"/>
    </p:embeddedFont>
    <p:embeddedFont>
      <p:font typeface="Poppins" panose="020B0604020202020204" charset="0"/>
      <p:regular r:id="rId36"/>
    </p:embeddedFont>
    <p:embeddedFont>
      <p:font typeface="MK Times Armenian" panose="02027200000000000000" pitchFamily="18" charset="0"/>
      <p:regular r:id="rId37"/>
    </p:embeddedFont>
    <p:embeddedFont>
      <p:font typeface="Noto Serif Armenian" panose="020B0604020202020204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nva Sans Bold" panose="020B0604020202020204" charset="0"/>
      <p:regular r:id="rId43"/>
    </p:embeddedFont>
    <p:embeddedFont>
      <p:font typeface="Poppins Bold" panose="020B0604020202020204" charset="0"/>
      <p:regular r:id="rId44"/>
    </p:embeddedFont>
    <p:embeddedFont>
      <p:font typeface="Waterlily" panose="020B0604020202020204" charset="0"/>
      <p:regular r:id="rId45"/>
    </p:embeddedFont>
    <p:embeddedFont>
      <p:font typeface="Noto Serif Armenian Bold" panose="020B0604020202020204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Համլետ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Ալեքս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Արմեն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Արմեն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Արմեն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Արմեն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Արմեն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Արմեն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Էրիկ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Գոգա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Լուսինե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Մերի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Լուսինե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Մերի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Լուսինե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Լուսինե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Արեն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Ալեքս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Գոգա,Գագիկ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Դավիթ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Արգիշտի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Ռաֆաել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Համլետ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sv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microsoft.com/office/2007/relationships/media" Target="../media/media5.mp4"/><Relationship Id="rId7" Type="http://schemas.openxmlformats.org/officeDocument/2006/relationships/image" Target="../media/image4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0.jpeg"/><Relationship Id="rId4" Type="http://schemas.openxmlformats.org/officeDocument/2006/relationships/video" Target="../media/media5.mp4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media" Target="../media/media7.mp4"/><Relationship Id="rId7" Type="http://schemas.openxmlformats.org/officeDocument/2006/relationships/image" Target="../media/image51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4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7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2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55.png"/><Relationship Id="rId10" Type="http://schemas.openxmlformats.org/officeDocument/2006/relationships/image" Target="../media/image36.png"/><Relationship Id="rId4" Type="http://schemas.openxmlformats.org/officeDocument/2006/relationships/image" Target="../media/image33.sv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3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3.png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9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9.png"/><Relationship Id="rId4" Type="http://schemas.openxmlformats.org/officeDocument/2006/relationships/image" Target="../media/image10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gif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1.png"/><Relationship Id="rId12" Type="http://schemas.openxmlformats.org/officeDocument/2006/relationships/image" Target="../media/image110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4.png"/><Relationship Id="rId5" Type="http://schemas.openxmlformats.org/officeDocument/2006/relationships/image" Target="../media/image2.png"/><Relationship Id="rId15" Type="http://schemas.openxmlformats.org/officeDocument/2006/relationships/image" Target="../media/image27.png"/><Relationship Id="rId10" Type="http://schemas.openxmlformats.org/officeDocument/2006/relationships/image" Target="../media/image93.png"/><Relationship Id="rId4" Type="http://schemas.openxmlformats.org/officeDocument/2006/relationships/image" Target="../media/image104.svg"/><Relationship Id="rId9" Type="http://schemas.openxmlformats.org/officeDocument/2006/relationships/image" Target="../media/image107.svg"/><Relationship Id="rId14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2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4.sv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20109" y="2605709"/>
            <a:ext cx="5077990" cy="50779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165946">
            <a:off x="8558360" y="507114"/>
            <a:ext cx="9272857" cy="9092355"/>
            <a:chOff x="0" y="0"/>
            <a:chExt cx="812800" cy="796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96978"/>
            </a:xfrm>
            <a:custGeom>
              <a:avLst/>
              <a:gdLst/>
              <a:ahLst/>
              <a:cxnLst/>
              <a:rect l="l" t="t" r="r" b="b"/>
              <a:pathLst>
                <a:path w="812800" h="796978">
                  <a:moveTo>
                    <a:pt x="406400" y="0"/>
                  </a:moveTo>
                  <a:cubicBezTo>
                    <a:pt x="181951" y="0"/>
                    <a:pt x="0" y="178410"/>
                    <a:pt x="0" y="398489"/>
                  </a:cubicBezTo>
                  <a:cubicBezTo>
                    <a:pt x="0" y="618569"/>
                    <a:pt x="181951" y="796978"/>
                    <a:pt x="406400" y="796978"/>
                  </a:cubicBezTo>
                  <a:cubicBezTo>
                    <a:pt x="630849" y="796978"/>
                    <a:pt x="812800" y="618569"/>
                    <a:pt x="812800" y="398489"/>
                  </a:cubicBezTo>
                  <a:cubicBezTo>
                    <a:pt x="812800" y="17841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795AC6">
                      <a:alpha val="4500"/>
                    </a:srgbClr>
                  </a:gs>
                  <a:gs pos="100000">
                    <a:srgbClr val="5540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6617"/>
              <a:ext cx="660400" cy="685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694109">
            <a:off x="9125957" y="1124174"/>
            <a:ext cx="8014237" cy="7858235"/>
            <a:chOff x="0" y="0"/>
            <a:chExt cx="812800" cy="796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96978"/>
            </a:xfrm>
            <a:custGeom>
              <a:avLst/>
              <a:gdLst/>
              <a:ahLst/>
              <a:cxnLst/>
              <a:rect l="l" t="t" r="r" b="b"/>
              <a:pathLst>
                <a:path w="812800" h="796978">
                  <a:moveTo>
                    <a:pt x="406400" y="0"/>
                  </a:moveTo>
                  <a:cubicBezTo>
                    <a:pt x="181951" y="0"/>
                    <a:pt x="0" y="178410"/>
                    <a:pt x="0" y="398489"/>
                  </a:cubicBezTo>
                  <a:cubicBezTo>
                    <a:pt x="0" y="618569"/>
                    <a:pt x="181951" y="796978"/>
                    <a:pt x="406400" y="796978"/>
                  </a:cubicBezTo>
                  <a:cubicBezTo>
                    <a:pt x="630849" y="796978"/>
                    <a:pt x="812800" y="618569"/>
                    <a:pt x="812800" y="398489"/>
                  </a:cubicBezTo>
                  <a:cubicBezTo>
                    <a:pt x="812800" y="17841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795AC6">
                      <a:alpha val="4500"/>
                    </a:srgbClr>
                  </a:gs>
                  <a:gs pos="100000">
                    <a:srgbClr val="C6BF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6617"/>
              <a:ext cx="660400" cy="685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0861334" y="4598030"/>
            <a:ext cx="15304372" cy="15304372"/>
          </a:xfrm>
          <a:custGeom>
            <a:avLst/>
            <a:gdLst/>
            <a:ahLst/>
            <a:cxnLst/>
            <a:rect l="l" t="t" r="r" b="b"/>
            <a:pathLst>
              <a:path w="15304372" h="15304372">
                <a:moveTo>
                  <a:pt x="0" y="0"/>
                </a:moveTo>
                <a:lnTo>
                  <a:pt x="15304372" y="0"/>
                </a:lnTo>
                <a:lnTo>
                  <a:pt x="15304372" y="15304372"/>
                </a:lnTo>
                <a:lnTo>
                  <a:pt x="0" y="153043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062068" y="119300"/>
            <a:ext cx="9629812" cy="1818800"/>
            <a:chOff x="0" y="0"/>
            <a:chExt cx="2109677" cy="3984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09677" cy="398459"/>
            </a:xfrm>
            <a:custGeom>
              <a:avLst/>
              <a:gdLst/>
              <a:ahLst/>
              <a:cxnLst/>
              <a:rect l="l" t="t" r="r" b="b"/>
              <a:pathLst>
                <a:path w="2109677" h="398459">
                  <a:moveTo>
                    <a:pt x="0" y="0"/>
                  </a:moveTo>
                  <a:lnTo>
                    <a:pt x="2109677" y="0"/>
                  </a:lnTo>
                  <a:lnTo>
                    <a:pt x="2109677" y="398459"/>
                  </a:lnTo>
                  <a:lnTo>
                    <a:pt x="0" y="398459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09677" cy="436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30921" y="324836"/>
            <a:ext cx="2446331" cy="244633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7039887" y="9038887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7045">
            <a:off x="671149" y="830309"/>
            <a:ext cx="1565876" cy="1435386"/>
          </a:xfrm>
          <a:custGeom>
            <a:avLst/>
            <a:gdLst/>
            <a:ahLst/>
            <a:cxnLst/>
            <a:rect l="l" t="t" r="r" b="b"/>
            <a:pathLst>
              <a:path w="1565876" h="1435386">
                <a:moveTo>
                  <a:pt x="0" y="0"/>
                </a:moveTo>
                <a:lnTo>
                  <a:pt x="1565876" y="0"/>
                </a:lnTo>
                <a:lnTo>
                  <a:pt x="1565876" y="1435386"/>
                </a:lnTo>
                <a:lnTo>
                  <a:pt x="0" y="1435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03908" y="2955490"/>
            <a:ext cx="10812536" cy="6825414"/>
          </a:xfrm>
          <a:custGeom>
            <a:avLst/>
            <a:gdLst/>
            <a:ahLst/>
            <a:cxnLst/>
            <a:rect l="l" t="t" r="r" b="b"/>
            <a:pathLst>
              <a:path w="10812536" h="6825414">
                <a:moveTo>
                  <a:pt x="0" y="0"/>
                </a:moveTo>
                <a:lnTo>
                  <a:pt x="10812536" y="0"/>
                </a:lnTo>
                <a:lnTo>
                  <a:pt x="10812536" y="6825414"/>
                </a:lnTo>
                <a:lnTo>
                  <a:pt x="0" y="68254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032432" y="462456"/>
            <a:ext cx="8029636" cy="21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  <a:spcBef>
                <a:spcPct val="0"/>
              </a:spcBef>
            </a:pPr>
            <a:r>
              <a:rPr lang="en-US" sz="4119">
                <a:solidFill>
                  <a:srgbClr val="3428BA"/>
                </a:solidFill>
                <a:latin typeface="Noto Serif Armenian"/>
                <a:ea typeface="Noto Serif Armenian"/>
                <a:cs typeface="Noto Serif Armenian"/>
                <a:sym typeface="Noto Serif Armenian"/>
              </a:rPr>
              <a:t>ԵՐԿՐԱՉԱՓԱԿԱՆ ՊԱՏԿԵՐՆԵՐԸ ԴՊՐՈՑՈՒՄ ԵՎ ԴԱՍԱՍԵՆՅԱԿԻՑ ԴՈՒՐՍ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63581" y="314653"/>
            <a:ext cx="6513057" cy="136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9"/>
              </a:lnSpc>
            </a:pPr>
            <a:r>
              <a:rPr lang="en-US" sz="3921">
                <a:solidFill>
                  <a:srgbClr val="FFFFFF"/>
                </a:solidFill>
                <a:latin typeface="Leckerli One"/>
                <a:ea typeface="Leckerli One"/>
                <a:cs typeface="Leckerli One"/>
                <a:sym typeface="Leckerli One"/>
              </a:rPr>
              <a:t>ԵՐԿՐԱՉԱՓՈՒԹՅՈՒՆ</a:t>
            </a:r>
          </a:p>
          <a:p>
            <a:pPr algn="l">
              <a:lnSpc>
                <a:spcPts val="5541"/>
              </a:lnSpc>
              <a:spcBef>
                <a:spcPct val="0"/>
              </a:spcBef>
            </a:pPr>
            <a:r>
              <a:rPr lang="en-US" sz="3957">
                <a:solidFill>
                  <a:srgbClr val="FFFFFF"/>
                </a:solidFill>
                <a:latin typeface="Leckerli One"/>
                <a:ea typeface="Leckerli One"/>
                <a:cs typeface="Leckerli One"/>
                <a:sym typeface="Leckerli One"/>
              </a:rPr>
              <a:t>ԹԳՀԳ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49664" y="1614208"/>
            <a:ext cx="10301618" cy="7988070"/>
          </a:xfrm>
          <a:custGeom>
            <a:avLst/>
            <a:gdLst/>
            <a:ahLst/>
            <a:cxnLst/>
            <a:rect l="l" t="t" r="r" b="b"/>
            <a:pathLst>
              <a:path w="10301618" h="7988070">
                <a:moveTo>
                  <a:pt x="0" y="0"/>
                </a:moveTo>
                <a:lnTo>
                  <a:pt x="10301617" y="0"/>
                </a:lnTo>
                <a:lnTo>
                  <a:pt x="10301617" y="7988070"/>
                </a:lnTo>
                <a:lnTo>
                  <a:pt x="0" y="7988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64025" y="1028700"/>
            <a:ext cx="1995275" cy="1829002"/>
          </a:xfrm>
          <a:custGeom>
            <a:avLst/>
            <a:gdLst/>
            <a:ahLst/>
            <a:cxnLst/>
            <a:rect l="l" t="t" r="r" b="b"/>
            <a:pathLst>
              <a:path w="1995275" h="1829002">
                <a:moveTo>
                  <a:pt x="0" y="0"/>
                </a:moveTo>
                <a:lnTo>
                  <a:pt x="1995275" y="0"/>
                </a:lnTo>
                <a:lnTo>
                  <a:pt x="1995275" y="1829002"/>
                </a:lnTo>
                <a:lnTo>
                  <a:pt x="0" y="1829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12670" y="2331617"/>
            <a:ext cx="2446630" cy="7131912"/>
          </a:xfrm>
          <a:custGeom>
            <a:avLst/>
            <a:gdLst/>
            <a:ahLst/>
            <a:cxnLst/>
            <a:rect l="l" t="t" r="r" b="b"/>
            <a:pathLst>
              <a:path w="2446630" h="7131912">
                <a:moveTo>
                  <a:pt x="0" y="0"/>
                </a:moveTo>
                <a:lnTo>
                  <a:pt x="2446630" y="0"/>
                </a:lnTo>
                <a:lnTo>
                  <a:pt x="2446630" y="7131912"/>
                </a:lnTo>
                <a:lnTo>
                  <a:pt x="0" y="7131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430" t="-25935" r="-138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64833" y="4998253"/>
            <a:ext cx="6615651" cy="4374599"/>
          </a:xfrm>
          <a:custGeom>
            <a:avLst/>
            <a:gdLst/>
            <a:ahLst/>
            <a:cxnLst/>
            <a:rect l="l" t="t" r="r" b="b"/>
            <a:pathLst>
              <a:path w="6615651" h="4374599">
                <a:moveTo>
                  <a:pt x="0" y="0"/>
                </a:moveTo>
                <a:lnTo>
                  <a:pt x="6615651" y="0"/>
                </a:lnTo>
                <a:lnTo>
                  <a:pt x="6615651" y="4374599"/>
                </a:lnTo>
                <a:lnTo>
                  <a:pt x="0" y="437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08" r="-5817" b="-290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97676" y="4998253"/>
            <a:ext cx="2412464" cy="5055134"/>
          </a:xfrm>
          <a:custGeom>
            <a:avLst/>
            <a:gdLst/>
            <a:ahLst/>
            <a:cxnLst/>
            <a:rect l="l" t="t" r="r" b="b"/>
            <a:pathLst>
              <a:path w="2412464" h="5055134">
                <a:moveTo>
                  <a:pt x="0" y="0"/>
                </a:moveTo>
                <a:lnTo>
                  <a:pt x="2412464" y="0"/>
                </a:lnTo>
                <a:lnTo>
                  <a:pt x="2412464" y="5055134"/>
                </a:lnTo>
                <a:lnTo>
                  <a:pt x="0" y="50551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664" t="-20299" r="-76332" b="-1116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0513" y="1717505"/>
            <a:ext cx="2376848" cy="5552975"/>
          </a:xfrm>
          <a:custGeom>
            <a:avLst/>
            <a:gdLst/>
            <a:ahLst/>
            <a:cxnLst/>
            <a:rect l="l" t="t" r="r" b="b"/>
            <a:pathLst>
              <a:path w="2376848" h="5552975">
                <a:moveTo>
                  <a:pt x="0" y="0"/>
                </a:moveTo>
                <a:lnTo>
                  <a:pt x="2376849" y="0"/>
                </a:lnTo>
                <a:lnTo>
                  <a:pt x="2376849" y="5552975"/>
                </a:lnTo>
                <a:lnTo>
                  <a:pt x="0" y="5552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9378" t="-1444" r="-1125" b="-144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7824439"/>
            <a:ext cx="1948197" cy="1785848"/>
          </a:xfrm>
          <a:custGeom>
            <a:avLst/>
            <a:gdLst/>
            <a:ahLst/>
            <a:cxnLst/>
            <a:rect l="l" t="t" r="r" b="b"/>
            <a:pathLst>
              <a:path w="1948197" h="1785848">
                <a:moveTo>
                  <a:pt x="0" y="0"/>
                </a:moveTo>
                <a:lnTo>
                  <a:pt x="1948197" y="0"/>
                </a:lnTo>
                <a:lnTo>
                  <a:pt x="1948197" y="1785848"/>
                </a:lnTo>
                <a:lnTo>
                  <a:pt x="0" y="1785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67215" y="201908"/>
            <a:ext cx="9410684" cy="2129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7"/>
              </a:lnSpc>
              <a:spcBef>
                <a:spcPct val="0"/>
              </a:spcBef>
            </a:pPr>
            <a:r>
              <a:rPr lang="en-US" sz="614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Զուգահեռ ուղիղների սահմանումը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07362" y="2923974"/>
            <a:ext cx="11194850" cy="157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4"/>
              </a:lnSpc>
              <a:spcBef>
                <a:spcPct val="0"/>
              </a:spcBef>
            </a:pPr>
            <a:r>
              <a:rPr lang="en-US" sz="303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Զուգահեռ ուղիղները այն ուղիղներն են, որոնք գտնվում են նույն հարթության վրա և երբեք չեն հատվում, անկախ նրանից թե ինչքան հեռու կարող են նրանք երկարացվել։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1239" y="-952500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2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8335167">
            <a:off x="13953344" y="-957323"/>
            <a:ext cx="5293512" cy="529351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0081" t="29000" r="14869" b="9000"/>
          <a:stretch>
            <a:fillRect/>
          </a:stretch>
        </p:blipFill>
        <p:spPr>
          <a:xfrm>
            <a:off x="811734" y="4661891"/>
            <a:ext cx="9177111" cy="510230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5362881" y="7495959"/>
            <a:ext cx="2474438" cy="2268235"/>
          </a:xfrm>
          <a:custGeom>
            <a:avLst/>
            <a:gdLst/>
            <a:ahLst/>
            <a:cxnLst/>
            <a:rect l="l" t="t" r="r" b="b"/>
            <a:pathLst>
              <a:path w="2474438" h="2268235">
                <a:moveTo>
                  <a:pt x="0" y="0"/>
                </a:moveTo>
                <a:lnTo>
                  <a:pt x="2474438" y="0"/>
                </a:lnTo>
                <a:lnTo>
                  <a:pt x="2474438" y="2268235"/>
                </a:lnTo>
                <a:lnTo>
                  <a:pt x="0" y="22682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716087"/>
            <a:ext cx="15665040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7"/>
              </a:lnSpc>
              <a:spcBef>
                <a:spcPct val="0"/>
              </a:spcBef>
            </a:pPr>
            <a:r>
              <a:rPr lang="en-US" sz="6141" dirty="0">
                <a:solidFill>
                  <a:srgbClr val="DE519B"/>
                </a:solidFill>
                <a:latin typeface="Noto Serif Armenian"/>
                <a:ea typeface="Noto Serif Armenian"/>
                <a:cs typeface="Noto Serif Armenian"/>
                <a:sym typeface="Noto Serif Armenian"/>
              </a:rPr>
              <a:t>ԶՈՒԳԱՀԵՌ ՈՒՂԻՂՆԵՐԻ ՀԱՏԿՈՒԹՅՈՒՆՆԵՐԸ </a:t>
            </a:r>
            <a:r>
              <a:rPr lang="en-US" sz="6141" b="1" dirty="0" err="1">
                <a:solidFill>
                  <a:schemeClr val="accent2">
                    <a:lumMod val="75000"/>
                  </a:schemeClr>
                </a:solidFill>
                <a:latin typeface="MK Times Armenian" panose="02027200000000000000" pitchFamily="18" charset="0"/>
                <a:ea typeface="Noto Serif Armenian"/>
                <a:cs typeface="Noto Serif Armenian"/>
                <a:sym typeface="Noto Serif Armenian Bold"/>
              </a:rPr>
              <a:t>GeoGebra</a:t>
            </a:r>
            <a:r>
              <a:rPr lang="en-US" sz="6141" b="1" dirty="0" smtClean="0">
                <a:solidFill>
                  <a:srgbClr val="DE519B"/>
                </a:solidFill>
                <a:latin typeface="Noto Serif Armenian Bold"/>
                <a:ea typeface="Noto Serif Armenian Bold"/>
                <a:cs typeface="Noto Serif Armenian Bold"/>
                <a:sym typeface="Noto Serif Armenian Bold"/>
              </a:rPr>
              <a:t>-</a:t>
            </a:r>
            <a:r>
              <a:rPr lang="en-US" sz="6141" dirty="0" smtClean="0">
                <a:solidFill>
                  <a:srgbClr val="DE519B"/>
                </a:solidFill>
                <a:latin typeface="Noto Serif Armenian"/>
                <a:ea typeface="Noto Serif Armenian"/>
                <a:cs typeface="Noto Serif Armenian"/>
                <a:sym typeface="Noto Serif Armenian"/>
              </a:rPr>
              <a:t>ՈՒՄ</a:t>
            </a:r>
            <a:endParaRPr lang="en-US" sz="6141" dirty="0">
              <a:solidFill>
                <a:srgbClr val="DE519B"/>
              </a:solidFill>
              <a:latin typeface="Noto Serif Armenian"/>
              <a:ea typeface="Noto Serif Armenian"/>
              <a:cs typeface="Noto Serif Armenian"/>
              <a:sym typeface="Noto Serif Armeni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02411" y="3523334"/>
            <a:ext cx="7189265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FF66C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Խաչադիր անկյուններ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95AC6">
                <a:alpha val="4500"/>
              </a:srgbClr>
            </a:gs>
            <a:gs pos="100000">
              <a:srgbClr val="C6BF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3657" y="-441046"/>
            <a:ext cx="5077990" cy="50779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3103" t="22109" r="12928" b="16480"/>
          <a:stretch>
            <a:fillRect/>
          </a:stretch>
        </p:blipFill>
        <p:spPr>
          <a:xfrm>
            <a:off x="1657996" y="4478243"/>
            <a:ext cx="9307266" cy="52121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512668" y="668682"/>
            <a:ext cx="15665040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7"/>
              </a:lnSpc>
            </a:pPr>
            <a:r>
              <a:rPr lang="en-US" sz="6141" dirty="0">
                <a:solidFill>
                  <a:srgbClr val="3428BA"/>
                </a:solidFill>
                <a:latin typeface="Noto Serif Armenian"/>
                <a:ea typeface="Noto Serif Armenian"/>
                <a:cs typeface="Noto Serif Armenian"/>
                <a:sym typeface="Noto Serif Armenian"/>
              </a:rPr>
              <a:t>ԶՈՒԳԱՀԵՌ ՈՒՂԻՂՆԵՐԻ ՀԱՏԿՈՒԹՅՈՒՆՆԵՐԸ </a:t>
            </a:r>
            <a:r>
              <a:rPr lang="en-US" sz="6141" b="1" dirty="0" err="1">
                <a:solidFill>
                  <a:srgbClr val="3428BA"/>
                </a:solidFill>
                <a:latin typeface="MK Times Armenian" panose="02027200000000000000" pitchFamily="18" charset="0"/>
                <a:ea typeface="Noto Serif Armenian"/>
                <a:cs typeface="Noto Serif Armenian"/>
                <a:sym typeface="Noto Serif Armenian Bold"/>
              </a:rPr>
              <a:t>GeoGebra</a:t>
            </a:r>
            <a:r>
              <a:rPr lang="en-US" sz="6141" b="1" dirty="0" smtClean="0">
                <a:solidFill>
                  <a:srgbClr val="3428BA"/>
                </a:solidFill>
                <a:latin typeface="Noto Serif Armenian Bold"/>
                <a:ea typeface="Noto Serif Armenian Bold"/>
                <a:cs typeface="Noto Serif Armenian Bold"/>
                <a:sym typeface="Noto Serif Armenian Bold"/>
              </a:rPr>
              <a:t>-</a:t>
            </a:r>
            <a:r>
              <a:rPr lang="en-US" sz="6141" dirty="0" smtClean="0">
                <a:solidFill>
                  <a:srgbClr val="3428BA"/>
                </a:solidFill>
                <a:latin typeface="Noto Serif Armenian"/>
                <a:ea typeface="Noto Serif Armenian"/>
                <a:cs typeface="Noto Serif Armenian"/>
                <a:sym typeface="Noto Serif Armenian"/>
              </a:rPr>
              <a:t>ՈՒՄ</a:t>
            </a:r>
            <a:endParaRPr lang="en-US" sz="6141" dirty="0">
              <a:solidFill>
                <a:srgbClr val="3428BA"/>
              </a:solidFill>
              <a:latin typeface="Noto Serif Armenian"/>
              <a:ea typeface="Noto Serif Armenian"/>
              <a:cs typeface="Noto Serif Armenian"/>
              <a:sym typeface="Noto Serif Armenian"/>
            </a:endParaRPr>
          </a:p>
          <a:p>
            <a:pPr algn="ctr">
              <a:lnSpc>
                <a:spcPts val="8597"/>
              </a:lnSpc>
              <a:spcBef>
                <a:spcPct val="0"/>
              </a:spcBef>
            </a:pPr>
            <a:endParaRPr lang="en-US" sz="6141" dirty="0">
              <a:solidFill>
                <a:srgbClr val="3428BA"/>
              </a:solidFill>
              <a:latin typeface="Noto Serif Armenian"/>
              <a:ea typeface="Noto Serif Armenian"/>
              <a:cs typeface="Noto Serif Armenian"/>
              <a:sym typeface="Noto Serif Armenia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194664" y="3453061"/>
            <a:ext cx="5435815" cy="5805239"/>
          </a:xfrm>
          <a:custGeom>
            <a:avLst/>
            <a:gdLst/>
            <a:ahLst/>
            <a:cxnLst/>
            <a:rect l="l" t="t" r="r" b="b"/>
            <a:pathLst>
              <a:path w="5435815" h="5805239">
                <a:moveTo>
                  <a:pt x="0" y="0"/>
                </a:moveTo>
                <a:lnTo>
                  <a:pt x="5435815" y="0"/>
                </a:lnTo>
                <a:lnTo>
                  <a:pt x="5435815" y="5805239"/>
                </a:lnTo>
                <a:lnTo>
                  <a:pt x="0" y="58052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49458">
            <a:off x="15226002" y="5145762"/>
            <a:ext cx="1740928" cy="1595851"/>
          </a:xfrm>
          <a:custGeom>
            <a:avLst/>
            <a:gdLst/>
            <a:ahLst/>
            <a:cxnLst/>
            <a:rect l="l" t="t" r="r" b="b"/>
            <a:pathLst>
              <a:path w="1740928" h="1595851">
                <a:moveTo>
                  <a:pt x="0" y="0"/>
                </a:moveTo>
                <a:lnTo>
                  <a:pt x="1740927" y="0"/>
                </a:lnTo>
                <a:lnTo>
                  <a:pt x="1740927" y="1595850"/>
                </a:lnTo>
                <a:lnTo>
                  <a:pt x="0" y="15958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88370" y="3525578"/>
            <a:ext cx="6322963" cy="66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3428BA"/>
                </a:solidFill>
                <a:latin typeface="Canva Sans"/>
                <a:ea typeface="Canva Sans"/>
                <a:cs typeface="Canva Sans"/>
                <a:sym typeface="Canva Sans"/>
              </a:rPr>
              <a:t>Միակողմանի անկյուններ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95AC6">
                <a:alpha val="4500"/>
              </a:srgbClr>
            </a:gs>
            <a:gs pos="100000">
              <a:srgbClr val="C6BF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35954" y="-687938"/>
            <a:ext cx="5077990" cy="50779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1958" t="28590" r="16041" b="9000"/>
          <a:stretch>
            <a:fillRect/>
          </a:stretch>
        </p:blipFill>
        <p:spPr>
          <a:xfrm>
            <a:off x="1471043" y="4644181"/>
            <a:ext cx="10305452" cy="5210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679283"/>
            <a:ext cx="15665040" cy="321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7"/>
              </a:lnSpc>
            </a:pPr>
            <a:r>
              <a:rPr lang="en-US" sz="6141" dirty="0">
                <a:solidFill>
                  <a:srgbClr val="3428BA"/>
                </a:solidFill>
                <a:latin typeface="Noto Serif Armenian"/>
                <a:ea typeface="Noto Serif Armenian"/>
                <a:cs typeface="Noto Serif Armenian"/>
                <a:sym typeface="Noto Serif Armenian"/>
              </a:rPr>
              <a:t>ԶՈՒԳԱՀԵՌ ՈՒՂԻՂՆԵՐԻ ՀԱՏԿՈՒԹՅՈՒՆՆԵՐԸ </a:t>
            </a:r>
            <a:r>
              <a:rPr lang="en-US" sz="6141" b="1" dirty="0" err="1" smtClean="0">
                <a:solidFill>
                  <a:srgbClr val="3428BA"/>
                </a:solidFill>
                <a:latin typeface="MK Times Armenian" panose="02027200000000000000" pitchFamily="18" charset="0"/>
                <a:ea typeface="Noto Serif Armenian"/>
                <a:cs typeface="Noto Serif Armenian"/>
                <a:sym typeface="Noto Serif Armenian Bold"/>
              </a:rPr>
              <a:t>GeoGebra</a:t>
            </a:r>
            <a:r>
              <a:rPr lang="en-US" sz="6141" dirty="0" smtClean="0">
                <a:solidFill>
                  <a:srgbClr val="3428BA"/>
                </a:solidFill>
                <a:latin typeface="Noto Serif Armenian"/>
                <a:ea typeface="Noto Serif Armenian"/>
                <a:cs typeface="Noto Serif Armenian"/>
                <a:sym typeface="Noto Serif Armenian"/>
              </a:rPr>
              <a:t>-ՈՒՄ</a:t>
            </a:r>
            <a:endParaRPr lang="en-US" sz="6141" dirty="0">
              <a:solidFill>
                <a:srgbClr val="3428BA"/>
              </a:solidFill>
              <a:latin typeface="Noto Serif Armenian"/>
              <a:ea typeface="Noto Serif Armenian"/>
              <a:cs typeface="Noto Serif Armenian"/>
              <a:sym typeface="Noto Serif Armenian"/>
            </a:endParaRPr>
          </a:p>
          <a:p>
            <a:pPr algn="ctr">
              <a:lnSpc>
                <a:spcPts val="8597"/>
              </a:lnSpc>
              <a:spcBef>
                <a:spcPct val="0"/>
              </a:spcBef>
            </a:pPr>
            <a:endParaRPr lang="en-US" sz="6141" dirty="0">
              <a:solidFill>
                <a:srgbClr val="3428BA"/>
              </a:solidFill>
              <a:latin typeface="Noto Serif Armenian"/>
              <a:ea typeface="Noto Serif Armenian"/>
              <a:cs typeface="Noto Serif Armenian"/>
              <a:sym typeface="Noto Serif Armenian"/>
            </a:endParaRPr>
          </a:p>
        </p:txBody>
      </p:sp>
      <p:sp>
        <p:nvSpPr>
          <p:cNvPr id="7" name="Freeform 7"/>
          <p:cNvSpPr/>
          <p:nvPr/>
        </p:nvSpPr>
        <p:spPr>
          <a:xfrm rot="208692">
            <a:off x="15860338" y="6407822"/>
            <a:ext cx="1362335" cy="1248807"/>
          </a:xfrm>
          <a:custGeom>
            <a:avLst/>
            <a:gdLst/>
            <a:ahLst/>
            <a:cxnLst/>
            <a:rect l="l" t="t" r="r" b="b"/>
            <a:pathLst>
              <a:path w="1362335" h="1248807">
                <a:moveTo>
                  <a:pt x="0" y="0"/>
                </a:moveTo>
                <a:lnTo>
                  <a:pt x="1362335" y="0"/>
                </a:lnTo>
                <a:lnTo>
                  <a:pt x="1362335" y="1248807"/>
                </a:lnTo>
                <a:lnTo>
                  <a:pt x="0" y="12488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78684" y="3525578"/>
            <a:ext cx="5342334" cy="66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3428BA"/>
                </a:solidFill>
                <a:latin typeface="Canva Sans"/>
                <a:ea typeface="Canva Sans"/>
                <a:cs typeface="Canva Sans"/>
                <a:sym typeface="Canva Sans"/>
              </a:rPr>
              <a:t>Համադիր անկյուններ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44715" y="-4371786"/>
            <a:ext cx="18256966" cy="18256966"/>
          </a:xfrm>
          <a:custGeom>
            <a:avLst/>
            <a:gdLst/>
            <a:ahLst/>
            <a:cxnLst/>
            <a:rect l="l" t="t" r="r" b="b"/>
            <a:pathLst>
              <a:path w="18256966" h="18256966">
                <a:moveTo>
                  <a:pt x="0" y="0"/>
                </a:moveTo>
                <a:lnTo>
                  <a:pt x="18256966" y="0"/>
                </a:lnTo>
                <a:lnTo>
                  <a:pt x="18256966" y="18256966"/>
                </a:lnTo>
                <a:lnTo>
                  <a:pt x="0" y="182569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2999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2687" t="23500" r="21875" b="8750"/>
          <a:stretch>
            <a:fillRect/>
          </a:stretch>
        </p:blipFill>
        <p:spPr>
          <a:xfrm>
            <a:off x="732152" y="4176571"/>
            <a:ext cx="9231772" cy="5575513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23093" t="14000" r="32813" b="15000"/>
          <a:stretch>
            <a:fillRect/>
          </a:stretch>
        </p:blipFill>
        <p:spPr>
          <a:xfrm>
            <a:off x="11355740" y="4176571"/>
            <a:ext cx="5935927" cy="557551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732152" y="151939"/>
            <a:ext cx="2205642" cy="2021839"/>
          </a:xfrm>
          <a:custGeom>
            <a:avLst/>
            <a:gdLst/>
            <a:ahLst/>
            <a:cxnLst/>
            <a:rect l="l" t="t" r="r" b="b"/>
            <a:pathLst>
              <a:path w="2205642" h="2021839">
                <a:moveTo>
                  <a:pt x="0" y="0"/>
                </a:moveTo>
                <a:lnTo>
                  <a:pt x="2205642" y="0"/>
                </a:lnTo>
                <a:lnTo>
                  <a:pt x="2205642" y="2021839"/>
                </a:lnTo>
                <a:lnTo>
                  <a:pt x="0" y="20218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24870" y="280641"/>
            <a:ext cx="11690896" cy="98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5"/>
              </a:lnSpc>
              <a:spcBef>
                <a:spcPct val="0"/>
              </a:spcBef>
            </a:pPr>
            <a:r>
              <a:rPr lang="en-US" sz="5747">
                <a:solidFill>
                  <a:srgbClr val="5284FF"/>
                </a:solidFill>
                <a:latin typeface="Canva Sans"/>
                <a:ea typeface="Canva Sans"/>
                <a:cs typeface="Canva Sans"/>
                <a:sym typeface="Canva Sans"/>
              </a:rPr>
              <a:t>Եռանկյունների հատկություններ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104" y="2069003"/>
            <a:ext cx="17661792" cy="8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5"/>
              </a:lnSpc>
              <a:spcBef>
                <a:spcPct val="0"/>
              </a:spcBef>
            </a:pPr>
            <a:r>
              <a:rPr lang="en-US" sz="5089">
                <a:solidFill>
                  <a:srgbClr val="BF3E21"/>
                </a:solidFill>
                <a:latin typeface="Canva Sans"/>
                <a:ea typeface="Canva Sans"/>
                <a:cs typeface="Canva Sans"/>
                <a:sym typeface="Canva Sans"/>
              </a:rPr>
              <a:t>1․Եռանկյան  անկյունների գումարը 180 աստիճան է։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5833" t="14750" r="23479" b="22000"/>
          <a:stretch>
            <a:fillRect/>
          </a:stretch>
        </p:blipFill>
        <p:spPr>
          <a:xfrm>
            <a:off x="526409" y="4732078"/>
            <a:ext cx="9972447" cy="5205175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2538" t="11645" r="63306" b="47518"/>
          <a:stretch>
            <a:fillRect/>
          </a:stretch>
        </p:blipFill>
        <p:spPr>
          <a:xfrm>
            <a:off x="10792446" y="4732078"/>
            <a:ext cx="7289811" cy="520517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034346" y="378720"/>
            <a:ext cx="1940550" cy="1778837"/>
          </a:xfrm>
          <a:custGeom>
            <a:avLst/>
            <a:gdLst/>
            <a:ahLst/>
            <a:cxnLst/>
            <a:rect l="l" t="t" r="r" b="b"/>
            <a:pathLst>
              <a:path w="1940550" h="1778837">
                <a:moveTo>
                  <a:pt x="0" y="0"/>
                </a:moveTo>
                <a:lnTo>
                  <a:pt x="1940550" y="0"/>
                </a:lnTo>
                <a:lnTo>
                  <a:pt x="1940550" y="1778837"/>
                </a:lnTo>
                <a:lnTo>
                  <a:pt x="0" y="1778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24870" y="280641"/>
            <a:ext cx="11690896" cy="98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5"/>
              </a:lnSpc>
              <a:spcBef>
                <a:spcPct val="0"/>
              </a:spcBef>
            </a:pPr>
            <a:r>
              <a:rPr lang="en-US" sz="5747">
                <a:solidFill>
                  <a:srgbClr val="5284FF"/>
                </a:solidFill>
                <a:latin typeface="Canva Sans"/>
                <a:ea typeface="Canva Sans"/>
                <a:cs typeface="Canva Sans"/>
                <a:sym typeface="Canva Sans"/>
              </a:rPr>
              <a:t>Եռանկյունների հատկություններ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3104" y="2069003"/>
            <a:ext cx="15506318" cy="178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2"/>
              </a:lnSpc>
              <a:spcBef>
                <a:spcPct val="0"/>
              </a:spcBef>
            </a:pPr>
            <a:r>
              <a:rPr lang="en-US" sz="5101">
                <a:solidFill>
                  <a:srgbClr val="BF3E21"/>
                </a:solidFill>
                <a:latin typeface="Canva Sans"/>
                <a:ea typeface="Canva Sans"/>
                <a:cs typeface="Canva Sans"/>
                <a:sym typeface="Canva Sans"/>
              </a:rPr>
              <a:t>2.Եռանկյան արտաքին անկյունը հավասար է իրեն ոչ կից անկյունների գումարին։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250" t="7250" r="326" b="7000"/>
          <a:stretch>
            <a:fillRect/>
          </a:stretch>
        </p:blipFill>
        <p:spPr>
          <a:xfrm>
            <a:off x="3835928" y="4887129"/>
            <a:ext cx="9501173" cy="517357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194432" y="8428607"/>
            <a:ext cx="1780464" cy="1632092"/>
          </a:xfrm>
          <a:custGeom>
            <a:avLst/>
            <a:gdLst/>
            <a:ahLst/>
            <a:cxnLst/>
            <a:rect l="l" t="t" r="r" b="b"/>
            <a:pathLst>
              <a:path w="1780464" h="1632092">
                <a:moveTo>
                  <a:pt x="0" y="0"/>
                </a:moveTo>
                <a:lnTo>
                  <a:pt x="1780464" y="0"/>
                </a:lnTo>
                <a:lnTo>
                  <a:pt x="1780464" y="1632092"/>
                </a:lnTo>
                <a:lnTo>
                  <a:pt x="0" y="16320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24870" y="280641"/>
            <a:ext cx="11690896" cy="98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5"/>
              </a:lnSpc>
              <a:spcBef>
                <a:spcPct val="0"/>
              </a:spcBef>
            </a:pPr>
            <a:r>
              <a:rPr lang="en-US" sz="5747">
                <a:solidFill>
                  <a:srgbClr val="5284FF"/>
                </a:solidFill>
                <a:latin typeface="Canva Sans"/>
                <a:ea typeface="Canva Sans"/>
                <a:cs typeface="Canva Sans"/>
                <a:sym typeface="Canva Sans"/>
              </a:rPr>
              <a:t>Եռանկյունների հատկություններ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3104" y="2069003"/>
            <a:ext cx="17661792" cy="178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5"/>
              </a:lnSpc>
              <a:spcBef>
                <a:spcPct val="0"/>
              </a:spcBef>
            </a:pPr>
            <a:r>
              <a:rPr lang="en-US" sz="5089">
                <a:solidFill>
                  <a:srgbClr val="BF3E21"/>
                </a:solidFill>
                <a:latin typeface="Canva Sans"/>
                <a:ea typeface="Canva Sans"/>
                <a:cs typeface="Canva Sans"/>
                <a:sym typeface="Canva Sans"/>
              </a:rPr>
              <a:t>3․Ուղղանկյուն եռանկյան 30 աստիճանի հանդիպակաց էջը հավասար է ներքնաձիգի կեսին։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54327" y="4293879"/>
            <a:ext cx="22247141" cy="1458110"/>
            <a:chOff x="0" y="0"/>
            <a:chExt cx="5302669" cy="3475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02669" cy="347545"/>
            </a:xfrm>
            <a:custGeom>
              <a:avLst/>
              <a:gdLst/>
              <a:ahLst/>
              <a:cxnLst/>
              <a:rect l="l" t="t" r="r" b="b"/>
              <a:pathLst>
                <a:path w="5302669" h="347545">
                  <a:moveTo>
                    <a:pt x="0" y="0"/>
                  </a:moveTo>
                  <a:lnTo>
                    <a:pt x="5302669" y="0"/>
                  </a:lnTo>
                  <a:lnTo>
                    <a:pt x="5302669" y="347545"/>
                  </a:lnTo>
                  <a:lnTo>
                    <a:pt x="0" y="347545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02669" cy="385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754327" y="1028700"/>
            <a:ext cx="18256966" cy="18256966"/>
          </a:xfrm>
          <a:custGeom>
            <a:avLst/>
            <a:gdLst/>
            <a:ahLst/>
            <a:cxnLst/>
            <a:rect l="l" t="t" r="r" b="b"/>
            <a:pathLst>
              <a:path w="18256966" h="18256966">
                <a:moveTo>
                  <a:pt x="0" y="0"/>
                </a:moveTo>
                <a:lnTo>
                  <a:pt x="18256966" y="0"/>
                </a:lnTo>
                <a:lnTo>
                  <a:pt x="18256966" y="18256966"/>
                </a:lnTo>
                <a:lnTo>
                  <a:pt x="0" y="18256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flipV="1">
            <a:off x="7955188" y="3958094"/>
            <a:ext cx="2134301" cy="0"/>
          </a:xfrm>
          <a:prstGeom prst="line">
            <a:avLst/>
          </a:prstGeom>
          <a:ln w="142875" cap="flat">
            <a:gradFill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766364" y="106603"/>
            <a:ext cx="1042965" cy="104296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39887" y="9038887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61453" y="2907365"/>
            <a:ext cx="6926547" cy="5316125"/>
          </a:xfrm>
          <a:custGeom>
            <a:avLst/>
            <a:gdLst/>
            <a:ahLst/>
            <a:cxnLst/>
            <a:rect l="l" t="t" r="r" b="b"/>
            <a:pathLst>
              <a:path w="6926547" h="5316125">
                <a:moveTo>
                  <a:pt x="0" y="0"/>
                </a:moveTo>
                <a:lnTo>
                  <a:pt x="6926547" y="0"/>
                </a:lnTo>
                <a:lnTo>
                  <a:pt x="6926547" y="5316125"/>
                </a:lnTo>
                <a:lnTo>
                  <a:pt x="0" y="53161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88241" y="635774"/>
            <a:ext cx="2072970" cy="1900223"/>
          </a:xfrm>
          <a:custGeom>
            <a:avLst/>
            <a:gdLst/>
            <a:ahLst/>
            <a:cxnLst/>
            <a:rect l="l" t="t" r="r" b="b"/>
            <a:pathLst>
              <a:path w="2072970" h="1900223">
                <a:moveTo>
                  <a:pt x="0" y="0"/>
                </a:moveTo>
                <a:lnTo>
                  <a:pt x="2072970" y="0"/>
                </a:lnTo>
                <a:lnTo>
                  <a:pt x="2072970" y="1900223"/>
                </a:lnTo>
                <a:lnTo>
                  <a:pt x="0" y="1900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87846" y="4236832"/>
            <a:ext cx="8146971" cy="616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8"/>
              </a:lnSpc>
            </a:pPr>
            <a:r>
              <a:rPr lang="en-US" sz="531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y = kx + b</a:t>
            </a:r>
          </a:p>
          <a:p>
            <a:pPr algn="ctr">
              <a:lnSpc>
                <a:spcPts val="7438"/>
              </a:lnSpc>
            </a:pPr>
            <a:endParaRPr lang="en-US" sz="5313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918"/>
              </a:lnSpc>
            </a:pPr>
            <a:r>
              <a:rPr lang="en-US" sz="3513" b="1">
                <a:solidFill>
                  <a:srgbClr val="6F3CEB"/>
                </a:solidFill>
                <a:latin typeface="Poppins Bold"/>
                <a:ea typeface="Poppins Bold"/>
                <a:cs typeface="Poppins Bold"/>
                <a:sym typeface="Poppins Bold"/>
              </a:rPr>
              <a:t>  Ուղիղը հանրահաշվում կարելի է տալ երկու անհայտով առաջին աստիճանի հավասարման միջոցով </a:t>
            </a:r>
            <a:r>
              <a:rPr lang="en-US" sz="3513" b="1" u="sng">
                <a:solidFill>
                  <a:srgbClr val="6F3CEB"/>
                </a:solidFill>
                <a:latin typeface="Poppins Bold"/>
                <a:ea typeface="Poppins Bold"/>
                <a:cs typeface="Poppins Bold"/>
                <a:sym typeface="Poppins Bold"/>
              </a:rPr>
              <a:t>y = kx + b ,</a:t>
            </a:r>
            <a:r>
              <a:rPr lang="en-US" sz="3513" b="1">
                <a:solidFill>
                  <a:srgbClr val="6F3CEB"/>
                </a:solidFill>
                <a:latin typeface="Poppins Bold"/>
                <a:ea typeface="Poppins Bold"/>
                <a:cs typeface="Poppins Bold"/>
                <a:sym typeface="Poppins Bold"/>
              </a:rPr>
              <a:t> որտեղ K-Ն և b-ն հաստատուն թվեր են։ K-ն կոչվում  է անկյունային գործակից։</a:t>
            </a:r>
          </a:p>
          <a:p>
            <a:pPr algn="l">
              <a:lnSpc>
                <a:spcPts val="4053"/>
              </a:lnSpc>
              <a:spcBef>
                <a:spcPct val="0"/>
              </a:spcBef>
            </a:pPr>
            <a:endParaRPr lang="en-US" sz="3513" b="1">
              <a:solidFill>
                <a:srgbClr val="6F3CE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66364" y="904875"/>
            <a:ext cx="10925124" cy="227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85"/>
              </a:lnSpc>
              <a:spcBef>
                <a:spcPct val="0"/>
              </a:spcBef>
            </a:pPr>
            <a:r>
              <a:rPr lang="en-US" sz="6561">
                <a:solidFill>
                  <a:srgbClr val="3428BA"/>
                </a:solidFill>
                <a:latin typeface="Waterlily"/>
                <a:ea typeface="Waterlily"/>
                <a:cs typeface="Waterlily"/>
                <a:sym typeface="Waterlily"/>
              </a:rPr>
              <a:t>ԶՈՒԳԱՀԵՌ ՈՒՂԻՂՆԵՐԸ ՀԱՆՐԱՀԱՇՎՈՒՄ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4017" y="1913509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97537" y="755159"/>
            <a:ext cx="2841369" cy="1900166"/>
          </a:xfrm>
          <a:custGeom>
            <a:avLst/>
            <a:gdLst/>
            <a:ahLst/>
            <a:cxnLst/>
            <a:rect l="l" t="t" r="r" b="b"/>
            <a:pathLst>
              <a:path w="2841369" h="1900166">
                <a:moveTo>
                  <a:pt x="0" y="0"/>
                </a:moveTo>
                <a:lnTo>
                  <a:pt x="2841369" y="0"/>
                </a:lnTo>
                <a:lnTo>
                  <a:pt x="2841369" y="1900166"/>
                </a:lnTo>
                <a:lnTo>
                  <a:pt x="0" y="19001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2193" y="6522464"/>
            <a:ext cx="2470882" cy="2122127"/>
          </a:xfrm>
          <a:custGeom>
            <a:avLst/>
            <a:gdLst/>
            <a:ahLst/>
            <a:cxnLst/>
            <a:rect l="l" t="t" r="r" b="b"/>
            <a:pathLst>
              <a:path w="2470882" h="2122127">
                <a:moveTo>
                  <a:pt x="0" y="0"/>
                </a:moveTo>
                <a:lnTo>
                  <a:pt x="2470882" y="0"/>
                </a:lnTo>
                <a:lnTo>
                  <a:pt x="2470882" y="2122127"/>
                </a:lnTo>
                <a:lnTo>
                  <a:pt x="0" y="2122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13580" y="401756"/>
            <a:ext cx="10786282" cy="9523396"/>
          </a:xfrm>
          <a:custGeom>
            <a:avLst/>
            <a:gdLst/>
            <a:ahLst/>
            <a:cxnLst/>
            <a:rect l="l" t="t" r="r" b="b"/>
            <a:pathLst>
              <a:path w="10786282" h="9523396">
                <a:moveTo>
                  <a:pt x="0" y="0"/>
                </a:moveTo>
                <a:lnTo>
                  <a:pt x="10786282" y="0"/>
                </a:lnTo>
                <a:lnTo>
                  <a:pt x="10786282" y="9523397"/>
                </a:lnTo>
                <a:lnTo>
                  <a:pt x="0" y="95233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89560" y="7954918"/>
            <a:ext cx="2149347" cy="1970235"/>
          </a:xfrm>
          <a:custGeom>
            <a:avLst/>
            <a:gdLst/>
            <a:ahLst/>
            <a:cxnLst/>
            <a:rect l="l" t="t" r="r" b="b"/>
            <a:pathLst>
              <a:path w="2149347" h="1970235">
                <a:moveTo>
                  <a:pt x="0" y="0"/>
                </a:moveTo>
                <a:lnTo>
                  <a:pt x="2149346" y="0"/>
                </a:lnTo>
                <a:lnTo>
                  <a:pt x="2149346" y="1970235"/>
                </a:lnTo>
                <a:lnTo>
                  <a:pt x="0" y="19702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20109" y="2605709"/>
            <a:ext cx="5077990" cy="50779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165946">
            <a:off x="8558360" y="507114"/>
            <a:ext cx="9272857" cy="9092355"/>
            <a:chOff x="0" y="0"/>
            <a:chExt cx="812800" cy="796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96978"/>
            </a:xfrm>
            <a:custGeom>
              <a:avLst/>
              <a:gdLst/>
              <a:ahLst/>
              <a:cxnLst/>
              <a:rect l="l" t="t" r="r" b="b"/>
              <a:pathLst>
                <a:path w="812800" h="796978">
                  <a:moveTo>
                    <a:pt x="406400" y="0"/>
                  </a:moveTo>
                  <a:cubicBezTo>
                    <a:pt x="181951" y="0"/>
                    <a:pt x="0" y="178410"/>
                    <a:pt x="0" y="398489"/>
                  </a:cubicBezTo>
                  <a:cubicBezTo>
                    <a:pt x="0" y="618569"/>
                    <a:pt x="181951" y="796978"/>
                    <a:pt x="406400" y="796978"/>
                  </a:cubicBezTo>
                  <a:cubicBezTo>
                    <a:pt x="630849" y="796978"/>
                    <a:pt x="812800" y="618569"/>
                    <a:pt x="812800" y="398489"/>
                  </a:cubicBezTo>
                  <a:cubicBezTo>
                    <a:pt x="812800" y="17841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795AC6">
                      <a:alpha val="4500"/>
                    </a:srgbClr>
                  </a:gs>
                  <a:gs pos="100000">
                    <a:srgbClr val="5540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6617"/>
              <a:ext cx="660400" cy="685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694109">
            <a:off x="9125957" y="1124174"/>
            <a:ext cx="8014237" cy="7858235"/>
            <a:chOff x="0" y="0"/>
            <a:chExt cx="812800" cy="796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96978"/>
            </a:xfrm>
            <a:custGeom>
              <a:avLst/>
              <a:gdLst/>
              <a:ahLst/>
              <a:cxnLst/>
              <a:rect l="l" t="t" r="r" b="b"/>
              <a:pathLst>
                <a:path w="812800" h="796978">
                  <a:moveTo>
                    <a:pt x="406400" y="0"/>
                  </a:moveTo>
                  <a:cubicBezTo>
                    <a:pt x="181951" y="0"/>
                    <a:pt x="0" y="178410"/>
                    <a:pt x="0" y="398489"/>
                  </a:cubicBezTo>
                  <a:cubicBezTo>
                    <a:pt x="0" y="618569"/>
                    <a:pt x="181951" y="796978"/>
                    <a:pt x="406400" y="796978"/>
                  </a:cubicBezTo>
                  <a:cubicBezTo>
                    <a:pt x="630849" y="796978"/>
                    <a:pt x="812800" y="618569"/>
                    <a:pt x="812800" y="398489"/>
                  </a:cubicBezTo>
                  <a:cubicBezTo>
                    <a:pt x="812800" y="17841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795AC6">
                      <a:alpha val="4500"/>
                    </a:srgbClr>
                  </a:gs>
                  <a:gs pos="100000">
                    <a:srgbClr val="C6BF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6617"/>
              <a:ext cx="660400" cy="685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0861334" y="4598030"/>
            <a:ext cx="15304372" cy="15304372"/>
          </a:xfrm>
          <a:custGeom>
            <a:avLst/>
            <a:gdLst/>
            <a:ahLst/>
            <a:cxnLst/>
            <a:rect l="l" t="t" r="r" b="b"/>
            <a:pathLst>
              <a:path w="15304372" h="15304372">
                <a:moveTo>
                  <a:pt x="0" y="0"/>
                </a:moveTo>
                <a:lnTo>
                  <a:pt x="15304372" y="0"/>
                </a:lnTo>
                <a:lnTo>
                  <a:pt x="15304372" y="15304372"/>
                </a:lnTo>
                <a:lnTo>
                  <a:pt x="0" y="153043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062068" y="119300"/>
            <a:ext cx="9629812" cy="1818800"/>
            <a:chOff x="0" y="0"/>
            <a:chExt cx="2109677" cy="3984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09677" cy="398459"/>
            </a:xfrm>
            <a:custGeom>
              <a:avLst/>
              <a:gdLst/>
              <a:ahLst/>
              <a:cxnLst/>
              <a:rect l="l" t="t" r="r" b="b"/>
              <a:pathLst>
                <a:path w="2109677" h="398459">
                  <a:moveTo>
                    <a:pt x="0" y="0"/>
                  </a:moveTo>
                  <a:lnTo>
                    <a:pt x="2109677" y="0"/>
                  </a:lnTo>
                  <a:lnTo>
                    <a:pt x="2109677" y="398459"/>
                  </a:lnTo>
                  <a:lnTo>
                    <a:pt x="0" y="398459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09677" cy="436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30921" y="324836"/>
            <a:ext cx="2446331" cy="244633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7039887" y="9038887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7045">
            <a:off x="671149" y="830309"/>
            <a:ext cx="1565876" cy="1435386"/>
          </a:xfrm>
          <a:custGeom>
            <a:avLst/>
            <a:gdLst/>
            <a:ahLst/>
            <a:cxnLst/>
            <a:rect l="l" t="t" r="r" b="b"/>
            <a:pathLst>
              <a:path w="1565876" h="1435386">
                <a:moveTo>
                  <a:pt x="0" y="0"/>
                </a:moveTo>
                <a:lnTo>
                  <a:pt x="1565876" y="0"/>
                </a:lnTo>
                <a:lnTo>
                  <a:pt x="1565876" y="1435386"/>
                </a:lnTo>
                <a:lnTo>
                  <a:pt x="0" y="1435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8700" y="3213898"/>
            <a:ext cx="16011187" cy="4602406"/>
          </a:xfrm>
          <a:custGeom>
            <a:avLst/>
            <a:gdLst/>
            <a:ahLst/>
            <a:cxnLst/>
            <a:rect l="l" t="t" r="r" b="b"/>
            <a:pathLst>
              <a:path w="16011187" h="4602406">
                <a:moveTo>
                  <a:pt x="0" y="0"/>
                </a:moveTo>
                <a:lnTo>
                  <a:pt x="16011187" y="0"/>
                </a:lnTo>
                <a:lnTo>
                  <a:pt x="16011187" y="4602406"/>
                </a:lnTo>
                <a:lnTo>
                  <a:pt x="0" y="4602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032432" y="462456"/>
            <a:ext cx="8029636" cy="21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  <a:spcBef>
                <a:spcPct val="0"/>
              </a:spcBef>
            </a:pPr>
            <a:r>
              <a:rPr lang="en-US" sz="4119">
                <a:solidFill>
                  <a:srgbClr val="3428BA"/>
                </a:solidFill>
                <a:latin typeface="Noto Serif Armenian"/>
                <a:ea typeface="Noto Serif Armenian"/>
                <a:cs typeface="Noto Serif Armenian"/>
                <a:sym typeface="Noto Serif Armenian"/>
              </a:rPr>
              <a:t>ԵՐԿՐԱՉԱՓԱԿԱՆ ՊԱՏԿԵՐՆԵՐԸ ԴՊՐՈՑՈՒՄ ԵՎ ԴԱՍԱՍԵՆՅԱԿԻՑ ԴՈՒՐՍ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63581" y="314653"/>
            <a:ext cx="6513057" cy="136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9"/>
              </a:lnSpc>
            </a:pPr>
            <a:r>
              <a:rPr lang="en-US" sz="3921">
                <a:solidFill>
                  <a:srgbClr val="FFFFFF"/>
                </a:solidFill>
                <a:latin typeface="Leckerli One"/>
                <a:ea typeface="Leckerli One"/>
                <a:cs typeface="Leckerli One"/>
                <a:sym typeface="Leckerli One"/>
              </a:rPr>
              <a:t>ԵՐԿՐԱՉԱՓՈՒԹՅՈՒՆ</a:t>
            </a:r>
          </a:p>
          <a:p>
            <a:pPr algn="l">
              <a:lnSpc>
                <a:spcPts val="5541"/>
              </a:lnSpc>
              <a:spcBef>
                <a:spcPct val="0"/>
              </a:spcBef>
            </a:pPr>
            <a:r>
              <a:rPr lang="en-US" sz="3957">
                <a:solidFill>
                  <a:srgbClr val="FFFFFF"/>
                </a:solidFill>
                <a:latin typeface="Leckerli One"/>
                <a:ea typeface="Leckerli One"/>
                <a:cs typeface="Leckerli One"/>
                <a:sym typeface="Leckerli One"/>
              </a:rPr>
              <a:t>ԹԳՀԳ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9525" y="-1712380"/>
            <a:ext cx="18256966" cy="18256966"/>
          </a:xfrm>
          <a:custGeom>
            <a:avLst/>
            <a:gdLst/>
            <a:ahLst/>
            <a:cxnLst/>
            <a:rect l="l" t="t" r="r" b="b"/>
            <a:pathLst>
              <a:path w="18256966" h="18256966">
                <a:moveTo>
                  <a:pt x="0" y="0"/>
                </a:moveTo>
                <a:lnTo>
                  <a:pt x="18256966" y="0"/>
                </a:lnTo>
                <a:lnTo>
                  <a:pt x="18256966" y="18256966"/>
                </a:lnTo>
                <a:lnTo>
                  <a:pt x="0" y="18256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18787" y="5327952"/>
            <a:ext cx="6553212" cy="4677100"/>
          </a:xfrm>
          <a:custGeom>
            <a:avLst/>
            <a:gdLst/>
            <a:ahLst/>
            <a:cxnLst/>
            <a:rect l="l" t="t" r="r" b="b"/>
            <a:pathLst>
              <a:path w="6553212" h="4677100">
                <a:moveTo>
                  <a:pt x="0" y="0"/>
                </a:moveTo>
                <a:lnTo>
                  <a:pt x="6553212" y="0"/>
                </a:lnTo>
                <a:lnTo>
                  <a:pt x="6553212" y="4677099"/>
                </a:lnTo>
                <a:lnTo>
                  <a:pt x="0" y="4677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056" b="-2005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7922" y="6444534"/>
            <a:ext cx="3622071" cy="3560518"/>
          </a:xfrm>
          <a:custGeom>
            <a:avLst/>
            <a:gdLst/>
            <a:ahLst/>
            <a:cxnLst/>
            <a:rect l="l" t="t" r="r" b="b"/>
            <a:pathLst>
              <a:path w="3622071" h="3560518">
                <a:moveTo>
                  <a:pt x="0" y="0"/>
                </a:moveTo>
                <a:lnTo>
                  <a:pt x="3622072" y="0"/>
                </a:lnTo>
                <a:lnTo>
                  <a:pt x="3622072" y="3560517"/>
                </a:lnTo>
                <a:lnTo>
                  <a:pt x="0" y="35605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604" t="-6057" r="-103138" b="-20606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82701" y="6444534"/>
            <a:ext cx="3463379" cy="3560518"/>
          </a:xfrm>
          <a:custGeom>
            <a:avLst/>
            <a:gdLst/>
            <a:ahLst/>
            <a:cxnLst/>
            <a:rect l="l" t="t" r="r" b="b"/>
            <a:pathLst>
              <a:path w="3463379" h="3560518">
                <a:moveTo>
                  <a:pt x="0" y="0"/>
                </a:moveTo>
                <a:lnTo>
                  <a:pt x="3463379" y="0"/>
                </a:lnTo>
                <a:lnTo>
                  <a:pt x="3463379" y="3560517"/>
                </a:lnTo>
                <a:lnTo>
                  <a:pt x="0" y="35605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16363" b="-20580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7922" y="641183"/>
            <a:ext cx="2288392" cy="2097692"/>
          </a:xfrm>
          <a:custGeom>
            <a:avLst/>
            <a:gdLst/>
            <a:ahLst/>
            <a:cxnLst/>
            <a:rect l="l" t="t" r="r" b="b"/>
            <a:pathLst>
              <a:path w="2288392" h="2097692">
                <a:moveTo>
                  <a:pt x="0" y="0"/>
                </a:moveTo>
                <a:lnTo>
                  <a:pt x="2288392" y="0"/>
                </a:lnTo>
                <a:lnTo>
                  <a:pt x="2288392" y="2097692"/>
                </a:lnTo>
                <a:lnTo>
                  <a:pt x="0" y="209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60955"/>
            <a:ext cx="17671999" cy="2943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B8681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Զուգահեռ գծերը </a:t>
            </a:r>
          </a:p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B8681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ճարտարապետության </a:t>
            </a:r>
          </a:p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B8681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և շինարարության մեջ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3290" y="3202440"/>
            <a:ext cx="16577667" cy="154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7"/>
              </a:lnSpc>
            </a:pPr>
            <a:r>
              <a:rPr lang="en-US" sz="4498">
                <a:solidFill>
                  <a:srgbClr val="075005"/>
                </a:solidFill>
                <a:latin typeface="Canva Sans"/>
                <a:ea typeface="Canva Sans"/>
                <a:cs typeface="Canva Sans"/>
                <a:sym typeface="Canva Sans"/>
              </a:rPr>
              <a:t>Զուգահեռ ճառագայթները (балка) ապահովում են շենքերի </a:t>
            </a:r>
          </a:p>
          <a:p>
            <a:pPr algn="ctr">
              <a:lnSpc>
                <a:spcPts val="6297"/>
              </a:lnSpc>
              <a:spcBef>
                <a:spcPct val="0"/>
              </a:spcBef>
            </a:pPr>
            <a:endParaRPr lang="en-US" sz="4498">
              <a:solidFill>
                <a:srgbClr val="075005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0375" y="4209929"/>
            <a:ext cx="9350402" cy="50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2"/>
              </a:lnSpc>
              <a:spcBef>
                <a:spcPct val="0"/>
              </a:spcBef>
            </a:pPr>
            <a:r>
              <a:rPr lang="en-US" sz="2966" b="1">
                <a:solidFill>
                  <a:srgbClr val="278B2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1․Կառուցվածքային ամբողջականությունը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862222"/>
            <a:ext cx="4816901" cy="50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9"/>
              </a:lnSpc>
              <a:spcBef>
                <a:spcPct val="0"/>
              </a:spcBef>
            </a:pPr>
            <a:r>
              <a:rPr lang="en-US" sz="2964" b="1">
                <a:solidFill>
                  <a:srgbClr val="278B2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2․ֆունկցիոնալությունը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510503"/>
            <a:ext cx="5956502" cy="50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9"/>
              </a:lnSpc>
              <a:spcBef>
                <a:spcPct val="0"/>
              </a:spcBef>
            </a:pPr>
            <a:r>
              <a:rPr lang="en-US" sz="2964" b="1">
                <a:solidFill>
                  <a:srgbClr val="278B2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3.Օպտիկական էֆֆեկտները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7649" y="257175"/>
            <a:ext cx="7347336" cy="1543050"/>
            <a:chOff x="0" y="0"/>
            <a:chExt cx="1935101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5101" cy="406400"/>
            </a:xfrm>
            <a:custGeom>
              <a:avLst/>
              <a:gdLst/>
              <a:ahLst/>
              <a:cxnLst/>
              <a:rect l="l" t="t" r="r" b="b"/>
              <a:pathLst>
                <a:path w="1935101" h="406400">
                  <a:moveTo>
                    <a:pt x="1935101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935101" y="406400"/>
                  </a:lnTo>
                  <a:lnTo>
                    <a:pt x="1833501" y="203200"/>
                  </a:lnTo>
                  <a:lnTo>
                    <a:pt x="1935101" y="0"/>
                  </a:lnTo>
                  <a:close/>
                </a:path>
              </a:pathLst>
            </a:custGeom>
            <a:solidFill>
              <a:srgbClr val="A0988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38100"/>
              <a:ext cx="175730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73157" y="1915282"/>
            <a:ext cx="3386143" cy="3434175"/>
          </a:xfrm>
          <a:custGeom>
            <a:avLst/>
            <a:gdLst/>
            <a:ahLst/>
            <a:cxnLst/>
            <a:rect l="l" t="t" r="r" b="b"/>
            <a:pathLst>
              <a:path w="3386143" h="3434175">
                <a:moveTo>
                  <a:pt x="0" y="0"/>
                </a:moveTo>
                <a:lnTo>
                  <a:pt x="3386143" y="0"/>
                </a:lnTo>
                <a:lnTo>
                  <a:pt x="3386143" y="3434175"/>
                </a:lnTo>
                <a:lnTo>
                  <a:pt x="0" y="3434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81" r="-1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68049" y="5745866"/>
            <a:ext cx="4151903" cy="4032535"/>
          </a:xfrm>
          <a:custGeom>
            <a:avLst/>
            <a:gdLst/>
            <a:ahLst/>
            <a:cxnLst/>
            <a:rect l="l" t="t" r="r" b="b"/>
            <a:pathLst>
              <a:path w="4151903" h="4032535">
                <a:moveTo>
                  <a:pt x="0" y="0"/>
                </a:moveTo>
                <a:lnTo>
                  <a:pt x="4151902" y="0"/>
                </a:lnTo>
                <a:lnTo>
                  <a:pt x="4151902" y="4032535"/>
                </a:lnTo>
                <a:lnTo>
                  <a:pt x="0" y="4032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094064"/>
            <a:ext cx="3113470" cy="3179047"/>
          </a:xfrm>
          <a:custGeom>
            <a:avLst/>
            <a:gdLst/>
            <a:ahLst/>
            <a:cxnLst/>
            <a:rect l="l" t="t" r="r" b="b"/>
            <a:pathLst>
              <a:path w="3113470" h="3179047">
                <a:moveTo>
                  <a:pt x="0" y="0"/>
                </a:moveTo>
                <a:lnTo>
                  <a:pt x="3113470" y="0"/>
                </a:lnTo>
                <a:lnTo>
                  <a:pt x="3113470" y="3179047"/>
                </a:lnTo>
                <a:lnTo>
                  <a:pt x="0" y="31790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83" b="-48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29651" y="5820056"/>
            <a:ext cx="3846707" cy="3965677"/>
          </a:xfrm>
          <a:custGeom>
            <a:avLst/>
            <a:gdLst/>
            <a:ahLst/>
            <a:cxnLst/>
            <a:rect l="l" t="t" r="r" b="b"/>
            <a:pathLst>
              <a:path w="3846707" h="3965677">
                <a:moveTo>
                  <a:pt x="0" y="0"/>
                </a:moveTo>
                <a:lnTo>
                  <a:pt x="3846707" y="0"/>
                </a:lnTo>
                <a:lnTo>
                  <a:pt x="3846707" y="3965677"/>
                </a:lnTo>
                <a:lnTo>
                  <a:pt x="0" y="39656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1036" y="5820056"/>
            <a:ext cx="4086613" cy="3958345"/>
          </a:xfrm>
          <a:custGeom>
            <a:avLst/>
            <a:gdLst/>
            <a:ahLst/>
            <a:cxnLst/>
            <a:rect l="l" t="t" r="r" b="b"/>
            <a:pathLst>
              <a:path w="4086613" h="3958345">
                <a:moveTo>
                  <a:pt x="0" y="0"/>
                </a:moveTo>
                <a:lnTo>
                  <a:pt x="4086613" y="0"/>
                </a:lnTo>
                <a:lnTo>
                  <a:pt x="4086613" y="3958345"/>
                </a:lnTo>
                <a:lnTo>
                  <a:pt x="0" y="39583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10" t="-2916" b="-291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76358" y="411117"/>
            <a:ext cx="1414182" cy="1296334"/>
          </a:xfrm>
          <a:custGeom>
            <a:avLst/>
            <a:gdLst/>
            <a:ahLst/>
            <a:cxnLst/>
            <a:rect l="l" t="t" r="r" b="b"/>
            <a:pathLst>
              <a:path w="1414182" h="1296334">
                <a:moveTo>
                  <a:pt x="0" y="0"/>
                </a:moveTo>
                <a:lnTo>
                  <a:pt x="1414182" y="0"/>
                </a:lnTo>
                <a:lnTo>
                  <a:pt x="1414182" y="1296334"/>
                </a:lnTo>
                <a:lnTo>
                  <a:pt x="0" y="1296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44967" y="171450"/>
            <a:ext cx="6972701" cy="153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>
                <a:solidFill>
                  <a:srgbClr val="242E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Զուգահեռ գծերը տրանսպորտում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11260" y="2136959"/>
            <a:ext cx="7015068" cy="3212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7"/>
              </a:lnSpc>
              <a:spcBef>
                <a:spcPct val="0"/>
              </a:spcBef>
            </a:pPr>
            <a:r>
              <a:rPr lang="en-US" sz="365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Զուգահեռ գծերի օրինակ են երթուղային գծերը։Դրանք զուգահեռ են, որպեսզի գնացքը շարժվի անվտանգ և ճիշտ ուղիով։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01615" y="0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28992" y="552188"/>
            <a:ext cx="11852607" cy="1543050"/>
            <a:chOff x="0" y="0"/>
            <a:chExt cx="3121674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21674" cy="406400"/>
            </a:xfrm>
            <a:custGeom>
              <a:avLst/>
              <a:gdLst/>
              <a:ahLst/>
              <a:cxnLst/>
              <a:rect l="l" t="t" r="r" b="b"/>
              <a:pathLst>
                <a:path w="3121674" h="406400">
                  <a:moveTo>
                    <a:pt x="2918474" y="0"/>
                  </a:moveTo>
                  <a:cubicBezTo>
                    <a:pt x="3030699" y="0"/>
                    <a:pt x="3121674" y="90976"/>
                    <a:pt x="3121674" y="203200"/>
                  </a:cubicBezTo>
                  <a:cubicBezTo>
                    <a:pt x="3121674" y="315424"/>
                    <a:pt x="3030699" y="406400"/>
                    <a:pt x="291847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F3E2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3121674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</a:pPr>
              <a:r>
                <a:rPr lang="en-US" sz="4799" b="1">
                  <a:solidFill>
                    <a:srgbClr val="DEDBD3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Զուգահեռ գծերի դերը արվեստում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93845" y="5687683"/>
            <a:ext cx="4076165" cy="4076165"/>
          </a:xfrm>
          <a:custGeom>
            <a:avLst/>
            <a:gdLst/>
            <a:ahLst/>
            <a:cxnLst/>
            <a:rect l="l" t="t" r="r" b="b"/>
            <a:pathLst>
              <a:path w="4076165" h="4076165">
                <a:moveTo>
                  <a:pt x="0" y="0"/>
                </a:moveTo>
                <a:lnTo>
                  <a:pt x="4076165" y="0"/>
                </a:lnTo>
                <a:lnTo>
                  <a:pt x="4076165" y="4076164"/>
                </a:lnTo>
                <a:lnTo>
                  <a:pt x="0" y="40761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56699" y="5752039"/>
            <a:ext cx="5426051" cy="3947452"/>
          </a:xfrm>
          <a:custGeom>
            <a:avLst/>
            <a:gdLst/>
            <a:ahLst/>
            <a:cxnLst/>
            <a:rect l="l" t="t" r="r" b="b"/>
            <a:pathLst>
              <a:path w="5426051" h="3947452">
                <a:moveTo>
                  <a:pt x="0" y="0"/>
                </a:moveTo>
                <a:lnTo>
                  <a:pt x="5426050" y="0"/>
                </a:lnTo>
                <a:lnTo>
                  <a:pt x="5426050" y="3947452"/>
                </a:lnTo>
                <a:lnTo>
                  <a:pt x="0" y="3947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84776" y="5752039"/>
            <a:ext cx="6425402" cy="3861530"/>
          </a:xfrm>
          <a:custGeom>
            <a:avLst/>
            <a:gdLst/>
            <a:ahLst/>
            <a:cxnLst/>
            <a:rect l="l" t="t" r="r" b="b"/>
            <a:pathLst>
              <a:path w="6425402" h="3861530">
                <a:moveTo>
                  <a:pt x="0" y="0"/>
                </a:moveTo>
                <a:lnTo>
                  <a:pt x="6425403" y="0"/>
                </a:lnTo>
                <a:lnTo>
                  <a:pt x="6425403" y="3861530"/>
                </a:lnTo>
                <a:lnTo>
                  <a:pt x="0" y="3861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26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5915" y="2789801"/>
            <a:ext cx="2216013" cy="2031345"/>
          </a:xfrm>
          <a:custGeom>
            <a:avLst/>
            <a:gdLst/>
            <a:ahLst/>
            <a:cxnLst/>
            <a:rect l="l" t="t" r="r" b="b"/>
            <a:pathLst>
              <a:path w="2216013" h="2031345">
                <a:moveTo>
                  <a:pt x="0" y="0"/>
                </a:moveTo>
                <a:lnTo>
                  <a:pt x="2216012" y="0"/>
                </a:lnTo>
                <a:lnTo>
                  <a:pt x="2216012" y="2031345"/>
                </a:lnTo>
                <a:lnTo>
                  <a:pt x="0" y="2031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76847" y="2685026"/>
            <a:ext cx="11604752" cy="1997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4"/>
              </a:lnSpc>
              <a:spcBef>
                <a:spcPct val="0"/>
              </a:spcBef>
            </a:pPr>
            <a:r>
              <a:rPr lang="en-US" sz="373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Զուգահեռ գծերը կարևոր են  ոչ միայն ճարտարապետության մեկ այլ նաև արվեստի ստեղծագործություններում և դիզայնում։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8325" y="-3889252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10140" y="445927"/>
            <a:ext cx="10914491" cy="1739221"/>
            <a:chOff x="0" y="0"/>
            <a:chExt cx="2601500" cy="414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1500" cy="414548"/>
            </a:xfrm>
            <a:custGeom>
              <a:avLst/>
              <a:gdLst/>
              <a:ahLst/>
              <a:cxnLst/>
              <a:rect l="l" t="t" r="r" b="b"/>
              <a:pathLst>
                <a:path w="2601500" h="414548">
                  <a:moveTo>
                    <a:pt x="0" y="0"/>
                  </a:moveTo>
                  <a:lnTo>
                    <a:pt x="2601500" y="0"/>
                  </a:lnTo>
                  <a:lnTo>
                    <a:pt x="2601500" y="414548"/>
                  </a:lnTo>
                  <a:lnTo>
                    <a:pt x="0" y="414548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601500" cy="452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0842073" y="445927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2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039887" y="9038887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6546" y="2040710"/>
            <a:ext cx="5414435" cy="6893537"/>
          </a:xfrm>
          <a:custGeom>
            <a:avLst/>
            <a:gdLst/>
            <a:ahLst/>
            <a:cxnLst/>
            <a:rect l="l" t="t" r="r" b="b"/>
            <a:pathLst>
              <a:path w="5414435" h="6893537">
                <a:moveTo>
                  <a:pt x="0" y="0"/>
                </a:moveTo>
                <a:lnTo>
                  <a:pt x="5414436" y="0"/>
                </a:lnTo>
                <a:lnTo>
                  <a:pt x="5414436" y="6893536"/>
                </a:lnTo>
                <a:lnTo>
                  <a:pt x="0" y="68935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26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962165" y="5258115"/>
            <a:ext cx="6793161" cy="392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5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6810140" y="2535370"/>
            <a:ext cx="10449160" cy="726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7"/>
              </a:lnSpc>
              <a:spcBef>
                <a:spcPct val="0"/>
              </a:spcBef>
            </a:pPr>
            <a:r>
              <a:rPr lang="en-US" sz="242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Սովորել է Ամստերդամի Գեղարվեստի ակադեմիայում (1892-1897)։ Ապրել է Փարիզում (1909-1914 և 1919-1938), Լոնդոնում (1938-1940), Նյու Յորքում (1940-ից)։ Հոլանդացի նկարիչների և ճարտարապետների «Ստիլ» խմբավորման հիմնադիրներից է (1917, Լեյդեն)։ Կրել է կուբիզմի ազդեցությունը։ Նեոպլատոնականության ոգով «ունիվերսալ ներդաշնակության» ձգտումը արտահայտվել է Մոնդրիանի 1917 թվականից հետո ստեղծած, այսպես կոչված, նեոպլաստիցիստական (աբստրակտ արվեստի առաջին տարատեսակներից) երկարներում, որոնք սպեկտրի հիմնական գույներով, ինչպես նաև սպիտակով (հաճախ գերակշռող), սևով և մոխրագույնով երանգավորված, փոխուղղահայաց եզրագծերով բաժանված տարբեր ուղղանկյուն մարմինների խիստ հավասարակշռված զուգորդումներ են («Կոմպոզիցիա կարմիրով, դեղինով և կապույտով», 1921 թ., Քաղաքային թանգարան, Հաագա, «Կոմպոզիցիա», 1922 թ., Քաղաքային թանգարան, Ամստերդամ)։</a:t>
            </a:r>
          </a:p>
        </p:txBody>
      </p:sp>
      <p:sp>
        <p:nvSpPr>
          <p:cNvPr id="11" name="Freeform 11"/>
          <p:cNvSpPr/>
          <p:nvPr/>
        </p:nvSpPr>
        <p:spPr>
          <a:xfrm>
            <a:off x="2531309" y="443597"/>
            <a:ext cx="1624910" cy="1489501"/>
          </a:xfrm>
          <a:custGeom>
            <a:avLst/>
            <a:gdLst/>
            <a:ahLst/>
            <a:cxnLst/>
            <a:rect l="l" t="t" r="r" b="b"/>
            <a:pathLst>
              <a:path w="1624910" h="1489501">
                <a:moveTo>
                  <a:pt x="0" y="0"/>
                </a:moveTo>
                <a:lnTo>
                  <a:pt x="1624910" y="0"/>
                </a:lnTo>
                <a:lnTo>
                  <a:pt x="1624910" y="1489501"/>
                </a:lnTo>
                <a:lnTo>
                  <a:pt x="0" y="1489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925325" y="493552"/>
            <a:ext cx="6700964" cy="92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19"/>
              </a:lnSpc>
            </a:pPr>
            <a:r>
              <a:rPr lang="en-US" sz="6413">
                <a:solidFill>
                  <a:srgbClr val="EBF5FE"/>
                </a:solidFill>
                <a:latin typeface="Waterlily"/>
                <a:ea typeface="Waterlily"/>
                <a:cs typeface="Waterlily"/>
                <a:sym typeface="Waterlily"/>
              </a:rPr>
              <a:t>ՊԻՏ ՄՈՆԴՐԻԱՆ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50988" y="1377769"/>
            <a:ext cx="5104474" cy="555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6"/>
              </a:lnSpc>
              <a:spcBef>
                <a:spcPct val="0"/>
              </a:spcBef>
            </a:pPr>
            <a:r>
              <a:rPr lang="en-US" sz="3261" b="1">
                <a:solidFill>
                  <a:srgbClr val="EBF5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նիդերլանդացի նկարիչ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131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67268" y="0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73976" y="683592"/>
            <a:ext cx="11852607" cy="1543050"/>
            <a:chOff x="0" y="0"/>
            <a:chExt cx="3121674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21674" cy="406400"/>
            </a:xfrm>
            <a:custGeom>
              <a:avLst/>
              <a:gdLst/>
              <a:ahLst/>
              <a:cxnLst/>
              <a:rect l="l" t="t" r="r" b="b"/>
              <a:pathLst>
                <a:path w="3121674" h="406400">
                  <a:moveTo>
                    <a:pt x="2918474" y="0"/>
                  </a:moveTo>
                  <a:cubicBezTo>
                    <a:pt x="3030699" y="0"/>
                    <a:pt x="3121674" y="90976"/>
                    <a:pt x="3121674" y="203200"/>
                  </a:cubicBezTo>
                  <a:cubicBezTo>
                    <a:pt x="3121674" y="315424"/>
                    <a:pt x="3030699" y="406400"/>
                    <a:pt x="291847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DA56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3121674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</a:pPr>
              <a:r>
                <a:rPr lang="en-US" sz="4799" b="1">
                  <a:solidFill>
                    <a:srgbClr val="C80A04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Զուգահեռ գծերի դերը արվեստում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84313" y="2545766"/>
            <a:ext cx="4551268" cy="4531040"/>
          </a:xfrm>
          <a:custGeom>
            <a:avLst/>
            <a:gdLst/>
            <a:ahLst/>
            <a:cxnLst/>
            <a:rect l="l" t="t" r="r" b="b"/>
            <a:pathLst>
              <a:path w="4551268" h="4531040">
                <a:moveTo>
                  <a:pt x="0" y="0"/>
                </a:moveTo>
                <a:lnTo>
                  <a:pt x="4551268" y="0"/>
                </a:lnTo>
                <a:lnTo>
                  <a:pt x="4551268" y="4531040"/>
                </a:lnTo>
                <a:lnTo>
                  <a:pt x="0" y="4531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75816" y="5143500"/>
            <a:ext cx="3473619" cy="4447014"/>
          </a:xfrm>
          <a:custGeom>
            <a:avLst/>
            <a:gdLst/>
            <a:ahLst/>
            <a:cxnLst/>
            <a:rect l="l" t="t" r="r" b="b"/>
            <a:pathLst>
              <a:path w="3473619" h="4447014">
                <a:moveTo>
                  <a:pt x="0" y="0"/>
                </a:moveTo>
                <a:lnTo>
                  <a:pt x="3473619" y="0"/>
                </a:lnTo>
                <a:lnTo>
                  <a:pt x="3473619" y="4447014"/>
                </a:lnTo>
                <a:lnTo>
                  <a:pt x="0" y="44470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146" t="-2576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16120" y="507549"/>
            <a:ext cx="1875375" cy="1719093"/>
          </a:xfrm>
          <a:custGeom>
            <a:avLst/>
            <a:gdLst/>
            <a:ahLst/>
            <a:cxnLst/>
            <a:rect l="l" t="t" r="r" b="b"/>
            <a:pathLst>
              <a:path w="1875375" h="1719093">
                <a:moveTo>
                  <a:pt x="0" y="0"/>
                </a:moveTo>
                <a:lnTo>
                  <a:pt x="1875374" y="0"/>
                </a:lnTo>
                <a:lnTo>
                  <a:pt x="1875374" y="1719093"/>
                </a:lnTo>
                <a:lnTo>
                  <a:pt x="0" y="17190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606157" y="3829615"/>
            <a:ext cx="9069659" cy="3537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7"/>
              </a:lnSpc>
              <a:spcBef>
                <a:spcPct val="0"/>
              </a:spcBef>
            </a:pPr>
            <a:r>
              <a:rPr lang="en-US" sz="396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Զուգահեռ գծերը կարևոր են  ոչ միայն ճարտարապետության մեկ այլ նաև արվեստի ստեղծագործություններում և դիզայնում։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9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343" y="5556848"/>
            <a:ext cx="4312137" cy="4475529"/>
          </a:xfrm>
          <a:custGeom>
            <a:avLst/>
            <a:gdLst/>
            <a:ahLst/>
            <a:cxnLst/>
            <a:rect l="l" t="t" r="r" b="b"/>
            <a:pathLst>
              <a:path w="4312137" h="4475529">
                <a:moveTo>
                  <a:pt x="0" y="0"/>
                </a:moveTo>
                <a:lnTo>
                  <a:pt x="4312137" y="0"/>
                </a:lnTo>
                <a:lnTo>
                  <a:pt x="4312137" y="4475529"/>
                </a:lnTo>
                <a:lnTo>
                  <a:pt x="0" y="447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23" b="-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88124" y="5556848"/>
            <a:ext cx="4394306" cy="4477024"/>
          </a:xfrm>
          <a:custGeom>
            <a:avLst/>
            <a:gdLst/>
            <a:ahLst/>
            <a:cxnLst/>
            <a:rect l="l" t="t" r="r" b="b"/>
            <a:pathLst>
              <a:path w="4394306" h="4477024">
                <a:moveTo>
                  <a:pt x="0" y="0"/>
                </a:moveTo>
                <a:lnTo>
                  <a:pt x="4394306" y="0"/>
                </a:lnTo>
                <a:lnTo>
                  <a:pt x="4394306" y="4477023"/>
                </a:lnTo>
                <a:lnTo>
                  <a:pt x="0" y="4477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5" t="-826" b="-8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047" y="1452263"/>
            <a:ext cx="4312137" cy="3949195"/>
          </a:xfrm>
          <a:custGeom>
            <a:avLst/>
            <a:gdLst/>
            <a:ahLst/>
            <a:cxnLst/>
            <a:rect l="l" t="t" r="r" b="b"/>
            <a:pathLst>
              <a:path w="4312137" h="3949195">
                <a:moveTo>
                  <a:pt x="0" y="0"/>
                </a:moveTo>
                <a:lnTo>
                  <a:pt x="4312137" y="0"/>
                </a:lnTo>
                <a:lnTo>
                  <a:pt x="4312137" y="3949196"/>
                </a:lnTo>
                <a:lnTo>
                  <a:pt x="0" y="3949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385" r="-291" b="-18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75244" y="3151147"/>
            <a:ext cx="7459268" cy="5181308"/>
          </a:xfrm>
          <a:custGeom>
            <a:avLst/>
            <a:gdLst/>
            <a:ahLst/>
            <a:cxnLst/>
            <a:rect l="l" t="t" r="r" b="b"/>
            <a:pathLst>
              <a:path w="7459268" h="5181308">
                <a:moveTo>
                  <a:pt x="0" y="0"/>
                </a:moveTo>
                <a:lnTo>
                  <a:pt x="7459268" y="0"/>
                </a:lnTo>
                <a:lnTo>
                  <a:pt x="7459268" y="5181309"/>
                </a:lnTo>
                <a:lnTo>
                  <a:pt x="0" y="51813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714" t="-34434" r="-7438" b="-313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74944" y="1452263"/>
            <a:ext cx="4407486" cy="3949195"/>
          </a:xfrm>
          <a:custGeom>
            <a:avLst/>
            <a:gdLst/>
            <a:ahLst/>
            <a:cxnLst/>
            <a:rect l="l" t="t" r="r" b="b"/>
            <a:pathLst>
              <a:path w="4407486" h="3949195">
                <a:moveTo>
                  <a:pt x="0" y="0"/>
                </a:moveTo>
                <a:lnTo>
                  <a:pt x="4407486" y="0"/>
                </a:lnTo>
                <a:lnTo>
                  <a:pt x="4407486" y="3949196"/>
                </a:lnTo>
                <a:lnTo>
                  <a:pt x="0" y="39491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136" r="-397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10577" y="291444"/>
            <a:ext cx="1100094" cy="1008419"/>
          </a:xfrm>
          <a:custGeom>
            <a:avLst/>
            <a:gdLst/>
            <a:ahLst/>
            <a:cxnLst/>
            <a:rect l="l" t="t" r="r" b="b"/>
            <a:pathLst>
              <a:path w="1100094" h="1008419">
                <a:moveTo>
                  <a:pt x="0" y="0"/>
                </a:moveTo>
                <a:lnTo>
                  <a:pt x="1100094" y="0"/>
                </a:lnTo>
                <a:lnTo>
                  <a:pt x="1100094" y="1008419"/>
                </a:lnTo>
                <a:lnTo>
                  <a:pt x="0" y="10084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38792" y="225783"/>
            <a:ext cx="10348008" cy="107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6"/>
              </a:lnSpc>
              <a:spcBef>
                <a:spcPct val="0"/>
              </a:spcBef>
            </a:pPr>
            <a:r>
              <a:rPr lang="en-US" sz="6304" b="1">
                <a:solidFill>
                  <a:srgbClr val="EBF5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ԼՈԳՈՆԵՐ ԵՎ ԴԻԶԱՅՆ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5144" y="2001242"/>
            <a:ext cx="6490851" cy="7024803"/>
          </a:xfrm>
          <a:custGeom>
            <a:avLst/>
            <a:gdLst/>
            <a:ahLst/>
            <a:cxnLst/>
            <a:rect l="l" t="t" r="r" b="b"/>
            <a:pathLst>
              <a:path w="6490851" h="7024803">
                <a:moveTo>
                  <a:pt x="0" y="0"/>
                </a:moveTo>
                <a:lnTo>
                  <a:pt x="6490851" y="0"/>
                </a:lnTo>
                <a:lnTo>
                  <a:pt x="6490851" y="7024803"/>
                </a:lnTo>
                <a:lnTo>
                  <a:pt x="0" y="702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3849825" cy="3888712"/>
          </a:xfrm>
          <a:custGeom>
            <a:avLst/>
            <a:gdLst/>
            <a:ahLst/>
            <a:cxnLst/>
            <a:rect l="l" t="t" r="r" b="b"/>
            <a:pathLst>
              <a:path w="3849825" h="3888712">
                <a:moveTo>
                  <a:pt x="0" y="0"/>
                </a:moveTo>
                <a:lnTo>
                  <a:pt x="3849825" y="0"/>
                </a:lnTo>
                <a:lnTo>
                  <a:pt x="3849825" y="3888712"/>
                </a:lnTo>
                <a:lnTo>
                  <a:pt x="0" y="388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61145" y="2263781"/>
            <a:ext cx="3132055" cy="3249862"/>
          </a:xfrm>
          <a:custGeom>
            <a:avLst/>
            <a:gdLst/>
            <a:ahLst/>
            <a:cxnLst/>
            <a:rect l="l" t="t" r="r" b="b"/>
            <a:pathLst>
              <a:path w="3132055" h="3249862">
                <a:moveTo>
                  <a:pt x="0" y="0"/>
                </a:moveTo>
                <a:lnTo>
                  <a:pt x="3132054" y="0"/>
                </a:lnTo>
                <a:lnTo>
                  <a:pt x="3132054" y="3249863"/>
                </a:lnTo>
                <a:lnTo>
                  <a:pt x="0" y="3249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64516" y="4106296"/>
            <a:ext cx="2879484" cy="2814695"/>
          </a:xfrm>
          <a:custGeom>
            <a:avLst/>
            <a:gdLst/>
            <a:ahLst/>
            <a:cxnLst/>
            <a:rect l="l" t="t" r="r" b="b"/>
            <a:pathLst>
              <a:path w="2879484" h="2814695">
                <a:moveTo>
                  <a:pt x="0" y="0"/>
                </a:moveTo>
                <a:lnTo>
                  <a:pt x="2879484" y="0"/>
                </a:lnTo>
                <a:lnTo>
                  <a:pt x="2879484" y="2814695"/>
                </a:lnTo>
                <a:lnTo>
                  <a:pt x="0" y="2814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3736" y="4923219"/>
            <a:ext cx="3242353" cy="3250479"/>
          </a:xfrm>
          <a:custGeom>
            <a:avLst/>
            <a:gdLst/>
            <a:ahLst/>
            <a:cxnLst/>
            <a:rect l="l" t="t" r="r" b="b"/>
            <a:pathLst>
              <a:path w="3242353" h="3250479">
                <a:moveTo>
                  <a:pt x="0" y="0"/>
                </a:moveTo>
                <a:lnTo>
                  <a:pt x="3242353" y="0"/>
                </a:lnTo>
                <a:lnTo>
                  <a:pt x="3242353" y="3250479"/>
                </a:lnTo>
                <a:lnTo>
                  <a:pt x="0" y="32504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89077" y="6667873"/>
            <a:ext cx="3004122" cy="3011651"/>
          </a:xfrm>
          <a:custGeom>
            <a:avLst/>
            <a:gdLst/>
            <a:ahLst/>
            <a:cxnLst/>
            <a:rect l="l" t="t" r="r" b="b"/>
            <a:pathLst>
              <a:path w="3004122" h="3011651">
                <a:moveTo>
                  <a:pt x="0" y="0"/>
                </a:moveTo>
                <a:lnTo>
                  <a:pt x="3004122" y="0"/>
                </a:lnTo>
                <a:lnTo>
                  <a:pt x="3004122" y="3011651"/>
                </a:lnTo>
                <a:lnTo>
                  <a:pt x="0" y="301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38792" y="225783"/>
            <a:ext cx="10348008" cy="107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6"/>
              </a:lnSpc>
              <a:spcBef>
                <a:spcPct val="0"/>
              </a:spcBef>
            </a:pPr>
            <a:r>
              <a:rPr lang="en-US" sz="6304" b="1">
                <a:solidFill>
                  <a:srgbClr val="C7843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ՄԵՐ ԼՈԳՈՆ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6206" y="1747211"/>
            <a:ext cx="12004794" cy="1960448"/>
            <a:chOff x="0" y="0"/>
            <a:chExt cx="2861377" cy="467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1377" cy="467278"/>
            </a:xfrm>
            <a:custGeom>
              <a:avLst/>
              <a:gdLst/>
              <a:ahLst/>
              <a:cxnLst/>
              <a:rect l="l" t="t" r="r" b="b"/>
              <a:pathLst>
                <a:path w="2861377" h="467278">
                  <a:moveTo>
                    <a:pt x="0" y="0"/>
                  </a:moveTo>
                  <a:lnTo>
                    <a:pt x="2861377" y="0"/>
                  </a:lnTo>
                  <a:lnTo>
                    <a:pt x="2861377" y="467278"/>
                  </a:lnTo>
                  <a:lnTo>
                    <a:pt x="0" y="467278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861377" cy="553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en-US" sz="4899" b="1">
                  <a:solidFill>
                    <a:srgbClr val="EBF5FE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Երկրաչափական պատկերները </a:t>
              </a:r>
            </a:p>
            <a:p>
              <a:pPr algn="ctr">
                <a:lnSpc>
                  <a:spcPts val="6859"/>
                </a:lnSpc>
              </a:pPr>
              <a:r>
                <a:rPr lang="en-US" sz="4899" b="1">
                  <a:solidFill>
                    <a:srgbClr val="EBF5FE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հայկական զարդանախշերում</a:t>
              </a:r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411153" y="612739"/>
            <a:ext cx="2134301" cy="0"/>
          </a:xfrm>
          <a:prstGeom prst="line">
            <a:avLst/>
          </a:prstGeom>
          <a:ln w="142875" cap="flat">
            <a:gradFill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7107576" y="9080564"/>
            <a:ext cx="1042965" cy="104296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7409646" y="9382633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5" y="0"/>
                </a:lnTo>
                <a:lnTo>
                  <a:pt x="438825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974668" y="1364741"/>
            <a:ext cx="5873803" cy="7557518"/>
          </a:xfrm>
          <a:custGeom>
            <a:avLst/>
            <a:gdLst/>
            <a:ahLst/>
            <a:cxnLst/>
            <a:rect l="l" t="t" r="r" b="b"/>
            <a:pathLst>
              <a:path w="5873803" h="7557518">
                <a:moveTo>
                  <a:pt x="0" y="0"/>
                </a:moveTo>
                <a:lnTo>
                  <a:pt x="5873803" y="0"/>
                </a:lnTo>
                <a:lnTo>
                  <a:pt x="5873803" y="7557518"/>
                </a:lnTo>
                <a:lnTo>
                  <a:pt x="0" y="7557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122" b="-67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33255" y="7326032"/>
            <a:ext cx="1741338" cy="1596227"/>
          </a:xfrm>
          <a:custGeom>
            <a:avLst/>
            <a:gdLst/>
            <a:ahLst/>
            <a:cxnLst/>
            <a:rect l="l" t="t" r="r" b="b"/>
            <a:pathLst>
              <a:path w="1741338" h="1596227">
                <a:moveTo>
                  <a:pt x="0" y="0"/>
                </a:moveTo>
                <a:lnTo>
                  <a:pt x="1741339" y="0"/>
                </a:lnTo>
                <a:lnTo>
                  <a:pt x="1741339" y="1596227"/>
                </a:lnTo>
                <a:lnTo>
                  <a:pt x="0" y="15962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19475" y="4848482"/>
            <a:ext cx="11135781" cy="227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9"/>
              </a:lnSpc>
              <a:spcBef>
                <a:spcPct val="0"/>
              </a:spcBef>
            </a:pPr>
            <a:r>
              <a:rPr lang="en-US" sz="424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Նախնադարում զարդը ոչ թե աչք շոյող աքսեսուար էր, այլ խորհուրդ և ասելիք ունեցող հաղորդագրություն։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414139" y="-36860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30182" y="343777"/>
            <a:ext cx="10827637" cy="1855220"/>
            <a:chOff x="0" y="0"/>
            <a:chExt cx="2580798" cy="4421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80798" cy="442197"/>
            </a:xfrm>
            <a:custGeom>
              <a:avLst/>
              <a:gdLst/>
              <a:ahLst/>
              <a:cxnLst/>
              <a:rect l="l" t="t" r="r" b="b"/>
              <a:pathLst>
                <a:path w="2580798" h="442197">
                  <a:moveTo>
                    <a:pt x="0" y="0"/>
                  </a:moveTo>
                  <a:lnTo>
                    <a:pt x="2580798" y="0"/>
                  </a:lnTo>
                  <a:lnTo>
                    <a:pt x="2580798" y="442197"/>
                  </a:lnTo>
                  <a:lnTo>
                    <a:pt x="0" y="442197"/>
                  </a:lnTo>
                  <a:close/>
                </a:path>
              </a:pathLst>
            </a:custGeom>
            <a:solidFill>
              <a:srgbClr val="C784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80798" cy="480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188781" y="2392318"/>
            <a:ext cx="4254683" cy="83976"/>
          </a:xfrm>
          <a:prstGeom prst="line">
            <a:avLst/>
          </a:prstGeom>
          <a:ln w="142875" cap="flat">
            <a:gradFill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96665" y="2940633"/>
            <a:ext cx="4067033" cy="6076563"/>
          </a:xfrm>
          <a:custGeom>
            <a:avLst/>
            <a:gdLst/>
            <a:ahLst/>
            <a:cxnLst/>
            <a:rect l="l" t="t" r="r" b="b"/>
            <a:pathLst>
              <a:path w="4067033" h="6076563">
                <a:moveTo>
                  <a:pt x="0" y="0"/>
                </a:moveTo>
                <a:lnTo>
                  <a:pt x="4067033" y="0"/>
                </a:lnTo>
                <a:lnTo>
                  <a:pt x="4067033" y="6076563"/>
                </a:lnTo>
                <a:lnTo>
                  <a:pt x="0" y="6076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190" b="-88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64546" y="2940633"/>
            <a:ext cx="3986544" cy="5936485"/>
          </a:xfrm>
          <a:custGeom>
            <a:avLst/>
            <a:gdLst/>
            <a:ahLst/>
            <a:cxnLst/>
            <a:rect l="l" t="t" r="r" b="b"/>
            <a:pathLst>
              <a:path w="3986544" h="5936485">
                <a:moveTo>
                  <a:pt x="0" y="0"/>
                </a:moveTo>
                <a:lnTo>
                  <a:pt x="3986545" y="0"/>
                </a:lnTo>
                <a:lnTo>
                  <a:pt x="3986545" y="5936485"/>
                </a:lnTo>
                <a:lnTo>
                  <a:pt x="0" y="59364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26423" y="3205265"/>
            <a:ext cx="4482218" cy="5547300"/>
          </a:xfrm>
          <a:custGeom>
            <a:avLst/>
            <a:gdLst/>
            <a:ahLst/>
            <a:cxnLst/>
            <a:rect l="l" t="t" r="r" b="b"/>
            <a:pathLst>
              <a:path w="4482218" h="5547300">
                <a:moveTo>
                  <a:pt x="0" y="0"/>
                </a:moveTo>
                <a:lnTo>
                  <a:pt x="4482218" y="0"/>
                </a:lnTo>
                <a:lnTo>
                  <a:pt x="4482218" y="5547299"/>
                </a:lnTo>
                <a:lnTo>
                  <a:pt x="0" y="5547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4082" y="423005"/>
            <a:ext cx="1873642" cy="1717505"/>
          </a:xfrm>
          <a:custGeom>
            <a:avLst/>
            <a:gdLst/>
            <a:ahLst/>
            <a:cxnLst/>
            <a:rect l="l" t="t" r="r" b="b"/>
            <a:pathLst>
              <a:path w="1873642" h="1717505">
                <a:moveTo>
                  <a:pt x="0" y="0"/>
                </a:moveTo>
                <a:lnTo>
                  <a:pt x="1873642" y="0"/>
                </a:lnTo>
                <a:lnTo>
                  <a:pt x="1873642" y="1717505"/>
                </a:lnTo>
                <a:lnTo>
                  <a:pt x="0" y="17175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287817" y="478752"/>
            <a:ext cx="6276729" cy="1720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9"/>
              </a:lnSpc>
            </a:pPr>
            <a:r>
              <a:rPr lang="en-US" sz="6553">
                <a:solidFill>
                  <a:srgbClr val="B86813"/>
                </a:solidFill>
                <a:latin typeface="Waterlily"/>
                <a:ea typeface="Waterlily"/>
                <a:cs typeface="Waterlily"/>
                <a:sym typeface="Waterlily"/>
              </a:rPr>
              <a:t>ՀԱՅԿԱԿԱՆ   ԳՈՐԳԵՐ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1481" y="553352"/>
            <a:ext cx="10817819" cy="10817819"/>
          </a:xfrm>
          <a:custGeom>
            <a:avLst/>
            <a:gdLst/>
            <a:ahLst/>
            <a:cxnLst/>
            <a:rect l="l" t="t" r="r" b="b"/>
            <a:pathLst>
              <a:path w="10817819" h="10817819">
                <a:moveTo>
                  <a:pt x="0" y="0"/>
                </a:moveTo>
                <a:lnTo>
                  <a:pt x="10817819" y="0"/>
                </a:lnTo>
                <a:lnTo>
                  <a:pt x="10817819" y="10817819"/>
                </a:lnTo>
                <a:lnTo>
                  <a:pt x="0" y="10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38734" y="1440302"/>
            <a:ext cx="10827637" cy="1962678"/>
            <a:chOff x="0" y="0"/>
            <a:chExt cx="2580798" cy="4678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80798" cy="467810"/>
            </a:xfrm>
            <a:custGeom>
              <a:avLst/>
              <a:gdLst/>
              <a:ahLst/>
              <a:cxnLst/>
              <a:rect l="l" t="t" r="r" b="b"/>
              <a:pathLst>
                <a:path w="2580798" h="467810">
                  <a:moveTo>
                    <a:pt x="0" y="0"/>
                  </a:moveTo>
                  <a:lnTo>
                    <a:pt x="2580798" y="0"/>
                  </a:lnTo>
                  <a:lnTo>
                    <a:pt x="2580798" y="467810"/>
                  </a:lnTo>
                  <a:lnTo>
                    <a:pt x="0" y="467810"/>
                  </a:lnTo>
                  <a:close/>
                </a:path>
              </a:pathLst>
            </a:custGeom>
            <a:solidFill>
              <a:srgbClr val="E2CC8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80798" cy="50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2172791" y="7481788"/>
            <a:ext cx="2134301" cy="0"/>
          </a:xfrm>
          <a:prstGeom prst="line">
            <a:avLst/>
          </a:prstGeom>
          <a:ln w="142875" cap="flat">
            <a:gradFill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5560060" y="-2276111"/>
            <a:ext cx="5077990" cy="507799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A56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48475" y="4363365"/>
            <a:ext cx="7062044" cy="4003795"/>
          </a:xfrm>
          <a:custGeom>
            <a:avLst/>
            <a:gdLst/>
            <a:ahLst/>
            <a:cxnLst/>
            <a:rect l="l" t="t" r="r" b="b"/>
            <a:pathLst>
              <a:path w="7062044" h="4003795">
                <a:moveTo>
                  <a:pt x="0" y="0"/>
                </a:moveTo>
                <a:lnTo>
                  <a:pt x="7062044" y="0"/>
                </a:lnTo>
                <a:lnTo>
                  <a:pt x="7062044" y="4003795"/>
                </a:lnTo>
                <a:lnTo>
                  <a:pt x="0" y="4003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65140" y="209053"/>
            <a:ext cx="1788320" cy="1639294"/>
          </a:xfrm>
          <a:custGeom>
            <a:avLst/>
            <a:gdLst/>
            <a:ahLst/>
            <a:cxnLst/>
            <a:rect l="l" t="t" r="r" b="b"/>
            <a:pathLst>
              <a:path w="1788320" h="1639294">
                <a:moveTo>
                  <a:pt x="0" y="0"/>
                </a:moveTo>
                <a:lnTo>
                  <a:pt x="1788320" y="0"/>
                </a:lnTo>
                <a:lnTo>
                  <a:pt x="1788320" y="1639294"/>
                </a:lnTo>
                <a:lnTo>
                  <a:pt x="0" y="1639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79104" y="1681784"/>
            <a:ext cx="8376406" cy="158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4"/>
              </a:lnSpc>
            </a:pPr>
            <a:r>
              <a:rPr lang="en-US" sz="6053">
                <a:solidFill>
                  <a:srgbClr val="B86813"/>
                </a:solidFill>
                <a:latin typeface="Waterlily"/>
                <a:ea typeface="Waterlily"/>
                <a:cs typeface="Waterlily"/>
                <a:sym typeface="Waterlily"/>
              </a:rPr>
              <a:t>ԵՐԿՐԱՉԱՓԱԿԱՆ</a:t>
            </a:r>
          </a:p>
          <a:p>
            <a:pPr algn="l">
              <a:lnSpc>
                <a:spcPts val="6114"/>
              </a:lnSpc>
            </a:pPr>
            <a:r>
              <a:rPr lang="en-US" sz="6053">
                <a:solidFill>
                  <a:srgbClr val="B86813"/>
                </a:solidFill>
                <a:latin typeface="Waterlily"/>
                <a:ea typeface="Waterlily"/>
                <a:cs typeface="Waterlily"/>
                <a:sym typeface="Waterlily"/>
              </a:rPr>
              <a:t>    ԶԱՐԴԱՆԱԽՇԵՐ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3800512"/>
            <a:ext cx="6030049" cy="456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5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Մեր զարդանախշերի մեջ մենք կարող ենք տեսնել  երկրաչափական զարդանախշեր, բայց դրանք բոլորն ունեն երկրաչափական կառուցվածք։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20109" y="2605709"/>
            <a:ext cx="5077990" cy="50779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165946">
            <a:off x="8558360" y="507114"/>
            <a:ext cx="9272857" cy="9092355"/>
            <a:chOff x="0" y="0"/>
            <a:chExt cx="812800" cy="796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96978"/>
            </a:xfrm>
            <a:custGeom>
              <a:avLst/>
              <a:gdLst/>
              <a:ahLst/>
              <a:cxnLst/>
              <a:rect l="l" t="t" r="r" b="b"/>
              <a:pathLst>
                <a:path w="812800" h="796978">
                  <a:moveTo>
                    <a:pt x="406400" y="0"/>
                  </a:moveTo>
                  <a:cubicBezTo>
                    <a:pt x="181951" y="0"/>
                    <a:pt x="0" y="178410"/>
                    <a:pt x="0" y="398489"/>
                  </a:cubicBezTo>
                  <a:cubicBezTo>
                    <a:pt x="0" y="618569"/>
                    <a:pt x="181951" y="796978"/>
                    <a:pt x="406400" y="796978"/>
                  </a:cubicBezTo>
                  <a:cubicBezTo>
                    <a:pt x="630849" y="796978"/>
                    <a:pt x="812800" y="618569"/>
                    <a:pt x="812800" y="398489"/>
                  </a:cubicBezTo>
                  <a:cubicBezTo>
                    <a:pt x="812800" y="17841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795AC6">
                      <a:alpha val="4500"/>
                    </a:srgbClr>
                  </a:gs>
                  <a:gs pos="100000">
                    <a:srgbClr val="5540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6617"/>
              <a:ext cx="660400" cy="685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694109">
            <a:off x="9125957" y="1124174"/>
            <a:ext cx="8014237" cy="7858235"/>
            <a:chOff x="0" y="0"/>
            <a:chExt cx="812800" cy="796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96978"/>
            </a:xfrm>
            <a:custGeom>
              <a:avLst/>
              <a:gdLst/>
              <a:ahLst/>
              <a:cxnLst/>
              <a:rect l="l" t="t" r="r" b="b"/>
              <a:pathLst>
                <a:path w="812800" h="796978">
                  <a:moveTo>
                    <a:pt x="406400" y="0"/>
                  </a:moveTo>
                  <a:cubicBezTo>
                    <a:pt x="181951" y="0"/>
                    <a:pt x="0" y="178410"/>
                    <a:pt x="0" y="398489"/>
                  </a:cubicBezTo>
                  <a:cubicBezTo>
                    <a:pt x="0" y="618569"/>
                    <a:pt x="181951" y="796978"/>
                    <a:pt x="406400" y="796978"/>
                  </a:cubicBezTo>
                  <a:cubicBezTo>
                    <a:pt x="630849" y="796978"/>
                    <a:pt x="812800" y="618569"/>
                    <a:pt x="812800" y="398489"/>
                  </a:cubicBezTo>
                  <a:cubicBezTo>
                    <a:pt x="812800" y="17841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795AC6">
                      <a:alpha val="4500"/>
                    </a:srgbClr>
                  </a:gs>
                  <a:gs pos="100000">
                    <a:srgbClr val="C6BF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6617"/>
              <a:ext cx="660400" cy="685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0861334" y="4598030"/>
            <a:ext cx="15304372" cy="15304372"/>
          </a:xfrm>
          <a:custGeom>
            <a:avLst/>
            <a:gdLst/>
            <a:ahLst/>
            <a:cxnLst/>
            <a:rect l="l" t="t" r="r" b="b"/>
            <a:pathLst>
              <a:path w="15304372" h="15304372">
                <a:moveTo>
                  <a:pt x="0" y="0"/>
                </a:moveTo>
                <a:lnTo>
                  <a:pt x="15304372" y="0"/>
                </a:lnTo>
                <a:lnTo>
                  <a:pt x="15304372" y="15304372"/>
                </a:lnTo>
                <a:lnTo>
                  <a:pt x="0" y="153043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527156" y="742462"/>
            <a:ext cx="3958208" cy="18999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812316" y="7644598"/>
            <a:ext cx="3958208" cy="189994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911889" y="5417287"/>
            <a:ext cx="9629812" cy="1818800"/>
            <a:chOff x="0" y="0"/>
            <a:chExt cx="2109677" cy="3984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09677" cy="398459"/>
            </a:xfrm>
            <a:custGeom>
              <a:avLst/>
              <a:gdLst/>
              <a:ahLst/>
              <a:cxnLst/>
              <a:rect l="l" t="t" r="r" b="b"/>
              <a:pathLst>
                <a:path w="2109677" h="398459">
                  <a:moveTo>
                    <a:pt x="0" y="0"/>
                  </a:moveTo>
                  <a:lnTo>
                    <a:pt x="2109677" y="0"/>
                  </a:lnTo>
                  <a:lnTo>
                    <a:pt x="2109677" y="398459"/>
                  </a:lnTo>
                  <a:lnTo>
                    <a:pt x="0" y="398459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109677" cy="436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30921" y="324836"/>
            <a:ext cx="2446331" cy="244633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7039887" y="9038887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7045">
            <a:off x="671149" y="830309"/>
            <a:ext cx="1565876" cy="1435386"/>
          </a:xfrm>
          <a:custGeom>
            <a:avLst/>
            <a:gdLst/>
            <a:ahLst/>
            <a:cxnLst/>
            <a:rect l="l" t="t" r="r" b="b"/>
            <a:pathLst>
              <a:path w="1565876" h="1435386">
                <a:moveTo>
                  <a:pt x="0" y="0"/>
                </a:moveTo>
                <a:lnTo>
                  <a:pt x="1565876" y="0"/>
                </a:lnTo>
                <a:lnTo>
                  <a:pt x="1565876" y="1435386"/>
                </a:lnTo>
                <a:lnTo>
                  <a:pt x="0" y="1435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30921" y="3063957"/>
            <a:ext cx="8029636" cy="21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  <a:spcBef>
                <a:spcPct val="0"/>
              </a:spcBef>
            </a:pPr>
            <a:r>
              <a:rPr lang="en-US" sz="4119">
                <a:solidFill>
                  <a:srgbClr val="3428BA"/>
                </a:solidFill>
                <a:latin typeface="Noto Serif Armenian"/>
                <a:ea typeface="Noto Serif Armenian"/>
                <a:cs typeface="Noto Serif Armenian"/>
                <a:sym typeface="Noto Serif Armenian"/>
              </a:rPr>
              <a:t>ԵՐԿՐԱՉԱՓԱԿԱՆ ՊԱՏԿԵՐՆԵՐԸ ԴՊՐՈՑՈՒՄ ԵՎ ԴԱՍԱՍԵՆՅԱԿԻՑ ԴՈՒՐՍ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0921" y="5382810"/>
            <a:ext cx="8584065" cy="180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35"/>
              </a:lnSpc>
            </a:pPr>
            <a:r>
              <a:rPr lang="en-US" sz="5167">
                <a:solidFill>
                  <a:srgbClr val="FFFFFF"/>
                </a:solidFill>
                <a:latin typeface="Leckerli One"/>
                <a:ea typeface="Leckerli One"/>
                <a:cs typeface="Leckerli One"/>
                <a:sym typeface="Leckerli One"/>
              </a:rPr>
              <a:t>ԵՐԿՐԱՉԱՓՈՒԹՅՈՒՆ</a:t>
            </a:r>
          </a:p>
          <a:p>
            <a:pPr algn="l">
              <a:lnSpc>
                <a:spcPts val="7302"/>
              </a:lnSpc>
              <a:spcBef>
                <a:spcPct val="0"/>
              </a:spcBef>
            </a:pPr>
            <a:r>
              <a:rPr lang="en-US" sz="5216">
                <a:solidFill>
                  <a:srgbClr val="FFFFFF"/>
                </a:solidFill>
                <a:latin typeface="Leckerli One"/>
                <a:ea typeface="Leckerli One"/>
                <a:cs typeface="Leckerli One"/>
                <a:sym typeface="Leckerli One"/>
              </a:rPr>
              <a:t>ԹԳՀԳ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4017" y="1913509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39"/>
                </a:lnTo>
                <a:lnTo>
                  <a:pt x="0" y="178713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7955188" y="3958094"/>
            <a:ext cx="2134301" cy="0"/>
          </a:xfrm>
          <a:prstGeom prst="line">
            <a:avLst/>
          </a:prstGeom>
          <a:ln w="142875" cap="flat">
            <a:gradFill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7259300" y="9038887"/>
            <a:ext cx="219413" cy="219413"/>
          </a:xfrm>
          <a:custGeom>
            <a:avLst/>
            <a:gdLst/>
            <a:ahLst/>
            <a:cxnLst/>
            <a:rect l="l" t="t" r="r" b="b"/>
            <a:pathLst>
              <a:path w="219413" h="219413">
                <a:moveTo>
                  <a:pt x="0" y="0"/>
                </a:moveTo>
                <a:lnTo>
                  <a:pt x="219413" y="0"/>
                </a:lnTo>
                <a:lnTo>
                  <a:pt x="219413" y="219413"/>
                </a:lnTo>
                <a:lnTo>
                  <a:pt x="0" y="2194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53773" y="373729"/>
            <a:ext cx="4463129" cy="3079559"/>
          </a:xfrm>
          <a:custGeom>
            <a:avLst/>
            <a:gdLst/>
            <a:ahLst/>
            <a:cxnLst/>
            <a:rect l="l" t="t" r="r" b="b"/>
            <a:pathLst>
              <a:path w="4463129" h="3079559">
                <a:moveTo>
                  <a:pt x="0" y="0"/>
                </a:moveTo>
                <a:lnTo>
                  <a:pt x="4463130" y="0"/>
                </a:lnTo>
                <a:lnTo>
                  <a:pt x="4463130" y="3079560"/>
                </a:lnTo>
                <a:lnTo>
                  <a:pt x="0" y="30795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8263" y="1361119"/>
            <a:ext cx="3310226" cy="1753298"/>
          </a:xfrm>
          <a:custGeom>
            <a:avLst/>
            <a:gdLst/>
            <a:ahLst/>
            <a:cxnLst/>
            <a:rect l="l" t="t" r="r" b="b"/>
            <a:pathLst>
              <a:path w="3310226" h="1753298">
                <a:moveTo>
                  <a:pt x="0" y="0"/>
                </a:moveTo>
                <a:lnTo>
                  <a:pt x="3310226" y="0"/>
                </a:lnTo>
                <a:lnTo>
                  <a:pt x="3310226" y="1753298"/>
                </a:lnTo>
                <a:lnTo>
                  <a:pt x="0" y="17532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979846"/>
            <a:ext cx="2723818" cy="5278454"/>
          </a:xfrm>
          <a:custGeom>
            <a:avLst/>
            <a:gdLst/>
            <a:ahLst/>
            <a:cxnLst/>
            <a:rect l="l" t="t" r="r" b="b"/>
            <a:pathLst>
              <a:path w="2723818" h="5278454">
                <a:moveTo>
                  <a:pt x="0" y="0"/>
                </a:moveTo>
                <a:lnTo>
                  <a:pt x="2723818" y="0"/>
                </a:lnTo>
                <a:lnTo>
                  <a:pt x="2723818" y="5278454"/>
                </a:lnTo>
                <a:lnTo>
                  <a:pt x="0" y="5278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9697" y="1628945"/>
            <a:ext cx="8208606" cy="8208606"/>
          </a:xfrm>
          <a:custGeom>
            <a:avLst/>
            <a:gdLst/>
            <a:ahLst/>
            <a:cxnLst/>
            <a:rect l="l" t="t" r="r" b="b"/>
            <a:pathLst>
              <a:path w="8208606" h="8208606">
                <a:moveTo>
                  <a:pt x="0" y="0"/>
                </a:moveTo>
                <a:lnTo>
                  <a:pt x="8208606" y="0"/>
                </a:lnTo>
                <a:lnTo>
                  <a:pt x="8208606" y="8208606"/>
                </a:lnTo>
                <a:lnTo>
                  <a:pt x="0" y="8208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0870" y="4261222"/>
            <a:ext cx="2327842" cy="2357851"/>
          </a:xfrm>
          <a:custGeom>
            <a:avLst/>
            <a:gdLst/>
            <a:ahLst/>
            <a:cxnLst/>
            <a:rect l="l" t="t" r="r" b="b"/>
            <a:pathLst>
              <a:path w="2327842" h="2357851">
                <a:moveTo>
                  <a:pt x="0" y="0"/>
                </a:moveTo>
                <a:lnTo>
                  <a:pt x="2327843" y="0"/>
                </a:lnTo>
                <a:lnTo>
                  <a:pt x="2327843" y="2357851"/>
                </a:lnTo>
                <a:lnTo>
                  <a:pt x="0" y="23578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35065" y="7570258"/>
            <a:ext cx="2031611" cy="1862310"/>
          </a:xfrm>
          <a:custGeom>
            <a:avLst/>
            <a:gdLst/>
            <a:ahLst/>
            <a:cxnLst/>
            <a:rect l="l" t="t" r="r" b="b"/>
            <a:pathLst>
              <a:path w="2031611" h="1862310">
                <a:moveTo>
                  <a:pt x="0" y="0"/>
                </a:moveTo>
                <a:lnTo>
                  <a:pt x="2031611" y="0"/>
                </a:lnTo>
                <a:lnTo>
                  <a:pt x="2031611" y="1862310"/>
                </a:lnTo>
                <a:lnTo>
                  <a:pt x="0" y="186231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63167" y="4156769"/>
            <a:ext cx="6561667" cy="3095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b="1">
                <a:solidFill>
                  <a:srgbClr val="E49D1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Հայկական զարդանախշեր</a:t>
            </a:r>
          </a:p>
          <a:p>
            <a:pPr algn="ctr">
              <a:lnSpc>
                <a:spcPts val="4059"/>
              </a:lnSpc>
            </a:pPr>
            <a:r>
              <a:rPr lang="en-US" sz="2899" b="1">
                <a:solidFill>
                  <a:srgbClr val="E49D1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կարելի է տեսնել </a:t>
            </a:r>
          </a:p>
          <a:p>
            <a:pPr algn="ctr">
              <a:lnSpc>
                <a:spcPts val="4059"/>
              </a:lnSpc>
            </a:pPr>
            <a:r>
              <a:rPr lang="en-US" sz="2899" b="1">
                <a:solidFill>
                  <a:srgbClr val="E49D1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տարբեր ճարտարապետական </a:t>
            </a:r>
          </a:p>
          <a:p>
            <a:pPr algn="ctr">
              <a:lnSpc>
                <a:spcPts val="4059"/>
              </a:lnSpc>
            </a:pPr>
            <a:r>
              <a:rPr lang="en-US" sz="2899" b="1">
                <a:solidFill>
                  <a:srgbClr val="E49D1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կոթողների արտաքին պատերին, </a:t>
            </a:r>
          </a:p>
          <a:p>
            <a:pPr algn="ctr">
              <a:lnSpc>
                <a:spcPts val="4059"/>
              </a:lnSpc>
            </a:pPr>
            <a:r>
              <a:rPr lang="en-US" sz="2899" b="1">
                <a:solidFill>
                  <a:srgbClr val="E49D1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հայկական գորգերի </a:t>
            </a:r>
          </a:p>
          <a:p>
            <a:pPr algn="ctr">
              <a:lnSpc>
                <a:spcPts val="4280"/>
              </a:lnSpc>
              <a:spcBef>
                <a:spcPct val="0"/>
              </a:spcBef>
            </a:pPr>
            <a:r>
              <a:rPr lang="en-US" sz="3057" b="1">
                <a:solidFill>
                  <a:srgbClr val="E49D1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և կարպետների վրա։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937" y="349608"/>
            <a:ext cx="2234113" cy="2234113"/>
          </a:xfrm>
          <a:custGeom>
            <a:avLst/>
            <a:gdLst/>
            <a:ahLst/>
            <a:cxnLst/>
            <a:rect l="l" t="t" r="r" b="b"/>
            <a:pathLst>
              <a:path w="2234113" h="2234113">
                <a:moveTo>
                  <a:pt x="0" y="0"/>
                </a:moveTo>
                <a:lnTo>
                  <a:pt x="2234113" y="0"/>
                </a:lnTo>
                <a:lnTo>
                  <a:pt x="2234113" y="2234113"/>
                </a:lnTo>
                <a:lnTo>
                  <a:pt x="0" y="2234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38792" y="8024466"/>
            <a:ext cx="2040245" cy="2040245"/>
          </a:xfrm>
          <a:custGeom>
            <a:avLst/>
            <a:gdLst/>
            <a:ahLst/>
            <a:cxnLst/>
            <a:rect l="l" t="t" r="r" b="b"/>
            <a:pathLst>
              <a:path w="2040245" h="2040245">
                <a:moveTo>
                  <a:pt x="0" y="0"/>
                </a:moveTo>
                <a:lnTo>
                  <a:pt x="2040245" y="0"/>
                </a:lnTo>
                <a:lnTo>
                  <a:pt x="2040245" y="2040245"/>
                </a:lnTo>
                <a:lnTo>
                  <a:pt x="0" y="2040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0220" y="2493545"/>
            <a:ext cx="1979357" cy="1979357"/>
          </a:xfrm>
          <a:custGeom>
            <a:avLst/>
            <a:gdLst/>
            <a:ahLst/>
            <a:cxnLst/>
            <a:rect l="l" t="t" r="r" b="b"/>
            <a:pathLst>
              <a:path w="1979357" h="1979357">
                <a:moveTo>
                  <a:pt x="0" y="0"/>
                </a:moveTo>
                <a:lnTo>
                  <a:pt x="1979357" y="0"/>
                </a:lnTo>
                <a:lnTo>
                  <a:pt x="1979357" y="1979358"/>
                </a:lnTo>
                <a:lnTo>
                  <a:pt x="0" y="1979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60759" y="4611022"/>
            <a:ext cx="2030927" cy="2030927"/>
          </a:xfrm>
          <a:custGeom>
            <a:avLst/>
            <a:gdLst/>
            <a:ahLst/>
            <a:cxnLst/>
            <a:rect l="l" t="t" r="r" b="b"/>
            <a:pathLst>
              <a:path w="2030927" h="2030927">
                <a:moveTo>
                  <a:pt x="0" y="0"/>
                </a:moveTo>
                <a:lnTo>
                  <a:pt x="2030927" y="0"/>
                </a:lnTo>
                <a:lnTo>
                  <a:pt x="2030927" y="2030926"/>
                </a:lnTo>
                <a:lnTo>
                  <a:pt x="0" y="20309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02719" y="5746085"/>
            <a:ext cx="2202181" cy="2202181"/>
          </a:xfrm>
          <a:custGeom>
            <a:avLst/>
            <a:gdLst/>
            <a:ahLst/>
            <a:cxnLst/>
            <a:rect l="l" t="t" r="r" b="b"/>
            <a:pathLst>
              <a:path w="2202181" h="2202181">
                <a:moveTo>
                  <a:pt x="0" y="0"/>
                </a:moveTo>
                <a:lnTo>
                  <a:pt x="2202181" y="0"/>
                </a:lnTo>
                <a:lnTo>
                  <a:pt x="2202181" y="2202181"/>
                </a:lnTo>
                <a:lnTo>
                  <a:pt x="0" y="22021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483224"/>
            <a:ext cx="2255595" cy="2255595"/>
          </a:xfrm>
          <a:custGeom>
            <a:avLst/>
            <a:gdLst/>
            <a:ahLst/>
            <a:cxnLst/>
            <a:rect l="l" t="t" r="r" b="b"/>
            <a:pathLst>
              <a:path w="2255595" h="2255595">
                <a:moveTo>
                  <a:pt x="0" y="0"/>
                </a:moveTo>
                <a:lnTo>
                  <a:pt x="2255595" y="0"/>
                </a:lnTo>
                <a:lnTo>
                  <a:pt x="2255595" y="2255595"/>
                </a:lnTo>
                <a:lnTo>
                  <a:pt x="0" y="22555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2697" y="6847175"/>
            <a:ext cx="2108706" cy="2108706"/>
          </a:xfrm>
          <a:custGeom>
            <a:avLst/>
            <a:gdLst/>
            <a:ahLst/>
            <a:cxnLst/>
            <a:rect l="l" t="t" r="r" b="b"/>
            <a:pathLst>
              <a:path w="2108706" h="2108706">
                <a:moveTo>
                  <a:pt x="0" y="0"/>
                </a:moveTo>
                <a:lnTo>
                  <a:pt x="2108706" y="0"/>
                </a:lnTo>
                <a:lnTo>
                  <a:pt x="2108706" y="2108706"/>
                </a:lnTo>
                <a:lnTo>
                  <a:pt x="0" y="21087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06811" y="1028700"/>
            <a:ext cx="2267949" cy="2267949"/>
          </a:xfrm>
          <a:custGeom>
            <a:avLst/>
            <a:gdLst/>
            <a:ahLst/>
            <a:cxnLst/>
            <a:rect l="l" t="t" r="r" b="b"/>
            <a:pathLst>
              <a:path w="2267949" h="2267949">
                <a:moveTo>
                  <a:pt x="0" y="0"/>
                </a:moveTo>
                <a:lnTo>
                  <a:pt x="2267950" y="0"/>
                </a:lnTo>
                <a:lnTo>
                  <a:pt x="2267950" y="2267949"/>
                </a:lnTo>
                <a:lnTo>
                  <a:pt x="0" y="22679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75503" y="2583721"/>
            <a:ext cx="7561027" cy="4054601"/>
          </a:xfrm>
          <a:custGeom>
            <a:avLst/>
            <a:gdLst/>
            <a:ahLst/>
            <a:cxnLst/>
            <a:rect l="l" t="t" r="r" b="b"/>
            <a:pathLst>
              <a:path w="7561027" h="4054601">
                <a:moveTo>
                  <a:pt x="0" y="0"/>
                </a:moveTo>
                <a:lnTo>
                  <a:pt x="7561027" y="0"/>
                </a:lnTo>
                <a:lnTo>
                  <a:pt x="7561027" y="4054601"/>
                </a:lnTo>
                <a:lnTo>
                  <a:pt x="0" y="4054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812444" y="6847175"/>
            <a:ext cx="8887144" cy="3121609"/>
          </a:xfrm>
          <a:custGeom>
            <a:avLst/>
            <a:gdLst/>
            <a:ahLst/>
            <a:cxnLst/>
            <a:rect l="l" t="t" r="r" b="b"/>
            <a:pathLst>
              <a:path w="8887144" h="3121609">
                <a:moveTo>
                  <a:pt x="0" y="0"/>
                </a:moveTo>
                <a:lnTo>
                  <a:pt x="8887144" y="0"/>
                </a:lnTo>
                <a:lnTo>
                  <a:pt x="8887144" y="3121609"/>
                </a:lnTo>
                <a:lnTo>
                  <a:pt x="0" y="31216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40451" y="432239"/>
            <a:ext cx="1859137" cy="1704209"/>
          </a:xfrm>
          <a:custGeom>
            <a:avLst/>
            <a:gdLst/>
            <a:ahLst/>
            <a:cxnLst/>
            <a:rect l="l" t="t" r="r" b="b"/>
            <a:pathLst>
              <a:path w="1859137" h="1704209">
                <a:moveTo>
                  <a:pt x="0" y="0"/>
                </a:moveTo>
                <a:lnTo>
                  <a:pt x="1859137" y="0"/>
                </a:lnTo>
                <a:lnTo>
                  <a:pt x="1859137" y="1704209"/>
                </a:lnTo>
                <a:lnTo>
                  <a:pt x="0" y="1704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38792" y="225783"/>
            <a:ext cx="10348008" cy="219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6"/>
              </a:lnSpc>
              <a:spcBef>
                <a:spcPct val="0"/>
              </a:spcBef>
            </a:pPr>
            <a:r>
              <a:rPr lang="en-US" sz="6304" b="1">
                <a:solidFill>
                  <a:srgbClr val="C7843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ԶԱՐԴԱՆԱԽՇԵՐ INKSCAPE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95AC6">
                <a:alpha val="4500"/>
              </a:srgbClr>
            </a:gs>
            <a:gs pos="100000">
              <a:srgbClr val="5540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8739" y="2409316"/>
            <a:ext cx="9583610" cy="4207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29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Երկրաչափությունը ամենահին գիտություններից է։ </a:t>
            </a:r>
          </a:p>
          <a:p>
            <a:pPr algn="ctr">
              <a:lnSpc>
                <a:spcPts val="4178"/>
              </a:lnSpc>
            </a:pPr>
            <a:r>
              <a:rPr lang="en-US" sz="298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Մարդկանց պետք էր որոշել հողակտորների մակերեսները, տարբեր անոթների տարողությունները, կառուցել ջրանցքներ և ճանապարհներ, կամուրջներ և շենքեր։ Դեռևս 4000 տարի առաջ  Եգիպտոսում և Բաբելոնում կարողանում էին այդ ամենը անել։ </a:t>
            </a:r>
          </a:p>
          <a:p>
            <a:pPr algn="ctr">
              <a:lnSpc>
                <a:spcPts val="4178"/>
              </a:lnSpc>
              <a:spcBef>
                <a:spcPct val="0"/>
              </a:spcBef>
            </a:pPr>
            <a:endParaRPr lang="en-US" sz="2984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29830" y="2274500"/>
            <a:ext cx="12002508" cy="4102675"/>
          </a:xfrm>
          <a:custGeom>
            <a:avLst/>
            <a:gdLst/>
            <a:ahLst/>
            <a:cxnLst/>
            <a:rect l="l" t="t" r="r" b="b"/>
            <a:pathLst>
              <a:path w="12002508" h="4102675">
                <a:moveTo>
                  <a:pt x="0" y="0"/>
                </a:moveTo>
                <a:lnTo>
                  <a:pt x="12002508" y="0"/>
                </a:lnTo>
                <a:lnTo>
                  <a:pt x="12002508" y="4102675"/>
                </a:lnTo>
                <a:lnTo>
                  <a:pt x="0" y="41026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237433" y="638430"/>
            <a:ext cx="19362478" cy="19362478"/>
          </a:xfrm>
          <a:custGeom>
            <a:avLst/>
            <a:gdLst/>
            <a:ahLst/>
            <a:cxnLst/>
            <a:rect l="l" t="t" r="r" b="b"/>
            <a:pathLst>
              <a:path w="19362478" h="19362478">
                <a:moveTo>
                  <a:pt x="0" y="0"/>
                </a:moveTo>
                <a:lnTo>
                  <a:pt x="19362478" y="0"/>
                </a:lnTo>
                <a:lnTo>
                  <a:pt x="19362478" y="19362478"/>
                </a:lnTo>
                <a:lnTo>
                  <a:pt x="0" y="19362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2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04901" y="-298506"/>
            <a:ext cx="5783099" cy="2750700"/>
          </a:xfrm>
          <a:custGeom>
            <a:avLst/>
            <a:gdLst/>
            <a:ahLst/>
            <a:cxnLst/>
            <a:rect l="l" t="t" r="r" b="b"/>
            <a:pathLst>
              <a:path w="5783099" h="2750700">
                <a:moveTo>
                  <a:pt x="0" y="0"/>
                </a:moveTo>
                <a:lnTo>
                  <a:pt x="5783099" y="0"/>
                </a:lnTo>
                <a:lnTo>
                  <a:pt x="5783099" y="2750700"/>
                </a:lnTo>
                <a:lnTo>
                  <a:pt x="0" y="2750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05859" y="6763010"/>
            <a:ext cx="6265626" cy="2980212"/>
          </a:xfrm>
          <a:custGeom>
            <a:avLst/>
            <a:gdLst/>
            <a:ahLst/>
            <a:cxnLst/>
            <a:rect l="l" t="t" r="r" b="b"/>
            <a:pathLst>
              <a:path w="6265626" h="2980212">
                <a:moveTo>
                  <a:pt x="0" y="0"/>
                </a:moveTo>
                <a:lnTo>
                  <a:pt x="6265626" y="0"/>
                </a:lnTo>
                <a:lnTo>
                  <a:pt x="6265626" y="2980212"/>
                </a:lnTo>
                <a:lnTo>
                  <a:pt x="0" y="29802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4164" y="7383931"/>
            <a:ext cx="3123604" cy="3465248"/>
          </a:xfrm>
          <a:custGeom>
            <a:avLst/>
            <a:gdLst/>
            <a:ahLst/>
            <a:cxnLst/>
            <a:rect l="l" t="t" r="r" b="b"/>
            <a:pathLst>
              <a:path w="3123604" h="3465248">
                <a:moveTo>
                  <a:pt x="0" y="0"/>
                </a:moveTo>
                <a:lnTo>
                  <a:pt x="3123604" y="0"/>
                </a:lnTo>
                <a:lnTo>
                  <a:pt x="3123604" y="3465248"/>
                </a:lnTo>
                <a:lnTo>
                  <a:pt x="0" y="34652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14164" y="2415803"/>
            <a:ext cx="4876284" cy="7509477"/>
          </a:xfrm>
          <a:custGeom>
            <a:avLst/>
            <a:gdLst/>
            <a:ahLst/>
            <a:cxnLst/>
            <a:rect l="l" t="t" r="r" b="b"/>
            <a:pathLst>
              <a:path w="4876284" h="7509477">
                <a:moveTo>
                  <a:pt x="0" y="0"/>
                </a:moveTo>
                <a:lnTo>
                  <a:pt x="4876284" y="0"/>
                </a:lnTo>
                <a:lnTo>
                  <a:pt x="4876284" y="7509477"/>
                </a:lnTo>
                <a:lnTo>
                  <a:pt x="0" y="75094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3177" y="6763010"/>
            <a:ext cx="11301259" cy="3162270"/>
          </a:xfrm>
          <a:custGeom>
            <a:avLst/>
            <a:gdLst/>
            <a:ahLst/>
            <a:cxnLst/>
            <a:rect l="l" t="t" r="r" b="b"/>
            <a:pathLst>
              <a:path w="11301259" h="3162270">
                <a:moveTo>
                  <a:pt x="0" y="0"/>
                </a:moveTo>
                <a:lnTo>
                  <a:pt x="11301259" y="0"/>
                </a:lnTo>
                <a:lnTo>
                  <a:pt x="11301259" y="3162270"/>
                </a:lnTo>
                <a:lnTo>
                  <a:pt x="0" y="3162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1480" b="-2720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75785" y="276423"/>
            <a:ext cx="1641332" cy="1504554"/>
          </a:xfrm>
          <a:custGeom>
            <a:avLst/>
            <a:gdLst/>
            <a:ahLst/>
            <a:cxnLst/>
            <a:rect l="l" t="t" r="r" b="b"/>
            <a:pathLst>
              <a:path w="1641332" h="1504554">
                <a:moveTo>
                  <a:pt x="0" y="0"/>
                </a:moveTo>
                <a:lnTo>
                  <a:pt x="1641331" y="0"/>
                </a:lnTo>
                <a:lnTo>
                  <a:pt x="1641331" y="1504554"/>
                </a:lnTo>
                <a:lnTo>
                  <a:pt x="0" y="1504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9830" y="219711"/>
            <a:ext cx="14301110" cy="144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7"/>
              </a:lnSpc>
              <a:spcBef>
                <a:spcPct val="0"/>
              </a:spcBef>
            </a:pPr>
            <a:r>
              <a:rPr lang="en-US" sz="8391">
                <a:solidFill>
                  <a:srgbClr val="3428BA"/>
                </a:solidFill>
                <a:latin typeface="Waterlily"/>
                <a:ea typeface="Waterlily"/>
                <a:cs typeface="Waterlily"/>
                <a:sym typeface="Waterlily"/>
              </a:rPr>
              <a:t>ԵՐԿՐԱՉԱՓՈՒԹՅՈՒՆ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85AB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4017" y="322630"/>
            <a:ext cx="17871339" cy="17871339"/>
          </a:xfrm>
          <a:custGeom>
            <a:avLst/>
            <a:gdLst/>
            <a:ahLst/>
            <a:cxnLst/>
            <a:rect l="l" t="t" r="r" b="b"/>
            <a:pathLst>
              <a:path w="17871339" h="17871339">
                <a:moveTo>
                  <a:pt x="0" y="0"/>
                </a:moveTo>
                <a:lnTo>
                  <a:pt x="17871339" y="0"/>
                </a:lnTo>
                <a:lnTo>
                  <a:pt x="17871339" y="17871340"/>
                </a:lnTo>
                <a:lnTo>
                  <a:pt x="0" y="17871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38535" y="593822"/>
            <a:ext cx="10827637" cy="2652303"/>
            <a:chOff x="0" y="0"/>
            <a:chExt cx="2580798" cy="6321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80798" cy="632184"/>
            </a:xfrm>
            <a:custGeom>
              <a:avLst/>
              <a:gdLst/>
              <a:ahLst/>
              <a:cxnLst/>
              <a:rect l="l" t="t" r="r" b="b"/>
              <a:pathLst>
                <a:path w="2580798" h="632184">
                  <a:moveTo>
                    <a:pt x="0" y="0"/>
                  </a:moveTo>
                  <a:lnTo>
                    <a:pt x="2580798" y="0"/>
                  </a:lnTo>
                  <a:lnTo>
                    <a:pt x="2580798" y="632184"/>
                  </a:lnTo>
                  <a:lnTo>
                    <a:pt x="0" y="632184"/>
                  </a:lnTo>
                  <a:close/>
                </a:path>
              </a:pathLst>
            </a:custGeom>
            <a:gradFill rotWithShape="1">
              <a:gsLst>
                <a:gs pos="0">
                  <a:srgbClr val="3428BA">
                    <a:alpha val="100000"/>
                  </a:srgbClr>
                </a:gs>
                <a:gs pos="100000">
                  <a:srgbClr val="5FA2D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80798" cy="670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1674746" y="1363618"/>
            <a:ext cx="2134301" cy="0"/>
          </a:xfrm>
          <a:prstGeom prst="line">
            <a:avLst/>
          </a:prstGeom>
          <a:ln w="142875" cap="flat">
            <a:gradFill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3808739" y="1156032"/>
            <a:ext cx="1042965" cy="104296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95AC6">
                    <a:alpha val="4500"/>
                  </a:srgbClr>
                </a:gs>
                <a:gs pos="100000">
                  <a:srgbClr val="5540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202768" y="1435055"/>
            <a:ext cx="481391" cy="484918"/>
          </a:xfrm>
          <a:custGeom>
            <a:avLst/>
            <a:gdLst/>
            <a:ahLst/>
            <a:cxnLst/>
            <a:rect l="l" t="t" r="r" b="b"/>
            <a:pathLst>
              <a:path w="481391" h="484918">
                <a:moveTo>
                  <a:pt x="0" y="0"/>
                </a:moveTo>
                <a:lnTo>
                  <a:pt x="481392" y="0"/>
                </a:lnTo>
                <a:lnTo>
                  <a:pt x="481392" y="484918"/>
                </a:lnTo>
                <a:lnTo>
                  <a:pt x="0" y="4849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3414415"/>
            <a:ext cx="12103932" cy="651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  <a:spcBef>
                <a:spcPct val="0"/>
              </a:spcBef>
            </a:pPr>
            <a:r>
              <a:rPr lang="en-US" sz="195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Էվկլիդեսը հին հույն մաթեմատիկոս, երկրաչափ է: Ծնվել է Աթենքում (Պտղոմեոս Առաջինի ժամանակներում), բայց ծննդյան ստույգ թվականը հայտնի չէ: Համարվում է, որ նա ծնվել է Քրիստոսի ծննդից առաջ` ոչ շուտ քան 340 և ոչ ուշ քան 315 թվականին: Երկար ժամանակ ապրել և աշխատել է Ալեքսանդրիայում (Եգիպտոս), հիմնել է Ալեքսանդրիայի գրադարանը: Էվկլիդեսի գլխավոր աշխատանքը «Սկզբունքներն» է, որը կազմված է 13 գրքից և պարունակում է հարթաչափության, տարածաչափության և թվերի տեսության մի շարք այլ հարցերի բացատրություններ: Այդ աշխատության գիտական և մանկավարժական արժանիքներն այնքան մեծ են, որ այն 2000 տարի եղել է երկրաչափության ուսումնասիրման և դասավանդման ուղեցույցը: Էվկլիդեսը աստղագիտության, օպտիկայի, երաժշտության և այլ բնագավառների մի շարք աշխատանքների հեղինակ է նաև։ Ըստ մեզ հասած տեղեկությունների` Էվկլիդեսը փափուկ և մեղմ էր վերաբերվում բոլորին, ովքեր կարող էին փոքրիշատե նպաստել մաթեմատիկայի զարգացմանը: Պատմում են նաև, որ մի պատանի, սկսելով երկրաչափության ուսումնասիրությունն ու ծանոթանալով նրա թեորեմներից մեկին, Էվկլիդեսին հարցրել է. – Իսկ ի՞նչ օգուտ կա այս գիտությունից։ Էվկլիդեսը կանչել է ստրուկին և ասել. – Տուր նրան երեք մետաղադրամ, եթե նա ուսումից ուզում է օգուտ քաղել: Էվկլիդեսի մասին շատ տարածված մյուս պատմության համաձայն, երբ Պտղոմեոս թագավորը հարցրել է Էվկլիդեսին, թե չկա երկրաչափությունը հասկանալու ավելի կարճ ճանապարհ, քան այն, որ շարադրված է նրա «Սկզբունքներ»-ում, Էվկլիդեսը պատասխանել է. – Երկրաչափության մեջ արքայական ճանապարհներ չկան: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364073" y="161315"/>
            <a:ext cx="8437009" cy="9964370"/>
          </a:xfrm>
          <a:custGeom>
            <a:avLst/>
            <a:gdLst/>
            <a:ahLst/>
            <a:cxnLst/>
            <a:rect l="l" t="t" r="r" b="b"/>
            <a:pathLst>
              <a:path w="8437009" h="9964370">
                <a:moveTo>
                  <a:pt x="0" y="0"/>
                </a:moveTo>
                <a:lnTo>
                  <a:pt x="8437008" y="0"/>
                </a:lnTo>
                <a:lnTo>
                  <a:pt x="8437008" y="9964370"/>
                </a:lnTo>
                <a:lnTo>
                  <a:pt x="0" y="99643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8" b="-41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589102" y="763145"/>
            <a:ext cx="2523990" cy="2313658"/>
          </a:xfrm>
          <a:custGeom>
            <a:avLst/>
            <a:gdLst/>
            <a:ahLst/>
            <a:cxnLst/>
            <a:rect l="l" t="t" r="r" b="b"/>
            <a:pathLst>
              <a:path w="2523990" h="2313658">
                <a:moveTo>
                  <a:pt x="0" y="0"/>
                </a:moveTo>
                <a:lnTo>
                  <a:pt x="2523990" y="0"/>
                </a:lnTo>
                <a:lnTo>
                  <a:pt x="2523990" y="2313657"/>
                </a:lnTo>
                <a:lnTo>
                  <a:pt x="0" y="23136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54239" y="1190915"/>
            <a:ext cx="13487825" cy="166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7"/>
              </a:lnSpc>
            </a:pPr>
            <a:r>
              <a:rPr lang="en-US" sz="6353">
                <a:solidFill>
                  <a:srgbClr val="B86813"/>
                </a:solidFill>
                <a:latin typeface="Waterlily"/>
                <a:ea typeface="Waterlily"/>
                <a:cs typeface="Waterlily"/>
                <a:sym typeface="Waterlily"/>
              </a:rPr>
              <a:t>ԷՎԿԼԻԴԵՍԸ ԵՎ ԵՐԿՐԱՉԱՓՈՒԹՅՈՒՆԸ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6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9988" y="3379774"/>
            <a:ext cx="4337113" cy="3166092"/>
          </a:xfrm>
          <a:custGeom>
            <a:avLst/>
            <a:gdLst/>
            <a:ahLst/>
            <a:cxnLst/>
            <a:rect l="l" t="t" r="r" b="b"/>
            <a:pathLst>
              <a:path w="4337113" h="3166092">
                <a:moveTo>
                  <a:pt x="0" y="0"/>
                </a:moveTo>
                <a:lnTo>
                  <a:pt x="4337112" y="0"/>
                </a:lnTo>
                <a:lnTo>
                  <a:pt x="4337112" y="3166093"/>
                </a:lnTo>
                <a:lnTo>
                  <a:pt x="0" y="3166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74817" y="3379774"/>
            <a:ext cx="4258076" cy="3166092"/>
          </a:xfrm>
          <a:custGeom>
            <a:avLst/>
            <a:gdLst/>
            <a:ahLst/>
            <a:cxnLst/>
            <a:rect l="l" t="t" r="r" b="b"/>
            <a:pathLst>
              <a:path w="4258076" h="3166092">
                <a:moveTo>
                  <a:pt x="0" y="0"/>
                </a:moveTo>
                <a:lnTo>
                  <a:pt x="4258076" y="0"/>
                </a:lnTo>
                <a:lnTo>
                  <a:pt x="4258076" y="3166093"/>
                </a:lnTo>
                <a:lnTo>
                  <a:pt x="0" y="3166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296" r="-283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6291" y="3379774"/>
            <a:ext cx="4278186" cy="3166092"/>
          </a:xfrm>
          <a:custGeom>
            <a:avLst/>
            <a:gdLst/>
            <a:ahLst/>
            <a:cxnLst/>
            <a:rect l="l" t="t" r="r" b="b"/>
            <a:pathLst>
              <a:path w="4278186" h="3166092">
                <a:moveTo>
                  <a:pt x="0" y="0"/>
                </a:moveTo>
                <a:lnTo>
                  <a:pt x="4278186" y="0"/>
                </a:lnTo>
                <a:lnTo>
                  <a:pt x="4278186" y="3166093"/>
                </a:lnTo>
                <a:lnTo>
                  <a:pt x="0" y="3166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94414" y="3379774"/>
            <a:ext cx="2901608" cy="3166092"/>
          </a:xfrm>
          <a:custGeom>
            <a:avLst/>
            <a:gdLst/>
            <a:ahLst/>
            <a:cxnLst/>
            <a:rect l="l" t="t" r="r" b="b"/>
            <a:pathLst>
              <a:path w="2901608" h="3166092">
                <a:moveTo>
                  <a:pt x="0" y="0"/>
                </a:moveTo>
                <a:lnTo>
                  <a:pt x="2901608" y="0"/>
                </a:lnTo>
                <a:lnTo>
                  <a:pt x="2901608" y="3166093"/>
                </a:lnTo>
                <a:lnTo>
                  <a:pt x="0" y="31660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29" t="-10219" r="-98099" b="-205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1696" y="6869717"/>
            <a:ext cx="5188913" cy="2824545"/>
          </a:xfrm>
          <a:custGeom>
            <a:avLst/>
            <a:gdLst/>
            <a:ahLst/>
            <a:cxnLst/>
            <a:rect l="l" t="t" r="r" b="b"/>
            <a:pathLst>
              <a:path w="5188913" h="2824545">
                <a:moveTo>
                  <a:pt x="0" y="0"/>
                </a:moveTo>
                <a:lnTo>
                  <a:pt x="5188913" y="0"/>
                </a:lnTo>
                <a:lnTo>
                  <a:pt x="5188913" y="2824544"/>
                </a:lnTo>
                <a:lnTo>
                  <a:pt x="0" y="282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224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9867" y="6869717"/>
            <a:ext cx="5746053" cy="2944611"/>
          </a:xfrm>
          <a:custGeom>
            <a:avLst/>
            <a:gdLst/>
            <a:ahLst/>
            <a:cxnLst/>
            <a:rect l="l" t="t" r="r" b="b"/>
            <a:pathLst>
              <a:path w="5746053" h="2944611">
                <a:moveTo>
                  <a:pt x="0" y="0"/>
                </a:moveTo>
                <a:lnTo>
                  <a:pt x="5746053" y="0"/>
                </a:lnTo>
                <a:lnTo>
                  <a:pt x="5746053" y="2944611"/>
                </a:lnTo>
                <a:lnTo>
                  <a:pt x="0" y="29446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987" b="-6515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78784" y="6789449"/>
            <a:ext cx="3705867" cy="3024879"/>
          </a:xfrm>
          <a:custGeom>
            <a:avLst/>
            <a:gdLst/>
            <a:ahLst/>
            <a:cxnLst/>
            <a:rect l="l" t="t" r="r" b="b"/>
            <a:pathLst>
              <a:path w="3705867" h="3024879">
                <a:moveTo>
                  <a:pt x="0" y="0"/>
                </a:moveTo>
                <a:lnTo>
                  <a:pt x="3705866" y="0"/>
                </a:lnTo>
                <a:lnTo>
                  <a:pt x="3705866" y="3024879"/>
                </a:lnTo>
                <a:lnTo>
                  <a:pt x="0" y="3024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075" b="-170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359677"/>
            <a:ext cx="1459685" cy="1338045"/>
          </a:xfrm>
          <a:custGeom>
            <a:avLst/>
            <a:gdLst/>
            <a:ahLst/>
            <a:cxnLst/>
            <a:rect l="l" t="t" r="r" b="b"/>
            <a:pathLst>
              <a:path w="1459685" h="1338045">
                <a:moveTo>
                  <a:pt x="0" y="0"/>
                </a:moveTo>
                <a:lnTo>
                  <a:pt x="1459685" y="0"/>
                </a:lnTo>
                <a:lnTo>
                  <a:pt x="1459685" y="1338046"/>
                </a:lnTo>
                <a:lnTo>
                  <a:pt x="0" y="1338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81136" y="1070231"/>
            <a:ext cx="14503514" cy="198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5"/>
              </a:lnSpc>
              <a:spcBef>
                <a:spcPct val="0"/>
              </a:spcBef>
            </a:pPr>
            <a:r>
              <a:rPr lang="en-US" sz="5682">
                <a:solidFill>
                  <a:srgbClr val="EBF5FE"/>
                </a:solidFill>
                <a:latin typeface="Waterlily"/>
                <a:ea typeface="Waterlily"/>
                <a:cs typeface="Waterlily"/>
                <a:sym typeface="Waterlily"/>
              </a:rPr>
              <a:t>ԵՐԿՐԱՉԱՓԱԿԱՆ ՊԱՏԿԵՐՆԵՐԸ ՄԵՐ ՇՈՒՐՋԸ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428BA">
                <a:alpha val="100000"/>
              </a:srgbClr>
            </a:gs>
            <a:gs pos="100000">
              <a:srgbClr val="5FA2D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3188" y="-1799820"/>
            <a:ext cx="18256966" cy="18256966"/>
          </a:xfrm>
          <a:custGeom>
            <a:avLst/>
            <a:gdLst/>
            <a:ahLst/>
            <a:cxnLst/>
            <a:rect l="l" t="t" r="r" b="b"/>
            <a:pathLst>
              <a:path w="18256966" h="18256966">
                <a:moveTo>
                  <a:pt x="0" y="0"/>
                </a:moveTo>
                <a:lnTo>
                  <a:pt x="18256966" y="0"/>
                </a:lnTo>
                <a:lnTo>
                  <a:pt x="18256966" y="18256965"/>
                </a:lnTo>
                <a:lnTo>
                  <a:pt x="0" y="18256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74382" y="6301228"/>
            <a:ext cx="3661594" cy="3756671"/>
          </a:xfrm>
          <a:custGeom>
            <a:avLst/>
            <a:gdLst/>
            <a:ahLst/>
            <a:cxnLst/>
            <a:rect l="l" t="t" r="r" b="b"/>
            <a:pathLst>
              <a:path w="3661594" h="3756671">
                <a:moveTo>
                  <a:pt x="0" y="0"/>
                </a:moveTo>
                <a:lnTo>
                  <a:pt x="3661594" y="0"/>
                </a:lnTo>
                <a:lnTo>
                  <a:pt x="3661594" y="3756672"/>
                </a:lnTo>
                <a:lnTo>
                  <a:pt x="0" y="3756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049" r="-34842" b="-58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6301228"/>
            <a:ext cx="3515876" cy="3756671"/>
          </a:xfrm>
          <a:custGeom>
            <a:avLst/>
            <a:gdLst/>
            <a:ahLst/>
            <a:cxnLst/>
            <a:rect l="l" t="t" r="r" b="b"/>
            <a:pathLst>
              <a:path w="3515876" h="3756671">
                <a:moveTo>
                  <a:pt x="0" y="0"/>
                </a:moveTo>
                <a:lnTo>
                  <a:pt x="3515876" y="0"/>
                </a:lnTo>
                <a:lnTo>
                  <a:pt x="3515876" y="3756672"/>
                </a:lnTo>
                <a:lnTo>
                  <a:pt x="0" y="3756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551" t="-1741" r="-11152" b="-93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301228"/>
            <a:ext cx="5574382" cy="3723149"/>
          </a:xfrm>
          <a:custGeom>
            <a:avLst/>
            <a:gdLst/>
            <a:ahLst/>
            <a:cxnLst/>
            <a:rect l="l" t="t" r="r" b="b"/>
            <a:pathLst>
              <a:path w="5574382" h="3723149">
                <a:moveTo>
                  <a:pt x="0" y="0"/>
                </a:moveTo>
                <a:lnTo>
                  <a:pt x="5574382" y="0"/>
                </a:lnTo>
                <a:lnTo>
                  <a:pt x="5574382" y="3723149"/>
                </a:lnTo>
                <a:lnTo>
                  <a:pt x="0" y="37231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59876" y="6385034"/>
            <a:ext cx="5628124" cy="3689627"/>
          </a:xfrm>
          <a:custGeom>
            <a:avLst/>
            <a:gdLst/>
            <a:ahLst/>
            <a:cxnLst/>
            <a:rect l="l" t="t" r="r" b="b"/>
            <a:pathLst>
              <a:path w="5628124" h="3689627">
                <a:moveTo>
                  <a:pt x="0" y="0"/>
                </a:moveTo>
                <a:lnTo>
                  <a:pt x="5628124" y="0"/>
                </a:lnTo>
                <a:lnTo>
                  <a:pt x="5628124" y="3689627"/>
                </a:lnTo>
                <a:lnTo>
                  <a:pt x="0" y="36896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78" t="-32115" r="-3839" b="-3021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93778" y="1028700"/>
            <a:ext cx="8107561" cy="4560503"/>
          </a:xfrm>
          <a:custGeom>
            <a:avLst/>
            <a:gdLst/>
            <a:ahLst/>
            <a:cxnLst/>
            <a:rect l="l" t="t" r="r" b="b"/>
            <a:pathLst>
              <a:path w="8107561" h="4560503">
                <a:moveTo>
                  <a:pt x="0" y="0"/>
                </a:moveTo>
                <a:lnTo>
                  <a:pt x="8107561" y="0"/>
                </a:lnTo>
                <a:lnTo>
                  <a:pt x="8107561" y="4560503"/>
                </a:lnTo>
                <a:lnTo>
                  <a:pt x="0" y="45605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4851" y="3186332"/>
            <a:ext cx="2020888" cy="1852481"/>
          </a:xfrm>
          <a:custGeom>
            <a:avLst/>
            <a:gdLst/>
            <a:ahLst/>
            <a:cxnLst/>
            <a:rect l="l" t="t" r="r" b="b"/>
            <a:pathLst>
              <a:path w="2020888" h="1852481">
                <a:moveTo>
                  <a:pt x="0" y="0"/>
                </a:moveTo>
                <a:lnTo>
                  <a:pt x="2020888" y="0"/>
                </a:lnTo>
                <a:lnTo>
                  <a:pt x="2020888" y="1852481"/>
                </a:lnTo>
                <a:lnTo>
                  <a:pt x="0" y="1852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50685" y="1470661"/>
            <a:ext cx="10829053" cy="3307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5"/>
              </a:lnSpc>
            </a:pPr>
            <a:r>
              <a:rPr lang="en-US" sz="6282">
                <a:solidFill>
                  <a:srgbClr val="B86813"/>
                </a:solidFill>
                <a:latin typeface="Waterlily"/>
                <a:ea typeface="Waterlily"/>
                <a:cs typeface="Waterlily"/>
                <a:sym typeface="Waterlily"/>
              </a:rPr>
              <a:t>ԵՐԿՐԱՉԱՓԱԿԱՆ ՊԱՏԿԵՐՆԵՐԸ </a:t>
            </a:r>
          </a:p>
          <a:p>
            <a:pPr algn="ctr">
              <a:lnSpc>
                <a:spcPts val="8795"/>
              </a:lnSpc>
              <a:spcBef>
                <a:spcPct val="0"/>
              </a:spcBef>
            </a:pPr>
            <a:r>
              <a:rPr lang="en-US" sz="6282">
                <a:solidFill>
                  <a:srgbClr val="B86813"/>
                </a:solidFill>
                <a:latin typeface="Waterlily"/>
                <a:ea typeface="Waterlily"/>
                <a:cs typeface="Waterlily"/>
                <a:sym typeface="Waterlily"/>
              </a:rPr>
              <a:t>ՄԵՐ ՇՈՒՐՋԸ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8325" y="-3889252"/>
            <a:ext cx="438826" cy="438826"/>
          </a:xfrm>
          <a:custGeom>
            <a:avLst/>
            <a:gdLst/>
            <a:ahLst/>
            <a:cxnLst/>
            <a:rect l="l" t="t" r="r" b="b"/>
            <a:pathLst>
              <a:path w="438826" h="438826">
                <a:moveTo>
                  <a:pt x="0" y="0"/>
                </a:moveTo>
                <a:lnTo>
                  <a:pt x="438826" y="0"/>
                </a:lnTo>
                <a:lnTo>
                  <a:pt x="438826" y="438826"/>
                </a:lnTo>
                <a:lnTo>
                  <a:pt x="0" y="438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33904" y="-1225699"/>
            <a:ext cx="19008530" cy="19008530"/>
          </a:xfrm>
          <a:custGeom>
            <a:avLst/>
            <a:gdLst/>
            <a:ahLst/>
            <a:cxnLst/>
            <a:rect l="l" t="t" r="r" b="b"/>
            <a:pathLst>
              <a:path w="19008530" h="19008530">
                <a:moveTo>
                  <a:pt x="0" y="0"/>
                </a:moveTo>
                <a:lnTo>
                  <a:pt x="19008530" y="0"/>
                </a:lnTo>
                <a:lnTo>
                  <a:pt x="19008530" y="19008530"/>
                </a:lnTo>
                <a:lnTo>
                  <a:pt x="0" y="19008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2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9769" y="975169"/>
            <a:ext cx="3702301" cy="4936401"/>
          </a:xfrm>
          <a:custGeom>
            <a:avLst/>
            <a:gdLst/>
            <a:ahLst/>
            <a:cxnLst/>
            <a:rect l="l" t="t" r="r" b="b"/>
            <a:pathLst>
              <a:path w="3702301" h="4936401">
                <a:moveTo>
                  <a:pt x="0" y="0"/>
                </a:moveTo>
                <a:lnTo>
                  <a:pt x="3702302" y="0"/>
                </a:lnTo>
                <a:lnTo>
                  <a:pt x="3702302" y="4936401"/>
                </a:lnTo>
                <a:lnTo>
                  <a:pt x="0" y="49364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74365" y="1964397"/>
            <a:ext cx="3400261" cy="3400261"/>
          </a:xfrm>
          <a:custGeom>
            <a:avLst/>
            <a:gdLst/>
            <a:ahLst/>
            <a:cxnLst/>
            <a:rect l="l" t="t" r="r" b="b"/>
            <a:pathLst>
              <a:path w="3400261" h="3400261">
                <a:moveTo>
                  <a:pt x="0" y="0"/>
                </a:moveTo>
                <a:lnTo>
                  <a:pt x="3400261" y="0"/>
                </a:lnTo>
                <a:lnTo>
                  <a:pt x="3400261" y="3400261"/>
                </a:lnTo>
                <a:lnTo>
                  <a:pt x="0" y="34002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2008866"/>
            <a:ext cx="3967214" cy="3355792"/>
          </a:xfrm>
          <a:custGeom>
            <a:avLst/>
            <a:gdLst/>
            <a:ahLst/>
            <a:cxnLst/>
            <a:rect l="l" t="t" r="r" b="b"/>
            <a:pathLst>
              <a:path w="3967214" h="3355792">
                <a:moveTo>
                  <a:pt x="0" y="0"/>
                </a:moveTo>
                <a:lnTo>
                  <a:pt x="3967214" y="0"/>
                </a:lnTo>
                <a:lnTo>
                  <a:pt x="3967214" y="3355792"/>
                </a:lnTo>
                <a:lnTo>
                  <a:pt x="0" y="3355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922" r="-24170" b="-1900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61302" y="2008866"/>
            <a:ext cx="3344606" cy="3355792"/>
          </a:xfrm>
          <a:custGeom>
            <a:avLst/>
            <a:gdLst/>
            <a:ahLst/>
            <a:cxnLst/>
            <a:rect l="l" t="t" r="r" b="b"/>
            <a:pathLst>
              <a:path w="3344606" h="3355792">
                <a:moveTo>
                  <a:pt x="0" y="0"/>
                </a:moveTo>
                <a:lnTo>
                  <a:pt x="3344606" y="0"/>
                </a:lnTo>
                <a:lnTo>
                  <a:pt x="3344606" y="3355792"/>
                </a:lnTo>
                <a:lnTo>
                  <a:pt x="0" y="33557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8771" y="5917317"/>
            <a:ext cx="3884297" cy="3993714"/>
          </a:xfrm>
          <a:custGeom>
            <a:avLst/>
            <a:gdLst/>
            <a:ahLst/>
            <a:cxnLst/>
            <a:rect l="l" t="t" r="r" b="b"/>
            <a:pathLst>
              <a:path w="3884297" h="3993714">
                <a:moveTo>
                  <a:pt x="0" y="0"/>
                </a:moveTo>
                <a:lnTo>
                  <a:pt x="3884298" y="0"/>
                </a:lnTo>
                <a:lnTo>
                  <a:pt x="3884298" y="3993714"/>
                </a:lnTo>
                <a:lnTo>
                  <a:pt x="0" y="39937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78872" y="5917317"/>
            <a:ext cx="3439453" cy="3993714"/>
          </a:xfrm>
          <a:custGeom>
            <a:avLst/>
            <a:gdLst/>
            <a:ahLst/>
            <a:cxnLst/>
            <a:rect l="l" t="t" r="r" b="b"/>
            <a:pathLst>
              <a:path w="3439453" h="3993714">
                <a:moveTo>
                  <a:pt x="0" y="0"/>
                </a:moveTo>
                <a:lnTo>
                  <a:pt x="3439453" y="0"/>
                </a:lnTo>
                <a:lnTo>
                  <a:pt x="3439453" y="3993714"/>
                </a:lnTo>
                <a:lnTo>
                  <a:pt x="0" y="39937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7414" b="-741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89850" y="5917317"/>
            <a:ext cx="3993714" cy="3993714"/>
          </a:xfrm>
          <a:custGeom>
            <a:avLst/>
            <a:gdLst/>
            <a:ahLst/>
            <a:cxnLst/>
            <a:rect l="l" t="t" r="r" b="b"/>
            <a:pathLst>
              <a:path w="3993714" h="3993714">
                <a:moveTo>
                  <a:pt x="0" y="0"/>
                </a:moveTo>
                <a:lnTo>
                  <a:pt x="3993714" y="0"/>
                </a:lnTo>
                <a:lnTo>
                  <a:pt x="3993714" y="3993714"/>
                </a:lnTo>
                <a:lnTo>
                  <a:pt x="0" y="39937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752" r="-4752" b="-950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34965" y="7271480"/>
            <a:ext cx="2197279" cy="2014173"/>
          </a:xfrm>
          <a:custGeom>
            <a:avLst/>
            <a:gdLst/>
            <a:ahLst/>
            <a:cxnLst/>
            <a:rect l="l" t="t" r="r" b="b"/>
            <a:pathLst>
              <a:path w="2197279" h="2014173">
                <a:moveTo>
                  <a:pt x="0" y="0"/>
                </a:moveTo>
                <a:lnTo>
                  <a:pt x="2197279" y="0"/>
                </a:lnTo>
                <a:lnTo>
                  <a:pt x="2197279" y="2014172"/>
                </a:lnTo>
                <a:lnTo>
                  <a:pt x="0" y="20141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92243" y="-21297"/>
            <a:ext cx="14503514" cy="1989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5"/>
              </a:lnSpc>
              <a:spcBef>
                <a:spcPct val="0"/>
              </a:spcBef>
            </a:pPr>
            <a:r>
              <a:rPr lang="en-US" sz="5682">
                <a:solidFill>
                  <a:srgbClr val="B86813"/>
                </a:solidFill>
                <a:latin typeface="Waterlily"/>
                <a:ea typeface="Waterlily"/>
                <a:cs typeface="Waterlily"/>
                <a:sym typeface="Waterlily"/>
              </a:rPr>
              <a:t>ԵՐԿՐԱՉԱՓԱԿԱՆ ՊԱՏԿԵՐՆԵՐԸ ՄԵՐ ՇՈՒՐՋԸ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3468" y="2352733"/>
            <a:ext cx="12009527" cy="8496741"/>
          </a:xfrm>
          <a:custGeom>
            <a:avLst/>
            <a:gdLst/>
            <a:ahLst/>
            <a:cxnLst/>
            <a:rect l="l" t="t" r="r" b="b"/>
            <a:pathLst>
              <a:path w="12009527" h="8496741">
                <a:moveTo>
                  <a:pt x="0" y="0"/>
                </a:moveTo>
                <a:lnTo>
                  <a:pt x="12009527" y="0"/>
                </a:lnTo>
                <a:lnTo>
                  <a:pt x="12009527" y="8496741"/>
                </a:lnTo>
                <a:lnTo>
                  <a:pt x="0" y="8496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6231" y="643573"/>
            <a:ext cx="1888610" cy="1731226"/>
          </a:xfrm>
          <a:custGeom>
            <a:avLst/>
            <a:gdLst/>
            <a:ahLst/>
            <a:cxnLst/>
            <a:rect l="l" t="t" r="r" b="b"/>
            <a:pathLst>
              <a:path w="1888610" h="1731226">
                <a:moveTo>
                  <a:pt x="0" y="0"/>
                </a:moveTo>
                <a:lnTo>
                  <a:pt x="1888610" y="0"/>
                </a:lnTo>
                <a:lnTo>
                  <a:pt x="1888610" y="1731226"/>
                </a:lnTo>
                <a:lnTo>
                  <a:pt x="0" y="173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39541" y="360213"/>
            <a:ext cx="13008918" cy="218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1"/>
              </a:lnSpc>
            </a:pPr>
            <a:r>
              <a:rPr lang="en-US" sz="6279">
                <a:solidFill>
                  <a:srgbClr val="554AAB"/>
                </a:solidFill>
                <a:latin typeface="Canva Sans"/>
                <a:ea typeface="Canva Sans"/>
                <a:cs typeface="Canva Sans"/>
                <a:sym typeface="Canva Sans"/>
              </a:rPr>
              <a:t>Էվկլիդեսյան երկրաչափությունը </a:t>
            </a:r>
          </a:p>
          <a:p>
            <a:pPr algn="ctr">
              <a:lnSpc>
                <a:spcPts val="8791"/>
              </a:lnSpc>
              <a:spcBef>
                <a:spcPct val="0"/>
              </a:spcBef>
            </a:pPr>
            <a:r>
              <a:rPr lang="en-US" sz="6279">
                <a:solidFill>
                  <a:srgbClr val="554AAB"/>
                </a:solidFill>
                <a:latin typeface="Canva Sans"/>
                <a:ea typeface="Canva Sans"/>
                <a:cs typeface="Canva Sans"/>
                <a:sym typeface="Canva Sans"/>
              </a:rPr>
              <a:t>և նրա աքսիոմները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804</Words>
  <Application>Microsoft Office PowerPoint</Application>
  <PresentationFormat>Custom</PresentationFormat>
  <Paragraphs>151</Paragraphs>
  <Slides>31</Slides>
  <Notes>27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Canva Sans</vt:lpstr>
      <vt:lpstr>Leckerli One</vt:lpstr>
      <vt:lpstr>Poppins</vt:lpstr>
      <vt:lpstr>MK Times Armenian</vt:lpstr>
      <vt:lpstr>Noto Serif Armenian</vt:lpstr>
      <vt:lpstr>Calibri</vt:lpstr>
      <vt:lpstr>Canva Sans Bold</vt:lpstr>
      <vt:lpstr>Arial</vt:lpstr>
      <vt:lpstr>Poppins Bold</vt:lpstr>
      <vt:lpstr>Waterlily</vt:lpstr>
      <vt:lpstr>Noto Serif Armenian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Purple Modern Animated Computer Science Presentation</dc:title>
  <cp:lastModifiedBy>User</cp:lastModifiedBy>
  <cp:revision>5</cp:revision>
  <dcterms:created xsi:type="dcterms:W3CDTF">2006-08-16T00:00:00Z</dcterms:created>
  <dcterms:modified xsi:type="dcterms:W3CDTF">2025-04-29T00:05:39Z</dcterms:modified>
  <dc:identifier>DAGhhDbic4I</dc:identifier>
</cp:coreProperties>
</file>