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B63AAA-B2B3-4389-BD4A-810CD157ECE1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ED0070-E96E-4E16-AD6F-764BB1E4B95D}">
      <dgm:prSet phldrT="[Текст]"/>
      <dgm:spPr/>
      <dgm:t>
        <a:bodyPr/>
        <a:lstStyle/>
        <a:p>
          <a:r>
            <a:rPr lang="ru-RU" dirty="0" err="1"/>
            <a:t>Բացարձակ</a:t>
          </a:r>
          <a:endParaRPr lang="ru-RU" dirty="0"/>
        </a:p>
      </dgm:t>
    </dgm:pt>
    <dgm:pt modelId="{47B9DE81-B1A0-485C-93CA-F4DD15AA58B5}" type="parTrans" cxnId="{0ADB7FFA-B469-4250-BDE4-88FF7ED3B422}">
      <dgm:prSet/>
      <dgm:spPr/>
      <dgm:t>
        <a:bodyPr/>
        <a:lstStyle/>
        <a:p>
          <a:endParaRPr lang="ru-RU"/>
        </a:p>
      </dgm:t>
    </dgm:pt>
    <dgm:pt modelId="{E2693B30-8F3A-435B-BE9E-B75177E616B6}" type="sibTrans" cxnId="{0ADB7FFA-B469-4250-BDE4-88FF7ED3B422}">
      <dgm:prSet/>
      <dgm:spPr/>
      <dgm:t>
        <a:bodyPr/>
        <a:lstStyle/>
        <a:p>
          <a:pPr algn="ctr"/>
          <a:r>
            <a:rPr lang="ru-RU" dirty="0" err="1"/>
            <a:t>գրամ</a:t>
          </a:r>
          <a:endParaRPr lang="ru-RU" dirty="0"/>
        </a:p>
      </dgm:t>
    </dgm:pt>
    <dgm:pt modelId="{80155829-7901-4815-BDF3-3C18814F4B8F}">
      <dgm:prSet phldrT="[Текст]"/>
      <dgm:spPr/>
      <dgm:t>
        <a:bodyPr/>
        <a:lstStyle/>
        <a:p>
          <a:r>
            <a:rPr lang="ru-RU" dirty="0" err="1"/>
            <a:t>Հարաբերական</a:t>
          </a:r>
          <a:endParaRPr lang="ru-RU" dirty="0"/>
        </a:p>
      </dgm:t>
    </dgm:pt>
    <dgm:pt modelId="{7D675D88-FC68-4A1F-A97D-2A9E659B0CE1}" type="parTrans" cxnId="{63987C11-42C3-48B2-A941-480F76FC103A}">
      <dgm:prSet/>
      <dgm:spPr/>
      <dgm:t>
        <a:bodyPr/>
        <a:lstStyle/>
        <a:p>
          <a:endParaRPr lang="ru-RU"/>
        </a:p>
      </dgm:t>
    </dgm:pt>
    <dgm:pt modelId="{018D0A39-DE0E-4773-8BB1-9F35929DD148}" type="sibTrans" cxnId="{63987C11-42C3-48B2-A941-480F76FC103A}">
      <dgm:prSet/>
      <dgm:spPr/>
      <dgm:t>
        <a:bodyPr/>
        <a:lstStyle/>
        <a:p>
          <a:pPr algn="ctr"/>
          <a:r>
            <a:rPr lang="ru-RU" dirty="0" err="1"/>
            <a:t>տոկոս</a:t>
          </a:r>
          <a:endParaRPr lang="ru-RU" dirty="0"/>
        </a:p>
      </dgm:t>
    </dgm:pt>
    <dgm:pt modelId="{7181F596-5101-4018-97D5-ED8DBC64A0B4}">
      <dgm:prSet phldrT="[Текст]"/>
      <dgm:spPr/>
      <dgm:t>
        <a:bodyPr/>
        <a:lstStyle/>
        <a:p>
          <a:r>
            <a:rPr lang="ru-RU" dirty="0" err="1"/>
            <a:t>Խոնավություն</a:t>
          </a:r>
          <a:endParaRPr lang="ru-RU" dirty="0"/>
        </a:p>
      </dgm:t>
    </dgm:pt>
    <dgm:pt modelId="{59531048-8C99-438E-9D77-96D8CFAB6706}" type="sibTrans" cxnId="{B5185D63-CB14-4983-8DED-B3770FD3041E}">
      <dgm:prSet/>
      <dgm:spPr/>
      <dgm:t>
        <a:bodyPr/>
        <a:lstStyle/>
        <a:p>
          <a:endParaRPr lang="ru-RU"/>
        </a:p>
      </dgm:t>
    </dgm:pt>
    <dgm:pt modelId="{A53AA7A1-DFA9-47F3-A106-7F9EF1A0C346}" type="parTrans" cxnId="{B5185D63-CB14-4983-8DED-B3770FD3041E}">
      <dgm:prSet/>
      <dgm:spPr/>
      <dgm:t>
        <a:bodyPr/>
        <a:lstStyle/>
        <a:p>
          <a:endParaRPr lang="ru-RU"/>
        </a:p>
      </dgm:t>
    </dgm:pt>
    <dgm:pt modelId="{70893A4B-BDCA-4106-BAB7-99556EBBC3DC}" type="pres">
      <dgm:prSet presAssocID="{D4B63AAA-B2B3-4389-BD4A-810CD157ECE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C5C1A30-6EC5-4652-B3F4-AB2545A54B43}" type="pres">
      <dgm:prSet presAssocID="{7181F596-5101-4018-97D5-ED8DBC64A0B4}" presName="hierRoot1" presStyleCnt="0">
        <dgm:presLayoutVars>
          <dgm:hierBranch val="init"/>
        </dgm:presLayoutVars>
      </dgm:prSet>
      <dgm:spPr/>
    </dgm:pt>
    <dgm:pt modelId="{80021F1E-89BD-4275-9B1F-BCFAF45D0782}" type="pres">
      <dgm:prSet presAssocID="{7181F596-5101-4018-97D5-ED8DBC64A0B4}" presName="rootComposite1" presStyleCnt="0"/>
      <dgm:spPr/>
    </dgm:pt>
    <dgm:pt modelId="{CB0CDC8C-AB79-4430-A2D4-9C56085CD16D}" type="pres">
      <dgm:prSet presAssocID="{7181F596-5101-4018-97D5-ED8DBC64A0B4}" presName="rootText1" presStyleLbl="node0" presStyleIdx="0" presStyleCnt="1" custScaleX="183216" custLinFactNeighborX="-5591" custLinFactNeighborY="-47464">
        <dgm:presLayoutVars>
          <dgm:chMax/>
          <dgm:chPref val="3"/>
        </dgm:presLayoutVars>
      </dgm:prSet>
      <dgm:spPr/>
    </dgm:pt>
    <dgm:pt modelId="{6FB16FAE-5511-4756-BDB8-CAB7E32C8D3C}" type="pres">
      <dgm:prSet presAssocID="{7181F596-5101-4018-97D5-ED8DBC64A0B4}" presName="titleText1" presStyleLbl="fgAcc0" presStyleIdx="0" presStyleCnt="1" custFlipVert="1" custScaleX="4725" custScaleY="10836" custLinFactNeighborX="30061" custLinFactNeighborY="-664">
        <dgm:presLayoutVars>
          <dgm:chMax val="0"/>
          <dgm:chPref val="0"/>
        </dgm:presLayoutVars>
      </dgm:prSet>
      <dgm:spPr/>
    </dgm:pt>
    <dgm:pt modelId="{50CF94CF-6739-4CC0-AE01-E80D39B5BCE0}" type="pres">
      <dgm:prSet presAssocID="{7181F596-5101-4018-97D5-ED8DBC64A0B4}" presName="rootConnector1" presStyleLbl="node1" presStyleIdx="0" presStyleCnt="2"/>
      <dgm:spPr/>
    </dgm:pt>
    <dgm:pt modelId="{934DA69F-7E9D-425B-BA54-1BD9B54725BA}" type="pres">
      <dgm:prSet presAssocID="{7181F596-5101-4018-97D5-ED8DBC64A0B4}" presName="hierChild2" presStyleCnt="0"/>
      <dgm:spPr/>
    </dgm:pt>
    <dgm:pt modelId="{8442697E-4CAF-47E2-BD0D-8E296F5EB080}" type="pres">
      <dgm:prSet presAssocID="{47B9DE81-B1A0-485C-93CA-F4DD15AA58B5}" presName="Name37" presStyleLbl="parChTrans1D2" presStyleIdx="0" presStyleCnt="2"/>
      <dgm:spPr/>
    </dgm:pt>
    <dgm:pt modelId="{D51D583E-ECC4-464F-83FE-E35F4483688C}" type="pres">
      <dgm:prSet presAssocID="{66ED0070-E96E-4E16-AD6F-764BB1E4B95D}" presName="hierRoot2" presStyleCnt="0">
        <dgm:presLayoutVars>
          <dgm:hierBranch val="init"/>
        </dgm:presLayoutVars>
      </dgm:prSet>
      <dgm:spPr/>
    </dgm:pt>
    <dgm:pt modelId="{6C53591E-02B5-4DD6-BFFE-4DD69825F273}" type="pres">
      <dgm:prSet presAssocID="{66ED0070-E96E-4E16-AD6F-764BB1E4B95D}" presName="rootComposite" presStyleCnt="0"/>
      <dgm:spPr/>
    </dgm:pt>
    <dgm:pt modelId="{5DA4322D-9FF0-43A6-9D93-A5B01E63ADF1}" type="pres">
      <dgm:prSet presAssocID="{66ED0070-E96E-4E16-AD6F-764BB1E4B95D}" presName="rootText" presStyleLbl="node1" presStyleIdx="0" presStyleCnt="2" custLinFactNeighborX="1319" custLinFactNeighborY="-6267">
        <dgm:presLayoutVars>
          <dgm:chMax/>
          <dgm:chPref val="3"/>
        </dgm:presLayoutVars>
      </dgm:prSet>
      <dgm:spPr/>
    </dgm:pt>
    <dgm:pt modelId="{9C53E425-9420-4EEE-BDC2-1CC5212B74B7}" type="pres">
      <dgm:prSet presAssocID="{66ED0070-E96E-4E16-AD6F-764BB1E4B95D}" presName="titleText2" presStyleLbl="fgAcc1" presStyleIdx="0" presStyleCnt="2" custLinFactNeighborX="-14211" custLinFactNeighborY="72128">
        <dgm:presLayoutVars>
          <dgm:chMax val="0"/>
          <dgm:chPref val="0"/>
        </dgm:presLayoutVars>
      </dgm:prSet>
      <dgm:spPr/>
    </dgm:pt>
    <dgm:pt modelId="{CE236F55-7EEF-4A42-A05E-34B17EB0983B}" type="pres">
      <dgm:prSet presAssocID="{66ED0070-E96E-4E16-AD6F-764BB1E4B95D}" presName="rootConnector" presStyleLbl="node2" presStyleIdx="0" presStyleCnt="0"/>
      <dgm:spPr/>
    </dgm:pt>
    <dgm:pt modelId="{2AB449DE-6836-4BE8-B390-AD940502CAD8}" type="pres">
      <dgm:prSet presAssocID="{66ED0070-E96E-4E16-AD6F-764BB1E4B95D}" presName="hierChild4" presStyleCnt="0"/>
      <dgm:spPr/>
    </dgm:pt>
    <dgm:pt modelId="{C6C70E48-722B-4DB2-92BB-6F3D400BAA79}" type="pres">
      <dgm:prSet presAssocID="{66ED0070-E96E-4E16-AD6F-764BB1E4B95D}" presName="hierChild5" presStyleCnt="0"/>
      <dgm:spPr/>
    </dgm:pt>
    <dgm:pt modelId="{280A2C1E-8D31-4447-BD4C-1D57202EC75A}" type="pres">
      <dgm:prSet presAssocID="{7D675D88-FC68-4A1F-A97D-2A9E659B0CE1}" presName="Name37" presStyleLbl="parChTrans1D2" presStyleIdx="1" presStyleCnt="2"/>
      <dgm:spPr/>
    </dgm:pt>
    <dgm:pt modelId="{2FBE0854-DA9A-4E51-94D8-D91D47266D91}" type="pres">
      <dgm:prSet presAssocID="{80155829-7901-4815-BDF3-3C18814F4B8F}" presName="hierRoot2" presStyleCnt="0">
        <dgm:presLayoutVars>
          <dgm:hierBranch val="init"/>
        </dgm:presLayoutVars>
      </dgm:prSet>
      <dgm:spPr/>
    </dgm:pt>
    <dgm:pt modelId="{871C1601-80EE-4B10-8C8C-21D1FA60C1DB}" type="pres">
      <dgm:prSet presAssocID="{80155829-7901-4815-BDF3-3C18814F4B8F}" presName="rootComposite" presStyleCnt="0"/>
      <dgm:spPr/>
    </dgm:pt>
    <dgm:pt modelId="{8CCFE2E1-FD70-460B-90EE-CDC9D2898310}" type="pres">
      <dgm:prSet presAssocID="{80155829-7901-4815-BDF3-3C18814F4B8F}" presName="rootText" presStyleLbl="node1" presStyleIdx="1" presStyleCnt="2">
        <dgm:presLayoutVars>
          <dgm:chMax/>
          <dgm:chPref val="3"/>
        </dgm:presLayoutVars>
      </dgm:prSet>
      <dgm:spPr/>
    </dgm:pt>
    <dgm:pt modelId="{950B2C65-EB8E-48DC-8589-1E335EBD5227}" type="pres">
      <dgm:prSet presAssocID="{80155829-7901-4815-BDF3-3C18814F4B8F}" presName="titleText2" presStyleLbl="fgAcc1" presStyleIdx="1" presStyleCnt="2" custLinFactNeighborX="-12737" custLinFactNeighborY="89195">
        <dgm:presLayoutVars>
          <dgm:chMax val="0"/>
          <dgm:chPref val="0"/>
        </dgm:presLayoutVars>
      </dgm:prSet>
      <dgm:spPr/>
    </dgm:pt>
    <dgm:pt modelId="{B7CE18A3-DFBE-465B-A52B-67BE61342F98}" type="pres">
      <dgm:prSet presAssocID="{80155829-7901-4815-BDF3-3C18814F4B8F}" presName="rootConnector" presStyleLbl="node2" presStyleIdx="0" presStyleCnt="0"/>
      <dgm:spPr/>
    </dgm:pt>
    <dgm:pt modelId="{F83B466B-E641-427D-92EF-42A1E295C032}" type="pres">
      <dgm:prSet presAssocID="{80155829-7901-4815-BDF3-3C18814F4B8F}" presName="hierChild4" presStyleCnt="0"/>
      <dgm:spPr/>
    </dgm:pt>
    <dgm:pt modelId="{06C87348-E045-462B-BB00-C744077D70F9}" type="pres">
      <dgm:prSet presAssocID="{80155829-7901-4815-BDF3-3C18814F4B8F}" presName="hierChild5" presStyleCnt="0"/>
      <dgm:spPr/>
    </dgm:pt>
    <dgm:pt modelId="{D15AAAED-C71B-4EE0-A818-88879F747B10}" type="pres">
      <dgm:prSet presAssocID="{7181F596-5101-4018-97D5-ED8DBC64A0B4}" presName="hierChild3" presStyleCnt="0"/>
      <dgm:spPr/>
    </dgm:pt>
  </dgm:ptLst>
  <dgm:cxnLst>
    <dgm:cxn modelId="{2EA45E0A-1780-421A-A961-0E1767A71DB4}" type="presOf" srcId="{47B9DE81-B1A0-485C-93CA-F4DD15AA58B5}" destId="{8442697E-4CAF-47E2-BD0D-8E296F5EB080}" srcOrd="0" destOrd="0" presId="urn:microsoft.com/office/officeart/2008/layout/NameandTitleOrganizationalChart"/>
    <dgm:cxn modelId="{EB99660A-8759-425B-A049-27E3BCA2E3CE}" type="presOf" srcId="{7181F596-5101-4018-97D5-ED8DBC64A0B4}" destId="{CB0CDC8C-AB79-4430-A2D4-9C56085CD16D}" srcOrd="0" destOrd="0" presId="urn:microsoft.com/office/officeart/2008/layout/NameandTitleOrganizationalChart"/>
    <dgm:cxn modelId="{35F9E50C-3C3B-409E-B12A-BD95EE1E730A}" type="presOf" srcId="{7181F596-5101-4018-97D5-ED8DBC64A0B4}" destId="{50CF94CF-6739-4CC0-AE01-E80D39B5BCE0}" srcOrd="1" destOrd="0" presId="urn:microsoft.com/office/officeart/2008/layout/NameandTitleOrganizationalChart"/>
    <dgm:cxn modelId="{63987C11-42C3-48B2-A941-480F76FC103A}" srcId="{7181F596-5101-4018-97D5-ED8DBC64A0B4}" destId="{80155829-7901-4815-BDF3-3C18814F4B8F}" srcOrd="1" destOrd="0" parTransId="{7D675D88-FC68-4A1F-A97D-2A9E659B0CE1}" sibTransId="{018D0A39-DE0E-4773-8BB1-9F35929DD148}"/>
    <dgm:cxn modelId="{E25BAB14-BF7A-4BA3-A5A3-12255DB9A9B4}" type="presOf" srcId="{D4B63AAA-B2B3-4389-BD4A-810CD157ECE1}" destId="{70893A4B-BDCA-4106-BAB7-99556EBBC3DC}" srcOrd="0" destOrd="0" presId="urn:microsoft.com/office/officeart/2008/layout/NameandTitleOrganizationalChart"/>
    <dgm:cxn modelId="{3AE26627-B3D6-404F-89E5-97A06E356D63}" type="presOf" srcId="{80155829-7901-4815-BDF3-3C18814F4B8F}" destId="{8CCFE2E1-FD70-460B-90EE-CDC9D2898310}" srcOrd="0" destOrd="0" presId="urn:microsoft.com/office/officeart/2008/layout/NameandTitleOrganizationalChart"/>
    <dgm:cxn modelId="{B5185D63-CB14-4983-8DED-B3770FD3041E}" srcId="{D4B63AAA-B2B3-4389-BD4A-810CD157ECE1}" destId="{7181F596-5101-4018-97D5-ED8DBC64A0B4}" srcOrd="0" destOrd="0" parTransId="{A53AA7A1-DFA9-47F3-A106-7F9EF1A0C346}" sibTransId="{59531048-8C99-438E-9D77-96D8CFAB6706}"/>
    <dgm:cxn modelId="{9E1FEE65-E031-4992-948C-CBAD8EC0FC6E}" type="presOf" srcId="{66ED0070-E96E-4E16-AD6F-764BB1E4B95D}" destId="{5DA4322D-9FF0-43A6-9D93-A5B01E63ADF1}" srcOrd="0" destOrd="0" presId="urn:microsoft.com/office/officeart/2008/layout/NameandTitleOrganizationalChart"/>
    <dgm:cxn modelId="{9815DD6A-946E-41AD-9AD4-2757B90D514A}" type="presOf" srcId="{7D675D88-FC68-4A1F-A97D-2A9E659B0CE1}" destId="{280A2C1E-8D31-4447-BD4C-1D57202EC75A}" srcOrd="0" destOrd="0" presId="urn:microsoft.com/office/officeart/2008/layout/NameandTitleOrganizationalChart"/>
    <dgm:cxn modelId="{1EC5C38D-A317-4655-BA4E-EA7F6D48D966}" type="presOf" srcId="{80155829-7901-4815-BDF3-3C18814F4B8F}" destId="{B7CE18A3-DFBE-465B-A52B-67BE61342F98}" srcOrd="1" destOrd="0" presId="urn:microsoft.com/office/officeart/2008/layout/NameandTitleOrganizationalChart"/>
    <dgm:cxn modelId="{1ACF29AA-A4B0-4AC1-A6F2-5C757C951E47}" type="presOf" srcId="{59531048-8C99-438E-9D77-96D8CFAB6706}" destId="{6FB16FAE-5511-4756-BDB8-CAB7E32C8D3C}" srcOrd="0" destOrd="0" presId="urn:microsoft.com/office/officeart/2008/layout/NameandTitleOrganizationalChart"/>
    <dgm:cxn modelId="{8FDA16B2-DA86-494F-AB97-FD4B51615986}" type="presOf" srcId="{E2693B30-8F3A-435B-BE9E-B75177E616B6}" destId="{9C53E425-9420-4EEE-BDC2-1CC5212B74B7}" srcOrd="0" destOrd="0" presId="urn:microsoft.com/office/officeart/2008/layout/NameandTitleOrganizationalChart"/>
    <dgm:cxn modelId="{90A62FD9-6ABC-49CA-8E06-F72952F69FBB}" type="presOf" srcId="{66ED0070-E96E-4E16-AD6F-764BB1E4B95D}" destId="{CE236F55-7EEF-4A42-A05E-34B17EB0983B}" srcOrd="1" destOrd="0" presId="urn:microsoft.com/office/officeart/2008/layout/NameandTitleOrganizationalChart"/>
    <dgm:cxn modelId="{C80334DB-E5B8-43E2-87AD-243CD04918B3}" type="presOf" srcId="{018D0A39-DE0E-4773-8BB1-9F35929DD148}" destId="{950B2C65-EB8E-48DC-8589-1E335EBD5227}" srcOrd="0" destOrd="0" presId="urn:microsoft.com/office/officeart/2008/layout/NameandTitleOrganizationalChart"/>
    <dgm:cxn modelId="{0ADB7FFA-B469-4250-BDE4-88FF7ED3B422}" srcId="{7181F596-5101-4018-97D5-ED8DBC64A0B4}" destId="{66ED0070-E96E-4E16-AD6F-764BB1E4B95D}" srcOrd="0" destOrd="0" parTransId="{47B9DE81-B1A0-485C-93CA-F4DD15AA58B5}" sibTransId="{E2693B30-8F3A-435B-BE9E-B75177E616B6}"/>
    <dgm:cxn modelId="{04168D39-2AA0-4834-B055-C7366C629006}" type="presParOf" srcId="{70893A4B-BDCA-4106-BAB7-99556EBBC3DC}" destId="{8C5C1A30-6EC5-4652-B3F4-AB2545A54B43}" srcOrd="0" destOrd="0" presId="urn:microsoft.com/office/officeart/2008/layout/NameandTitleOrganizationalChart"/>
    <dgm:cxn modelId="{36ED2942-E45D-4B02-9CF9-849DF7758040}" type="presParOf" srcId="{8C5C1A30-6EC5-4652-B3F4-AB2545A54B43}" destId="{80021F1E-89BD-4275-9B1F-BCFAF45D0782}" srcOrd="0" destOrd="0" presId="urn:microsoft.com/office/officeart/2008/layout/NameandTitleOrganizationalChart"/>
    <dgm:cxn modelId="{4FF0DB70-9173-4047-A9E4-C88EF8E508AF}" type="presParOf" srcId="{80021F1E-89BD-4275-9B1F-BCFAF45D0782}" destId="{CB0CDC8C-AB79-4430-A2D4-9C56085CD16D}" srcOrd="0" destOrd="0" presId="urn:microsoft.com/office/officeart/2008/layout/NameandTitleOrganizationalChart"/>
    <dgm:cxn modelId="{69017AFE-7311-4C8F-8D32-E72B02A2BCB5}" type="presParOf" srcId="{80021F1E-89BD-4275-9B1F-BCFAF45D0782}" destId="{6FB16FAE-5511-4756-BDB8-CAB7E32C8D3C}" srcOrd="1" destOrd="0" presId="urn:microsoft.com/office/officeart/2008/layout/NameandTitleOrganizationalChart"/>
    <dgm:cxn modelId="{6AF39C45-75C8-4F9F-8CC3-63ABE4E8157B}" type="presParOf" srcId="{80021F1E-89BD-4275-9B1F-BCFAF45D0782}" destId="{50CF94CF-6739-4CC0-AE01-E80D39B5BCE0}" srcOrd="2" destOrd="0" presId="urn:microsoft.com/office/officeart/2008/layout/NameandTitleOrganizationalChart"/>
    <dgm:cxn modelId="{A183939B-BDA8-4682-890B-F3893E9B16F5}" type="presParOf" srcId="{8C5C1A30-6EC5-4652-B3F4-AB2545A54B43}" destId="{934DA69F-7E9D-425B-BA54-1BD9B54725BA}" srcOrd="1" destOrd="0" presId="urn:microsoft.com/office/officeart/2008/layout/NameandTitleOrganizationalChart"/>
    <dgm:cxn modelId="{A02F59FC-78F8-417D-BDC7-2D181F352A22}" type="presParOf" srcId="{934DA69F-7E9D-425B-BA54-1BD9B54725BA}" destId="{8442697E-4CAF-47E2-BD0D-8E296F5EB080}" srcOrd="0" destOrd="0" presId="urn:microsoft.com/office/officeart/2008/layout/NameandTitleOrganizationalChart"/>
    <dgm:cxn modelId="{54AD4A6D-EF59-483A-9CB8-9E135DF59BD8}" type="presParOf" srcId="{934DA69F-7E9D-425B-BA54-1BD9B54725BA}" destId="{D51D583E-ECC4-464F-83FE-E35F4483688C}" srcOrd="1" destOrd="0" presId="urn:microsoft.com/office/officeart/2008/layout/NameandTitleOrganizationalChart"/>
    <dgm:cxn modelId="{3F5A884B-112C-4EB3-BF5B-6527D661C85F}" type="presParOf" srcId="{D51D583E-ECC4-464F-83FE-E35F4483688C}" destId="{6C53591E-02B5-4DD6-BFFE-4DD69825F273}" srcOrd="0" destOrd="0" presId="urn:microsoft.com/office/officeart/2008/layout/NameandTitleOrganizationalChart"/>
    <dgm:cxn modelId="{44460425-9BBD-4D5B-AB63-CE1EDBB9455B}" type="presParOf" srcId="{6C53591E-02B5-4DD6-BFFE-4DD69825F273}" destId="{5DA4322D-9FF0-43A6-9D93-A5B01E63ADF1}" srcOrd="0" destOrd="0" presId="urn:microsoft.com/office/officeart/2008/layout/NameandTitleOrganizationalChart"/>
    <dgm:cxn modelId="{FF8D8DB4-4DBC-4C1B-B700-30651AA6274E}" type="presParOf" srcId="{6C53591E-02B5-4DD6-BFFE-4DD69825F273}" destId="{9C53E425-9420-4EEE-BDC2-1CC5212B74B7}" srcOrd="1" destOrd="0" presId="urn:microsoft.com/office/officeart/2008/layout/NameandTitleOrganizationalChart"/>
    <dgm:cxn modelId="{64C6E0DD-D66E-45C4-AAB6-DFE7C1B6B1AA}" type="presParOf" srcId="{6C53591E-02B5-4DD6-BFFE-4DD69825F273}" destId="{CE236F55-7EEF-4A42-A05E-34B17EB0983B}" srcOrd="2" destOrd="0" presId="urn:microsoft.com/office/officeart/2008/layout/NameandTitleOrganizationalChart"/>
    <dgm:cxn modelId="{E031EEF9-E8CB-4F98-8DBF-F7CD2CBB8EA2}" type="presParOf" srcId="{D51D583E-ECC4-464F-83FE-E35F4483688C}" destId="{2AB449DE-6836-4BE8-B390-AD940502CAD8}" srcOrd="1" destOrd="0" presId="urn:microsoft.com/office/officeart/2008/layout/NameandTitleOrganizationalChart"/>
    <dgm:cxn modelId="{17B3CA23-BD6A-4E23-A8CC-C2B9DCCE12F8}" type="presParOf" srcId="{D51D583E-ECC4-464F-83FE-E35F4483688C}" destId="{C6C70E48-722B-4DB2-92BB-6F3D400BAA79}" srcOrd="2" destOrd="0" presId="urn:microsoft.com/office/officeart/2008/layout/NameandTitleOrganizationalChart"/>
    <dgm:cxn modelId="{03A4E9FB-8283-4721-8CEC-0DB2CC2C550D}" type="presParOf" srcId="{934DA69F-7E9D-425B-BA54-1BD9B54725BA}" destId="{280A2C1E-8D31-4447-BD4C-1D57202EC75A}" srcOrd="2" destOrd="0" presId="urn:microsoft.com/office/officeart/2008/layout/NameandTitleOrganizationalChart"/>
    <dgm:cxn modelId="{4ED673A7-3356-476D-ADA3-A795E1EE65EE}" type="presParOf" srcId="{934DA69F-7E9D-425B-BA54-1BD9B54725BA}" destId="{2FBE0854-DA9A-4E51-94D8-D91D47266D91}" srcOrd="3" destOrd="0" presId="urn:microsoft.com/office/officeart/2008/layout/NameandTitleOrganizationalChart"/>
    <dgm:cxn modelId="{97CC93BA-0A5C-4B83-8499-35292663BFBF}" type="presParOf" srcId="{2FBE0854-DA9A-4E51-94D8-D91D47266D91}" destId="{871C1601-80EE-4B10-8C8C-21D1FA60C1DB}" srcOrd="0" destOrd="0" presId="urn:microsoft.com/office/officeart/2008/layout/NameandTitleOrganizationalChart"/>
    <dgm:cxn modelId="{E6798113-A1EA-4848-B5FD-8FED10E2D800}" type="presParOf" srcId="{871C1601-80EE-4B10-8C8C-21D1FA60C1DB}" destId="{8CCFE2E1-FD70-460B-90EE-CDC9D2898310}" srcOrd="0" destOrd="0" presId="urn:microsoft.com/office/officeart/2008/layout/NameandTitleOrganizationalChart"/>
    <dgm:cxn modelId="{0803B2A9-195D-4640-8786-63FD4B0E944F}" type="presParOf" srcId="{871C1601-80EE-4B10-8C8C-21D1FA60C1DB}" destId="{950B2C65-EB8E-48DC-8589-1E335EBD5227}" srcOrd="1" destOrd="0" presId="urn:microsoft.com/office/officeart/2008/layout/NameandTitleOrganizationalChart"/>
    <dgm:cxn modelId="{CC6A772C-0337-41F3-8862-087535CCDD16}" type="presParOf" srcId="{871C1601-80EE-4B10-8C8C-21D1FA60C1DB}" destId="{B7CE18A3-DFBE-465B-A52B-67BE61342F98}" srcOrd="2" destOrd="0" presId="urn:microsoft.com/office/officeart/2008/layout/NameandTitleOrganizationalChart"/>
    <dgm:cxn modelId="{5BD1A5C9-0BF9-48A6-9DAB-9456EC29632F}" type="presParOf" srcId="{2FBE0854-DA9A-4E51-94D8-D91D47266D91}" destId="{F83B466B-E641-427D-92EF-42A1E295C032}" srcOrd="1" destOrd="0" presId="urn:microsoft.com/office/officeart/2008/layout/NameandTitleOrganizationalChart"/>
    <dgm:cxn modelId="{0940C75D-D77D-4E71-98F8-375C6C0D1F4C}" type="presParOf" srcId="{2FBE0854-DA9A-4E51-94D8-D91D47266D91}" destId="{06C87348-E045-462B-BB00-C744077D70F9}" srcOrd="2" destOrd="0" presId="urn:microsoft.com/office/officeart/2008/layout/NameandTitleOrganizationalChart"/>
    <dgm:cxn modelId="{9B2E3141-9766-4E35-8B7D-56A28E578845}" type="presParOf" srcId="{8C5C1A30-6EC5-4652-B3F4-AB2545A54B43}" destId="{D15AAAED-C71B-4EE0-A818-88879F747B1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A2C1E-8D31-4447-BD4C-1D57202EC75A}">
      <dsp:nvSpPr>
        <dsp:cNvPr id="0" name=""/>
        <dsp:cNvSpPr/>
      </dsp:nvSpPr>
      <dsp:spPr>
        <a:xfrm>
          <a:off x="2911314" y="1265783"/>
          <a:ext cx="1654410" cy="991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895"/>
              </a:lnTo>
              <a:lnTo>
                <a:pt x="1654410" y="695895"/>
              </a:lnTo>
              <a:lnTo>
                <a:pt x="1654410" y="9912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2697E-4CAF-47E2-BD0D-8E296F5EB080}">
      <dsp:nvSpPr>
        <dsp:cNvPr id="0" name=""/>
        <dsp:cNvSpPr/>
      </dsp:nvSpPr>
      <dsp:spPr>
        <a:xfrm>
          <a:off x="1318046" y="1265783"/>
          <a:ext cx="1593267" cy="911918"/>
        </a:xfrm>
        <a:custGeom>
          <a:avLst/>
          <a:gdLst/>
          <a:ahLst/>
          <a:cxnLst/>
          <a:rect l="0" t="0" r="0" b="0"/>
          <a:pathLst>
            <a:path>
              <a:moveTo>
                <a:pt x="1593267" y="0"/>
              </a:moveTo>
              <a:lnTo>
                <a:pt x="1593267" y="616568"/>
              </a:lnTo>
              <a:lnTo>
                <a:pt x="0" y="616568"/>
              </a:lnTo>
              <a:lnTo>
                <a:pt x="0" y="9119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CDC8C-AB79-4430-A2D4-9C56085CD16D}">
      <dsp:nvSpPr>
        <dsp:cNvPr id="0" name=""/>
        <dsp:cNvSpPr/>
      </dsp:nvSpPr>
      <dsp:spPr>
        <a:xfrm>
          <a:off x="671727" y="0"/>
          <a:ext cx="4479173" cy="1265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8616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 err="1"/>
            <a:t>Խոնավություն</a:t>
          </a:r>
          <a:endParaRPr lang="ru-RU" sz="2700" kern="1200" dirty="0"/>
        </a:p>
      </dsp:txBody>
      <dsp:txXfrm>
        <a:off x="671727" y="0"/>
        <a:ext cx="4479173" cy="1265783"/>
      </dsp:txXfrm>
    </dsp:sp>
    <dsp:sp modelId="{6FB16FAE-5511-4756-BDB8-CAB7E32C8D3C}">
      <dsp:nvSpPr>
        <dsp:cNvPr id="0" name=""/>
        <dsp:cNvSpPr/>
      </dsp:nvSpPr>
      <dsp:spPr>
        <a:xfrm flipV="1">
          <a:off x="4024155" y="1570346"/>
          <a:ext cx="103962" cy="457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4024155" y="1570346"/>
        <a:ext cx="103962" cy="45720"/>
      </dsp:txXfrm>
    </dsp:sp>
    <dsp:sp modelId="{5DA4322D-9FF0-43A6-9D93-A5B01E63ADF1}">
      <dsp:nvSpPr>
        <dsp:cNvPr id="0" name=""/>
        <dsp:cNvSpPr/>
      </dsp:nvSpPr>
      <dsp:spPr>
        <a:xfrm>
          <a:off x="95671" y="2177701"/>
          <a:ext cx="2444749" cy="1265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8616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 err="1"/>
            <a:t>Բացարձակ</a:t>
          </a:r>
          <a:endParaRPr lang="ru-RU" sz="2700" kern="1200" dirty="0"/>
        </a:p>
      </dsp:txBody>
      <dsp:txXfrm>
        <a:off x="95671" y="2177701"/>
        <a:ext cx="2444749" cy="1265783"/>
      </dsp:txXfrm>
    </dsp:sp>
    <dsp:sp modelId="{9C53E425-9420-4EEE-BDC2-1CC5212B74B7}">
      <dsp:nvSpPr>
        <dsp:cNvPr id="0" name=""/>
        <dsp:cNvSpPr/>
      </dsp:nvSpPr>
      <dsp:spPr>
        <a:xfrm>
          <a:off x="239694" y="3545854"/>
          <a:ext cx="2200274" cy="4219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7145" rIns="68580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 err="1"/>
            <a:t>գրամ</a:t>
          </a:r>
          <a:endParaRPr lang="ru-RU" sz="2700" kern="1200" dirty="0"/>
        </a:p>
      </dsp:txBody>
      <dsp:txXfrm>
        <a:off x="239694" y="3545854"/>
        <a:ext cx="2200274" cy="421927"/>
      </dsp:txXfrm>
    </dsp:sp>
    <dsp:sp modelId="{8CCFE2E1-FD70-460B-90EE-CDC9D2898310}">
      <dsp:nvSpPr>
        <dsp:cNvPr id="0" name=""/>
        <dsp:cNvSpPr/>
      </dsp:nvSpPr>
      <dsp:spPr>
        <a:xfrm>
          <a:off x="3343349" y="2257028"/>
          <a:ext cx="2444750" cy="1265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8616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 err="1"/>
            <a:t>Հարաբերական</a:t>
          </a:r>
          <a:endParaRPr lang="ru-RU" sz="2700" kern="1200" dirty="0"/>
        </a:p>
      </dsp:txBody>
      <dsp:txXfrm>
        <a:off x="3343349" y="2257028"/>
        <a:ext cx="2444750" cy="1265783"/>
      </dsp:txXfrm>
    </dsp:sp>
    <dsp:sp modelId="{950B2C65-EB8E-48DC-8589-1E335EBD5227}">
      <dsp:nvSpPr>
        <dsp:cNvPr id="0" name=""/>
        <dsp:cNvSpPr/>
      </dsp:nvSpPr>
      <dsp:spPr>
        <a:xfrm>
          <a:off x="3552050" y="3617864"/>
          <a:ext cx="2200275" cy="4219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7145" rIns="68580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 err="1"/>
            <a:t>տոկոս</a:t>
          </a:r>
          <a:endParaRPr lang="ru-RU" sz="2700" kern="1200" dirty="0"/>
        </a:p>
      </dsp:txBody>
      <dsp:txXfrm>
        <a:off x="3552050" y="3617864"/>
        <a:ext cx="2200275" cy="421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3EA4-0C98-4096-B7E1-81EE9B776EC3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9180-A68D-47C9-ACFB-2C1080C5E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19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3EA4-0C98-4096-B7E1-81EE9B776EC3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9180-A68D-47C9-ACFB-2C1080C5E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57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3EA4-0C98-4096-B7E1-81EE9B776EC3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9180-A68D-47C9-ACFB-2C1080C5E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45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3EA4-0C98-4096-B7E1-81EE9B776EC3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9180-A68D-47C9-ACFB-2C1080C5E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62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3EA4-0C98-4096-B7E1-81EE9B776EC3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9180-A68D-47C9-ACFB-2C1080C5E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90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3EA4-0C98-4096-B7E1-81EE9B776EC3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9180-A68D-47C9-ACFB-2C1080C5E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314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3EA4-0C98-4096-B7E1-81EE9B776EC3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9180-A68D-47C9-ACFB-2C1080C5E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19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3EA4-0C98-4096-B7E1-81EE9B776EC3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9180-A68D-47C9-ACFB-2C1080C5E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8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3EA4-0C98-4096-B7E1-81EE9B776EC3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9180-A68D-47C9-ACFB-2C1080C5E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01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3EA4-0C98-4096-B7E1-81EE9B776EC3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9180-A68D-47C9-ACFB-2C1080C5E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72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3EA4-0C98-4096-B7E1-81EE9B776EC3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9180-A68D-47C9-ACFB-2C1080C5E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1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B3EA4-0C98-4096-B7E1-81EE9B776EC3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A9180-A68D-47C9-ACFB-2C1080C5E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11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430" y="620688"/>
            <a:ext cx="6462570" cy="2187674"/>
          </a:xfrm>
        </p:spPr>
        <p:txBody>
          <a:bodyPr>
            <a:normAutofit fontScale="90000"/>
          </a:bodyPr>
          <a:lstStyle/>
          <a:p>
            <a:r>
              <a:rPr lang="hy-AM" dirty="0"/>
              <a:t>Մթնոլորտի խոնավությունը:Մառախուղ և ամպեր</a:t>
            </a:r>
            <a:br>
              <a:rPr lang="hy-AM" dirty="0"/>
            </a:br>
            <a:endParaRPr lang="ru-RU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820302E-6574-05AC-470F-70F55D759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8" y="2924943"/>
            <a:ext cx="3989754" cy="323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Հանելուկներ բնության և բնական երևույթների մասին - Փոքրիկ.am">
            <a:extLst>
              <a:ext uri="{FF2B5EF4-FFF2-40B4-BE49-F238E27FC236}">
                <a16:creationId xmlns:a16="http://schemas.microsoft.com/office/drawing/2014/main" id="{54A5A318-FB4B-EE87-67B0-1CC00DABE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3774"/>
            <a:ext cx="2357903" cy="166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Սպասվում են տեղումներ և մառախուղ, լեռնային շրջաններում՝ ձյուն | Armenia  Daily">
            <a:extLst>
              <a:ext uri="{FF2B5EF4-FFF2-40B4-BE49-F238E27FC236}">
                <a16:creationId xmlns:a16="http://schemas.microsoft.com/office/drawing/2014/main" id="{9E3B7C6D-2A5B-2790-A6FE-80DD4A496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309" y="2924943"/>
            <a:ext cx="4539403" cy="300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368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y-AM" sz="3200" b="1" dirty="0"/>
              <a:t>Մառախուղ և ամպեր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30816"/>
            <a:ext cx="3600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dirty="0"/>
              <a:t>Երբ օդը սկսում է հագենալ ջրային գոլորշիներով և ջերմաստիճանր նվազում է, մթնոլորտում գտնվող ջրային գոլորշիները խտանում են, որի հետևանքով առաջանում են </a:t>
            </a:r>
            <a:r>
              <a:rPr lang="hy-AM" b="1" dirty="0"/>
              <a:t>մառախուղ </a:t>
            </a:r>
            <a:r>
              <a:rPr lang="hy-AM" dirty="0"/>
              <a:t>և</a:t>
            </a:r>
            <a:r>
              <a:rPr lang="hy-AM" b="1" dirty="0"/>
              <a:t> ամպ</a:t>
            </a:r>
            <a:r>
              <a:rPr lang="hy-AM" dirty="0"/>
              <a:t>: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hy-AM" dirty="0"/>
              <a:t>Դրանք ջրի մանր կաթիլների կուտակումներ են. </a:t>
            </a:r>
            <a:r>
              <a:rPr lang="hy-AM" b="1" dirty="0"/>
              <a:t>ամպը՝</a:t>
            </a:r>
            <a:r>
              <a:rPr lang="hy-AM" dirty="0"/>
              <a:t> Երկրի մակերևույթից բարձր շերտերում, իսկ </a:t>
            </a:r>
            <a:r>
              <a:rPr lang="hy-AM" b="1" dirty="0"/>
              <a:t>մառախուղը</a:t>
            </a:r>
            <a:r>
              <a:rPr lang="hy-AM" dirty="0"/>
              <a:t>՝ Երկրի մակերևույթին մոտ: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20880"/>
            <a:ext cx="4644008" cy="479019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171DC2E-FEE6-B9AF-E1EA-8D7EE50B3767}"/>
              </a:ext>
            </a:extLst>
          </p:cNvPr>
          <p:cNvSpPr/>
          <p:nvPr/>
        </p:nvSpPr>
        <p:spPr>
          <a:xfrm>
            <a:off x="4355976" y="1320880"/>
            <a:ext cx="1706488" cy="7200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b="1" dirty="0"/>
              <a:t>մ</a:t>
            </a:r>
            <a:r>
              <a:rPr lang="hy-AM" sz="1800" b="1" dirty="0"/>
              <a:t>առախուղ</a:t>
            </a:r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9753F59-4C12-4A03-C87C-7E43DA70FE0A}"/>
              </a:ext>
            </a:extLst>
          </p:cNvPr>
          <p:cNvSpPr/>
          <p:nvPr/>
        </p:nvSpPr>
        <p:spPr>
          <a:xfrm>
            <a:off x="6732240" y="1320880"/>
            <a:ext cx="1706488" cy="7200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1800" b="1" dirty="0"/>
              <a:t>ամպ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79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Մառախուղ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3743" y="1856998"/>
            <a:ext cx="3744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2400" dirty="0"/>
              <a:t>Մառախուղն առաջանում է ուշ երեկոյան կամ վաղ առավոտյան, երբ օդի ջերմաստիճանր կտրուկ նվազում է, ջրային գոլորշիները սառչելով, այլևս չեն կարողանում բարձրանալ և կուտակվում են երկրամերձ շերտում</a:t>
            </a:r>
            <a:r>
              <a:rPr lang="hy-AM" dirty="0"/>
              <a:t>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44824"/>
            <a:ext cx="4896544" cy="414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87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Ամպ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165934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y-AM" dirty="0"/>
              <a:t>Ամպերր տարբերակում են ըստ իրենց արտաքին տեսքի և բարձրութ­յան: Կան ամպերի տասնյակ տեսակներ, սակայն առանձնացնում են երեք հիմնական խումբ՝</a:t>
            </a:r>
            <a:endParaRPr lang="en-US" dirty="0"/>
          </a:p>
          <a:p>
            <a:pPr fontAlgn="base"/>
            <a:r>
              <a:rPr lang="en-US" dirty="0"/>
              <a:t>1  </a:t>
            </a:r>
            <a:r>
              <a:rPr lang="hy-AM" b="1" dirty="0"/>
              <a:t>կույտավոր</a:t>
            </a:r>
            <a:r>
              <a:rPr lang="hy-AM" dirty="0"/>
              <a:t> </a:t>
            </a:r>
            <a:endParaRPr lang="en-US" dirty="0"/>
          </a:p>
          <a:p>
            <a:pPr fontAlgn="base"/>
            <a:r>
              <a:rPr lang="en-US" b="1" dirty="0"/>
              <a:t>2  </a:t>
            </a:r>
            <a:r>
              <a:rPr lang="hy-AM" b="1" dirty="0"/>
              <a:t>շերտավոր</a:t>
            </a:r>
            <a:r>
              <a:rPr lang="hy-AM" dirty="0"/>
              <a:t> </a:t>
            </a:r>
            <a:endParaRPr lang="en-US" dirty="0"/>
          </a:p>
          <a:p>
            <a:pPr fontAlgn="base"/>
            <a:r>
              <a:rPr lang="en-US" dirty="0"/>
              <a:t>3  </a:t>
            </a:r>
            <a:r>
              <a:rPr lang="hy-AM" b="1" dirty="0"/>
              <a:t>փետրավոր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196752"/>
            <a:ext cx="7006158" cy="288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07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Կ</a:t>
            </a:r>
            <a:r>
              <a:rPr lang="hy-AM" sz="4000" b="1" dirty="0"/>
              <a:t>ույտավոր</a:t>
            </a:r>
            <a:r>
              <a:rPr lang="hy-AM" sz="4000" dirty="0"/>
              <a:t> </a:t>
            </a:r>
            <a:r>
              <a:rPr lang="en-US" sz="4000" dirty="0"/>
              <a:t> </a:t>
            </a:r>
            <a:r>
              <a:rPr lang="en-US" sz="4000" b="1" dirty="0" err="1"/>
              <a:t>ամպեր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250" y="2514687"/>
            <a:ext cx="8378643" cy="3888432"/>
          </a:xfrm>
        </p:spPr>
        <p:txBody>
          <a:bodyPr/>
          <a:lstStyle/>
          <a:p>
            <a:r>
              <a:rPr lang="hy-AM" dirty="0"/>
              <a:t>առաջացնում են տեղատարափ անձրև ու կարկուտ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375" y="3556211"/>
            <a:ext cx="3824067" cy="2828346"/>
          </a:xfrm>
          <a:prstGeom prst="rect">
            <a:avLst/>
          </a:prstGeom>
        </p:spPr>
      </p:pic>
      <p:pic>
        <p:nvPicPr>
          <p:cNvPr id="5122" name="Picture 2" descr="Ամպերի մասին — Նանե Ժամհարյանի բլոգ">
            <a:extLst>
              <a:ext uri="{FF2B5EF4-FFF2-40B4-BE49-F238E27FC236}">
                <a16:creationId xmlns:a16="http://schemas.microsoft.com/office/drawing/2014/main" id="{7E4E4059-DA22-67DC-8B10-C20180041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002" y="437773"/>
            <a:ext cx="3435989" cy="210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Ամպեր ⛈️ Տարբերվում են ամպերի... - Around the World | Facebook">
            <a:extLst>
              <a:ext uri="{FF2B5EF4-FFF2-40B4-BE49-F238E27FC236}">
                <a16:creationId xmlns:a16="http://schemas.microsoft.com/office/drawing/2014/main" id="{523FF440-F20D-4F79-6B02-E00976693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43" y="3647364"/>
            <a:ext cx="3723528" cy="282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987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95791"/>
            <a:ext cx="4896544" cy="994122"/>
          </a:xfrm>
        </p:spPr>
        <p:txBody>
          <a:bodyPr>
            <a:normAutofit/>
          </a:bodyPr>
          <a:lstStyle/>
          <a:p>
            <a:r>
              <a:rPr lang="en-US" sz="3200" b="1" dirty="0"/>
              <a:t>Շ</a:t>
            </a:r>
            <a:r>
              <a:rPr lang="hy-AM" sz="3200" b="1" dirty="0"/>
              <a:t>երտավոր</a:t>
            </a:r>
            <a:r>
              <a:rPr lang="en-US" sz="3200" b="1" dirty="0"/>
              <a:t> </a:t>
            </a:r>
            <a:r>
              <a:rPr lang="en-US" sz="3200" b="1" dirty="0" err="1"/>
              <a:t>ամպեր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651" y="1057652"/>
            <a:ext cx="7890684" cy="1567506"/>
          </a:xfrm>
        </p:spPr>
        <p:txBody>
          <a:bodyPr>
            <a:normAutofit/>
          </a:bodyPr>
          <a:lstStyle/>
          <a:p>
            <a:r>
              <a:rPr lang="hy-AM" dirty="0"/>
              <a:t>առաջացնում են մանրամաղ անձրև կամ ձյուն</a:t>
            </a:r>
            <a:endParaRPr lang="ru-RU" dirty="0"/>
          </a:p>
        </p:txBody>
      </p:sp>
      <p:pic>
        <p:nvPicPr>
          <p:cNvPr id="7170" name="Picture 2" descr="Ամպերը – Կրթադիտակ">
            <a:extLst>
              <a:ext uri="{FF2B5EF4-FFF2-40B4-BE49-F238E27FC236}">
                <a16:creationId xmlns:a16="http://schemas.microsoft.com/office/drawing/2014/main" id="{6DFB769C-ECEF-F75B-FE4D-31BF75F09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48880"/>
            <a:ext cx="4248472" cy="423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Հյուլե - Շերտավոր ամպեր Ամպերի այս անսովոր ձևը լեռների... | Facebook">
            <a:extLst>
              <a:ext uri="{FF2B5EF4-FFF2-40B4-BE49-F238E27FC236}">
                <a16:creationId xmlns:a16="http://schemas.microsoft.com/office/drawing/2014/main" id="{8B3315AD-8062-084E-A772-3C6970311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1" y="2420888"/>
            <a:ext cx="4102768" cy="409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212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Փ</a:t>
            </a:r>
            <a:r>
              <a:rPr lang="hy-AM" dirty="0"/>
              <a:t>ետրավոր</a:t>
            </a:r>
            <a:r>
              <a:rPr lang="en-US" dirty="0"/>
              <a:t> </a:t>
            </a:r>
            <a:r>
              <a:rPr lang="en-US" dirty="0" err="1"/>
              <a:t>ամպեր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y-AM" dirty="0"/>
              <a:t>տեղումներ չեն առաջացնում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56" y="2698486"/>
            <a:ext cx="3940481" cy="3639567"/>
          </a:xfrm>
          <a:prstGeom prst="rect">
            <a:avLst/>
          </a:prstGeom>
        </p:spPr>
      </p:pic>
      <p:pic>
        <p:nvPicPr>
          <p:cNvPr id="6146" name="Picture 2" descr="Փետրավոր ամպեր - Վիքիպեդիա">
            <a:extLst>
              <a:ext uri="{FF2B5EF4-FFF2-40B4-BE49-F238E27FC236}">
                <a16:creationId xmlns:a16="http://schemas.microsoft.com/office/drawing/2014/main" id="{37680707-98DD-39E1-F736-6B35AAB9E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2662"/>
            <a:ext cx="3707904" cy="373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24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y-AM" sz="2400" dirty="0"/>
              <a:t>Ամպերը մեծ ազդեցություն են թողնում օդի ջերմաստիճանի ձևավորման վրա: Հատկապես ամռանը, ամպամած օրերին, ցերեկր ջերմաստի­ճանն ավելի ցածր է, քան անամպ օրերին, որովհետև ամպերը փակում են Արեգակի ճառագայթների ճանապարհը: Գիշերային ժամերին հակառակը՝ ամպամած օրերին ավելի տաք է, քանի որ ամպերը ծածկոցի դեր են կատարում՝ պահելով ցերեկային ժամերին Երկրի մակերևույթի ձեռք բե­րած ջերմությունը: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36712"/>
            <a:ext cx="3600400" cy="562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07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b="1" i="1" dirty="0"/>
              <a:t>Հարցեր և առաջադրանքներ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y-AM" dirty="0"/>
              <a:t>Ե՞րբ է օդը համարվում ջրային գոլոշիներով հագեցած:</a:t>
            </a:r>
          </a:p>
          <a:p>
            <a:r>
              <a:rPr lang="hy-AM" dirty="0"/>
              <a:t>Ի՞նչ է օդի բացարձակ խոնավությունը:</a:t>
            </a:r>
          </a:p>
          <a:p>
            <a:r>
              <a:rPr lang="hy-AM" dirty="0"/>
              <a:t>Ի՞նչ է բնութագրում օդի հարաբերական խոնավությունը:</a:t>
            </a:r>
          </a:p>
          <a:p>
            <a:r>
              <a:rPr lang="hy-AM" dirty="0"/>
              <a:t>Ի՞նչ է խոնավաչափը, ի՞նչ սկզբունքով է աշխատում:</a:t>
            </a:r>
          </a:p>
          <a:p>
            <a:r>
              <a:rPr lang="hy-AM" dirty="0"/>
              <a:t>Ի՞նչ տարբերություն կա ամպի ու մառախուղի միջև:</a:t>
            </a:r>
          </a:p>
          <a:p>
            <a:r>
              <a:rPr lang="hy-AM" dirty="0"/>
              <a:t>Թվարկեք և բնութագրեք ամպերի տեսակները:</a:t>
            </a:r>
            <a:br>
              <a:rPr lang="hy-AM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054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29079-5650-EA37-DCA4-D6D2B5727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Խնդիր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6321EA-D5BD-44E6-E0B1-91E46914A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>
              <a:buNone/>
            </a:pPr>
            <a:r>
              <a:rPr lang="hy-AM" dirty="0"/>
              <a:t>Բացարձակ խոնավությունը     5  գ</a:t>
            </a:r>
          </a:p>
          <a:p>
            <a:pPr marL="0" indent="0">
              <a:buNone/>
            </a:pPr>
            <a:r>
              <a:rPr lang="hy-AM" dirty="0"/>
              <a:t>Հագեցման քանակը                    20գ</a:t>
            </a:r>
          </a:p>
          <a:p>
            <a:pPr marL="0" indent="0">
              <a:buNone/>
            </a:pPr>
            <a:r>
              <a:rPr lang="hy-AM" dirty="0"/>
              <a:t>Հարաբերական խոնավությունը -</a:t>
            </a:r>
            <a:r>
              <a:rPr lang="en-US" dirty="0"/>
              <a:t> ?</a:t>
            </a:r>
            <a:endParaRPr lang="hy-AM" dirty="0"/>
          </a:p>
          <a:p>
            <a:pPr marL="0" indent="0">
              <a:buNone/>
            </a:pPr>
            <a:r>
              <a:rPr lang="hy-AM" dirty="0"/>
              <a:t>Հարաբ․ խոնավ </a:t>
            </a:r>
            <a:r>
              <a:rPr lang="en-US" dirty="0"/>
              <a:t>= </a:t>
            </a:r>
            <a:r>
              <a:rPr lang="hy-AM" dirty="0"/>
              <a:t>Բացարձակ խոնավ  </a:t>
            </a:r>
            <a:r>
              <a:rPr lang="en-US" dirty="0"/>
              <a:t>X</a:t>
            </a:r>
            <a:r>
              <a:rPr lang="hy-AM" dirty="0"/>
              <a:t> </a:t>
            </a:r>
            <a:r>
              <a:rPr lang="en-US" dirty="0"/>
              <a:t>100%</a:t>
            </a:r>
          </a:p>
          <a:p>
            <a:pPr marL="0" indent="0">
              <a:buNone/>
            </a:pPr>
            <a:r>
              <a:rPr lang="hy-AM" dirty="0"/>
              <a:t>                                     հագեցման քանակ </a:t>
            </a:r>
            <a:r>
              <a:rPr lang="en-US" dirty="0"/>
              <a:t> </a:t>
            </a:r>
            <a:endParaRPr lang="hy-AM" dirty="0"/>
          </a:p>
          <a:p>
            <a:pPr marL="0" indent="0">
              <a:buNone/>
            </a:pPr>
            <a:r>
              <a:rPr lang="en-US" dirty="0"/>
              <a:t>5</a:t>
            </a:r>
            <a:r>
              <a:rPr lang="hy-AM" dirty="0"/>
              <a:t>գ։20գ</a:t>
            </a:r>
            <a:r>
              <a:rPr lang="en-US" dirty="0"/>
              <a:t> X</a:t>
            </a:r>
            <a:r>
              <a:rPr lang="hy-AM" dirty="0"/>
              <a:t> </a:t>
            </a:r>
            <a:r>
              <a:rPr lang="en-US" dirty="0"/>
              <a:t>100% = </a:t>
            </a:r>
            <a:r>
              <a:rPr lang="hy-AM" dirty="0"/>
              <a:t>25</a:t>
            </a:r>
            <a:r>
              <a:rPr lang="en-US" dirty="0"/>
              <a:t> %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B2A2172-DC46-E50D-4B9A-8D40E4F1BF12}"/>
              </a:ext>
            </a:extLst>
          </p:cNvPr>
          <p:cNvCxnSpPr>
            <a:cxnSpLocks/>
          </p:cNvCxnSpPr>
          <p:nvPr/>
        </p:nvCxnSpPr>
        <p:spPr>
          <a:xfrm>
            <a:off x="3779912" y="3933056"/>
            <a:ext cx="345638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757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221388" cy="1368152"/>
          </a:xfrm>
        </p:spPr>
        <p:txBody>
          <a:bodyPr>
            <a:noAutofit/>
          </a:bodyPr>
          <a:lstStyle/>
          <a:p>
            <a:br>
              <a:rPr lang="en-US" sz="2800" dirty="0"/>
            </a:br>
            <a:r>
              <a:rPr lang="hy-AM" sz="2800" dirty="0"/>
              <a:t>Մթնոլորտի խոնավությունը:</a:t>
            </a:r>
            <a:br>
              <a:rPr lang="hy-AM" sz="2800" dirty="0"/>
            </a:br>
            <a:r>
              <a:rPr lang="hy-AM" sz="2800" dirty="0"/>
              <a:t>Մառախուղ և ամպեր</a:t>
            </a:r>
            <a:br>
              <a:rPr lang="hy-AM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y-AM" sz="2000" dirty="0"/>
              <a:t>Աշխարհագրական թաղանթի բոլոր ոլորտներում միշտ ջուր կա: Մթնոլորտում ջուրն առաջանում է Երկրի մակերևույթի տարբեր մասերից կատարվող գոլոր­շացման շնորհիվ: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10388"/>
            <a:ext cx="6126832" cy="462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14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490066"/>
          </a:xfrm>
        </p:spPr>
        <p:txBody>
          <a:bodyPr>
            <a:normAutofit fontScale="90000"/>
          </a:bodyPr>
          <a:lstStyle/>
          <a:p>
            <a:r>
              <a:rPr lang="hy-AM" sz="3200" b="1" dirty="0"/>
              <a:t>Գոլորշացում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820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Տ</a:t>
            </a:r>
            <a:r>
              <a:rPr lang="hy-AM" sz="2000" dirty="0"/>
              <a:t>եղի է ունենում ջրային ավազաններից, հողից, բույսե­րից և այլն: Այս պրոցեսն ընթանում է միշտ, բայց տարբեր չափով: </a:t>
            </a:r>
          </a:p>
          <a:p>
            <a:pPr marL="0" indent="0">
              <a:buNone/>
            </a:pPr>
            <a:r>
              <a:rPr lang="hy-AM" sz="2000" dirty="0"/>
              <a:t>Որքան տվյալ մակերևույթը շատ է տաքանում արեգակից, այնքան գոլորշացումը մեծ է: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367" y="2110395"/>
            <a:ext cx="3960017" cy="3658418"/>
          </a:xfrm>
          <a:prstGeom prst="rect">
            <a:avLst/>
          </a:prstGeom>
        </p:spPr>
      </p:pic>
      <p:pic>
        <p:nvPicPr>
          <p:cNvPr id="1026" name="Picture 2" descr="انواع بارش و روش های آموزش">
            <a:extLst>
              <a:ext uri="{FF2B5EF4-FFF2-40B4-BE49-F238E27FC236}">
                <a16:creationId xmlns:a16="http://schemas.microsoft.com/office/drawing/2014/main" id="{4387E024-EC7F-7458-E02E-82955050F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42" y="2996952"/>
            <a:ext cx="4619768" cy="277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39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44165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2400" dirty="0"/>
              <a:t>Այսպիսով՝ ջերմաստիճանը բարձրանալիս շատանում են օդում գտնվող ջրային գոլորշիների չափը: Սակայն այդ քանակր չի կարող անսահման մեծանալ: Յուրաքանչյուր ջերմաստիճանում գոյություն ունի գոլորշիների առավելագույն չափ: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2" y="2352261"/>
            <a:ext cx="3233934" cy="400448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7513936-F86E-7629-5445-08A147E93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8" y="3216106"/>
            <a:ext cx="4577382" cy="277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877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724" y="260648"/>
            <a:ext cx="8327998" cy="1944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2400" dirty="0"/>
              <a:t>Երբ  գոլորշիների քանակը տվյալ ջերմաս­տիճանում հասնում են առավելագույնի և այլևս չի մեծանում,  այն համարում են </a:t>
            </a:r>
            <a:r>
              <a:rPr lang="hy-AM" sz="2400" b="1" dirty="0"/>
              <a:t>հագեցած</a:t>
            </a:r>
            <a:r>
              <a:rPr lang="hy-AM" sz="2400" dirty="0"/>
              <a:t>: </a:t>
            </a:r>
          </a:p>
          <a:p>
            <a:r>
              <a:rPr lang="hy-AM" sz="2400" dirty="0"/>
              <a:t>Օդր գոլորշիներով հա­գենալուց հետո առաջանում են տեղումներ: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984" y="2556368"/>
            <a:ext cx="3316610" cy="3404846"/>
          </a:xfrm>
          <a:prstGeom prst="rect">
            <a:avLst/>
          </a:prstGeom>
        </p:spPr>
      </p:pic>
      <p:pic>
        <p:nvPicPr>
          <p:cNvPr id="3074" name="Picture 2" descr="Aurora News | ԵՂԱՆԱԿ. Սպասվում է անձրև և ամպրոպ">
            <a:extLst>
              <a:ext uri="{FF2B5EF4-FFF2-40B4-BE49-F238E27FC236}">
                <a16:creationId xmlns:a16="http://schemas.microsoft.com/office/drawing/2014/main" id="{5D91F7CE-79F9-045B-83F2-0C099A6B4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32" y="2556368"/>
            <a:ext cx="4789179" cy="318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22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97152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2400" dirty="0"/>
              <a:t>Ջրային գոլորշիներ պարունակող օդն անվանում են </a:t>
            </a:r>
            <a:r>
              <a:rPr lang="hy-AM" sz="2400" b="1" dirty="0"/>
              <a:t>խոնավ</a:t>
            </a:r>
            <a:r>
              <a:rPr lang="hy-AM" sz="2400" dirty="0"/>
              <a:t>: ։</a:t>
            </a:r>
            <a:endParaRPr lang="ru-RU" sz="2400" dirty="0"/>
          </a:p>
        </p:txBody>
      </p:sp>
      <p:pic>
        <p:nvPicPr>
          <p:cNvPr id="4098" name="Picture 2" descr="1_tj3Qgg5uHIA3NKWdhYKSmA">
            <a:extLst>
              <a:ext uri="{FF2B5EF4-FFF2-40B4-BE49-F238E27FC236}">
                <a16:creationId xmlns:a16="http://schemas.microsoft.com/office/drawing/2014/main" id="{F81A4A2A-9BF6-E239-AC47-C61EE7695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6696744" cy="434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610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6065743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7493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437364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dirty="0"/>
              <a:t>Սակայն բացարձակ խոնավությունը չի բնութագրում օդի չոր կամ խոնավ լինելու իրական չափը: Դա կախված է ջերմաստիճանից: </a:t>
            </a:r>
            <a:endParaRPr lang="en-US" dirty="0"/>
          </a:p>
          <a:p>
            <a:r>
              <a:rPr lang="hy-AM" dirty="0"/>
              <a:t>Օդի խոնավությունը ավելի հստակ բնութագրվում է</a:t>
            </a:r>
            <a:r>
              <a:rPr lang="hy-AM" b="1" dirty="0"/>
              <a:t> հարաբերական խոնավությամբ</a:t>
            </a:r>
            <a:r>
              <a:rPr lang="hy-AM" dirty="0"/>
              <a:t>, որր ցույց է տալիս, թե  ջերմաստիճանում ջրային գոլորշին որքան է լինելու հագեցած: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31666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sz="2000" b="1" dirty="0"/>
              <a:t>Օդը բնութագրում են բացարձակ և հարաբերական խոնավություններով</a:t>
            </a:r>
            <a:endParaRPr lang="ru-RU" sz="20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0F17EA-115A-7DC6-9F71-0161545FCB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100" t="31978" r="34250" b="31799"/>
          <a:stretch/>
        </p:blipFill>
        <p:spPr>
          <a:xfrm>
            <a:off x="899592" y="3212504"/>
            <a:ext cx="7416824" cy="336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53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28803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dirty="0"/>
              <a:t>Հարաբերական խոնավությունր չափում են </a:t>
            </a:r>
            <a:r>
              <a:rPr lang="hy-AM" b="1" dirty="0"/>
              <a:t>խոնավաչափով: </a:t>
            </a:r>
            <a:r>
              <a:rPr lang="hy-AM" dirty="0"/>
              <a:t>Առավել շատ են օգտագործում մազային խոնավաչափը, ըստ որի խոնավությունից մազը երկարում է, չորանալիս՝ կարճանում: Այդ փոփոխությունը հաղորդվում է սարքի սլաքին, որը ցույց է տալիս հարաբերական խոնավության արժեքը: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19D20D-C2DC-3708-ADA9-3490288C6E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211" t="38544" r="29926" b="34475"/>
          <a:stretch/>
        </p:blipFill>
        <p:spPr>
          <a:xfrm>
            <a:off x="3131840" y="692696"/>
            <a:ext cx="584065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449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534</Words>
  <Application>Microsoft Office PowerPoint</Application>
  <PresentationFormat>Экран (4:3)</PresentationFormat>
  <Paragraphs>54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Մթնոլորտի խոնավությունը:Մառախուղ և ամպեր </vt:lpstr>
      <vt:lpstr> Մթնոլորտի խոնավությունը: Մառախուղ և ամպեր </vt:lpstr>
      <vt:lpstr>Գոլորշացում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Մառախուղ և ամպեր</vt:lpstr>
      <vt:lpstr>Մառախուղ</vt:lpstr>
      <vt:lpstr>Ամպ</vt:lpstr>
      <vt:lpstr>Կույտավոր  ամպեր</vt:lpstr>
      <vt:lpstr>Շերտավոր ամպեր</vt:lpstr>
      <vt:lpstr>Փետրավոր ամպեր</vt:lpstr>
      <vt:lpstr>Презентация PowerPoint</vt:lpstr>
      <vt:lpstr>Հարցեր և առաջադրանքներ</vt:lpstr>
      <vt:lpstr>Խնդիր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Մթնոլորտի խոնավությունը:Մառախուղ և ամպեր</dc:title>
  <dc:creator>Admin</dc:creator>
  <cp:lastModifiedBy>Նարինե Գալստյան</cp:lastModifiedBy>
  <cp:revision>11</cp:revision>
  <dcterms:created xsi:type="dcterms:W3CDTF">2020-03-20T15:38:34Z</dcterms:created>
  <dcterms:modified xsi:type="dcterms:W3CDTF">2025-02-06T08:13:17Z</dcterms:modified>
</cp:coreProperties>
</file>