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handoutMasterIdLst>
    <p:handoutMasterId r:id="rId17"/>
  </p:handoutMasterIdLst>
  <p:sldIdLst>
    <p:sldId id="266" r:id="rId2"/>
    <p:sldId id="256" r:id="rId3"/>
    <p:sldId id="270" r:id="rId4"/>
    <p:sldId id="257" r:id="rId5"/>
    <p:sldId id="269" r:id="rId6"/>
    <p:sldId id="268" r:id="rId7"/>
    <p:sldId id="264" r:id="rId8"/>
    <p:sldId id="265" r:id="rId9"/>
    <p:sldId id="272" r:id="rId10"/>
    <p:sldId id="273" r:id="rId11"/>
    <p:sldId id="274" r:id="rId12"/>
    <p:sldId id="271" r:id="rId13"/>
    <p:sldId id="276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3333CC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23.03.2016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87778-D0AB-442B-81C2-73502CAE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968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23.03.2016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6B63D-2325-47C7-88FE-8EB37E9784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184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6B63D-2325-47C7-88FE-8EB37E97844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ԱՊԱՑՈՒՑՈՒՄ </a:t>
            </a:r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A                                     A1  </a:t>
            </a: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ԱՊԱՑՈՒՑՈՒՄ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A                                     A1 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ԱՊԱՑՈՒՑՈՒՄ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A                                     A1 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ԱՊԱՑՈՒՑՈՒՄ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A                                     A1 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ԱՊԱՑՈՒՑՈՒՄ 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A                                     A1 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ԱՊԱՑՈՒՑՈՒՄ 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A                                     A1  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ԱՊԱՑՈՒՑՈՒՄ 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A                                     A1  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ԱՊԱՑՈՒՑՈՒՄ 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A                                     A1  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ԱՊԱՑՈՒՑՈՒՄ 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A                                     A1  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ԱՊԱՑՈՒՑՈՒՄ 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A                                     A1  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ԱՊԱՑՈՒՑՈՒՄ 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A                                     A1  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ԱՊԱՑՈՒՑՈՒՄ </a:t>
            </a:r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 A                                     A1  </a:t>
            </a: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305800" cy="1524000"/>
          </a:xfrm>
        </p:spPr>
        <p:txBody>
          <a:bodyPr>
            <a:noAutofit/>
          </a:bodyPr>
          <a:lstStyle/>
          <a:p>
            <a:r>
              <a:rPr lang="en-US" sz="6600" i="1" dirty="0" smtClean="0"/>
              <a:t>        </a:t>
            </a:r>
            <a:r>
              <a:rPr lang="en-US" sz="6600" i="1" dirty="0" err="1" smtClean="0"/>
              <a:t>Երկրաչափություն</a:t>
            </a:r>
            <a:r>
              <a:rPr lang="en-US" sz="6600" i="1" dirty="0" smtClean="0"/>
              <a:t>   8</a:t>
            </a:r>
            <a:endParaRPr lang="ru-RU" sz="6600" i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                    </a:t>
            </a:r>
            <a:endParaRPr lang="en-US" dirty="0"/>
          </a:p>
        </p:txBody>
      </p:sp>
      <p:sp>
        <p:nvSpPr>
          <p:cNvPr id="3" name="Прямоугольный треугольник 2"/>
          <p:cNvSpPr/>
          <p:nvPr/>
        </p:nvSpPr>
        <p:spPr>
          <a:xfrm rot="4930788">
            <a:off x="838200" y="4495800"/>
            <a:ext cx="1828800" cy="18288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9935318">
            <a:off x="6997281" y="4457700"/>
            <a:ext cx="1371600" cy="1905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81000" y="838200"/>
                <a:ext cx="8305800" cy="1676400"/>
              </a:xfrm>
            </p:spPr>
            <p:txBody>
              <a:bodyPr>
                <a:normAutofit/>
              </a:bodyPr>
              <a:lstStyle/>
              <a:p>
                <a:r>
                  <a:rPr lang="hy-AM" sz="3600" b="1" dirty="0" smtClean="0">
                    <a:solidFill>
                      <a:srgbClr val="C00000"/>
                    </a:solidFill>
                  </a:rPr>
                  <a:t>Թեորեմ:</a:t>
                </a:r>
                <a:r>
                  <a:rPr lang="hy-AM" sz="3600" b="1" dirty="0">
                    <a:solidFill>
                      <a:srgbClr val="000066"/>
                    </a:solidFill>
                  </a:rPr>
                  <a:t>   </a:t>
                </a:r>
                <a:r>
                  <a:rPr lang="en-US" sz="3600" b="1" dirty="0" smtClean="0">
                    <a:solidFill>
                      <a:srgbClr val="000066"/>
                    </a:solidFill>
                  </a:rPr>
                  <a:t>a </a:t>
                </a:r>
                <a:r>
                  <a:rPr lang="hy-AM" sz="3600" b="1" dirty="0" smtClean="0">
                    <a:solidFill>
                      <a:srgbClr val="000066"/>
                    </a:solidFill>
                  </a:rPr>
                  <a:t>կողմով հավասարակողմ</a:t>
                </a:r>
                <a:r>
                  <a:rPr lang="en-US" sz="3600" b="1" dirty="0" smtClean="0">
                    <a:solidFill>
                      <a:srgbClr val="000066"/>
                    </a:solidFill>
                  </a:rPr>
                  <a:t> </a:t>
                </a:r>
                <a:r>
                  <a:rPr lang="hy-AM" sz="3600" b="1" dirty="0" smtClean="0">
                    <a:solidFill>
                      <a:srgbClr val="000066"/>
                    </a:solidFill>
                  </a:rPr>
                  <a:t> եռանկյան մակերեսը՝</a:t>
                </a:r>
                <a:r>
                  <a:rPr lang="en-US" sz="3600" b="1" dirty="0" smtClean="0">
                    <a:solidFill>
                      <a:srgbClr val="00006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000066"/>
                        </a:solidFill>
                        <a:latin typeface="Cambria Math"/>
                      </a:rPr>
                      <m:t>𝑺</m:t>
                    </m:r>
                    <m:r>
                      <a:rPr lang="en-US" sz="3600" b="1" i="1" smtClean="0">
                        <a:solidFill>
                          <a:srgbClr val="000066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b="1" i="1" smtClean="0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1" i="1" smtClean="0">
                                <a:solidFill>
                                  <a:srgbClr val="000066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3600" b="1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sSup>
                      <m:sSupPr>
                        <m:ctrlPr>
                          <a:rPr lang="en-US" sz="3600" b="1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0066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dirty="0" smtClean="0"/>
                  <a:t>  </a:t>
                </a:r>
                <a:endParaRPr lang="ru-RU" sz="36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81000" y="838200"/>
                <a:ext cx="8305800" cy="1676400"/>
              </a:xfrm>
              <a:blipFill rotWithShape="1">
                <a:blip r:embed="rId2"/>
                <a:stretch>
                  <a:fillRect l="-3377" b="-10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08143"/>
            <a:ext cx="318135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00680" y="402844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038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1675" y="5633402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2628463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b="1" dirty="0" smtClean="0">
                <a:solidFill>
                  <a:srgbClr val="FF0000"/>
                </a:solidFill>
              </a:rPr>
              <a:t>Ապացույց: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8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18135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8382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400" b="1" dirty="0" smtClean="0">
                <a:solidFill>
                  <a:srgbClr val="FF0000"/>
                </a:solidFill>
              </a:rPr>
              <a:t>Խնդիր 225</a:t>
            </a:r>
            <a:r>
              <a:rPr lang="hy-AM" sz="2400" b="1" dirty="0" smtClean="0"/>
              <a:t>.  Հավասարակողմ եռանկյան կողմը 7 սմ է: Գտնել եռանկյան մակերեսը</a:t>
            </a:r>
            <a:r>
              <a:rPr lang="hy-AM" sz="2400" dirty="0" smtClean="0"/>
              <a:t>:   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6945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ԱՊԱՑՈՒՑՈՒՄ 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A                                     A1  </a:t>
            </a:r>
            <a:endParaRPr lang="en-US"/>
          </a:p>
        </p:txBody>
      </p:sp>
      <p:pic>
        <p:nvPicPr>
          <p:cNvPr id="1026" name="Picture 2" descr="C:\Users\User\Downloads\173320658306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9880" y="103257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4000" b="1" dirty="0" smtClean="0">
                <a:solidFill>
                  <a:srgbClr val="FF0000"/>
                </a:solidFill>
              </a:rPr>
              <a:t>Գործնական խնդիր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4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704088"/>
            <a:ext cx="8915400" cy="3410712"/>
          </a:xfrm>
        </p:spPr>
        <p:txBody>
          <a:bodyPr>
            <a:normAutofit fontScale="90000"/>
          </a:bodyPr>
          <a:lstStyle/>
          <a:p>
            <a:r>
              <a:rPr lang="hy-AM" b="1" dirty="0" smtClean="0">
                <a:solidFill>
                  <a:srgbClr val="FF0000"/>
                </a:solidFill>
              </a:rPr>
              <a:t>Ձևավորող գնահատում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hy-AM" dirty="0" smtClean="0"/>
              <a:t/>
            </a:r>
            <a:br>
              <a:rPr lang="hy-AM" dirty="0" smtClean="0"/>
            </a:br>
            <a:r>
              <a:rPr lang="hy-AM" sz="4000" dirty="0" smtClean="0"/>
              <a:t>1. ՈՒղղանկյուն եռանկյան ներքնաձիգի քառակուսին  հավասար է  —————————————————————————————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hy-AM" sz="4000" dirty="0" smtClean="0"/>
              <a:t/>
            </a:r>
            <a:br>
              <a:rPr lang="hy-AM" sz="4000" dirty="0" smtClean="0"/>
            </a:br>
            <a:r>
              <a:rPr lang="hy-AM" sz="4000" dirty="0" smtClean="0"/>
              <a:t>2. </a:t>
            </a:r>
            <a:endParaRPr lang="ru-RU" sz="4000" dirty="0"/>
          </a:p>
        </p:txBody>
      </p:sp>
      <p:sp>
        <p:nvSpPr>
          <p:cNvPr id="5" name="Right Triangle 2"/>
          <p:cNvSpPr/>
          <p:nvPr/>
        </p:nvSpPr>
        <p:spPr>
          <a:xfrm>
            <a:off x="1028700" y="3606800"/>
            <a:ext cx="2514600" cy="1828800"/>
          </a:xfrm>
          <a:prstGeom prst="rtTriangle">
            <a:avLst/>
          </a:prstGeom>
        </p:spPr>
        <p:style>
          <a:lnRef idx="2">
            <a:schemeClr val="dk1"/>
          </a:lnRef>
          <a:fillRef idx="1003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33600" y="40386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c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450805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02460" y="54356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33395" y="4038600"/>
            <a:ext cx="9525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c² = </a:t>
            </a:r>
          </a:p>
        </p:txBody>
      </p:sp>
    </p:spTree>
    <p:extLst>
      <p:ext uri="{BB962C8B-B14F-4D97-AF65-F5344CB8AC3E}">
        <p14:creationId xmlns:p14="http://schemas.microsoft.com/office/powerpoint/2010/main" val="386235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685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hy-AM" dirty="0" smtClean="0"/>
              <a:t>Տնային աշխատանք</a:t>
            </a:r>
            <a:br>
              <a:rPr lang="hy-AM" dirty="0" smtClean="0"/>
            </a:br>
            <a:r>
              <a:rPr lang="hy-AM" dirty="0" smtClean="0"/>
              <a:t>Դաս 21 , խնդիր 214,215,226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209800"/>
            <a:ext cx="621356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hy-AM" sz="5400" b="1" dirty="0" smtClean="0">
                <a:solidFill>
                  <a:srgbClr val="FF0000"/>
                </a:solidFill>
              </a:rPr>
              <a:t>Շնորհակալություն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1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35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81000" y="609600"/>
            <a:ext cx="9525000" cy="343217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Պյութագորասի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թեորեմը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544312"/>
          </a:xfrm>
        </p:spPr>
        <p:txBody>
          <a:bodyPr>
            <a:normAutofit/>
          </a:bodyPr>
          <a:lstStyle/>
          <a:p>
            <a:r>
              <a:rPr lang="hy-AM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Նպատակ</a:t>
            </a:r>
            <a:r>
              <a:rPr lang="hy-AM" dirty="0" smtClean="0"/>
              <a:t>՝ </a:t>
            </a:r>
            <a:r>
              <a:rPr lang="hy-AM" sz="4400" dirty="0" smtClean="0"/>
              <a:t>Պյութագորասի թեորեմի ներկայացում, խնդիրներ  լուծելիս այն կիրառելու հմտությունների ձևավորում:</a:t>
            </a:r>
            <a:br>
              <a:rPr lang="hy-AM" sz="4400" dirty="0" smtClean="0"/>
            </a:br>
            <a:r>
              <a:rPr lang="hy-AM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Վերջնարդյունք՝</a:t>
            </a:r>
            <a:r>
              <a:rPr lang="hy-AM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hy-AM" sz="4000" dirty="0" smtClean="0"/>
              <a:t>ձևակերպի Պյութագորասի թեորեմը և  կիրառի խնդիրներ  </a:t>
            </a:r>
            <a:r>
              <a:rPr lang="hy-AM" sz="4000" dirty="0"/>
              <a:t>լուծելիս </a:t>
            </a:r>
            <a:r>
              <a:rPr lang="hy-AM" sz="4000" dirty="0" smtClean="0"/>
              <a:t>: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6961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1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4000" b="1" dirty="0" smtClean="0">
                <a:solidFill>
                  <a:srgbClr val="C00000"/>
                </a:solidFill>
              </a:rPr>
              <a:t>Թեորեմ:</a:t>
            </a:r>
            <a:r>
              <a:rPr lang="hy-AM" sz="4000" b="1" dirty="0" smtClean="0">
                <a:solidFill>
                  <a:srgbClr val="000066"/>
                </a:solidFill>
              </a:rPr>
              <a:t>    </a:t>
            </a:r>
            <a:r>
              <a:rPr lang="en-US" sz="4000" b="1" dirty="0" err="1" smtClean="0">
                <a:solidFill>
                  <a:srgbClr val="000066"/>
                </a:solidFill>
              </a:rPr>
              <a:t>Ուղղանկյուն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եռանկյան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ներքնաձիգի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քառակուսին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հավասար</a:t>
            </a:r>
            <a:r>
              <a:rPr lang="en-US" sz="4000" b="1" dirty="0" smtClean="0">
                <a:solidFill>
                  <a:srgbClr val="000066"/>
                </a:solidFill>
              </a:rPr>
              <a:t> է </a:t>
            </a:r>
            <a:r>
              <a:rPr lang="en-US" sz="4000" b="1" dirty="0" err="1" smtClean="0">
                <a:solidFill>
                  <a:srgbClr val="000066"/>
                </a:solidFill>
              </a:rPr>
              <a:t>էջերի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քառակուսիների</a:t>
            </a:r>
            <a:r>
              <a:rPr lang="en-US" sz="4000" b="1" dirty="0" smtClean="0">
                <a:solidFill>
                  <a:srgbClr val="000066"/>
                </a:solidFill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</a:rPr>
              <a:t>գումարին</a:t>
            </a:r>
            <a:r>
              <a:rPr lang="en-US" sz="4000" b="1" dirty="0" smtClean="0">
                <a:solidFill>
                  <a:srgbClr val="000066"/>
                </a:solidFill>
              </a:rPr>
              <a:t>: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990600" y="3581400"/>
            <a:ext cx="2514600" cy="1828800"/>
          </a:xfrm>
          <a:prstGeom prst="rtTriangle">
            <a:avLst/>
          </a:prstGeom>
        </p:spPr>
        <p:style>
          <a:lnRef idx="2">
            <a:schemeClr val="dk1"/>
          </a:lnRef>
          <a:fillRef idx="1003">
            <a:schemeClr val="dk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905000" y="53340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a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267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b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40386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c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39624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c² = a² + b²</a:t>
            </a:r>
            <a:endParaRPr lang="ru-RU" sz="4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7343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y-AM" dirty="0" smtClean="0">
                <a:solidFill>
                  <a:srgbClr val="C00000"/>
                </a:solidFill>
              </a:rPr>
              <a:t>Խնդիր 213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hy-AM" dirty="0" smtClean="0">
                <a:solidFill>
                  <a:schemeClr val="tx1"/>
                </a:solidFill>
              </a:rPr>
              <a:t>Ըստ գծապատկերի </a:t>
            </a:r>
            <a:r>
              <a:rPr lang="hy-AM" dirty="0">
                <a:solidFill>
                  <a:schemeClr val="tx1"/>
                </a:solidFill>
              </a:rPr>
              <a:t>գ</a:t>
            </a:r>
            <a:r>
              <a:rPr lang="hy-AM" dirty="0" smtClean="0">
                <a:solidFill>
                  <a:schemeClr val="tx1"/>
                </a:solidFill>
              </a:rPr>
              <a:t>տնել </a:t>
            </a:r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hy-AM" dirty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2133600" y="2971800"/>
            <a:ext cx="3429000" cy="21336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4600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47800" y="4038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r>
              <a:rPr lang="hy-AM" dirty="0" smtClean="0"/>
              <a:t>սմ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24200" y="5117068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dirty="0" smtClean="0"/>
              <a:t>8սմ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61190" y="3278108"/>
            <a:ext cx="373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c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267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/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ԱՊԱՑՈՒՑՈՒՄ 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A                                     A1  </a:t>
            </a:r>
            <a:endParaRPr lang="en-US"/>
          </a:p>
        </p:txBody>
      </p:sp>
      <p:pic>
        <p:nvPicPr>
          <p:cNvPr id="2050" name="Picture 2" descr="C:\Users\User\Downloads\1733128625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690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ՊՅՈՒԹԱԳՈ</a:t>
            </a:r>
            <a:r>
              <a:rPr lang="hy-AM" sz="4800" dirty="0" smtClean="0"/>
              <a:t>Ր</a:t>
            </a:r>
            <a:r>
              <a:rPr lang="ru-RU" sz="4800" dirty="0" smtClean="0"/>
              <a:t>ՅԱՆ ԵՌԱՆԿՅՈՒՆՆԵՐ</a:t>
            </a:r>
            <a:endParaRPr lang="ru-RU" sz="4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10" name="Прямоугольный треугольник 9"/>
          <p:cNvSpPr/>
          <p:nvPr/>
        </p:nvSpPr>
        <p:spPr>
          <a:xfrm>
            <a:off x="762000" y="3962400"/>
            <a:ext cx="2971800" cy="24384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>
            <a:off x="3429000" y="1600200"/>
            <a:ext cx="3810000" cy="25146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5867400" y="4800600"/>
            <a:ext cx="2667000" cy="1524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71800" y="2514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2590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13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43400" y="4191000"/>
            <a:ext cx="1099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12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4724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17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257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8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6477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15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5181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25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5486400"/>
            <a:ext cx="48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7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6248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24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ԵԳԻՊՏԱԿԱՆ  ԵՌԱՆԿՅՈՒՆ</a:t>
            </a:r>
            <a:endParaRPr lang="ru-RU" sz="4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33400" y="4114800"/>
            <a:ext cx="7696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723900" y="41529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1410494" y="4152106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095500" y="41529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2781300" y="41529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3467100" y="41529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4152900" y="41529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4914900" y="41529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5486400" y="41148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6172200" y="41148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6896100" y="41529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7467600" y="4114800"/>
            <a:ext cx="457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7962900" y="4152900"/>
            <a:ext cx="53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 flipH="1" flipV="1">
            <a:off x="2019300" y="3162300"/>
            <a:ext cx="190500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2971800" y="2286000"/>
            <a:ext cx="2133600" cy="1828800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971800" y="4114800"/>
            <a:ext cx="2209800" cy="158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14800" y="29718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0800" y="3200400"/>
            <a:ext cx="565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3800" y="4267200"/>
            <a:ext cx="48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8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3" dur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8" dur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3" dur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38" dur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3" dur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8" dur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3" dur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8" dur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3" dur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3" dur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8" dur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4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1733206583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" y="-30480"/>
            <a:ext cx="9113520" cy="686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20831661">
            <a:off x="391160" y="51816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7200" b="1" i="1" dirty="0" smtClean="0">
                <a:solidFill>
                  <a:srgbClr val="FF0000"/>
                </a:solidFill>
              </a:rPr>
              <a:t>մել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76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5994578</TotalTime>
  <Words>124</Words>
  <Application>Microsoft Office PowerPoint</Application>
  <PresentationFormat>Экран (4:3)</PresentationFormat>
  <Paragraphs>49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        Երկրաչափություն   8</vt:lpstr>
      <vt:lpstr>Պյութագորասի թեորեմը</vt:lpstr>
      <vt:lpstr>Նպատակ՝ Պյութագորասի թեորեմի ներկայացում, խնդիրներ  լուծելիս այն կիրառելու հմտությունների ձևավորում: Վերջնարդյունք՝ ձևակերպի Պյութագորասի թեորեմը և  կիրառի խնդիրներ  լուծելիս :</vt:lpstr>
      <vt:lpstr>Презентация PowerPoint</vt:lpstr>
      <vt:lpstr>Խնդիր 213 Ըստ գծապատկերի գտնել c:</vt:lpstr>
      <vt:lpstr>Презентация PowerPoint</vt:lpstr>
      <vt:lpstr>ՊՅՈՒԹԱԳՈՐՅԱՆ ԵՌԱՆԿՅՈՒՆՆԵՐ</vt:lpstr>
      <vt:lpstr>ԵԳԻՊՏԱԿԱՆ  ԵՌԱՆԿՅՈՒՆ</vt:lpstr>
      <vt:lpstr>Презентация PowerPoint</vt:lpstr>
      <vt:lpstr>Թեորեմ:   a կողմով հավասարակողմ  եռանկյան մակերեսը՝ S=√3/4 a^2  </vt:lpstr>
      <vt:lpstr>Презентация PowerPoint</vt:lpstr>
      <vt:lpstr>Презентация PowerPoint</vt:lpstr>
      <vt:lpstr>Ձևավորող գնահատում  1. ՈՒղղանկյուն եռանկյան ներքնաձիգի քառակուսին  հավասար է  —————————————————————————————  2. </vt:lpstr>
      <vt:lpstr>Տնային աշխատանք Դաս 21 , խնդիր 214,215,226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Պյութագորասի թեորեմը</dc:title>
  <dc:creator>school</dc:creator>
  <cp:lastModifiedBy>Пользователь</cp:lastModifiedBy>
  <cp:revision>63</cp:revision>
  <dcterms:created xsi:type="dcterms:W3CDTF">2006-08-16T00:00:00Z</dcterms:created>
  <dcterms:modified xsi:type="dcterms:W3CDTF">2024-12-09T05:27:27Z</dcterms:modified>
</cp:coreProperties>
</file>