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78" r:id="rId14"/>
    <p:sldId id="292" r:id="rId15"/>
    <p:sldId id="296" r:id="rId16"/>
    <p:sldId id="297" r:id="rId17"/>
    <p:sldId id="298" r:id="rId18"/>
    <p:sldId id="299" r:id="rId19"/>
    <p:sldId id="300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y-AM" sz="1862" b="0" i="0" u="none" strike="noStrike" baseline="0" dirty="0">
                <a:effectLst/>
              </a:rPr>
              <a:t>Մարդու մարմինը միջին</a:t>
            </a:r>
            <a:r>
              <a:rPr lang="ru-RU" sz="1862" b="0" i="0" u="none" strike="noStrike" baseline="0" dirty="0">
                <a:effectLst/>
              </a:rPr>
              <a:t>                           </a:t>
            </a:r>
            <a:r>
              <a:rPr lang="hy-AM" sz="1862" b="0" i="0" u="none" strike="noStrike" baseline="0" dirty="0">
                <a:effectLst/>
              </a:rPr>
              <a:t> </a:t>
            </a:r>
            <a:r>
              <a:rPr lang="ru-RU" sz="1862" b="0" i="0" u="none" strike="noStrike" baseline="0" dirty="0">
                <a:effectLst/>
              </a:rPr>
              <a:t>               </a:t>
            </a:r>
            <a:r>
              <a:rPr lang="hy-AM" sz="1862" b="0" i="0" u="none" strike="noStrike" baseline="0" dirty="0">
                <a:effectLst/>
              </a:rPr>
              <a:t>հաշվով պարունակում է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E8-4205-8439-FE89940530FA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E8-4205-8439-FE89940530F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E8-4205-8439-FE89940530FA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E8-4205-8439-FE89940530FA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E8-4205-8439-FE8994053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Սպիտակուցներ</c:v>
                </c:pt>
                <c:pt idx="1">
                  <c:v>Ածխաջրեր</c:v>
                </c:pt>
                <c:pt idx="2">
                  <c:v>Ճարպեր</c:v>
                </c:pt>
                <c:pt idx="3">
                  <c:v>Ջուր</c:v>
                </c:pt>
                <c:pt idx="4">
                  <c:v>Աղեր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</c:v>
                </c:pt>
                <c:pt idx="1">
                  <c:v>6.0000000000000001E-3</c:v>
                </c:pt>
                <c:pt idx="2">
                  <c:v>0.19</c:v>
                </c:pt>
                <c:pt idx="3">
                  <c:v>0.65</c:v>
                </c:pt>
                <c:pt idx="4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1E8-4205-8439-FE89940530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y-AM" sz="5400" b="1" dirty="0"/>
              <a:t>Սննդի էներգիա</a:t>
            </a:r>
            <a:endParaRPr lang="en-US" sz="5400" b="1" dirty="0"/>
          </a:p>
        </p:txBody>
      </p:sp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y-AM" sz="2800" dirty="0"/>
              <a:t>Նախագծային աշխատանք </a:t>
            </a:r>
            <a:r>
              <a:rPr lang="en-US" sz="2800" dirty="0"/>
              <a:t> </a:t>
            </a:r>
            <a:r>
              <a:rPr lang="hy-AM" sz="2800" dirty="0"/>
              <a:t>«Ֆիզիկա» առարկայից</a:t>
            </a:r>
            <a:endParaRPr lang="en-US" sz="2800" dirty="0"/>
          </a:p>
        </p:txBody>
      </p:sp>
      <p:pic>
        <p:nvPicPr>
          <p:cNvPr id="12" name="Рисунок 11" descr="Изображение выглядит как еда, Натуральные продукты, производить, Продовольственная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E6FE65D-B807-0879-68FF-27A37BB9FE4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14" name="Рисунок 13" descr="Изображение выглядит как человек, одежда, овощи, улы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6B8284F-70D0-AADC-06F3-1C6996DE6E5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187C9A-14C1-6759-B319-46D7CD34B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80E25A-9890-6BE5-270E-C27428B4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45" y="440749"/>
            <a:ext cx="9696698" cy="594798"/>
          </a:xfrm>
        </p:spPr>
        <p:txBody>
          <a:bodyPr/>
          <a:lstStyle/>
          <a:p>
            <a:r>
              <a:rPr lang="hy-AM" sz="36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Վիտամիններ, հանքանյութեր</a:t>
            </a:r>
            <a:r>
              <a:rPr lang="hy-AM" sz="36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3600" b="1" kern="100" dirty="0">
                <a:solidFill>
                  <a:srgbClr val="657F14"/>
                </a:solidFill>
                <a:latin typeface="+mj-lt"/>
                <a:cs typeface="Calibri" panose="020F0502020204030204" pitchFamily="34" charset="0"/>
              </a:rPr>
              <a:t>ԵՎ </a:t>
            </a:r>
            <a:r>
              <a:rPr lang="hy-AM" sz="36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Ջուր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619BAC-0003-4558-2F14-F7D6B9BC07D6}"/>
              </a:ext>
            </a:extLst>
          </p:cNvPr>
          <p:cNvSpPr txBox="1"/>
          <p:nvPr/>
        </p:nvSpPr>
        <p:spPr>
          <a:xfrm>
            <a:off x="608444" y="1143208"/>
            <a:ext cx="8143669" cy="528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b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Վիտամիններն ու հանքանյութերը</a:t>
            </a:r>
            <a:r>
              <a:rPr lang="hy-AM" sz="2600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կարևոր սնուցիչներ են, որոնք անհրաժեշտ են նյութափոխանակության ճիշտ աշխատանքի համար: Նրանք ներգրավված են էներգիայի արտադրության, հյուսվածքների վերականգնման, դիմադրողականության ամրապնդման, ոսկորների ամրության պահպանման գործընթացների մեջ: 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b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Ջուրն</a:t>
            </a:r>
            <a:r>
              <a:rPr lang="hy-AM" sz="2600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այնքան կարևոր է օրգանիզմի համար, որ մարմնի կողմից ջրի ընդամենը 2%-ի կորուստն առաջացնում է ուժեղ ծարավ, իսկ մոտ 10%-ի կորստի դեպքում արդեն տեղի է ունենում ծանր ջրազրկում, ինչի հետևանքով արյունը թանձրանում է, մարսողության պրոցեսը խախտվում է, շնչառությունը դժվարանում է։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лекарственное средство, Нутрицевтик, в помещении,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1D371B4-7B0C-4D01-EAAB-36462751F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16" y="1443748"/>
            <a:ext cx="2633940" cy="175460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екло, контейнер, Сосуды для напитков, жидкос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0D33F119-51A0-29D9-AD5F-2F58C3DB8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68" y="3890392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8CE1DA-9079-B06B-B535-EEFB1788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8D0819-AFE7-6AD4-9B51-52FC5FBA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45" y="440749"/>
            <a:ext cx="9696698" cy="594798"/>
          </a:xfrm>
        </p:spPr>
        <p:txBody>
          <a:bodyPr>
            <a:normAutofit/>
          </a:bodyPr>
          <a:lstStyle/>
          <a:p>
            <a:r>
              <a:rPr lang="hy-AM" sz="3600" b="1" kern="100" dirty="0">
                <a:cs typeface="Calibri" panose="020F0502020204030204" pitchFamily="34" charset="0"/>
              </a:rPr>
              <a:t>Առողջ սննդակարգ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DAE8F5-D64C-ED85-DEF7-DE9D7E0F8B15}"/>
              </a:ext>
            </a:extLst>
          </p:cNvPr>
          <p:cNvSpPr txBox="1"/>
          <p:nvPr/>
        </p:nvSpPr>
        <p:spPr>
          <a:xfrm>
            <a:off x="884216" y="1838681"/>
            <a:ext cx="7214756" cy="394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ամբողջական ձավարեղեն </a:t>
            </a:r>
            <a:r>
              <a:rPr lang="en-US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հաց, շիլաներ</a:t>
            </a:r>
            <a:r>
              <a:rPr lang="en-US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բանջարեղեն, ներառյալ լոբազգիներ․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մրգեր և հատապտուղներ․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ձկան միս․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անյուղ միս․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ընդեղեն և սերմեր․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մեղր․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ջուր։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9518EA-6B66-6748-F368-87E53BC8BE85}"/>
              </a:ext>
            </a:extLst>
          </p:cNvPr>
          <p:cNvSpPr txBox="1"/>
          <p:nvPr/>
        </p:nvSpPr>
        <p:spPr>
          <a:xfrm>
            <a:off x="608444" y="1258244"/>
            <a:ext cx="8767785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600" kern="100" dirty="0" err="1">
                <a:cs typeface="Calibri" panose="020F0502020204030204" pitchFamily="34" charset="0"/>
              </a:rPr>
              <a:t>Ո՞ր</a:t>
            </a:r>
            <a:r>
              <a:rPr lang="hy-AM" sz="2600" kern="100" dirty="0">
                <a:cs typeface="Calibri" panose="020F0502020204030204" pitchFamily="34" charset="0"/>
              </a:rPr>
              <a:t> սննդամթերքներով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է </a:t>
            </a:r>
            <a:r>
              <a:rPr lang="hy-AM" sz="2600" kern="100" dirty="0">
                <a:cs typeface="Calibri" panose="020F0502020204030204" pitchFamily="34" charset="0"/>
              </a:rPr>
              <a:t>անհրաժեշտ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ավելի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շատ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սնվել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առողջ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սննդակարգ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ապահովելու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600" kern="100" dirty="0">
                <a:cs typeface="Calibri" panose="020F0502020204030204" pitchFamily="34" charset="0"/>
              </a:rPr>
              <a:t>համար</a:t>
            </a:r>
            <a:r>
              <a:rPr lang="hy-AM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՝</a:t>
            </a:r>
            <a:endParaRPr lang="en-US" sz="18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рисунок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0E719A4-B6F6-4F0E-48EF-1846BA6A2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830943"/>
            <a:ext cx="2037444" cy="54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F0C113-C092-59A5-4972-B06B0EED0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0819A3-5079-3FBF-4761-42AC378B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45" y="440749"/>
            <a:ext cx="9696698" cy="594798"/>
          </a:xfrm>
        </p:spPr>
        <p:txBody>
          <a:bodyPr>
            <a:normAutofit/>
          </a:bodyPr>
          <a:lstStyle/>
          <a:p>
            <a:r>
              <a:rPr lang="hy-AM" sz="3600" b="1" kern="100" dirty="0">
                <a:cs typeface="Calibri" panose="020F0502020204030204" pitchFamily="34" charset="0"/>
              </a:rPr>
              <a:t>Առողջ սննդակարգ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ABBDF0-08D8-868A-B46D-EC2B4754982F}"/>
              </a:ext>
            </a:extLst>
          </p:cNvPr>
          <p:cNvSpPr txBox="1"/>
          <p:nvPr/>
        </p:nvSpPr>
        <p:spPr>
          <a:xfrm>
            <a:off x="608445" y="2529550"/>
            <a:ext cx="8100127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քաղցր կաթնամթերք </a:t>
            </a:r>
            <a:r>
              <a:rPr lang="ru-RU" sz="2500" kern="100" dirty="0">
                <a:cs typeface="Calibri" panose="020F0502020204030204" pitchFamily="34" charset="0"/>
              </a:rPr>
              <a:t>(</a:t>
            </a:r>
            <a:r>
              <a:rPr lang="hy-AM" sz="2500" kern="100" dirty="0">
                <a:cs typeface="Calibri" panose="020F0502020204030204" pitchFamily="34" charset="0"/>
              </a:rPr>
              <a:t>յոգուրտներ, պանրիկներ</a:t>
            </a:r>
            <a:r>
              <a:rPr lang="ru-RU" sz="2500" kern="100" dirty="0">
                <a:cs typeface="Calibri" panose="020F0502020204030204" pitchFamily="34" charset="0"/>
              </a:rPr>
              <a:t>)</a:t>
            </a:r>
            <a:r>
              <a:rPr lang="hy-AM" sz="2500" kern="100" dirty="0">
                <a:cs typeface="Calibri" panose="020F0502020204030204" pitchFamily="34" charset="0"/>
              </a:rPr>
              <a:t>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կետչուպ, մայոնեզ և այլ սոուսներ․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վերամշակված միս (երշիկեղեն, նրբերշիկներ և այլն)․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քաղցր և աղի արտադրանք (կոնֆետներ, չիփսեր և այլն)․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շաքարով հարուստ զովացուցիչ ըմպելիքներ և հյութեր․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ալկոհոլ․</a:t>
            </a:r>
            <a:endParaRPr lang="en-US" sz="2500" kern="100" dirty="0"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500" kern="100" dirty="0">
                <a:cs typeface="Calibri" panose="020F0502020204030204" pitchFamily="34" charset="0"/>
              </a:rPr>
              <a:t>աղ, շաքար։</a:t>
            </a:r>
            <a:endParaRPr lang="en-US" sz="2500" kern="100" dirty="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AEAB4E-BC4E-B288-B03E-192F0FA60557}"/>
              </a:ext>
            </a:extLst>
          </p:cNvPr>
          <p:cNvSpPr txBox="1"/>
          <p:nvPr/>
        </p:nvSpPr>
        <p:spPr>
          <a:xfrm>
            <a:off x="608445" y="1196234"/>
            <a:ext cx="8767785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500" kern="100" dirty="0" err="1">
                <a:cs typeface="Calibri" panose="020F0502020204030204" pitchFamily="34" charset="0"/>
              </a:rPr>
              <a:t>Ո՞ր</a:t>
            </a:r>
            <a:r>
              <a:rPr lang="hy-AM" sz="2500" kern="100" dirty="0">
                <a:cs typeface="Calibri" panose="020F0502020204030204" pitchFamily="34" charset="0"/>
              </a:rPr>
              <a:t> սննդամթերքներով է անհրաժեշտ ավելի քիչ սնվել, դրանց բարձր կալորիականության և առողջության համար ոչ օգտակար լինելու պատճառով</a:t>
            </a:r>
            <a:r>
              <a:rPr lang="hy-AM" sz="25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՝</a:t>
            </a:r>
            <a:endParaRPr lang="en-US" sz="25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4BE2F8-2024-1299-5ACA-86544FA9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0935" y="1034692"/>
            <a:ext cx="2559959" cy="51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474757" y="1228581"/>
            <a:ext cx="3125787" cy="312339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2800" b="1" dirty="0">
                <a:cs typeface="Calibri" panose="020F0502020204030204" pitchFamily="34" charset="0"/>
              </a:rPr>
              <a:t>Դդում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2800" b="1" dirty="0">
                <a:cs typeface="Calibri" panose="020F0502020204030204" pitchFamily="34" charset="0"/>
              </a:rPr>
              <a:t>Մեղր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Քաղցր գազավորված ըմպելիքներ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Չիփսեր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E5EFEB-86D8-2844-281D-7DB30CBB1686}"/>
              </a:ext>
            </a:extLst>
          </p:cNvPr>
          <p:cNvSpPr txBox="1"/>
          <p:nvPr/>
        </p:nvSpPr>
        <p:spPr>
          <a:xfrm>
            <a:off x="997857" y="1112466"/>
            <a:ext cx="61468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3600" b="1" kern="100" dirty="0">
                <a:solidFill>
                  <a:srgbClr val="657F14"/>
                </a:solidFill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Դիտարկենք մի քանի սննդամթերքների նկարագրությունը, </a:t>
            </a:r>
            <a:br>
              <a:rPr lang="hy-AM" sz="3600" b="1" kern="100" dirty="0">
                <a:solidFill>
                  <a:srgbClr val="657F14"/>
                </a:solidFill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y-AM" sz="3600" b="1" kern="100" dirty="0">
                <a:solidFill>
                  <a:srgbClr val="657F14"/>
                </a:solidFill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դրանց բաղադրությունը, կալորիականությունը</a:t>
            </a:r>
            <a:endParaRPr lang="en-US" sz="3600" dirty="0">
              <a:solidFill>
                <a:srgbClr val="657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094B5EC-42BB-679C-C0FB-658BF44E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70F9D-E50C-81F7-F625-54055692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45" y="319291"/>
            <a:ext cx="9144000" cy="687204"/>
          </a:xfrm>
        </p:spPr>
        <p:txBody>
          <a:bodyPr/>
          <a:lstStyle/>
          <a:p>
            <a:r>
              <a:rPr lang="hy-AM" sz="3600" b="1" kern="100" dirty="0">
                <a:solidFill>
                  <a:srgbClr val="657F14"/>
                </a:solidFill>
                <a:latin typeface="+mj-lt"/>
                <a:cs typeface="Calibri" panose="020F0502020204030204" pitchFamily="34" charset="0"/>
              </a:rPr>
              <a:t>ԴԴՈՒՄ</a:t>
            </a:r>
            <a:endParaRPr lang="en-US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511BD6-B618-15DB-5740-C3EDDFEEB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943" y="1280790"/>
            <a:ext cx="4123212" cy="24312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5F4725-1923-EFC2-1BFE-13E3D4517EB6}"/>
              </a:ext>
            </a:extLst>
          </p:cNvPr>
          <p:cNvSpPr txBox="1"/>
          <p:nvPr/>
        </p:nvSpPr>
        <p:spPr>
          <a:xfrm>
            <a:off x="710045" y="1006495"/>
            <a:ext cx="647452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Դդումը վիտամինների պահեստ է, այն պարունակում է C, E, K վիտամիններ և B խմբի գրեթե բոլոր վիտամինները։ Դդումը գազարից 4-5 անգամ ավելի հարուստ է կարոտինով, որը օրգանիզմում վերածվում են վիտամին A-ի։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Իր ցածր կալորիականության պատճառով դդումը համարվում է իդեալական դիետիկ մթերք։</a:t>
            </a:r>
            <a:endParaRPr lang="ru-RU" sz="24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400" i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Դդումի կալորիականությունը 100 գրամում 22 կիլոկալորիա է։</a:t>
            </a:r>
            <a:endParaRPr lang="ru-RU" sz="2400" i="1" kern="100" dirty="0">
              <a:solidFill>
                <a:srgbClr val="657F14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B5F1886-DD95-1595-6903-8BF03B29C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82351"/>
              </p:ext>
            </p:extLst>
          </p:nvPr>
        </p:nvGraphicFramePr>
        <p:xfrm>
          <a:off x="710045" y="4965670"/>
          <a:ext cx="4731657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21841">
                  <a:extLst>
                    <a:ext uri="{9D8B030D-6E8A-4147-A177-3AD203B41FA5}">
                      <a16:colId xmlns="" xmlns:a16="http://schemas.microsoft.com/office/drawing/2014/main" val="2119145564"/>
                    </a:ext>
                  </a:extLst>
                </a:gridCol>
                <a:gridCol w="2509816">
                  <a:extLst>
                    <a:ext uri="{9D8B030D-6E8A-4147-A177-3AD203B41FA5}">
                      <a16:colId xmlns="" xmlns:a16="http://schemas.microsoft.com/office/drawing/2014/main" val="2544899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kern="1200" dirty="0">
                          <a:solidFill>
                            <a:srgbClr val="657F14"/>
                          </a:solidFill>
                          <a:effectLst/>
                          <a:latin typeface="Calibri (Основной текст)"/>
                        </a:rPr>
                        <a:t>Դդումի բաղադրությունը՝</a:t>
                      </a:r>
                      <a:endParaRPr lang="en-US" sz="1800" b="1" kern="1200" dirty="0">
                        <a:solidFill>
                          <a:srgbClr val="657F14"/>
                        </a:solidFill>
                        <a:effectLst/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94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սպիտակուցներ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1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80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ճարպեր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0.1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744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ածխաջրեր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4.4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3564070"/>
                  </a:ext>
                </a:extLst>
              </a:tr>
            </a:tbl>
          </a:graphicData>
        </a:graphic>
      </p:graphicFrame>
      <p:pic>
        <p:nvPicPr>
          <p:cNvPr id="7" name="Рисунок 6" descr="Флажок со сплошной заливкой">
            <a:extLst>
              <a:ext uri="{FF2B5EF4-FFF2-40B4-BE49-F238E27FC236}">
                <a16:creationId xmlns="" xmlns:a16="http://schemas.microsoft.com/office/drawing/2014/main" id="{0B1FA9DB-3C70-C7C7-F47A-E5F0B414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5045" y="407667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13E7418-AC40-D70A-B661-00A86D914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F3DAF-1907-6DA1-B7A4-28CED3E6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13" y="365167"/>
            <a:ext cx="9144000" cy="687204"/>
          </a:xfrm>
        </p:spPr>
        <p:txBody>
          <a:bodyPr/>
          <a:lstStyle/>
          <a:p>
            <a:r>
              <a:rPr lang="hy-AM" sz="3600" b="1" kern="100" dirty="0">
                <a:solidFill>
                  <a:srgbClr val="657F14"/>
                </a:solidFill>
                <a:latin typeface="+mj-lt"/>
                <a:cs typeface="Calibri" panose="020F0502020204030204" pitchFamily="34" charset="0"/>
              </a:rPr>
              <a:t>Մեղր</a:t>
            </a:r>
            <a:endParaRPr lang="en-US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AE18ED-0826-A2E6-DA7F-9277E0BF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4212" y="1300951"/>
            <a:ext cx="3637788" cy="34599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6FEC2D-E6E2-2529-6281-3B9961A2AD0C}"/>
              </a:ext>
            </a:extLst>
          </p:cNvPr>
          <p:cNvSpPr txBox="1"/>
          <p:nvPr/>
        </p:nvSpPr>
        <p:spPr>
          <a:xfrm>
            <a:off x="483113" y="1052371"/>
            <a:ext cx="8225458" cy="406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300" kern="100" dirty="0">
                <a:cs typeface="Calibri" panose="020F0502020204030204" pitchFamily="34" charset="0"/>
              </a:rPr>
              <a:t>Մեղրը հարուստ է հանքանյութերով և իր բաղադրության մեջ ներառված օգտակար նյութերով, որոնք ավելի քան 300-ն են, այն պարունակում է C, E վիտամիններ և B խմբի գրեթե բոլոր վիտամինները։</a:t>
            </a:r>
            <a:endParaRPr lang="en-US" sz="23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300" kern="100" dirty="0">
                <a:cs typeface="Calibri" panose="020F0502020204030204" pitchFamily="34" charset="0"/>
              </a:rPr>
              <a:t>Մեղրի օգտագործումն օգնում է բարձրացնել օրգանիզմի դիմացկունությունը, նպաստում է առողջ քնին, ամրապնդում է իմունային համակարգը, այն հանգստացնում է նյարդերը և օգնում է կանխել սթրեսը, դրական ազդեցություն ունի սիրտ-անոթային համակարգի և հիշողության վրա։</a:t>
            </a:r>
            <a:endParaRPr lang="en-US" sz="23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300" i="1" kern="100" dirty="0">
                <a:solidFill>
                  <a:srgbClr val="657F14"/>
                </a:solidFill>
                <a:cs typeface="Calibri" panose="020F0502020204030204" pitchFamily="34" charset="0"/>
              </a:rPr>
              <a:t>Մեղրի կալորիականությունը 100 գրամում 328 կիլոկալորիա է։</a:t>
            </a:r>
            <a:endParaRPr lang="ru-RU" sz="2300" i="1" kern="100" dirty="0">
              <a:solidFill>
                <a:srgbClr val="657F14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56F5FF1-C798-BB6A-B097-7D3F229F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01332"/>
              </p:ext>
            </p:extLst>
          </p:nvPr>
        </p:nvGraphicFramePr>
        <p:xfrm>
          <a:off x="971158" y="4947931"/>
          <a:ext cx="4731657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21841">
                  <a:extLst>
                    <a:ext uri="{9D8B030D-6E8A-4147-A177-3AD203B41FA5}">
                      <a16:colId xmlns="" xmlns:a16="http://schemas.microsoft.com/office/drawing/2014/main" val="2119145564"/>
                    </a:ext>
                  </a:extLst>
                </a:gridCol>
                <a:gridCol w="2509816">
                  <a:extLst>
                    <a:ext uri="{9D8B030D-6E8A-4147-A177-3AD203B41FA5}">
                      <a16:colId xmlns="" xmlns:a16="http://schemas.microsoft.com/office/drawing/2014/main" val="2544899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kern="1200" dirty="0">
                          <a:solidFill>
                            <a:srgbClr val="657F14"/>
                          </a:solidFill>
                          <a:effectLst/>
                          <a:latin typeface="Calibri (Основной текст)"/>
                        </a:rPr>
                        <a:t>Մեղրի բաղադրությունը՝</a:t>
                      </a:r>
                      <a:endParaRPr lang="en-US" sz="1800" b="1" kern="1200" dirty="0">
                        <a:solidFill>
                          <a:srgbClr val="657F14"/>
                        </a:solidFill>
                        <a:effectLst/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94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սպիտակուցներ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0․8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80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ճարպեր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744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ածխաջրեր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80.6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3564070"/>
                  </a:ext>
                </a:extLst>
              </a:tr>
            </a:tbl>
          </a:graphicData>
        </a:graphic>
      </p:graphicFrame>
      <p:pic>
        <p:nvPicPr>
          <p:cNvPr id="4" name="Рисунок 3" descr="Флажок со сплошной заливкой">
            <a:extLst>
              <a:ext uri="{FF2B5EF4-FFF2-40B4-BE49-F238E27FC236}">
                <a16:creationId xmlns="" xmlns:a16="http://schemas.microsoft.com/office/drawing/2014/main" id="{8685A364-761B-C801-E26A-913834B76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85" y="4477749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0134AD-6B77-8CA7-0A45-9E46B1DD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8B9B1-5EAC-2EF5-4ED3-B531348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74" y="242347"/>
            <a:ext cx="9144000" cy="687204"/>
          </a:xfrm>
        </p:spPr>
        <p:txBody>
          <a:bodyPr/>
          <a:lstStyle/>
          <a:p>
            <a:r>
              <a:rPr lang="hy-AM" sz="3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Քաղցր</a:t>
            </a:r>
            <a:r>
              <a:rPr lang="hy-AM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3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գազավորված</a:t>
            </a:r>
            <a:r>
              <a:rPr lang="hy-AM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3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ըմպելիքներ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C54E39-0C40-2F9B-3991-3633DA1AC372}"/>
              </a:ext>
            </a:extLst>
          </p:cNvPr>
          <p:cNvSpPr txBox="1"/>
          <p:nvPr/>
        </p:nvSpPr>
        <p:spPr>
          <a:xfrm>
            <a:off x="434274" y="929551"/>
            <a:ext cx="8361384" cy="420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Քաղցր գազավորված ըմպելիքները առողջության համար ոչ մի օգուտ չունեն։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Այս ըմպելիքները շատ մեծ քանակությամբ շաքար են պարունակում: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Քաղցր գազավորված </a:t>
            </a:r>
            <a:r>
              <a:rPr lang="hy-AM" sz="24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ըմպելիքներում</a:t>
            </a: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պարունակվող շաքարն ու թթուները վնասում են ատամի </a:t>
            </a:r>
            <a:r>
              <a:rPr lang="hy-AM" sz="24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էմալը</a:t>
            </a: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և բարձրացնում ատամները </a:t>
            </a:r>
            <a:r>
              <a:rPr lang="hy-AM" sz="24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կարիեսով</a:t>
            </a: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ախտահարելու վտանգը, դրանց օգտագործումը հանգեցնում է ոսկրերի </a:t>
            </a:r>
            <a:r>
              <a:rPr lang="hy-AM" sz="24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փխրունության</a:t>
            </a: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և վնասվածքների ռիսկի բարձրացման, մեծացնում են սրտանոթային հիվանդությունների ռիսկի գործոնները: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000" i="1" kern="100" dirty="0">
                <a:solidFill>
                  <a:srgbClr val="657F14"/>
                </a:solidFill>
                <a:cs typeface="Calibri" panose="020F0502020204030204" pitchFamily="34" charset="0"/>
              </a:rPr>
              <a:t>Քաղցր գազավորված ըմպելիքների կալորիականությունը 100 գրամում 30-ից մինչև 232 կիլոկալորիա է</a:t>
            </a:r>
            <a:r>
              <a:rPr lang="hy-AM" sz="2400" i="1" kern="100" dirty="0">
                <a:solidFill>
                  <a:srgbClr val="657F14"/>
                </a:solidFill>
                <a:cs typeface="Calibri" panose="020F0502020204030204" pitchFamily="34" charset="0"/>
              </a:rPr>
              <a:t>։</a:t>
            </a:r>
            <a:endParaRPr lang="ru-RU" sz="2400" i="1" kern="100" dirty="0">
              <a:solidFill>
                <a:srgbClr val="657F14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A33FCBA-A093-CBEF-46E6-698FB793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16956"/>
              </p:ext>
            </p:extLst>
          </p:nvPr>
        </p:nvGraphicFramePr>
        <p:xfrm>
          <a:off x="550388" y="5039590"/>
          <a:ext cx="6227784" cy="147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4376">
                  <a:extLst>
                    <a:ext uri="{9D8B030D-6E8A-4147-A177-3AD203B41FA5}">
                      <a16:colId xmlns="" xmlns:a16="http://schemas.microsoft.com/office/drawing/2014/main" val="2119145564"/>
                    </a:ext>
                  </a:extLst>
                </a:gridCol>
                <a:gridCol w="3303408">
                  <a:extLst>
                    <a:ext uri="{9D8B030D-6E8A-4147-A177-3AD203B41FA5}">
                      <a16:colId xmlns="" xmlns:a16="http://schemas.microsoft.com/office/drawing/2014/main" val="2544899323"/>
                    </a:ext>
                  </a:extLst>
                </a:gridCol>
              </a:tblGrid>
              <a:tr h="205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kern="1200" dirty="0">
                          <a:solidFill>
                            <a:srgbClr val="657F14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Քաղցր գազավորված ըմպելիքների բաղադրությունը՝</a:t>
                      </a:r>
                      <a:endParaRPr lang="en-US" sz="1800" b="1" kern="1200" dirty="0">
                        <a:solidFill>
                          <a:srgbClr val="657F14"/>
                        </a:solidFill>
                        <a:effectLst/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94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սպիտակուցներ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80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ճարպեր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744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ածխաջրեր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7-ից մինչև 56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3564070"/>
                  </a:ext>
                </a:extLst>
              </a:tr>
            </a:tbl>
          </a:graphicData>
        </a:graphic>
      </p:graphicFrame>
      <p:pic>
        <p:nvPicPr>
          <p:cNvPr id="5" name="Рисунок 4" descr="Закрыть со сплошной заливкой">
            <a:extLst>
              <a:ext uri="{FF2B5EF4-FFF2-40B4-BE49-F238E27FC236}">
                <a16:creationId xmlns="" xmlns:a16="http://schemas.microsoft.com/office/drawing/2014/main" id="{6169C538-67B6-C230-4BC4-DE3D86B3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4638" y="4540483"/>
            <a:ext cx="1773936" cy="1773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5DD715-06BD-9626-D005-0C28CD6B7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423" y="789149"/>
            <a:ext cx="2060151" cy="34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DCC6455-1C6C-71F5-A020-8E9857DC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A81488-D6B8-BB20-37DB-8EFD5512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3" y="209903"/>
            <a:ext cx="9144000" cy="687204"/>
          </a:xfrm>
        </p:spPr>
        <p:txBody>
          <a:bodyPr/>
          <a:lstStyle/>
          <a:p>
            <a:r>
              <a:rPr lang="hy-AM" sz="3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չիփսեր</a:t>
            </a:r>
            <a:endParaRPr lang="en-US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72CE36-9396-87FE-6F45-65A75B0F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277" y="1142393"/>
            <a:ext cx="4219723" cy="28091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094C81-6869-FE23-1128-5870614A0845}"/>
              </a:ext>
            </a:extLst>
          </p:cNvPr>
          <p:cNvSpPr txBox="1"/>
          <p:nvPr/>
        </p:nvSpPr>
        <p:spPr>
          <a:xfrm>
            <a:off x="332673" y="897107"/>
            <a:ext cx="7824356" cy="383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400" kern="100" dirty="0" err="1">
                <a:cs typeface="Calibri" panose="020F0502020204030204" pitchFamily="34" charset="0"/>
              </a:rPr>
              <a:t>Չիփսերը</a:t>
            </a:r>
            <a:r>
              <a:rPr lang="hy-AM" sz="2400" kern="100" dirty="0">
                <a:cs typeface="Calibri" panose="020F0502020204030204" pitchFamily="34" charset="0"/>
              </a:rPr>
              <a:t> պարունակում են մեծ քանակությամբ աղ, որը բացասաբար է ազդում սրտանոթային համակարգի վրա, կանխում է ոսկրերի պատշաճ աճը և առաջացնում արյան բարձր ճնշում:</a:t>
            </a:r>
            <a:endParaRPr lang="en-US" sz="24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400" kern="100" dirty="0">
                <a:cs typeface="Calibri" panose="020F0502020204030204" pitchFamily="34" charset="0"/>
              </a:rPr>
              <a:t>Չիփսերի հաճախակի օգտագործումը հանգեցնում է գիրության, նյարդային համակարգի խանգարումների իսկ դրանցում պարունակվող տարբեր </a:t>
            </a:r>
            <a:r>
              <a:rPr lang="hy-AM" sz="2400" kern="100" dirty="0" err="1">
                <a:cs typeface="Calibri" panose="020F0502020204030204" pitchFamily="34" charset="0"/>
              </a:rPr>
              <a:t>կոնսերվանտները</a:t>
            </a:r>
            <a:r>
              <a:rPr lang="hy-AM" sz="2400" kern="100" dirty="0">
                <a:cs typeface="Calibri" panose="020F0502020204030204" pitchFamily="34" charset="0"/>
              </a:rPr>
              <a:t> կարող են առաջացնել լուրջ </a:t>
            </a:r>
            <a:r>
              <a:rPr lang="hy-AM" sz="2400" kern="100" dirty="0" err="1">
                <a:cs typeface="Calibri" panose="020F0502020204030204" pitchFamily="34" charset="0"/>
              </a:rPr>
              <a:t>ալերգիկ</a:t>
            </a:r>
            <a:r>
              <a:rPr lang="hy-AM" sz="2400" kern="100" dirty="0">
                <a:cs typeface="Calibri" panose="020F0502020204030204" pitchFamily="34" charset="0"/>
              </a:rPr>
              <a:t> ռեակցիաներ։</a:t>
            </a:r>
            <a:endParaRPr lang="en-US" sz="2400" kern="100" dirty="0"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y-AM" sz="2400" i="1" kern="100" dirty="0">
                <a:solidFill>
                  <a:srgbClr val="657F14"/>
                </a:solidFill>
                <a:cs typeface="Calibri" panose="020F0502020204030204" pitchFamily="34" charset="0"/>
              </a:rPr>
              <a:t>Չիփսերի կալորիականությունը 100 գրամում 500-ից մինչև 700 կիլոկալորիա է։</a:t>
            </a:r>
            <a:endParaRPr lang="en-US" sz="2400" i="1" kern="100" dirty="0">
              <a:solidFill>
                <a:srgbClr val="657F14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80D6A9C-7153-5A79-16C6-60AA54441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30542"/>
              </p:ext>
            </p:extLst>
          </p:nvPr>
        </p:nvGraphicFramePr>
        <p:xfrm>
          <a:off x="411583" y="5019529"/>
          <a:ext cx="6227784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4376">
                  <a:extLst>
                    <a:ext uri="{9D8B030D-6E8A-4147-A177-3AD203B41FA5}">
                      <a16:colId xmlns="" xmlns:a16="http://schemas.microsoft.com/office/drawing/2014/main" val="2119145564"/>
                    </a:ext>
                  </a:extLst>
                </a:gridCol>
                <a:gridCol w="3303408">
                  <a:extLst>
                    <a:ext uri="{9D8B030D-6E8A-4147-A177-3AD203B41FA5}">
                      <a16:colId xmlns="" xmlns:a16="http://schemas.microsoft.com/office/drawing/2014/main" val="25448993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kern="1200" dirty="0">
                          <a:solidFill>
                            <a:srgbClr val="657F14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Չիփսերի</a:t>
                      </a:r>
                      <a:r>
                        <a:rPr lang="hy-AM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y-AM" sz="1800" b="1" kern="1200" dirty="0">
                          <a:solidFill>
                            <a:srgbClr val="657F14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բաղադրությունը՝</a:t>
                      </a:r>
                      <a:endParaRPr lang="en-US" sz="1800" b="1" kern="1200" dirty="0">
                        <a:solidFill>
                          <a:srgbClr val="657F14"/>
                        </a:solidFill>
                        <a:effectLst/>
                        <a:latin typeface="Calibri (Основной текст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94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Սպիտակուցներ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5.5</a:t>
                      </a:r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80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ճարպեր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3</a:t>
                      </a:r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0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744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Calibri (Основной текст)"/>
                          <a:ea typeface="+mn-ea"/>
                          <a:cs typeface="+mn-cs"/>
                        </a:rPr>
                        <a:t>ածխաջրեր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hy-AM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գ</a:t>
                      </a:r>
                      <a:endParaRPr lang="en-US" dirty="0">
                        <a:latin typeface="Calibri (Основной текст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3564070"/>
                  </a:ext>
                </a:extLst>
              </a:tr>
            </a:tbl>
          </a:graphicData>
        </a:graphic>
      </p:graphicFrame>
      <p:pic>
        <p:nvPicPr>
          <p:cNvPr id="4" name="Рисунок 3" descr="Закрыть со сплошной заливкой">
            <a:extLst>
              <a:ext uri="{FF2B5EF4-FFF2-40B4-BE49-F238E27FC236}">
                <a16:creationId xmlns="" xmlns:a16="http://schemas.microsoft.com/office/drawing/2014/main" id="{A4C8DDAA-D96C-6086-9F50-5AF14C640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3720" y="4163913"/>
            <a:ext cx="1773936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1B1EA0-1ADB-C8A9-D531-B50D5CD8B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E65ED8-8423-099C-F33F-7EB478AD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324634"/>
            <a:ext cx="7385468" cy="594798"/>
          </a:xfrm>
        </p:spPr>
        <p:txBody>
          <a:bodyPr>
            <a:normAutofit/>
          </a:bodyPr>
          <a:lstStyle/>
          <a:p>
            <a:r>
              <a:rPr lang="hy-AM" sz="3600" b="1" kern="100" dirty="0">
                <a:cs typeface="Calibri" panose="020F0502020204030204" pitchFamily="34" charset="0"/>
              </a:rPr>
              <a:t>Առողջ ապրելակերպ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98CC81-9545-BC05-9345-45F42E53CB96}"/>
              </a:ext>
            </a:extLst>
          </p:cNvPr>
          <p:cNvSpPr txBox="1"/>
          <p:nvPr/>
        </p:nvSpPr>
        <p:spPr>
          <a:xfrm>
            <a:off x="379675" y="919432"/>
            <a:ext cx="7722756" cy="573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Առողջ սնունդը հանդիսանում է առողջ լինելու բաղադրիչներից միայն մեկը։</a:t>
            </a:r>
            <a:r>
              <a:rPr lang="hy-AM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Մարդու առողջության 60 %-ը կախված է նրա </a:t>
            </a:r>
            <a:r>
              <a:rPr lang="hy-AM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կենսակերպից</a:t>
            </a:r>
            <a:r>
              <a:rPr lang="hy-AM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որը բացի առողջ </a:t>
            </a:r>
            <a:r>
              <a:rPr lang="hy-AM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սնունդից</a:t>
            </a:r>
            <a:r>
              <a:rPr lang="hy-AM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ենթադրում է նաև</a:t>
            </a:r>
            <a:r>
              <a:rPr lang="ru-RU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y-AM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y-AM" sz="2000" b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Նորմալ քուն </a:t>
            </a:r>
            <a:endParaRPr lang="ru-RU" sz="2000" b="1" kern="100" dirty="0">
              <a:solidFill>
                <a:srgbClr val="657F14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y-AM" sz="2000" kern="100" dirty="0">
                <a:cs typeface="Calibri" panose="020F0502020204030204" pitchFamily="34" charset="0"/>
              </a:rPr>
              <a:t>Քնի նորմալ տևողությունը կախված է տարիքից, այն է՝</a:t>
            </a:r>
            <a:endParaRPr lang="en-US" sz="2000" kern="100" dirty="0">
              <a:cs typeface="Calibri" panose="020F0502020204030204" pitchFamily="34" charset="0"/>
            </a:endParaRPr>
          </a:p>
          <a:p>
            <a:pPr marL="342900" lvl="0" indent="-111125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000" kern="100" dirty="0">
                <a:cs typeface="Calibri" panose="020F0502020204030204" pitchFamily="34" charset="0"/>
              </a:rPr>
              <a:t>նորածինների համար – 16 ժամ․</a:t>
            </a:r>
            <a:endParaRPr lang="en-US" sz="2000" kern="100" dirty="0">
              <a:cs typeface="Calibri" panose="020F0502020204030204" pitchFamily="34" charset="0"/>
            </a:endParaRPr>
          </a:p>
          <a:p>
            <a:pPr marL="342900" lvl="0" indent="-111125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000" kern="100" dirty="0">
                <a:cs typeface="Calibri" panose="020F0502020204030204" pitchFamily="34" charset="0"/>
              </a:rPr>
              <a:t>երեխաների համար – 10-ից 12 ժամ․</a:t>
            </a:r>
            <a:endParaRPr lang="en-US" sz="2000" kern="100" dirty="0">
              <a:cs typeface="Calibri" panose="020F0502020204030204" pitchFamily="34" charset="0"/>
            </a:endParaRPr>
          </a:p>
          <a:p>
            <a:pPr marL="342900" lvl="0" indent="-111125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000" kern="100" dirty="0">
                <a:cs typeface="Calibri" panose="020F0502020204030204" pitchFamily="34" charset="0"/>
              </a:rPr>
              <a:t>չափահաս մարդկանց համար – 8 ժամ․</a:t>
            </a:r>
            <a:endParaRPr lang="en-US" sz="2000" kern="100" dirty="0">
              <a:cs typeface="Calibri" panose="020F0502020204030204" pitchFamily="34" charset="0"/>
            </a:endParaRPr>
          </a:p>
          <a:p>
            <a:pPr marL="342900" lvl="0" indent="-111125" algn="just">
              <a:lnSpc>
                <a:spcPct val="9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hy-AM" sz="2000" kern="100" dirty="0">
                <a:cs typeface="Calibri" panose="020F0502020204030204" pitchFamily="34" charset="0"/>
              </a:rPr>
              <a:t>տարեցների համար – 6-ից 8 ժամ։</a:t>
            </a:r>
            <a:endParaRPr lang="en-US" sz="20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y-AM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Ֆիզիկական ակտիվություն</a:t>
            </a:r>
            <a:r>
              <a:rPr lang="en-US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y-AM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այն է մարմնի ցանկացած շարժում, որը պահանջում է էներգիայի ծախս: Դա կարող է լինել </a:t>
            </a:r>
            <a:r>
              <a:rPr lang="hy-AM" sz="2000" kern="100" dirty="0" err="1">
                <a:ea typeface="Calibri" panose="020F0502020204030204" pitchFamily="34" charset="0"/>
                <a:cs typeface="Calibri" panose="020F0502020204030204" pitchFamily="34" charset="0"/>
              </a:rPr>
              <a:t>մարզանքների</a:t>
            </a:r>
            <a:r>
              <a:rPr lang="hy-AM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, քայլքի, հեծանիվ կամ անվաչմուշկ քշելու, լողով և սպորտով զբաղվելու, բացօթյա ակտիվ հանգստի տեսքով: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3․</a:t>
            </a:r>
            <a:r>
              <a:rPr lang="hy-AM" sz="2000" b="1" kern="1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y-AM" sz="2000" b="1" kern="100" dirty="0" err="1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Սթրեսի</a:t>
            </a:r>
            <a:r>
              <a:rPr lang="hy-AM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նվազեցում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y-AM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4․ Վնասակար սովորությունների բացակայություն</a:t>
            </a:r>
            <a:r>
              <a:rPr lang="en-US" sz="2000" b="1" kern="100" dirty="0">
                <a:solidFill>
                  <a:srgbClr val="657F1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y-AM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այն է ալկոհոլից, ծխախոտից և թմրամիջոցներից հրաժարվելը։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90000"/>
              </a:lnSpc>
              <a:spcAft>
                <a:spcPts val="600"/>
              </a:spcAft>
            </a:pPr>
            <a:endParaRPr lang="en-US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мультфильм, зарисовка, рисунок, графическая вста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134B3FE-A0CE-3589-ACF0-CBB41DBA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5" y="2871485"/>
            <a:ext cx="2393778" cy="111503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Мультфильм, иллюстрация, Детское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6C29ECD-45B7-0FB1-AF29-CC465DF8A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57" y="2783461"/>
            <a:ext cx="3512255" cy="211030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ллюстрация, Мультфильм, графическая вставка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3C4902C-C009-9902-7270-BFEC402F7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96" y="324634"/>
            <a:ext cx="2265517" cy="227670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DFBF508D-4A3E-D9F1-4E52-0FCA2F552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96" y="5085712"/>
            <a:ext cx="2393778" cy="12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606A29-9575-67CA-E5E1-7A6D720B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66533-F2CE-CD73-1A2B-955B84BB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6" y="608175"/>
            <a:ext cx="9144000" cy="1254836"/>
          </a:xfrm>
        </p:spPr>
        <p:txBody>
          <a:bodyPr>
            <a:normAutofit/>
          </a:bodyPr>
          <a:lstStyle/>
          <a:p>
            <a:r>
              <a:rPr lang="hy-AM" sz="3600" b="1" dirty="0"/>
              <a:t>Եզրակացություն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D2FA49-7536-57BC-D088-F1B2A315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6" y="1474410"/>
            <a:ext cx="6836230" cy="4686382"/>
          </a:xfrm>
        </p:spPr>
        <p:txBody>
          <a:bodyPr>
            <a:normAutofit fontScale="92500" lnSpcReduction="20000"/>
          </a:bodyPr>
          <a:lstStyle/>
          <a:p>
            <a:pPr marL="58738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800" kern="100" dirty="0">
                <a:cs typeface="Calibri" panose="020F0502020204030204" pitchFamily="34" charset="0"/>
              </a:rPr>
              <a:t>Սննդի էներգիան ներկայացնում է մեր գոյության հիմնարար գործոնը՝ ազդելով առողջության և ընդհանուր բարեկեցության վրա: </a:t>
            </a:r>
            <a:endParaRPr lang="en-US" sz="2800" kern="100" dirty="0">
              <a:cs typeface="Calibri" panose="020F0502020204030204" pitchFamily="34" charset="0"/>
            </a:endParaRPr>
          </a:p>
          <a:p>
            <a:pPr marL="58738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800" kern="100" dirty="0">
                <a:cs typeface="Calibri" panose="020F0502020204030204" pitchFamily="34" charset="0"/>
              </a:rPr>
              <a:t>Սննդի էներգիայի աղբյուրների, նյութափոխանակության վրա դրա ազդեցության ուսումնասիրությունը թույլ է տալիս ստեղծել հավասարակշռված սննդակարգ և պահպանել առողջ ապրելակերպ՝ հաշվի առնելով  յուրաքանչյուր մարդու անհատական կարիքները։</a:t>
            </a:r>
            <a:endParaRPr lang="en-US" sz="2800" kern="100" dirty="0">
              <a:cs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текст, фрукт, творческий подход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6D20BC53-7B58-19E7-25F1-9F960D948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18" y="1085809"/>
            <a:ext cx="4686382" cy="4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535" y="675564"/>
            <a:ext cx="9144000" cy="1125940"/>
          </a:xfrm>
        </p:spPr>
        <p:txBody>
          <a:bodyPr>
            <a:normAutofit/>
          </a:bodyPr>
          <a:lstStyle/>
          <a:p>
            <a:r>
              <a:rPr lang="hy-AM" sz="3600" b="1" dirty="0"/>
              <a:t>Ներածություն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83140"/>
            <a:ext cx="9144000" cy="4457700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hy-AM" sz="24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Աշխարհում ամեն ինչի հիմքում ընկած է էներգիան։</a:t>
            </a:r>
            <a:endParaRPr lang="ru-RU" sz="2800" dirty="0">
              <a:latin typeface="Calibri (Основной текст)"/>
            </a:endParaRPr>
          </a:p>
          <a:p>
            <a:pPr algn="just">
              <a:buBlip>
                <a:blip r:embed="rId2"/>
              </a:buBlip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Մարդկային էներգիան այն վառելիքն է, որի մակարդակը օրգանիզմում պետք է պահպանել և ավելացնել։</a:t>
            </a:r>
          </a:p>
          <a:p>
            <a:pPr algn="just">
              <a:buBlip>
                <a:blip r:embed="rId2"/>
              </a:buBlip>
            </a:pPr>
            <a:r>
              <a:rPr lang="hy-AM" sz="2400" kern="100" dirty="0"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Մ</a:t>
            </a: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արդը էներգիա է ստանում հիմնականում սննդից:</a:t>
            </a:r>
            <a:endParaRPr lang="en-US" sz="2400" kern="1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hy-AM" sz="2400" kern="100" dirty="0">
                <a:latin typeface="Calibri (Основной текст)"/>
                <a:cs typeface="Calibri" panose="020F0502020204030204" pitchFamily="34" charset="0"/>
              </a:rPr>
              <a:t>Սննդի էներգիան իրենից ներկայացնում է էներգիա, որը մարդը ստանում է սննդամթերքներից և որն անհրաժեշտ է նյութափոխանակության գործընթացները ապահովելու, ֆիզիկական ակտիվությունը և առողջությունը պահպանելու համար:</a:t>
            </a:r>
            <a:endParaRPr lang="hy-AM" sz="2400" kern="1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Սննդի էներգիայի ուսումնասիրությունը կարևոր է ոչ միայն սնվելու հիմնական սկզբունքները հասկանալու, այլև առողջ ապրելակերպ ապահովելու համար։</a:t>
            </a:r>
            <a:endParaRPr lang="en-US" sz="24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22CADA-987A-0391-E258-BB596BF8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9CBF1B1D-6763-4BFC-5A3A-2EFC22C8B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86440"/>
            <a:ext cx="10515600" cy="22399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y-AM" sz="3600" b="1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Շնորհակալություն ուշադրության համար</a:t>
            </a:r>
            <a:r>
              <a:rPr lang="en-US" sz="1800" b="1" kern="100" dirty="0">
                <a:effectLst/>
                <a:latin typeface="Calibri (Основной текст)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kern="100" dirty="0">
                <a:effectLst/>
                <a:latin typeface="Calibri (Основной текст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5852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CEF6565-7A0E-3C40-674C-A6E028C77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4FCE8A-F98B-D546-C924-05F5A01B2F5B}"/>
              </a:ext>
            </a:extLst>
          </p:cNvPr>
          <p:cNvSpPr txBox="1"/>
          <p:nvPr/>
        </p:nvSpPr>
        <p:spPr>
          <a:xfrm>
            <a:off x="3556000" y="777895"/>
            <a:ext cx="7547429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hy-AM" sz="40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Կատարեցին 7 </a:t>
            </a:r>
            <a:r>
              <a:rPr lang="hy-AM" sz="4000" b="1" kern="10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դ</a:t>
            </a:r>
            <a:r>
              <a:rPr lang="hy-AM" sz="40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դասարանի աշակերտներ</a:t>
            </a:r>
            <a:endParaRPr lang="ru-RU" sz="4000" b="1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1800"/>
              </a:spcAft>
            </a:pP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Աննա Բաղրամյանը, Այունց Գոռը, </a:t>
            </a:r>
            <a:b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Դավիթ Ավետիսյանը, Դավիթ Արշակյանը, </a:t>
            </a:r>
            <a:b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Ալբինա Ափինյանը, Արինա </a:t>
            </a:r>
            <a:r>
              <a:rPr lang="hy-AM" sz="2800" kern="1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Գրիգորյանը, </a:t>
            </a:r>
            <a:br>
              <a:rPr lang="hy-AM" sz="2800" kern="1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Վահան </a:t>
            </a: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Խուրշուդյանը, Նարեկ Կայկուսզյանը, </a:t>
            </a:r>
            <a:b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Լաուրա Հարությունյանը, Վահան Ղլեչյանը, </a:t>
            </a:r>
            <a:b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Արինա Նալբանդյանը, Հայկ Ջուլհակյան, </a:t>
            </a:r>
            <a:b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y-AM" sz="28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Գոռ Սարգսյանը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C43ABB-C0DB-B8F8-18D0-839FA31785C2}"/>
              </a:ext>
            </a:extLst>
          </p:cNvPr>
          <p:cNvSpPr txBox="1"/>
          <p:nvPr/>
        </p:nvSpPr>
        <p:spPr>
          <a:xfrm>
            <a:off x="4894115" y="5662736"/>
            <a:ext cx="6548581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y-AM" sz="4000" b="1" kern="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Ուսուցիչ՝</a:t>
            </a:r>
            <a:r>
              <a:rPr lang="hy-AM" sz="1800" b="1" kern="100" dirty="0">
                <a:latin typeface="Calibri (Основной текст)"/>
                <a:cs typeface="Calibri" panose="020F0502020204030204" pitchFamily="34" charset="0"/>
              </a:rPr>
              <a:t>՝ </a:t>
            </a:r>
            <a:r>
              <a:rPr lang="hy-AM" sz="4000" b="1" kern="1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Խոջայան</a:t>
            </a:r>
            <a:r>
              <a:rPr lang="hy-AM" b="1" kern="100" dirty="0">
                <a:solidFill>
                  <a:schemeClr val="bg1"/>
                </a:solidFill>
                <a:latin typeface="Calibri (Основной текст)"/>
                <a:cs typeface="Calibri" panose="020F0502020204030204" pitchFamily="34" charset="0"/>
              </a:rPr>
              <a:t> </a:t>
            </a:r>
            <a:r>
              <a:rPr lang="hy-AM" sz="4000" b="1" kern="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Ս․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kern="100" dirty="0">
                <a:effectLst/>
                <a:latin typeface="Calibri (Основной текст)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kern="100" dirty="0">
                <a:effectLst/>
                <a:latin typeface="Calibri (Основной текст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4F3CA6-7EBE-4176-2C69-2FD39782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3D531-1DEE-0BCB-1D4B-521515C6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8" y="600501"/>
            <a:ext cx="9144000" cy="1125940"/>
          </a:xfrm>
        </p:spPr>
        <p:txBody>
          <a:bodyPr>
            <a:normAutofit/>
          </a:bodyPr>
          <a:lstStyle/>
          <a:p>
            <a:r>
              <a:rPr lang="hy-AM" sz="3600" b="1" dirty="0"/>
              <a:t>Սննդի էներգիայի պահանջը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285483-006C-A28D-793A-4D72F90B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8" y="1555843"/>
            <a:ext cx="7006261" cy="4585649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4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Սննդից ստացվող էներգիան պետք է ապահովի էներգիայի անհատական </a:t>
            </a:r>
            <a:r>
              <a:rPr lang="hy-AM" sz="2400" dirty="0">
                <a:effectLst/>
                <a:latin typeface="Calibri (Основной текст)"/>
                <a:ea typeface="Calibri" panose="020F0502020204030204" pitchFamily="34" charset="0"/>
                <a:cs typeface="Cambria Math" panose="02040503050406030204" pitchFamily="18" charset="0"/>
              </a:rPr>
              <a:t>​​</a:t>
            </a:r>
            <a:r>
              <a:rPr lang="hy-AM" sz="24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ծախսը։</a:t>
            </a:r>
            <a:endParaRPr lang="ru-RU" sz="24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Էներգիայի օրական ծախսը բաղկացած է հետևյալ բաղադրիչներից՝</a:t>
            </a:r>
            <a:endParaRPr lang="en-US" sz="24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էներգիայի ծախսը բազային  նյութափոխանակության համար․ </a:t>
            </a:r>
            <a:endParaRPr lang="ru-RU" sz="2400" kern="1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սննդի մարսման և յուրացման համար էներգիայի ծախս․</a:t>
            </a:r>
            <a:endParaRPr lang="ru-RU" sz="2400" kern="1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hy-AM" sz="24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ֆիզիկական ակտիվության պատճառով էներգիայի ծախս։</a:t>
            </a:r>
            <a:endParaRPr lang="en-US" sz="24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400" kern="100" dirty="0">
                <a:latin typeface="Calibri (Основной текст)"/>
                <a:cs typeface="Calibri" panose="020F0502020204030204" pitchFamily="34" charset="0"/>
              </a:rPr>
              <a:t>Էներգիայի ծախսը չափվում են կիլոջոուլներով [</a:t>
            </a:r>
            <a:r>
              <a:rPr lang="hy-AM" sz="2400" kern="100" dirty="0" err="1">
                <a:latin typeface="Calibri (Основной текст)"/>
                <a:cs typeface="Calibri" panose="020F0502020204030204" pitchFamily="34" charset="0"/>
              </a:rPr>
              <a:t>կՋ</a:t>
            </a:r>
            <a:r>
              <a:rPr lang="hy-AM" sz="2400" kern="100" dirty="0">
                <a:latin typeface="Calibri (Основной текст)"/>
                <a:cs typeface="Calibri" panose="020F0502020204030204" pitchFamily="34" charset="0"/>
              </a:rPr>
              <a:t>]: </a:t>
            </a:r>
            <a:endParaRPr lang="ru-RU" sz="2400" kern="100" dirty="0">
              <a:latin typeface="Calibri (Основной текст)"/>
              <a:cs typeface="Calibri" panose="020F0502020204030204" pitchFamily="34" charset="0"/>
            </a:endParaRPr>
          </a:p>
          <a:p>
            <a:pPr marL="4572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y-AM" sz="2600" b="1" kern="100" dirty="0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1 </a:t>
            </a:r>
            <a:r>
              <a:rPr lang="hy-AM" sz="2600" b="1" kern="100" dirty="0" err="1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կՋ</a:t>
            </a:r>
            <a:r>
              <a:rPr lang="hy-AM" sz="2600" b="1" kern="100" dirty="0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 = 0,24 </a:t>
            </a:r>
            <a:r>
              <a:rPr lang="hy-AM" sz="2600" b="1" kern="100" dirty="0" err="1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կկալ</a:t>
            </a:r>
            <a:r>
              <a:rPr lang="hy-AM" sz="2600" b="1" kern="100" dirty="0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; 1 </a:t>
            </a:r>
            <a:r>
              <a:rPr lang="hy-AM" sz="2600" b="1" kern="100" dirty="0" err="1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կկալ</a:t>
            </a:r>
            <a:r>
              <a:rPr lang="hy-AM" sz="2600" b="1" kern="100" dirty="0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 = 4,184 </a:t>
            </a:r>
            <a:r>
              <a:rPr lang="hy-AM" sz="2600" b="1" kern="100" dirty="0" err="1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կՋ</a:t>
            </a:r>
            <a:r>
              <a:rPr lang="hy-AM" sz="2600" b="1" kern="100" dirty="0">
                <a:solidFill>
                  <a:srgbClr val="657F14"/>
                </a:solidFill>
                <a:latin typeface="Calibri (Основной текст)"/>
                <a:cs typeface="Calibri" panose="020F0502020204030204" pitchFamily="34" charset="0"/>
              </a:rPr>
              <a:t>:</a:t>
            </a:r>
            <a:endParaRPr lang="en-US" sz="2600" b="1" kern="100" dirty="0">
              <a:solidFill>
                <a:srgbClr val="657F14"/>
              </a:solidFill>
              <a:latin typeface="Calibri (Основной текст)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фрукт, Продовольственная группа, Натуральные продукты, производи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0AEB2497-94B4-C52B-332B-7463C482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9" y="1845859"/>
            <a:ext cx="4148511" cy="27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C2804C-EAE1-31B5-088C-08711547D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B055-A34B-B008-7348-A2203990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368488"/>
            <a:ext cx="9144000" cy="1125940"/>
          </a:xfrm>
        </p:spPr>
        <p:txBody>
          <a:bodyPr>
            <a:normAutofit/>
          </a:bodyPr>
          <a:lstStyle/>
          <a:p>
            <a:r>
              <a:rPr lang="hy-AM" sz="3600" b="1" dirty="0"/>
              <a:t>Սննդամթերքի էներգետիկ արժեքը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29A7EF-16DF-51A2-5B36-DD029FBE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48" y="1197309"/>
            <a:ext cx="6364406" cy="3524816"/>
          </a:xfrm>
        </p:spPr>
        <p:txBody>
          <a:bodyPr>
            <a:normAutofit fontScale="92500" lnSpcReduction="20000"/>
          </a:bodyPr>
          <a:lstStyle/>
          <a:p>
            <a:pPr marL="61722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hy-AM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Սննդամթերքների էներգետիկ արժեքը </a:t>
            </a:r>
            <a:r>
              <a:rPr lang="ru-RU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y-AM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կալորիականությունը</a:t>
            </a:r>
            <a:r>
              <a:rPr lang="ru-RU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y-AM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, արտացոլում է մարմնի կողմից որոշակի սննդամթերքի սպառման ժամանակ ստացված էներգիայի քանակը:</a:t>
            </a:r>
            <a:endParaRPr lang="en-US" sz="22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hy-AM" sz="22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Սննդի էներգիայի արժեքի չափման հիմնական մեթոդը կալորիմետրիան է, որը հիմնված է սննդամթերքի այրման ժամանակ արտանետվող ջերմության քանակի չափման վրա:</a:t>
            </a:r>
            <a:endParaRPr lang="ru-RU" sz="2200" kern="100" dirty="0">
              <a:effectLst/>
              <a:latin typeface="Calibri (Основной текст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722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hy-AM" sz="22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Տարբեր մթերքներ կարող են պարունակել տարբեր քանակությամբ կալորիաներ</a:t>
            </a:r>
            <a:r>
              <a:rPr lang="en-US" sz="2200" dirty="0"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Кухонная утварь, посуда, овощи, фрук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937EE25-A17A-F85D-65A3-C34FD83BC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1243652"/>
            <a:ext cx="4763070" cy="3174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E89D03-D442-EED2-F832-ECECF6648B1A}"/>
              </a:ext>
            </a:extLst>
          </p:cNvPr>
          <p:cNvSpPr txBox="1"/>
          <p:nvPr/>
        </p:nvSpPr>
        <p:spPr>
          <a:xfrm>
            <a:off x="139887" y="4495414"/>
            <a:ext cx="1141066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7220" indent="-342900" algn="just"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hy-AM" sz="20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Սննդամթերքի էներգետիկ արժեքը արտահայտվում է կալորիաներով, ընդ որում, ընդունված  է սննդամթերքի վրա նշել 100 գ մթերքի կամ 100 մլ խմիչքի էներգետիկ արժեքը։</a:t>
            </a:r>
            <a:endParaRPr lang="en-US" sz="20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342900" algn="just"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</a:pPr>
            <a:r>
              <a:rPr lang="hy-AM" sz="2000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Սննդամթերքների էներգետիկ արժեքը սերտորեն կապված է դրանց բաղադրության հետ և այնպիսի գործոններ, ինչպիսիք են պատրաստման եղանակը, մշակման և պահպանման պայմանները:</a:t>
            </a:r>
            <a:endParaRPr lang="en-US" sz="2000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0853845-F73E-9678-B472-8EC17CF7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C0F0F3-5FAF-ADD7-B41A-0813488D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8" y="600501"/>
            <a:ext cx="10474766" cy="1125940"/>
          </a:xfrm>
        </p:spPr>
        <p:txBody>
          <a:bodyPr>
            <a:normAutofit fontScale="90000"/>
          </a:bodyPr>
          <a:lstStyle/>
          <a:p>
            <a:r>
              <a:rPr lang="hy-AM" sz="4000" b="1" dirty="0"/>
              <a:t>Նյութափոխանակությունը ԵՎ սննդի էներգիան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5ED1E-B2DA-501A-F2AC-35252B90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8" y="3916907"/>
            <a:ext cx="10959153" cy="2391772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y-AM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Նյութափոխանակություն կամ մետաբոլիզմը բարդ քիմիական գործընթաց է, որի գործառույթներից մեկը սննդանյութերի փոխակերպումն է էներգիայի։</a:t>
            </a:r>
            <a:endParaRPr lang="en-US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y-AM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Մարդու օրգաններն ու հյուսվածքները իրենց գործառույթներն իրականացնելու համար էներգիա են պահանջում, իսկ նյութափոխանակության գործընթացները սննդից ստացված էներգիան վերածում են այնպիսի ձևի, որը կարող է օգտագործվել  բջիջների կողմից:</a:t>
            </a:r>
            <a:endParaRPr lang="en-US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y-AM" kern="100" dirty="0">
                <a:effectLst/>
                <a:latin typeface="Calibri (Основной текст)"/>
                <a:ea typeface="Calibri" panose="020F0502020204030204" pitchFamily="34" charset="0"/>
                <a:cs typeface="Calibri" panose="020F0502020204030204" pitchFamily="34" charset="0"/>
              </a:rPr>
              <a:t>Օպտիմալ նյութափոխանակություն ապահովելու համար հարկավոր է ճիշտ սնվել։ </a:t>
            </a:r>
            <a:endParaRPr lang="en-US" kern="100" dirty="0"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A791BF3F-87AC-4973-C3BE-FA4B5D99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0" y="1726441"/>
            <a:ext cx="8034836" cy="17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9B62A6-8149-C75B-287C-5CCF20F6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9B79F-0924-0A33-E93E-05553835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8" y="600501"/>
            <a:ext cx="9689912" cy="1125940"/>
          </a:xfrm>
        </p:spPr>
        <p:txBody>
          <a:bodyPr>
            <a:normAutofit/>
          </a:bodyPr>
          <a:lstStyle/>
          <a:p>
            <a:r>
              <a:rPr lang="hy-AM" sz="3600" b="1" dirty="0"/>
              <a:t>Հիմնական սննդանյութերը</a:t>
            </a:r>
            <a: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13F41-3409-9CAE-DD15-A8B721C6A361}"/>
              </a:ext>
            </a:extLst>
          </p:cNvPr>
          <p:cNvSpPr txBox="1"/>
          <p:nvPr/>
        </p:nvSpPr>
        <p:spPr>
          <a:xfrm>
            <a:off x="447668" y="1610401"/>
            <a:ext cx="590777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Հիմնական սննդանյութերը բաժանվում են վեց տեսակների՝</a:t>
            </a:r>
            <a:endParaRPr lang="ru-RU" sz="24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սպիտակուցներ․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ճարպեր․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ածխաջրեր․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վիտամիններ․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հանքանյութեր․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9025" lvl="0" indent="-522288" algn="just">
              <a:spcAft>
                <a:spcPts val="600"/>
              </a:spcAft>
              <a:buBlip>
                <a:blip r:embed="rId2"/>
              </a:buBlip>
            </a:pPr>
            <a:r>
              <a:rPr lang="hy-AM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ջուր</a:t>
            </a:r>
            <a:r>
              <a:rPr lang="en-US" sz="2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="" xmlns:a16="http://schemas.microsoft.com/office/drawing/2014/main" id="{0CDEBBEE-100B-6BF3-548A-D5199C64B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958731"/>
              </p:ext>
            </p:extLst>
          </p:nvPr>
        </p:nvGraphicFramePr>
        <p:xfrm>
          <a:off x="5660573" y="1354225"/>
          <a:ext cx="6757296" cy="455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3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0F5F2-5A84-048B-7A0C-CD765962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153805"/>
            <a:ext cx="9144000" cy="1143000"/>
          </a:xfrm>
        </p:spPr>
        <p:txBody>
          <a:bodyPr/>
          <a:lstStyle/>
          <a:p>
            <a:r>
              <a:rPr lang="hy-AM" sz="3600" b="1" dirty="0"/>
              <a:t>Սպիտակուցներ</a:t>
            </a:r>
            <a:endParaRPr lang="en-US" sz="3600" b="1" dirty="0"/>
          </a:p>
        </p:txBody>
      </p:sp>
      <p:pic>
        <p:nvPicPr>
          <p:cNvPr id="8" name="Рисунок 7" descr="Изображение выглядит как еда, блюдо, ингредиент, Кулинар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6A10A672-1E27-AF4C-6D66-516C00E69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06" y="1796143"/>
            <a:ext cx="4694837" cy="3124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13E0539-DDF1-13D5-CF15-7B9BE7002887}"/>
              </a:ext>
            </a:extLst>
          </p:cNvPr>
          <p:cNvSpPr txBox="1"/>
          <p:nvPr/>
        </p:nvSpPr>
        <p:spPr>
          <a:xfrm>
            <a:off x="507999" y="1656042"/>
            <a:ext cx="621211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b="1" kern="100" dirty="0">
                <a:solidFill>
                  <a:srgbClr val="657F1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Սպիտակուցները</a:t>
            </a: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մեր մարմնի հիմնական շինանյութն են: Նրանք անհրաժեշտ են հյուսվածքների աճի և վերականգնման, ինչպես նաև հորմոնների և ֆերմենտների արտադրության համար, որոնք մասնակցում են նյութափոխանակության գործընթացներին: 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Սպիտակուցների լավ աղբյուրներ են՝ միսը, ձուկը, ձուն, կաթնամթերքը, լոբազգիները և ընդեղենը:</a:t>
            </a:r>
            <a:endParaRPr lang="en-US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6C34A62-6F0F-C774-C43C-5073E2F7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A51D0-31A3-9013-1EC8-66D168F0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3" y="191661"/>
            <a:ext cx="9144000" cy="1143000"/>
          </a:xfrm>
        </p:spPr>
        <p:txBody>
          <a:bodyPr/>
          <a:lstStyle/>
          <a:p>
            <a:r>
              <a:rPr lang="hy-AM" sz="3600" b="1" dirty="0"/>
              <a:t>Ճարպեր</a:t>
            </a:r>
            <a:endParaRPr lang="en-US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EC07BC-DFA5-AE7F-B2ED-A196528C1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0458" y="1676132"/>
            <a:ext cx="4998110" cy="3748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161169-C129-3F66-6AD4-2274AB17355C}"/>
              </a:ext>
            </a:extLst>
          </p:cNvPr>
          <p:cNvSpPr txBox="1"/>
          <p:nvPr/>
        </p:nvSpPr>
        <p:spPr>
          <a:xfrm>
            <a:off x="624113" y="1676132"/>
            <a:ext cx="547188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Ճարպերը</a:t>
            </a:r>
            <a:r>
              <a:rPr lang="hy-AM" sz="2600" kern="100" dirty="0">
                <a:cs typeface="Calibri" panose="020F0502020204030204" pitchFamily="34" charset="0"/>
              </a:rPr>
              <a:t> մեր օրգանիզմի համար էներգիայի կարևոր աղբյուր են։ Դրանք նաև կարևոր են ուղեղի և նյարդային համակարգի ճիշտ աշխատանքի, ինչպես նաև հորմոնների արտադրության համար։ </a:t>
            </a:r>
            <a:endParaRPr lang="en-US" sz="26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kern="100" dirty="0">
                <a:cs typeface="Calibri" panose="020F0502020204030204" pitchFamily="34" charset="0"/>
              </a:rPr>
              <a:t>Ճարպերի լավ աղբյուրներ են՝ ձուկը, ընդեղենը, սերմերը, ավոկադոն և յուղերը:</a:t>
            </a:r>
            <a:endParaRPr lang="en-US" sz="2600" kern="1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F454F7-632F-A10E-4CD0-565AB815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35E013-E300-309D-3A47-3AFA3145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45" y="298947"/>
            <a:ext cx="9144000" cy="1143000"/>
          </a:xfrm>
        </p:spPr>
        <p:txBody>
          <a:bodyPr/>
          <a:lstStyle/>
          <a:p>
            <a:r>
              <a:rPr lang="hy-AM" sz="3600" b="1" kern="100" dirty="0">
                <a:solidFill>
                  <a:srgbClr val="657F14"/>
                </a:solidFill>
                <a:latin typeface="+mj-lt"/>
                <a:cs typeface="Calibri" panose="020F0502020204030204" pitchFamily="34" charset="0"/>
              </a:rPr>
              <a:t>Ածխաջրեր</a:t>
            </a:r>
            <a:endParaRPr lang="en-US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E18D7D-336B-55AB-6D24-91E1DEE2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756" y="2148077"/>
            <a:ext cx="5051942" cy="2580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F9642D0-F8A6-08FD-3621-154F89669C71}"/>
              </a:ext>
            </a:extLst>
          </p:cNvPr>
          <p:cNvSpPr txBox="1"/>
          <p:nvPr/>
        </p:nvSpPr>
        <p:spPr>
          <a:xfrm>
            <a:off x="710044" y="1874692"/>
            <a:ext cx="5502070" cy="3127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b="1" kern="100" dirty="0">
                <a:solidFill>
                  <a:srgbClr val="657F14"/>
                </a:solidFill>
                <a:cs typeface="Calibri" panose="020F0502020204030204" pitchFamily="34" charset="0"/>
              </a:rPr>
              <a:t>Ածխաջրերը </a:t>
            </a:r>
            <a:r>
              <a:rPr lang="hy-AM" sz="2600" kern="100" dirty="0">
                <a:cs typeface="Calibri" panose="020F0502020204030204" pitchFamily="34" charset="0"/>
              </a:rPr>
              <a:t>մեր մարմնի էներգիայի հիմնական աղբյուրն են։ Նրանք քայքայվում են գլյուկոզայի, որն օգտագործվում է բջիջների կողմից էներգիա արտադրելու համար: </a:t>
            </a:r>
            <a:endParaRPr lang="en-US" sz="2600" kern="100" dirty="0"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hy-AM" sz="2600" kern="100" dirty="0">
                <a:cs typeface="Calibri" panose="020F0502020204030204" pitchFamily="34" charset="0"/>
              </a:rPr>
              <a:t>Ածխաջրերի լավ աղբյուրներ են մրգերը, բանջարեղենը, ինչպես նաև հացահատիկները և լոբազգիները:</a:t>
            </a:r>
            <a:endParaRPr lang="en-US" sz="2600" kern="1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377</TotalTime>
  <Words>1173</Words>
  <Application>Microsoft Office PowerPoint</Application>
  <PresentationFormat>Произвольный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Health Fitness 16x9</vt:lpstr>
      <vt:lpstr>Սննդի էներգիա</vt:lpstr>
      <vt:lpstr>Ներածություն </vt:lpstr>
      <vt:lpstr>Սննդի էներգիայի պահանջը </vt:lpstr>
      <vt:lpstr>Սննդամթերքի էներգետիկ արժեքը </vt:lpstr>
      <vt:lpstr>Նյութափոխանակությունը ԵՎ սննդի էներգիան </vt:lpstr>
      <vt:lpstr>Հիմնական սննդանյութերը </vt:lpstr>
      <vt:lpstr>Սպիտակուցներ</vt:lpstr>
      <vt:lpstr>Ճարպեր</vt:lpstr>
      <vt:lpstr>Ածխաջրեր</vt:lpstr>
      <vt:lpstr>Վիտամիններ, հանքանյութեր ԵՎ Ջուր</vt:lpstr>
      <vt:lpstr>Առողջ սննդակարգ</vt:lpstr>
      <vt:lpstr>Առողջ սննդակարգ</vt:lpstr>
      <vt:lpstr>Презентация PowerPoint</vt:lpstr>
      <vt:lpstr>ԴԴՈՒՄ</vt:lpstr>
      <vt:lpstr>Մեղր</vt:lpstr>
      <vt:lpstr>Քաղցր գազավորված ըմպելիքներ</vt:lpstr>
      <vt:lpstr>չիփսեր</vt:lpstr>
      <vt:lpstr>Առողջ ապրելակերպ</vt:lpstr>
      <vt:lpstr>Եզրակացություն </vt:lpstr>
      <vt:lpstr>Շնորհակալություն ուշադրության համար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Սննդի էներգիա</dc:title>
  <dc:creator>Alyona Melikyan</dc:creator>
  <cp:lastModifiedBy>USER</cp:lastModifiedBy>
  <cp:revision>39</cp:revision>
  <dcterms:created xsi:type="dcterms:W3CDTF">2024-02-16T10:50:34Z</dcterms:created>
  <dcterms:modified xsi:type="dcterms:W3CDTF">2024-03-04T07:16:12Z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