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7"/>
  </p:notesMasterIdLst>
  <p:sldIdLst>
    <p:sldId id="260" r:id="rId2"/>
    <p:sldId id="337" r:id="rId3"/>
    <p:sldId id="336" r:id="rId4"/>
    <p:sldId id="303" r:id="rId5"/>
    <p:sldId id="300" r:id="rId6"/>
    <p:sldId id="320" r:id="rId7"/>
    <p:sldId id="265" r:id="rId8"/>
    <p:sldId id="267" r:id="rId9"/>
    <p:sldId id="317" r:id="rId10"/>
    <p:sldId id="306" r:id="rId11"/>
    <p:sldId id="308" r:id="rId12"/>
    <p:sldId id="309" r:id="rId13"/>
    <p:sldId id="310" r:id="rId14"/>
    <p:sldId id="312" r:id="rId15"/>
    <p:sldId id="318" r:id="rId16"/>
    <p:sldId id="275" r:id="rId17"/>
    <p:sldId id="324" r:id="rId18"/>
    <p:sldId id="325" r:id="rId19"/>
    <p:sldId id="326" r:id="rId20"/>
    <p:sldId id="338" r:id="rId21"/>
    <p:sldId id="331" r:id="rId22"/>
    <p:sldId id="332" r:id="rId23"/>
    <p:sldId id="339" r:id="rId24"/>
    <p:sldId id="340" r:id="rId25"/>
    <p:sldId id="33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katerina Chingaeva" initials="EC" lastIdx="3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8E"/>
    <a:srgbClr val="C00000"/>
    <a:srgbClr val="D9D9D9"/>
    <a:srgbClr val="21D1AD"/>
    <a:srgbClr val="EBE9EB"/>
    <a:srgbClr val="1D9A78"/>
    <a:srgbClr val="B9B9B9"/>
    <a:srgbClr val="565656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DEC65A-82B1-3B44-9813-5203D39DD062}" v="261" dt="2021-09-27T15:20:01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5" autoAdjust="0"/>
    <p:restoredTop sz="94727"/>
  </p:normalViewPr>
  <p:slideViewPr>
    <p:cSldViewPr snapToGrid="0">
      <p:cViewPr varScale="1">
        <p:scale>
          <a:sx n="107" d="100"/>
          <a:sy n="107" d="100"/>
        </p:scale>
        <p:origin x="10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E4CA4-A718-4F56-85E4-451E69F5F4EC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0B9FA-E46D-47A5-B89C-0EC0D81BF4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9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прошлом году 50% тех, кто занимал</a:t>
            </a:r>
            <a:r>
              <a:rPr lang="ru-RU" baseline="0" dirty="0"/>
              <a:t> ребенка гаджетами в поездке.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36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0B9FA-E46D-47A5-B89C-0EC0D81BF4B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87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0B9FA-E46D-47A5-B89C-0EC0D81BF4B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9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69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3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98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8" y="5920877"/>
            <a:ext cx="2488628" cy="937124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198" y="3156497"/>
            <a:ext cx="3024404" cy="19198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9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lk Title On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062240C-E341-443E-93A5-4F63D7A6F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2198" y="4101075"/>
            <a:ext cx="3023279" cy="2208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buNone/>
              <a:defRPr sz="2000">
                <a:latin typeface="Kaspersky Sans" panose="020B0503050101040103" pitchFamily="34" charset="-52"/>
              </a:defRPr>
            </a:lvl2pPr>
          </a:lstStyle>
          <a:p>
            <a:pPr lvl="0"/>
            <a:br>
              <a:rPr lang="ru-RU" dirty="0"/>
            </a:br>
            <a:r>
              <a:rPr lang="en-US" dirty="0"/>
              <a:t>Speaker person</a:t>
            </a:r>
            <a:endParaRPr lang="ru-RU" dirty="0"/>
          </a:p>
          <a:p>
            <a:pPr lvl="1"/>
            <a:endParaRPr lang="ru-RU" dirty="0"/>
          </a:p>
          <a:p>
            <a:pPr lvl="1"/>
            <a:r>
              <a:rPr lang="en-US" dirty="0"/>
              <a:t>Speaker title</a:t>
            </a:r>
          </a:p>
          <a:p>
            <a:pPr lvl="1"/>
            <a:br>
              <a:rPr lang="en-US" dirty="0"/>
            </a:br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5904655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151468" y="4101076"/>
            <a:ext cx="5904640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br>
              <a:rPr lang="ru-RU" dirty="0"/>
            </a:br>
            <a:r>
              <a:rPr lang="en-US" dirty="0"/>
              <a:t>Subtitle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8015667" y="1508786"/>
            <a:ext cx="1919816" cy="1920213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024B81-98E0-4AC3-AA79-05A9E719595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5010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>
            <a:extLst>
              <a:ext uri="{FF2B5EF4-FFF2-40B4-BE49-F238E27FC236}">
                <a16:creationId xmlns:a16="http://schemas.microsoft.com/office/drawing/2014/main" id="{08A63232-5F31-7F40-86A0-1F830F7121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061181"/>
            <a:ext cx="3983567" cy="15361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41133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1220756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46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9834E3-0CB5-CF4D-A7B1-971F3BDB2BF6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08A63232-5F31-7F40-86A0-1F830F7121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061181"/>
            <a:ext cx="3983567" cy="15361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41133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1220756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897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576" y="1749208"/>
            <a:ext cx="769976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7046907" y="1749208"/>
            <a:ext cx="769976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5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1293576" y="4622263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6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7046908" y="4622263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6F97B2-1CC9-481A-BC7D-B1321F0589D9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919FA5C8-65CC-4EFD-AF31-1BF3F4019B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1451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867" dirty="0"/>
              <a:t>Icons represent content.</a:t>
            </a:r>
            <a:endParaRPr lang="ru-RU" sz="1867" dirty="0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479100E1-928B-4122-9A22-0B97703340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2089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867" dirty="0"/>
              <a:t>Icons are visually simple and depict </a:t>
            </a:r>
            <a:br>
              <a:rPr lang="en-US" sz="1867" dirty="0"/>
            </a:br>
            <a:r>
              <a:rPr lang="en-US" sz="1867" dirty="0"/>
              <a:t>specific concepts.</a:t>
            </a:r>
            <a:endParaRPr lang="ru-RU" sz="1867" dirty="0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id="{7229CF3B-B185-4169-B59B-50FEE6DDAD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51451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867" dirty="0"/>
              <a:t>One slide is not enough? Duplicate it </a:t>
            </a:r>
            <a:br>
              <a:rPr lang="en-US" sz="1867" dirty="0"/>
            </a:br>
            <a:r>
              <a:rPr lang="en-US" sz="1867" dirty="0"/>
              <a:t>and add “cont.” to your title.</a:t>
            </a:r>
            <a:endParaRPr lang="ru-RU" sz="1867" dirty="0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A3B3C620-BE07-42BA-AAFD-F2CA99148D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2089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867" dirty="0"/>
              <a:t>These layouts will make your slides </a:t>
            </a:r>
            <a:br>
              <a:rPr lang="en-US" sz="1867" dirty="0"/>
            </a:br>
            <a:r>
              <a:rPr lang="en-US" sz="1867" dirty="0"/>
              <a:t>more coherent. You’ll see!</a:t>
            </a:r>
            <a:endParaRPr lang="ru-RU" sz="1867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659B28-9C2C-D743-A68B-FA1081DF38D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Текст 3">
            <a:extLst>
              <a:ext uri="{FF2B5EF4-FFF2-40B4-BE49-F238E27FC236}">
                <a16:creationId xmlns:a16="http://schemas.microsoft.com/office/drawing/2014/main" id="{8CA5171C-0FE5-8A43-BFD3-142048D2F8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1024"/>
            <a:ext cx="11712521" cy="4293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>4</a:t>
            </a:r>
            <a:r>
              <a:rPr lang="en-US" dirty="0"/>
              <a:t>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010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аблица 9"/>
          <p:cNvSpPr>
            <a:spLocks noGrp="1"/>
          </p:cNvSpPr>
          <p:nvPr>
            <p:ph type="tbl" sz="quarter" idx="11" hasCustomPrompt="1"/>
          </p:nvPr>
        </p:nvSpPr>
        <p:spPr>
          <a:xfrm>
            <a:off x="334434" y="1508788"/>
            <a:ext cx="11523133" cy="480099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93F185-748D-4142-B889-E9E2A48CD7E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BEA037-C505-9F49-8B84-BB3063975238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Текст 3">
            <a:extLst>
              <a:ext uri="{FF2B5EF4-FFF2-40B4-BE49-F238E27FC236}">
                <a16:creationId xmlns:a16="http://schemas.microsoft.com/office/drawing/2014/main" id="{7542F3FE-AFB7-9C44-BF44-05602B45C5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Table with titles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522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92E273-37CE-2942-977F-F0DC39C94496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1902498-95FC-D947-9D82-50241CFAF6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907328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FDABA6-3CBB-C74D-85A0-B7CEC7AB1F41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Текст 3">
            <a:extLst>
              <a:ext uri="{FF2B5EF4-FFF2-40B4-BE49-F238E27FC236}">
                <a16:creationId xmlns:a16="http://schemas.microsoft.com/office/drawing/2014/main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0560"/>
            <a:ext cx="11712521" cy="4301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This is where your big statement should be.</a:t>
            </a:r>
            <a:br>
              <a:rPr lang="ru-RU" dirty="0"/>
            </a:br>
            <a:r>
              <a:rPr lang="en-US" dirty="0"/>
              <a:t>Use light background</a:t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0605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3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lk Title On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865288"/>
            <a:ext cx="11521280" cy="11235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4667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2255574" y="2176175"/>
            <a:ext cx="7680852" cy="9601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67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335360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person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5615947" y="342845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4175787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Speaker title</a:t>
            </a:r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8016213" y="5042132"/>
            <a:ext cx="3840427" cy="4800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/>
            </a:lvl1pPr>
            <a:lvl2pPr marL="0" indent="0" algn="ctr">
              <a:spcBef>
                <a:spcPts val="0"/>
              </a:spcBef>
              <a:buNone/>
              <a:defRPr sz="2000" b="1"/>
            </a:lvl2pPr>
            <a:lvl3pPr marL="0" indent="0" algn="ctr">
              <a:spcBef>
                <a:spcPts val="0"/>
              </a:spcBef>
              <a:buNone/>
              <a:defRPr sz="2000"/>
            </a:lvl3pPr>
            <a:lvl4pPr marL="0" indent="0" algn="ctr"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3"/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id="{E795FB51-92F8-48AC-A9E1-D48C5A5E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427" y="5864572"/>
            <a:ext cx="1901144" cy="7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08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61403B-28BE-4E3E-92C0-F705B97746C7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02052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8" y="5920877"/>
            <a:ext cx="2488628" cy="937124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198" y="3156497"/>
            <a:ext cx="3024404" cy="19198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345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5B0507F-CDAA-744C-BE51-885A42351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4" name="Рисунок 8" descr="Kaspersky logo black.png_645E5772.png">
            <a:extLst>
              <a:ext uri="{FF2B5EF4-FFF2-40B4-BE49-F238E27FC236}">
                <a16:creationId xmlns:a16="http://schemas.microsoft.com/office/drawing/2014/main" id="{AB5E2CEC-964A-5B43-97EE-E5AAF76A88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8" y="5920877"/>
            <a:ext cx="2488628" cy="937124"/>
          </a:xfrm>
          <a:prstGeom prst="rect">
            <a:avLst/>
          </a:prstGeom>
        </p:spPr>
      </p:pic>
      <p:sp>
        <p:nvSpPr>
          <p:cNvPr id="5" name="Текст 3">
            <a:extLst>
              <a:ext uri="{FF2B5EF4-FFF2-40B4-BE49-F238E27FC236}">
                <a16:creationId xmlns:a16="http://schemas.microsoft.com/office/drawing/2014/main" id="{27EB3C1D-BA91-8849-935B-95E4A1A466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2198" y="3156497"/>
            <a:ext cx="3024404" cy="19198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36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02C58D6-E2E9-E344-B46A-A7AFF92CA5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5920877"/>
            <a:ext cx="2580999" cy="964329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27581E8-54D9-4442-8599-F8B14D624F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198" y="3162494"/>
            <a:ext cx="2928325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5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x-none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A81E4-5486-6C48-851A-D1ACD8EE1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401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PPT_Backs_Dark_Green_HD.mp4">
            <a:hlinkClick r:id="" action="ppaction://media"/>
            <a:extLst>
              <a:ext uri="{FF2B5EF4-FFF2-40B4-BE49-F238E27FC236}">
                <a16:creationId xmlns:a16="http://schemas.microsoft.com/office/drawing/2014/main" id="{15B69C83-A6C0-A940-B860-DA251C27759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02C58D6-E2E9-E344-B46A-A7AFF92CA5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5920877"/>
            <a:ext cx="2580999" cy="964329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A27581E8-54D9-4442-8599-F8B14D624F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2198" y="3162494"/>
            <a:ext cx="2928325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8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x-none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A81E4-5486-6C48-851A-D1ACD8EE1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783866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03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ese guidelines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> </a:t>
            </a:r>
            <a:r>
              <a:rPr lang="en-US" dirty="0"/>
              <a:t>Use dark background for more meaningful points.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475DA-C2BB-40B7-897D-5C5ED675AD6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601E6B-2CC7-154D-A659-87D20DF6BD7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Текст 3">
            <a:extLst>
              <a:ext uri="{FF2B5EF4-FFF2-40B4-BE49-F238E27FC236}">
                <a16:creationId xmlns:a16="http://schemas.microsoft.com/office/drawing/2014/main" id="{6A872524-AE71-A24D-87BC-9594017C3C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33552"/>
            <a:ext cx="11712521" cy="44717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168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1D9317-49B3-4925-A0C5-F488C407CE0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25C4B4-3E7C-C64C-A03C-164772A5870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Текст 3">
            <a:extLst>
              <a:ext uri="{FF2B5EF4-FFF2-40B4-BE49-F238E27FC236}">
                <a16:creationId xmlns:a16="http://schemas.microsoft.com/office/drawing/2014/main" id="{B823B381-C4BB-C948-AC56-BC3A2131E3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192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palet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1D9317-49B3-4925-A0C5-F488C407CE0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557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0E916-3B57-44C7-B439-A9C47BC94014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DE9914E6-D8C6-4508-8316-D76851067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674" y="3092963"/>
            <a:ext cx="5904639" cy="15361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E98D15-CAB8-2A4F-A373-87593CB23E18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Текст 3">
            <a:extLst>
              <a:ext uri="{FF2B5EF4-FFF2-40B4-BE49-F238E27FC236}">
                <a16:creationId xmlns:a16="http://schemas.microsoft.com/office/drawing/2014/main" id="{627A55F4-D504-B04F-884A-C8E306417A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8"/>
            <a:ext cx="11712521" cy="43251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38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76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5567925" y="3332989"/>
            <a:ext cx="4320497" cy="1536171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380990" indent="-380990"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1867">
                <a:latin typeface="Kaspersky Sans" panose="020B0503050101040103" pitchFamily="34" charset="-52"/>
              </a:defRPr>
            </a:lvl5pPr>
          </a:lstStyle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If you need just 2 bullets instead of four, it’s okay. You don’t have to fill out the whole template.</a:t>
            </a:r>
          </a:p>
          <a:p>
            <a:pPr marL="380990" lvl="4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Hit *</a:t>
            </a:r>
            <a:r>
              <a:rPr lang="en-US" dirty="0" err="1"/>
              <a:t>Shift+Enter</a:t>
            </a:r>
            <a:r>
              <a:rPr lang="en-US" dirty="0"/>
              <a:t>* if you want a new line under the same bullet.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767409" y="3332989"/>
            <a:ext cx="4320497" cy="1536171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0"/>
              </a:spcBef>
              <a:buFont typeface="Arial" panose="020B0604020202020204" pitchFamily="34" charset="0"/>
              <a:buChar char="•"/>
              <a:defRPr sz="1867"/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Think before you copy/paste this layout into your leave-behind. Is it really necessary?</a:t>
            </a:r>
          </a:p>
          <a:p>
            <a:pPr marL="380990" lvl="4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lvl="4" indent="-380990">
              <a:buFont typeface="Arial" panose="020B0604020202020204" pitchFamily="34" charset="0"/>
              <a:buChar char="•"/>
            </a:pPr>
            <a:r>
              <a:rPr lang="en-US" dirty="0"/>
              <a:t>Express one thought per sentence. If you need to show examples – visualize them.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5C95E-572D-4516-94CA-044B31DF7D4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B6D3D7-B1FC-4140-B466-DEE977CEBCEF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11F1F71F-2226-6545-8F7E-30BA1E81D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1024"/>
            <a:ext cx="11712521" cy="4297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Dos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158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A9BA8-61D8-074A-BA06-89A512AC1C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0902" y="3332991"/>
            <a:ext cx="5233079" cy="1248139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867"/>
            </a:lvl1pPr>
            <a:lvl2pPr marL="990575" indent="-380990">
              <a:buSzPct val="120000"/>
              <a:buFont typeface="Arial" panose="020B0604020202020204" pitchFamily="34" charset="0"/>
              <a:buChar char="•"/>
              <a:defRPr sz="1867"/>
            </a:lvl2pPr>
            <a:lvl3pPr>
              <a:buSzPct val="120000"/>
              <a:defRPr sz="1600"/>
            </a:lvl3pPr>
            <a:lvl4pPr marL="2133547" indent="-304792">
              <a:buSzPct val="120000"/>
              <a:buFont typeface="Arial" panose="020B0604020202020204" pitchFamily="34" charset="0"/>
              <a:buChar char="•"/>
              <a:defRPr sz="1333"/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584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5C95E-572D-4516-94CA-044B31DF7D4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E8B8D90-9157-934A-9CC7-CD56A3326D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8022" y="3332991"/>
            <a:ext cx="5233077" cy="1248139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867"/>
            </a:lvl1pPr>
            <a:lvl2pPr marL="990575" indent="-380990">
              <a:buSzPct val="120000"/>
              <a:buFont typeface="Arial" panose="020B0604020202020204" pitchFamily="34" charset="0"/>
              <a:buChar char="•"/>
              <a:defRPr sz="1867"/>
            </a:lvl2pPr>
            <a:lvl3pPr>
              <a:buSzPct val="120000"/>
              <a:defRPr sz="1600"/>
            </a:lvl3pPr>
            <a:lvl4pPr marL="2133547" indent="-304792">
              <a:buSzPct val="120000"/>
              <a:buFont typeface="Arial" panose="020B0604020202020204" pitchFamily="34" charset="0"/>
              <a:buChar char="•"/>
              <a:defRPr sz="1333"/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D2BCD7-49B4-B14E-906D-E70C827D456B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id="{18168277-A13D-694D-85FE-2005897A9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Dos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519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A9BA8-61D8-074A-BA06-89A512AC1C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0902" y="3332991"/>
            <a:ext cx="5233079" cy="1248139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867"/>
            </a:lvl1pPr>
            <a:lvl2pPr marL="990575" indent="-380990">
              <a:buSzPct val="120000"/>
              <a:buFont typeface="Arial" panose="020B0604020202020204" pitchFamily="34" charset="0"/>
              <a:buChar char="•"/>
              <a:defRPr sz="1867"/>
            </a:lvl2pPr>
            <a:lvl3pPr>
              <a:buSzPct val="120000"/>
              <a:defRPr sz="1600"/>
            </a:lvl3pPr>
            <a:lvl4pPr marL="2133547" indent="-304792">
              <a:buSzPct val="120000"/>
              <a:buFont typeface="Arial" panose="020B0604020202020204" pitchFamily="34" charset="0"/>
              <a:buChar char="•"/>
              <a:defRPr sz="1333"/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6864761" cy="1584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5C95E-572D-4516-94CA-044B31DF7D4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E8B8D90-9157-934A-9CC7-CD56A3326D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8022" y="3332991"/>
            <a:ext cx="5233077" cy="1248139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867"/>
            </a:lvl1pPr>
            <a:lvl2pPr marL="990575" indent="-380990">
              <a:buSzPct val="120000"/>
              <a:buFont typeface="Arial" panose="020B0604020202020204" pitchFamily="34" charset="0"/>
              <a:buChar char="•"/>
              <a:defRPr sz="1867"/>
            </a:lvl2pPr>
            <a:lvl3pPr>
              <a:buSzPct val="120000"/>
              <a:defRPr sz="1600"/>
            </a:lvl3pPr>
            <a:lvl4pPr marL="2133547" indent="-304792">
              <a:buSzPct val="120000"/>
              <a:buFont typeface="Arial" panose="020B0604020202020204" pitchFamily="34" charset="0"/>
              <a:buChar char="•"/>
              <a:defRPr sz="1333"/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</p:spTree>
    <p:extLst>
      <p:ext uri="{BB962C8B-B14F-4D97-AF65-F5344CB8AC3E}">
        <p14:creationId xmlns:p14="http://schemas.microsoft.com/office/powerpoint/2010/main" val="369765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Examp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3339" y="452669"/>
            <a:ext cx="8832981" cy="2400267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9333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 layout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6BC9D-9DC7-4DDA-BC70-A24E74C875F4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1344" y="5061182"/>
            <a:ext cx="4944549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201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152232" y="5685251"/>
            <a:ext cx="10704409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Author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is a quote slide.</a:t>
            </a:r>
            <a:br>
              <a:rPr lang="ru-RU" dirty="0"/>
            </a:br>
            <a:r>
              <a:rPr lang="en-US" dirty="0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275A2-A77A-4D4C-A6EF-A849A113332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10E96A-08B4-D546-9485-3EDB30147F55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Текст 3">
            <a:extLst>
              <a:ext uri="{FF2B5EF4-FFF2-40B4-BE49-F238E27FC236}">
                <a16:creationId xmlns:a16="http://schemas.microsoft.com/office/drawing/2014/main" id="{C6F463AE-EC3C-F94B-A7B6-B14010FAE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548217"/>
            <a:ext cx="11712521" cy="4544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549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152232" y="5685251"/>
            <a:ext cx="10704409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Author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is a quote slide.</a:t>
            </a:r>
            <a:br>
              <a:rPr lang="ru-RU" dirty="0"/>
            </a:br>
            <a:r>
              <a:rPr lang="en-US" dirty="0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275A2-A77A-4D4C-A6EF-A849A113332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8174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1" y="1508788"/>
            <a:ext cx="576064" cy="454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7562C4-29CE-4F53-9C90-799D65CB2DF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Albert Einstein</a:t>
            </a:r>
            <a:endParaRPr lang="ru-R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E6754E-4C21-AD45-8BFE-A64993F6357C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id="{CC4A26E7-BECE-4641-B014-90D8AB5F0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544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115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1" y="1508788"/>
            <a:ext cx="576064" cy="454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7562C4-29CE-4F53-9C90-799D65CB2DF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Albert Einstein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151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C82C5-1719-4908-A848-AEFE6300661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1" y="5685251"/>
            <a:ext cx="10657184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735D71-2819-294D-884E-1F99CD90E3C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Текст 3">
            <a:extLst>
              <a:ext uri="{FF2B5EF4-FFF2-40B4-BE49-F238E27FC236}">
                <a16:creationId xmlns:a16="http://schemas.microsoft.com/office/drawing/2014/main" id="{A02D7AD2-D51F-E74A-8671-79C400C717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881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C82C5-1719-4908-A848-AEFE6300661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1" y="5685251"/>
            <a:ext cx="10657184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72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142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0B930-8A49-4629-9A75-D1E4D0C8F74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5F7946-C72F-0840-AFA7-A3AB2D3AA3CC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Текст 3">
            <a:extLst>
              <a:ext uri="{FF2B5EF4-FFF2-40B4-BE49-F238E27FC236}">
                <a16:creationId xmlns:a16="http://schemas.microsoft.com/office/drawing/2014/main" id="{26D8AD16-EDB4-1D4C-98DE-52BD3FF31E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177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1" y="1268762"/>
            <a:ext cx="8784975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0B930-8A49-4629-9A75-D1E4D0C8F74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453" y="5685251"/>
            <a:ext cx="10704411" cy="720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856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 on a keyboard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335360" y="788707"/>
            <a:ext cx="11521280" cy="4032448"/>
          </a:xfrm>
        </p:spPr>
        <p:txBody>
          <a:bodyPr>
            <a:noAutofit/>
          </a:bodyPr>
          <a:lstStyle>
            <a:lvl1pPr>
              <a:defRPr sz="32399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1997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334434" y="5973234"/>
            <a:ext cx="11523133" cy="33655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0" indent="0" algn="ctr">
              <a:spcBef>
                <a:spcPts val="0"/>
              </a:spcBef>
              <a:buNone/>
              <a:defRPr sz="2000"/>
            </a:lvl2pPr>
            <a:lvl3pPr marL="0" indent="0" algn="ct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3pPr>
            <a:lvl4pPr marL="0" indent="0" algn="ctr">
              <a:spcBef>
                <a:spcPts val="0"/>
              </a:spcBef>
              <a:buNone/>
              <a:defRPr sz="2000" b="1"/>
            </a:lvl4pPr>
            <a:lvl5pPr marL="0" indent="0" algn="ctr">
              <a:spcBef>
                <a:spcPts val="0"/>
              </a:spcBef>
              <a:buNone/>
              <a:defRPr sz="1867"/>
            </a:lvl5pPr>
          </a:lstStyle>
          <a:p>
            <a:pPr lvl="2"/>
            <a:r>
              <a:rPr lang="en-US" dirty="0"/>
              <a:t>The year Kaspersky was founded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94D4F-BC75-441F-A7BD-8C346D9B3A8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38925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90499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Meaningful picture</a:t>
            </a:r>
          </a:p>
          <a:p>
            <a:r>
              <a:rPr lang="en-US" dirty="0"/>
              <a:t>inside the hexagon in</a:t>
            </a:r>
          </a:p>
          <a:p>
            <a:r>
              <a:rPr lang="en-US" dirty="0"/>
              <a:t>Freedom </a:t>
            </a:r>
            <a:r>
              <a:rPr lang="en-US" dirty="0" err="1"/>
              <a:t>photostyle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A74B2-2B96-4EB2-93BC-80EE0B9E7DC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F0CC36-A5A6-DB44-9503-B8B5D33AA101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Текст 3">
            <a:extLst>
              <a:ext uri="{FF2B5EF4-FFF2-40B4-BE49-F238E27FC236}">
                <a16:creationId xmlns:a16="http://schemas.microsoft.com/office/drawing/2014/main" id="{36FE1121-9496-9147-9A90-9E62273119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0500" y="548216"/>
            <a:ext cx="11712521" cy="4325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089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A92E81D6-57D3-46D5-A88C-EBCC296572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025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D4606-FDF0-42A7-B38C-0F31B23CE40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7C453BD9-6D37-46DD-A199-0490E1C5E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99" y="1268760"/>
            <a:ext cx="5905501" cy="40804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Atmospheric</a:t>
            </a:r>
          </a:p>
          <a:p>
            <a:r>
              <a:rPr lang="en-US" dirty="0"/>
              <a:t>picture in Immersion</a:t>
            </a:r>
          </a:p>
          <a:p>
            <a:r>
              <a:rPr lang="en-US" dirty="0" err="1"/>
              <a:t>photostyle</a:t>
            </a:r>
            <a:r>
              <a:rPr lang="en-US" dirty="0"/>
              <a:t> used</a:t>
            </a:r>
          </a:p>
          <a:p>
            <a:r>
              <a:rPr lang="en-US" dirty="0"/>
              <a:t>as background.</a:t>
            </a:r>
            <a:endParaRPr lang="ru-R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095C65-4D58-3546-BE98-C7D7B80C209E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Текст 3">
            <a:extLst>
              <a:ext uri="{FF2B5EF4-FFF2-40B4-BE49-F238E27FC236}">
                <a16:creationId xmlns:a16="http://schemas.microsoft.com/office/drawing/2014/main" id="{42533424-16AC-C846-802C-C70753CB94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0500" y="548216"/>
            <a:ext cx="11712521" cy="4325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97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061181"/>
            <a:ext cx="3983567" cy="153617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41133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1220756"/>
            <a:ext cx="3983567" cy="1584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2000" b="0">
                <a:latin typeface="Kaspersky Sans" panose="020B0503050101040103" pitchFamily="34" charset="-52"/>
              </a:defRPr>
            </a:lvl1pPr>
          </a:lstStyle>
          <a:p>
            <a:pPr lvl="0"/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97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489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A47FDF-C135-4A24-854A-D4BB620C25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1220755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  <a:endParaRPr lang="x-none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6B88635-8180-49F6-8D44-297561A114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3163367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  <a:endParaRPr lang="x-none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290C5E36-7805-4544-9ABB-20345A8BAE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5060387"/>
            <a:ext cx="3983567" cy="1562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dirty="0"/>
              <a:t>Practice summing up your points.</a:t>
            </a:r>
            <a:endParaRPr lang="x-non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83125-D7D3-1F4B-8D2C-7A0D949D1B6C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id="{DCD95552-991B-0E4A-9D95-8974C0BF08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57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2000"/>
            </a:lvl2pPr>
            <a:lvl3pPr marL="0" indent="0">
              <a:buFontTx/>
              <a:buBlip>
                <a:blip r:embed="rId2"/>
              </a:buBlip>
              <a:defRPr sz="2000"/>
            </a:lvl3pPr>
            <a:lvl4pPr marL="0" indent="0">
              <a:buFontTx/>
              <a:buBlip>
                <a:blip r:embed="rId2"/>
              </a:buBlip>
              <a:defRPr sz="2000"/>
            </a:lvl4pPr>
            <a:lvl5pPr marL="0" indent="0">
              <a:buFontTx/>
              <a:buBlip>
                <a:blip r:embed="rId2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33651898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BA777-D408-4459-A7F6-3603D71F3C90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2067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52067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5058685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1453" y="3141707"/>
            <a:ext cx="3983567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2000"/>
            </a:lvl2pPr>
            <a:lvl3pPr marL="0" indent="0">
              <a:buFontTx/>
              <a:buBlip>
                <a:blip r:embed="rId3"/>
              </a:buBlip>
              <a:defRPr sz="2000"/>
            </a:lvl3pPr>
            <a:lvl4pPr marL="0" indent="0">
              <a:buFontTx/>
              <a:buBlip>
                <a:blip r:embed="rId3"/>
              </a:buBlip>
              <a:defRPr sz="2000"/>
            </a:lvl4pPr>
            <a:lvl5pPr marL="0" indent="0">
              <a:buFontTx/>
              <a:buBlip>
                <a:blip r:embed="rId3"/>
              </a:buBlip>
              <a:defRPr sz="2000"/>
            </a:lvl5pPr>
          </a:lstStyle>
          <a:p>
            <a:pPr lvl="0"/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ED8711-A5DE-7F4D-8B45-9E47913FB1E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id="{70F95D78-4C91-AE4E-9F2E-742634B3F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433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220755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br>
              <a:rPr lang="ru-RU" dirty="0"/>
            </a:br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F56738-7939-D547-BD0C-B304AB6017E4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Текст 3">
            <a:extLst>
              <a:ext uri="{FF2B5EF4-FFF2-40B4-BE49-F238E27FC236}">
                <a16:creationId xmlns:a16="http://schemas.microsoft.com/office/drawing/2014/main" id="{80676B8F-4A84-6349-BEEC-13C889E96A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231658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689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>
            <a:extLst>
              <a:ext uri="{FF2B5EF4-FFF2-40B4-BE49-F238E27FC236}">
                <a16:creationId xmlns:a16="http://schemas.microsoft.com/office/drawing/2014/main" id="{4C3A584C-13B2-4C25-8174-CD921A161F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2091" y="3140968"/>
            <a:ext cx="3983500" cy="1392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tabLst/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2400" dirty="0"/>
              <a:t>This is how you visualize</a:t>
            </a:r>
            <a:br>
              <a:rPr lang="en-US" sz="2400" dirty="0"/>
            </a:br>
            <a:r>
              <a:rPr lang="en-US" sz="2400" dirty="0"/>
              <a:t>a talking point. Play with text and opacity but keep it short.</a:t>
            </a:r>
            <a:endParaRPr lang="ru-RU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2B215A-33E2-4DCA-844E-5D549F962D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2091" y="5253203"/>
            <a:ext cx="3983500" cy="10562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E9A56E16-96D6-450E-9470-C4EBB4C2A0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2091" y="1412776"/>
            <a:ext cx="39835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1219170" indent="0">
              <a:buNone/>
              <a:defRPr sz="2000"/>
            </a:lvl3pPr>
            <a:lvl4pPr marL="1828754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779F36-892E-1A44-8056-4376150E4BE4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:a16="http://schemas.microsoft.com/office/drawing/2014/main" id="{28273247-F5D4-A743-AD14-0BAE024AE1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197341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2"/>
            <a:ext cx="3983500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br>
              <a:rPr lang="ru-RU" dirty="0"/>
            </a:br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5684D1-E040-9945-8442-4FFC8C53B785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id="{C11BF950-8B30-194B-BCD1-C9C553534F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35325426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220755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br>
              <a:rPr lang="ru-RU" dirty="0"/>
            </a:br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</a:p>
          <a:p>
            <a:pPr lvl="1"/>
            <a:r>
              <a:rPr lang="en-US" dirty="0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124B0D-404D-0944-898C-3037D3FAFFE9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id="{939F299A-DBB4-4F44-AAF6-CF30250E9D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1337732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140968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br>
              <a:rPr lang="ru-RU" dirty="0"/>
            </a:br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2400" dirty="0"/>
              <a:t>This is how you visualize</a:t>
            </a:r>
            <a:br>
              <a:rPr lang="en-US" sz="2400" dirty="0"/>
            </a:br>
            <a:r>
              <a:rPr lang="en-US" sz="2400" dirty="0"/>
              <a:t>a talking point. Play with text and opacity but keep it short.</a:t>
            </a:r>
            <a:endParaRPr lang="ru-RU" sz="2400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C6B1B6-C27D-4043-BA8F-2011157BB849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id="{B3E37452-CE86-814C-93A5-93E58FA712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3464986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2160239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2"/>
            <a:ext cx="3983500" cy="13441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br>
              <a:rPr lang="ru-RU" dirty="0"/>
            </a:br>
            <a:r>
              <a:rPr lang="en-US" dirty="0"/>
              <a:t>Keep it short!</a:t>
            </a:r>
          </a:p>
          <a:p>
            <a:pPr lvl="1"/>
            <a:r>
              <a:rPr lang="en-US" dirty="0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6F8C20-4635-7044-9329-5AB9D5E904C0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id="{3E6B9D86-BB96-A947-B43E-50B081D1DC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7"/>
            <a:ext cx="11712521" cy="43251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2663866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Questions for the audience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400" b="0"/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0"/>
            <a:r>
              <a:rPr lang="en-US" dirty="0"/>
              <a:t>Asking questions is a great way of </a:t>
            </a:r>
            <a:r>
              <a:rPr lang="en-US" dirty="0" err="1"/>
              <a:t>inteaction</a:t>
            </a:r>
            <a:r>
              <a:rPr lang="en-US" dirty="0"/>
              <a:t> with your audience. Write them in the right column.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CE25C4E1-F9D5-4E85-8DB5-7276030C30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60097" y="1223191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Be short!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5D2964EF-C3E5-440A-8A1E-1F09E74F4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0097" y="2201946"/>
            <a:ext cx="3983567" cy="9576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Two lines maximum.</a:t>
            </a:r>
            <a:endParaRPr lang="ru-RU"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858053E9-B372-4120-9936-2DC102C75B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60097" y="3159617"/>
            <a:ext cx="3983567" cy="12481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br>
              <a:rPr lang="ru-RU" dirty="0"/>
            </a:br>
            <a:r>
              <a:rPr lang="en-US" dirty="0"/>
              <a:t>You can have less than three questions.</a:t>
            </a:r>
            <a:endParaRPr lang="ru-RU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65B1CC-9FF9-B843-8B05-45BC3E0A199C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id="{1EB4FB02-14EB-D042-9F0E-3B1867166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20683831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67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67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6403F528-8DA2-4132-94A4-02ECD65142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3033" y="1220754"/>
            <a:ext cx="3983500" cy="1584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</p:spTree>
    <p:extLst>
      <p:ext uri="{BB962C8B-B14F-4D97-AF65-F5344CB8AC3E}">
        <p14:creationId xmlns:p14="http://schemas.microsoft.com/office/powerpoint/2010/main" val="1167864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140968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br>
              <a:rPr lang="ru-RU" dirty="0"/>
            </a:br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53204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578369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2160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412776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867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32990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1151469" y="3292800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0" indent="0">
              <a:spcBef>
                <a:spcPts val="0"/>
              </a:spcBef>
              <a:buNone/>
              <a:defRPr sz="24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2400" b="1"/>
            </a:lvl3pPr>
            <a:lvl4pPr marL="0" indent="0">
              <a:spcBef>
                <a:spcPts val="0"/>
              </a:spcBef>
              <a:buNone/>
              <a:defRPr sz="2400" b="0"/>
            </a:lvl4pPr>
            <a:lvl5pPr marL="0" indent="0">
              <a:spcBef>
                <a:spcPts val="0"/>
              </a:spcBef>
              <a:buNone/>
              <a:defRPr sz="24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061181"/>
            <a:ext cx="3983500" cy="12961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67"/>
            </a:lvl3pPr>
            <a:lvl4pPr marL="0" indent="0">
              <a:spcBef>
                <a:spcPts val="0"/>
              </a:spcBef>
              <a:buNone/>
              <a:defRPr sz="1867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br>
              <a:rPr lang="ru-RU" dirty="0"/>
            </a:br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2793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1151451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867" dirty="0"/>
              <a:t>Browse through our PPT Toolkit to look for the one you need.</a:t>
            </a:r>
            <a:endParaRPr lang="ru-RU" sz="1867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576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135893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22" hasCustomPrompt="1"/>
          </p:nvPr>
        </p:nvSpPr>
        <p:spPr>
          <a:xfrm>
            <a:off x="8976748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CF024-F58E-477E-A99B-B94DCBCE564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352FA027-CBA9-4EE1-AEEF-DA2ECEC25B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1727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867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B6229EBE-BFE2-488A-B830-D0D28675D9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32003" y="2660520"/>
            <a:ext cx="3024336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867" dirty="0"/>
              <a:t>We’ll keep you posted about updates to our custom icon set.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F0B68F-A4EB-E940-A6BC-CF1765195505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id="{C8C46590-0EE0-0A4E-A808-4A0D9AE79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1024"/>
            <a:ext cx="11712521" cy="4293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6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9142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_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875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0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136192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22" hasCustomPrompt="1"/>
          </p:nvPr>
        </p:nvSpPr>
        <p:spPr>
          <a:xfrm>
            <a:off x="8977047" y="2228867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3907CE-39B1-49E6-8ECD-7D2941BA5F3C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1291941B-8C48-4CB3-BCF6-5CB5B8C13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1749" y="2660520"/>
            <a:ext cx="3024337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867" dirty="0"/>
              <a:t>Browse through our PPT Toolkit to look for the one you need.</a:t>
            </a:r>
            <a:endParaRPr lang="ru-RU" sz="1867" dirty="0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79B5D136-9CE3-456F-BFA6-BEFC0115A4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92025" y="2660520"/>
            <a:ext cx="302433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867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3FD3FF3C-2FE6-4C79-BD9F-893E4E2471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32301" y="2660520"/>
            <a:ext cx="302433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867" dirty="0"/>
              <a:t>We’ll keep you posted about updates to our custom icon set.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1A3DB1-9D03-9049-B57F-B464093C358D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Текст 3">
            <a:extLst>
              <a:ext uri="{FF2B5EF4-FFF2-40B4-BE49-F238E27FC236}">
                <a16:creationId xmlns:a16="http://schemas.microsoft.com/office/drawing/2014/main" id="{4E5C74EB-C968-5241-A797-62657820AF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1024"/>
            <a:ext cx="11712521" cy="4293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4436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cons_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7">
            <a:extLst>
              <a:ext uri="{FF2B5EF4-FFF2-40B4-BE49-F238E27FC236}">
                <a16:creationId xmlns:a16="http://schemas.microsoft.com/office/drawing/2014/main" id="{33415CBF-9837-4179-BDCD-1B35FA34C4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1451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867" dirty="0"/>
              <a:t>Icons represent content.</a:t>
            </a:r>
            <a:endParaRPr lang="ru-RU" sz="1867" dirty="0"/>
          </a:p>
        </p:txBody>
      </p:sp>
      <p:sp>
        <p:nvSpPr>
          <p:cNvPr id="25" name="Текст 7">
            <a:extLst>
              <a:ext uri="{FF2B5EF4-FFF2-40B4-BE49-F238E27FC236}">
                <a16:creationId xmlns:a16="http://schemas.microsoft.com/office/drawing/2014/main" id="{BBF025E9-4374-4547-895D-6BBF71469A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2089" y="2180860"/>
            <a:ext cx="4949792" cy="18722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867" dirty="0"/>
              <a:t>Icons are visually simple and depict </a:t>
            </a:r>
            <a:br>
              <a:rPr lang="en-US" sz="1867" dirty="0"/>
            </a:br>
            <a:r>
              <a:rPr lang="en-US" sz="1867" dirty="0"/>
              <a:t>specific concepts.</a:t>
            </a:r>
            <a:endParaRPr lang="ru-RU" sz="1867" dirty="0"/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DF486881-FC55-404E-998A-378C7A12A3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51451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867" dirty="0"/>
              <a:t>One slide is not enough? Duplicate it </a:t>
            </a:r>
            <a:br>
              <a:rPr lang="en-US" sz="1867" dirty="0"/>
            </a:br>
            <a:r>
              <a:rPr lang="en-US" sz="1867" dirty="0"/>
              <a:t>and add “cont.” to your title.</a:t>
            </a:r>
            <a:endParaRPr lang="ru-RU" sz="1867" dirty="0"/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23445278-C00E-4DB5-9D15-3936CF078C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2089" y="5061181"/>
            <a:ext cx="4949792" cy="12481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867" dirty="0"/>
              <a:t>These layouts will make your slides </a:t>
            </a:r>
            <a:br>
              <a:rPr lang="en-US" sz="1867" dirty="0"/>
            </a:br>
            <a:r>
              <a:rPr lang="en-US" sz="1867" dirty="0"/>
              <a:t>more coherent. You’ll see!</a:t>
            </a:r>
            <a:endParaRPr lang="ru-RU" sz="1867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293576" y="1749208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7046908" y="1749208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1293576" y="4622263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7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7046908" y="4622263"/>
            <a:ext cx="480000" cy="4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580204-A267-49EB-B94D-F4D43DD41A9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C2986B-5D09-D046-B300-0C39AF7E02CF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Текст 3">
            <a:extLst>
              <a:ext uri="{FF2B5EF4-FFF2-40B4-BE49-F238E27FC236}">
                <a16:creationId xmlns:a16="http://schemas.microsoft.com/office/drawing/2014/main" id="{47598030-8E3B-AE4E-A132-3A29E1705B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51024"/>
            <a:ext cx="11712521" cy="4293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ru-RU" dirty="0"/>
              <a:t>4</a:t>
            </a:r>
            <a:r>
              <a:rPr lang="en-US" dirty="0"/>
              <a:t>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538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 Title On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062240C-E341-443E-93A5-4F63D7A6F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2198" y="4101075"/>
            <a:ext cx="3023279" cy="2208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buNone/>
              <a:defRPr sz="2000">
                <a:latin typeface="Kaspersky Sans" panose="020B0503050101040103" pitchFamily="34" charset="-52"/>
              </a:defRPr>
            </a:lvl2pPr>
          </a:lstStyle>
          <a:p>
            <a:pPr lvl="0"/>
            <a:br>
              <a:rPr lang="ru-RU" dirty="0"/>
            </a:br>
            <a:r>
              <a:rPr lang="en-US" dirty="0"/>
              <a:t>Speaker person</a:t>
            </a:r>
            <a:endParaRPr lang="ru-RU" dirty="0"/>
          </a:p>
          <a:p>
            <a:pPr lvl="1"/>
            <a:endParaRPr lang="ru-RU" dirty="0"/>
          </a:p>
          <a:p>
            <a:pPr lvl="1"/>
            <a:r>
              <a:rPr lang="en-US" dirty="0"/>
              <a:t>Speaker title</a:t>
            </a:r>
          </a:p>
          <a:p>
            <a:pPr lvl="1"/>
            <a:br>
              <a:rPr lang="en-US" dirty="0"/>
            </a:br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5904655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151468" y="4101076"/>
            <a:ext cx="5904640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br>
              <a:rPr lang="ru-RU" dirty="0"/>
            </a:br>
            <a:r>
              <a:rPr lang="en-US" dirty="0"/>
              <a:t>Subtitle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8015667" y="1508786"/>
            <a:ext cx="1919816" cy="1920213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024B81-98E0-4AC3-AA79-05A9E719595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939515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Man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4944548" cy="1968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1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7056107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8016213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8976320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9936427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10896533" y="2468893"/>
            <a:ext cx="960107" cy="96010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D991A3-27AA-4616-AE18-725747665553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72D04FD7-509C-42A3-BFA5-BABEC42B0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1469" y="4101076"/>
            <a:ext cx="3984425" cy="22082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8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br>
              <a:rPr lang="ru-RU" dirty="0"/>
            </a:br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235EB5F8-8ABE-45BC-A3E6-3E2537B72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51985" y="4101075"/>
            <a:ext cx="5904639" cy="22082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buNone/>
              <a:defRPr sz="2000"/>
            </a:lvl2pPr>
          </a:lstStyle>
          <a:p>
            <a:pPr lvl="0"/>
            <a:br>
              <a:rPr lang="ru-RU" dirty="0"/>
            </a:br>
            <a:r>
              <a:rPr lang="en-US" dirty="0"/>
              <a:t>Name of the team working on this subject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648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&amp;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r>
              <a:rPr lang="en-US" dirty="0"/>
              <a:t>You will never win</a:t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1" y="1505817"/>
            <a:ext cx="576063" cy="454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5F70B2-80A5-42F9-983C-B873361449D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5C8B064D-84E2-4BD9-A496-946B192E8F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2198" y="3141134"/>
            <a:ext cx="3024716" cy="25442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Do you feel inspired </a:t>
            </a:r>
            <a:br>
              <a:rPr lang="uk-UA" dirty="0"/>
            </a:br>
            <a:r>
              <a:rPr lang="en-US" dirty="0"/>
              <a:t>to create your presentation?</a:t>
            </a:r>
            <a:br>
              <a:rPr lang="ru-RU" dirty="0"/>
            </a:br>
            <a:br>
              <a:rPr lang="ru-RU" dirty="0"/>
            </a:br>
            <a:r>
              <a:rPr lang="en-US" dirty="0"/>
              <a:t>Use powerful quotes </a:t>
            </a:r>
            <a:br>
              <a:rPr lang="uk-UA" dirty="0"/>
            </a:br>
            <a:r>
              <a:rPr lang="en-US" dirty="0"/>
              <a:t>to get your audience </a:t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F2260ECF-D720-49DC-832A-EEEE9AAB12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1453" y="5685367"/>
            <a:ext cx="10705188" cy="72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Helen Rowland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211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 &amp; Comment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You will never win</a:t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1" y="1508788"/>
            <a:ext cx="576064" cy="454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F98CC0-A7FB-4AB0-8943-F205CC77C58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D6AAFE-5057-4BD3-AEB2-FD839A952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2198" y="3141134"/>
            <a:ext cx="3024716" cy="25442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Do you feel inspired </a:t>
            </a:r>
            <a:br>
              <a:rPr lang="uk-UA" dirty="0"/>
            </a:br>
            <a:r>
              <a:rPr lang="en-US" dirty="0"/>
              <a:t>to create your presentation?</a:t>
            </a:r>
            <a:br>
              <a:rPr lang="ru-RU" dirty="0"/>
            </a:br>
            <a:br>
              <a:rPr lang="ru-RU" dirty="0"/>
            </a:br>
            <a:r>
              <a:rPr lang="en-US" dirty="0"/>
              <a:t>Use powerful quotes </a:t>
            </a:r>
            <a:br>
              <a:rPr lang="uk-UA" dirty="0"/>
            </a:br>
            <a:r>
              <a:rPr lang="en-US" dirty="0"/>
              <a:t>to get your audience </a:t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BB057C0E-3544-4B41-B747-7AB37DBAF7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1453" y="5685367"/>
            <a:ext cx="10705188" cy="72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20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2000">
                <a:solidFill>
                  <a:schemeClr val="bg1"/>
                </a:solidFill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Helen Rowland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4480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/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 dirty="0"/>
              <a:t>Highlight parts</a:t>
            </a:r>
            <a:br>
              <a:rPr lang="ru-RU" dirty="0"/>
            </a:b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  <a:p>
            <a:pPr lvl="2"/>
            <a:endParaRPr lang="en-US" dirty="0">
              <a:solidFill>
                <a:srgbClr val="A4A4A4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1268760"/>
            <a:ext cx="3983583" cy="2256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6AF02-8203-46B7-AA02-A1A1DADED49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70610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951984" y="1412776"/>
            <a:ext cx="4944549" cy="48965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buNone/>
              <a:defRPr sz="20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3pPr>
            <a:lvl4pPr marL="0" indent="0">
              <a:spcBef>
                <a:spcPts val="400"/>
              </a:spcBef>
              <a:buNone/>
              <a:defRPr sz="2000" b="1"/>
            </a:lvl4pPr>
            <a:lvl5pPr marL="0" indent="0">
              <a:spcBef>
                <a:spcPts val="400"/>
              </a:spcBef>
              <a:buNone/>
              <a:defRPr sz="1867"/>
            </a:lvl5pPr>
          </a:lstStyle>
          <a:p>
            <a:pPr lvl="2"/>
            <a:r>
              <a:rPr lang="en-US" dirty="0"/>
              <a:t>Highlight parts</a:t>
            </a:r>
            <a:br>
              <a:rPr lang="ru-RU" dirty="0"/>
            </a:b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151451" y="1268760"/>
            <a:ext cx="3983583" cy="2256251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1867"/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6AF02-8203-46B7-AA02-A1A1DADED496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8893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2EEB07CA-7227-4348-B859-B15BB51213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8"/>
            <a:ext cx="11712521" cy="43251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Timeline example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B8982-5999-43FF-9E23-75598DACA01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id="{ABBB297D-0DED-4E6F-905F-B5FD47CD6E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120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Compose your timeline</a:t>
            </a:r>
            <a:br>
              <a:rPr lang="ru-RU" dirty="0"/>
            </a:br>
            <a:r>
              <a:rPr lang="en-US" dirty="0"/>
              <a:t>and paste it on this slide. Reference our toolkit for visual guidelines.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9B3016-CD37-A446-9F36-03FB2723F87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091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13B8982-5999-43FF-9E23-75598DACA012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4855E298-68EC-447D-839C-596CE9593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7824868" cy="3120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pPr lvl="0"/>
            <a:r>
              <a:rPr lang="en-US" dirty="0"/>
              <a:t>Compose your timeline </a:t>
            </a:r>
            <a:br>
              <a:rPr lang="ru-RU" dirty="0"/>
            </a:br>
            <a:r>
              <a:rPr lang="en-US" dirty="0"/>
              <a:t>and paste it on this slide. Reference our toolkit for visual guidelines.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10E53F-18EA-DF47-8570-4752F7C5F3D3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Текст 3">
            <a:extLst>
              <a:ext uri="{FF2B5EF4-FFF2-40B4-BE49-F238E27FC236}">
                <a16:creationId xmlns:a16="http://schemas.microsoft.com/office/drawing/2014/main" id="{F3328871-8102-CE43-AE9F-3AF6E88487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218"/>
            <a:ext cx="11712521" cy="43251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Timeline example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98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9324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BAC44AA3-CDD7-43A1-98BA-9B4B04E09F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51467" y="1365252"/>
            <a:ext cx="7825317" cy="3839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96BFB2-5EEF-44C9-B63F-D71AD205E249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A0A830-7D54-4843-B388-C745DDF1346C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Текст 3">
            <a:extLst>
              <a:ext uri="{FF2B5EF4-FFF2-40B4-BE49-F238E27FC236}">
                <a16:creationId xmlns:a16="http://schemas.microsoft.com/office/drawing/2014/main" id="{4CC98431-881F-EB48-8C41-90FC7FC601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Code sample with header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9016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02E0D2B-D740-4772-8705-2D10F7C55E57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F0F924C7-36B4-4308-915A-A25976A370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51467" y="1365252"/>
            <a:ext cx="7825317" cy="38396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487832-64B6-754C-B0EB-B007177AF2B0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Текст 3">
            <a:extLst>
              <a:ext uri="{FF2B5EF4-FFF2-40B4-BE49-F238E27FC236}">
                <a16:creationId xmlns:a16="http://schemas.microsoft.com/office/drawing/2014/main" id="{0A7151D2-2C68-7A4A-990D-DDF41A4923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Code sample with header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953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151453" y="1268762"/>
            <a:ext cx="3984441" cy="38404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4667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/>
            </a:lvl2pPr>
            <a:lvl3pPr marL="0" indent="0">
              <a:spcBef>
                <a:spcPts val="0"/>
              </a:spcBef>
              <a:buNone/>
              <a:defRPr sz="4667"/>
            </a:lvl3pPr>
            <a:lvl4pPr marL="0" indent="0">
              <a:spcBef>
                <a:spcPts val="0"/>
              </a:spcBef>
              <a:buNone/>
              <a:defRPr sz="4667" b="1"/>
            </a:lvl4pPr>
            <a:lvl5pPr marL="0" indent="0">
              <a:spcBef>
                <a:spcPts val="0"/>
              </a:spcBef>
              <a:buNone/>
              <a:defRPr sz="4667"/>
            </a:lvl5pPr>
          </a:lstStyle>
          <a:p>
            <a:r>
              <a:rPr lang="en-US" dirty="0"/>
              <a:t>Use to show two sides of</a:t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6912093" y="1268762"/>
            <a:ext cx="3984441" cy="3840425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667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4667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4667">
                <a:solidFill>
                  <a:schemeClr val="bg1"/>
                </a:solidFill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223F4-6F17-4E91-AECC-76314429F3EA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985772-387F-3248-B78F-5F7A841164EF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Текст 3">
            <a:extLst>
              <a:ext uri="{FF2B5EF4-FFF2-40B4-BE49-F238E27FC236}">
                <a16:creationId xmlns:a16="http://schemas.microsoft.com/office/drawing/2014/main" id="{639B2FA5-0B03-9A48-893E-F9D88179A7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0228"/>
            <a:ext cx="5422695" cy="4405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One side</a:t>
            </a:r>
            <a:endParaRPr lang="ru-RU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8F33AF-2442-0845-9BD3-6B6C18D7B7F3}"/>
              </a:ext>
            </a:extLst>
          </p:cNvPr>
          <p:cNvCxnSpPr>
            <a:cxnSpLocks/>
          </p:cNvCxnSpPr>
          <p:nvPr userDrawn="1"/>
        </p:nvCxnSpPr>
        <p:spPr>
          <a:xfrm>
            <a:off x="6493353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Текст 3">
            <a:extLst>
              <a:ext uri="{FF2B5EF4-FFF2-40B4-BE49-F238E27FC236}">
                <a16:creationId xmlns:a16="http://schemas.microsoft.com/office/drawing/2014/main" id="{7505393F-7060-2E4A-9C44-B89271FB2B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49338" y="540229"/>
            <a:ext cx="5422695" cy="4405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The other 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1589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392952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13166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/>
            </a:lvl1pPr>
            <a:lvl2pPr marL="0" indent="0">
              <a:spcBef>
                <a:spcPts val="0"/>
              </a:spcBef>
              <a:buNone/>
              <a:defRPr sz="2000" b="0" i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33379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/>
            </a:lvl1pPr>
            <a:lvl2pPr marL="0" indent="0">
              <a:spcBef>
                <a:spcPts val="0"/>
              </a:spcBef>
              <a:buNone/>
              <a:defRPr sz="2000" b="0" i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881935-8B8F-46BC-AC58-6AE8618AD3E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id="{A09F60A8-1AF8-4625-AB2D-4CCE5FF6D26F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40077" y="1509184"/>
            <a:ext cx="5761567" cy="480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DCEA4-1CC7-4145-8E33-1B4358C7AB40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Текст 3">
            <a:extLst>
              <a:ext uri="{FF2B5EF4-FFF2-40B4-BE49-F238E27FC236}">
                <a16:creationId xmlns:a16="http://schemas.microsoft.com/office/drawing/2014/main" id="{7C9656FA-B843-5941-946F-F6245F0783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0228"/>
            <a:ext cx="11712521" cy="4206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Chart with supporting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0619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upport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912091" y="1392952"/>
            <a:ext cx="3984443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913034" y="3313166"/>
            <a:ext cx="3983500" cy="14881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6913034" y="5233379"/>
            <a:ext cx="3983500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881935-8B8F-46BC-AC58-6AE8618AD3E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id="{4EEA333C-2C24-4ACA-8ABA-09C3F011544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40077" y="1509184"/>
            <a:ext cx="5761567" cy="480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2B97CB-6BE2-FF4F-83FA-F02C8E2E8787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Текст 3">
            <a:extLst>
              <a:ext uri="{FF2B5EF4-FFF2-40B4-BE49-F238E27FC236}">
                <a16:creationId xmlns:a16="http://schemas.microsoft.com/office/drawing/2014/main" id="{AE464B73-E3A0-E44B-8E36-F16207B1F7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0228"/>
            <a:ext cx="11712521" cy="4206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Chart with supporting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5532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DE32AF-8865-A440-BDFB-4F7B357DF98D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Текст 3">
            <a:extLst>
              <a:ext uri="{FF2B5EF4-FFF2-40B4-BE49-F238E27FC236}">
                <a16:creationId xmlns:a16="http://schemas.microsoft.com/office/drawing/2014/main" id="{4634E280-E8F0-3848-8876-4708265051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5717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2E4188-B6A3-E348-883F-E08E56B3D93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Текст 3">
            <a:extLst>
              <a:ext uri="{FF2B5EF4-FFF2-40B4-BE49-F238E27FC236}">
                <a16:creationId xmlns:a16="http://schemas.microsoft.com/office/drawing/2014/main" id="{E2FCB301-6D0F-7C4E-96A8-A735F9DCD9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9919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75537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334434" y="1509184"/>
            <a:ext cx="11522207" cy="4800136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013854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9A15C6-1F75-49C7-9861-12821906450E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8" name="Таблица 9">
            <a:extLst>
              <a:ext uri="{FF2B5EF4-FFF2-40B4-BE49-F238E27FC236}">
                <a16:creationId xmlns:a16="http://schemas.microsoft.com/office/drawing/2014/main" id="{003C9678-E091-488B-9D3D-2CA02CA830D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334434" y="1508788"/>
            <a:ext cx="11523133" cy="4800997"/>
          </a:xfrm>
          <a:prstGeom prst="rect">
            <a:avLst/>
          </a:prstGeom>
        </p:spPr>
        <p:txBody>
          <a:bodyPr/>
          <a:lstStyle>
            <a:lvl1pPr algn="ctr">
              <a:buNone/>
              <a:defRPr sz="1333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45D20D-E6A3-3B4A-9ACB-DEAADC935D32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Текст 3">
            <a:extLst>
              <a:ext uri="{FF2B5EF4-FFF2-40B4-BE49-F238E27FC236}">
                <a16:creationId xmlns:a16="http://schemas.microsoft.com/office/drawing/2014/main" id="{C0B0FDA1-306C-BF48-BD0C-E527E64532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345" y="548681"/>
            <a:ext cx="11712521" cy="4320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Table with titles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55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1244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/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B05432-EAA9-43B3-8087-36403D00A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16504" cy="6858000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A255040C-0236-4524-972D-54ACDE8C0B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8476" y="1518716"/>
            <a:ext cx="1910323" cy="19102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08EB97E7-AC24-4319-A780-C168E7F7B97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56091" y="1518716"/>
            <a:ext cx="1910323" cy="1910285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33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3885D-E9FA-4F2B-B974-4968CC5A4C91}"/>
              </a:ext>
            </a:extLst>
          </p:cNvPr>
          <p:cNvSpPr txBox="1"/>
          <p:nvPr userDrawn="1"/>
        </p:nvSpPr>
        <p:spPr>
          <a:xfrm>
            <a:off x="10207003" y="652434"/>
            <a:ext cx="174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333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333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814FF5DE-0084-40F5-AB6D-2B4EFA756D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1451" y="3621021"/>
            <a:ext cx="302431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Before</a:t>
            </a:r>
            <a:endParaRPr lang="ru-RU" dirty="0"/>
          </a:p>
          <a:p>
            <a:pPr lvl="4"/>
            <a:r>
              <a:rPr lang="en-US" sz="1867" dirty="0"/>
              <a:t>Paste icon or image that supports your point here.</a:t>
            </a:r>
            <a:endParaRPr lang="ru-RU" sz="1867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4D397B2B-CA12-4452-BD16-4B05EC81EF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8278" y="3621021"/>
            <a:ext cx="3024319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20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67" b="0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>
                <a:latin typeface="Kaspersky Sans" panose="020B0503050101040103" pitchFamily="34" charset="-52"/>
              </a:defRPr>
            </a:lvl5pPr>
          </a:lstStyle>
          <a:p>
            <a:pPr lvl="0"/>
            <a:br>
              <a:rPr lang="ru-RU" dirty="0"/>
            </a:br>
            <a:r>
              <a:rPr lang="en-US" dirty="0"/>
              <a:t>After</a:t>
            </a:r>
            <a:endParaRPr lang="ru-RU" dirty="0"/>
          </a:p>
          <a:p>
            <a:pPr lvl="4"/>
            <a:r>
              <a:rPr lang="en-US" sz="1867" dirty="0"/>
              <a:t>Make sure your icons and pictures are consistent with Kaspersky graphics.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D1985-61C3-8B4C-8B2D-DA61644D150A}"/>
              </a:ext>
            </a:extLst>
          </p:cNvPr>
          <p:cNvCxnSpPr>
            <a:cxnSpLocks/>
          </p:cNvCxnSpPr>
          <p:nvPr userDrawn="1"/>
        </p:nvCxnSpPr>
        <p:spPr>
          <a:xfrm>
            <a:off x="335360" y="548680"/>
            <a:ext cx="672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Текст 3">
            <a:extLst>
              <a:ext uri="{FF2B5EF4-FFF2-40B4-BE49-F238E27FC236}">
                <a16:creationId xmlns:a16="http://schemas.microsoft.com/office/drawing/2014/main" id="{99C6A21A-2FC8-EE4B-8395-BA7AA187A8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345" y="542615"/>
            <a:ext cx="11712521" cy="43811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2000" b="1"/>
            </a:lvl2pPr>
            <a:lvl3pPr marL="0" indent="0">
              <a:spcBef>
                <a:spcPts val="0"/>
              </a:spcBef>
              <a:buNone/>
              <a:defRPr sz="2000"/>
            </a:lvl3pPr>
            <a:lvl4pPr marL="0" indent="0">
              <a:spcBef>
                <a:spcPts val="0"/>
              </a:spcBef>
              <a:buNone/>
              <a:defRPr sz="2000" b="1"/>
            </a:lvl4pPr>
            <a:lvl5pPr marL="0" indent="0"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77389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82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8197-8A7B-4594-9E74-33AA438C14DF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74845-2981-41FD-BE71-27FF37890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78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9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8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82" r:id="rId38"/>
    <p:sldLayoutId id="2147483683" r:id="rId39"/>
    <p:sldLayoutId id="2147483684" r:id="rId40"/>
    <p:sldLayoutId id="2147483685" r:id="rId41"/>
    <p:sldLayoutId id="2147483686" r:id="rId42"/>
    <p:sldLayoutId id="2147483687" r:id="rId43"/>
    <p:sldLayoutId id="2147483688" r:id="rId44"/>
    <p:sldLayoutId id="2147483690" r:id="rId45"/>
    <p:sldLayoutId id="2147483691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8" r:id="rId61"/>
    <p:sldLayoutId id="2147483709" r:id="rId62"/>
    <p:sldLayoutId id="2147483710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4" r:id="rId75"/>
    <p:sldLayoutId id="2147483725" r:id="rId76"/>
    <p:sldLayoutId id="2147483726" r:id="rId77"/>
    <p:sldLayoutId id="2147483727" r:id="rId78"/>
    <p:sldLayoutId id="2147483729" r:id="rId79"/>
    <p:sldLayoutId id="2147483730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sv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E45279-98E7-8C45-81CF-3A9B0092C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F146E2-19E4-4EEE-89A0-685A7095C3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441" y="925166"/>
            <a:ext cx="10808902" cy="1451745"/>
          </a:xfrm>
        </p:spPr>
        <p:txBody>
          <a:bodyPr>
            <a:noAutofit/>
          </a:bodyPr>
          <a:lstStyle/>
          <a:p>
            <a:pPr algn="ctr"/>
            <a:r>
              <a:rPr lang="hy-AM" sz="4000" b="1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«Սոցիալական ցանցերի ազդեցությունը հասարակության վրա»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23661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622FEA-208F-184C-A44A-A6864A72A7F1}"/>
              </a:ext>
            </a:extLst>
          </p:cNvPr>
          <p:cNvSpPr/>
          <p:nvPr/>
        </p:nvSpPr>
        <p:spPr>
          <a:xfrm>
            <a:off x="1" y="0"/>
            <a:ext cx="16339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ижний колонтитул 3">
            <a:extLst>
              <a:ext uri="{FF2B5EF4-FFF2-40B4-BE49-F238E27FC236}">
                <a16:creationId xmlns:a16="http://schemas.microsoft.com/office/drawing/2014/main" id="{B409D3DF-772B-3E4D-BBA8-DBA42783083F}"/>
              </a:ext>
            </a:extLst>
          </p:cNvPr>
          <p:cNvSpPr txBox="1">
            <a:spLocks/>
          </p:cNvSpPr>
          <p:nvPr/>
        </p:nvSpPr>
        <p:spPr>
          <a:xfrm>
            <a:off x="6168897" y="6110879"/>
            <a:ext cx="5131404" cy="50325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ru-RU" sz="1000" dirty="0">
                <a:solidFill>
                  <a:srgbClr val="1D1D1B"/>
                </a:solidFill>
                <a:latin typeface="Kaspersky Sans Light" panose="020B0303050101040103" pitchFamily="34" charset="0"/>
              </a:rPr>
              <a:t>Опрос проведен компанией </a:t>
            </a:r>
            <a:r>
              <a:rPr lang="ru-RU" sz="1000" dirty="0" err="1">
                <a:solidFill>
                  <a:srgbClr val="1D1D1B"/>
                </a:solidFill>
                <a:latin typeface="Kaspersky Sans Light" panose="020B0303050101040103" pitchFamily="34" charset="0"/>
              </a:rPr>
              <a:t>Online</a:t>
            </a:r>
            <a:r>
              <a:rPr lang="ru-RU" sz="1000" dirty="0">
                <a:solidFill>
                  <a:srgbClr val="1D1D1B"/>
                </a:solidFill>
                <a:latin typeface="Kaspersky Sans Light" panose="020B0303050101040103" pitchFamily="34" charset="0"/>
              </a:rPr>
              <a:t> </a:t>
            </a:r>
            <a:r>
              <a:rPr lang="ru-RU" sz="1000" dirty="0" err="1">
                <a:solidFill>
                  <a:srgbClr val="1D1D1B"/>
                </a:solidFill>
                <a:latin typeface="Kaspersky Sans Light" panose="020B0303050101040103" pitchFamily="34" charset="0"/>
              </a:rPr>
              <a:t>interviewer</a:t>
            </a:r>
            <a:r>
              <a:rPr lang="ru-RU" sz="1000" dirty="0">
                <a:solidFill>
                  <a:srgbClr val="1D1D1B"/>
                </a:solidFill>
                <a:latin typeface="Kaspersky Sans Light" panose="020B0303050101040103" pitchFamily="34" charset="0"/>
              </a:rPr>
              <a:t> по заказу «Лаборатории Касперского» в 2021 году в России среди родителей и их детей школьного</a:t>
            </a:r>
            <a:r>
              <a:rPr lang="en-US" sz="1000" dirty="0">
                <a:solidFill>
                  <a:srgbClr val="1D1D1B"/>
                </a:solidFill>
                <a:latin typeface="Kaspersky Sans Light" panose="020B0303050101040103" pitchFamily="34" charset="0"/>
              </a:rPr>
              <a:t> </a:t>
            </a:r>
            <a:r>
              <a:rPr lang="ru-RU" sz="1000" dirty="0">
                <a:solidFill>
                  <a:srgbClr val="1D1D1B"/>
                </a:solidFill>
                <a:latin typeface="Kaspersky Sans Light" panose="020B0303050101040103" pitchFamily="34" charset="0"/>
              </a:rPr>
              <a:t>и дошкольного возраста.  Всего опрошено 500 человек.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A0CC7A-C789-7D4E-8CE2-4EDB447D2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6706"/>
            <a:ext cx="5288095" cy="470129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F40A0D-8885-41DD-BCA0-530173A0B4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Овершеринг среди детей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23CB9957-C9A0-B147-AEAB-B0C4A733854F}"/>
              </a:ext>
            </a:extLst>
          </p:cNvPr>
          <p:cNvSpPr txBox="1">
            <a:spLocks/>
          </p:cNvSpPr>
          <p:nvPr/>
        </p:nvSpPr>
        <p:spPr>
          <a:xfrm>
            <a:off x="238145" y="542615"/>
            <a:ext cx="5720528" cy="155456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121917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cs typeface="Arial" panose="020B0604020202020204" pitchFamily="34" charset="0"/>
              </a:rPr>
              <a:t>ՍԽԱԼՆԵՐ ՈՐՈՆՔ </a:t>
            </a:r>
          </a:p>
          <a:p>
            <a:r>
              <a:rPr lang="en-US" sz="3600" b="1" dirty="0">
                <a:cs typeface="Arial" panose="020B0604020202020204" pitchFamily="34" charset="0"/>
              </a:rPr>
              <a:t>ԿԱՏԱՐՈՒՄ ԵՆ ԵՐԵԽԱՆԵՐԸ</a:t>
            </a:r>
            <a:endParaRPr lang="ru-RU" sz="3600" b="1" dirty="0">
              <a:cs typeface="Arial" panose="020B0604020202020204" pitchFamily="34" charset="0"/>
            </a:endParaRPr>
          </a:p>
        </p:txBody>
      </p:sp>
      <p:sp>
        <p:nvSpPr>
          <p:cNvPr id="15" name="Текст 23">
            <a:extLst>
              <a:ext uri="{FF2B5EF4-FFF2-40B4-BE49-F238E27FC236}">
                <a16:creationId xmlns:a16="http://schemas.microsoft.com/office/drawing/2014/main" id="{94732297-D6C4-7F45-8899-ECAE880834FC}"/>
              </a:ext>
            </a:extLst>
          </p:cNvPr>
          <p:cNvSpPr txBox="1">
            <a:spLocks/>
          </p:cNvSpPr>
          <p:nvPr/>
        </p:nvSpPr>
        <p:spPr>
          <a:xfrm>
            <a:off x="6168896" y="832848"/>
            <a:ext cx="5926062" cy="18206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br>
              <a:rPr lang="en-US" sz="1800" dirty="0">
                <a:latin typeface="Kaspersky Sans" panose="020B0503050101040103" pitchFamily="34" charset="0"/>
              </a:rPr>
            </a:br>
            <a:r>
              <a:rPr lang="ru-RU" sz="20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50%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-ը</a:t>
            </a:r>
            <a:r>
              <a:rPr lang="ru-RU" sz="20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տեղադրում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իրենց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անձնական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տվյալները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և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նկարնեը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:</a:t>
            </a:r>
            <a:endParaRPr lang="ru-RU" sz="2000" spc="-13" dirty="0">
              <a:solidFill>
                <a:srgbClr val="1D1D1B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20" name="Текст 23">
            <a:extLst>
              <a:ext uri="{FF2B5EF4-FFF2-40B4-BE49-F238E27FC236}">
                <a16:creationId xmlns:a16="http://schemas.microsoft.com/office/drawing/2014/main" id="{28A0D130-27AE-9C43-B7BF-A1138C48EBCF}"/>
              </a:ext>
            </a:extLst>
          </p:cNvPr>
          <p:cNvSpPr txBox="1">
            <a:spLocks/>
          </p:cNvSpPr>
          <p:nvPr/>
        </p:nvSpPr>
        <p:spPr>
          <a:xfrm>
            <a:off x="6164009" y="2289363"/>
            <a:ext cx="5720528" cy="10074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0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31%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-ը</a:t>
            </a:r>
            <a:r>
              <a:rPr lang="ru-RU" sz="20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նշում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դպրոցը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որում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սովորում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:</a:t>
            </a:r>
            <a:endParaRPr lang="ru-RU" sz="2000" spc="-13" dirty="0">
              <a:solidFill>
                <a:srgbClr val="1D1D1B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21" name="Текст 23">
            <a:extLst>
              <a:ext uri="{FF2B5EF4-FFF2-40B4-BE49-F238E27FC236}">
                <a16:creationId xmlns:a16="http://schemas.microsoft.com/office/drawing/2014/main" id="{A7A15D79-61A9-C640-9B93-15FDD000829B}"/>
              </a:ext>
            </a:extLst>
          </p:cNvPr>
          <p:cNvSpPr txBox="1">
            <a:spLocks/>
          </p:cNvSpPr>
          <p:nvPr/>
        </p:nvSpPr>
        <p:spPr>
          <a:xfrm>
            <a:off x="6168896" y="4621901"/>
            <a:ext cx="5517050" cy="820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0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10%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հեռախոսի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տվյալներն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թողնում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:</a:t>
            </a:r>
            <a:endParaRPr lang="ru-RU" sz="2000" spc="-13" dirty="0">
              <a:solidFill>
                <a:srgbClr val="1D1D1B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22" name="Текст 23">
            <a:extLst>
              <a:ext uri="{FF2B5EF4-FFF2-40B4-BE49-F238E27FC236}">
                <a16:creationId xmlns:a16="http://schemas.microsoft.com/office/drawing/2014/main" id="{7584A9A6-E300-0441-9DAF-3B16C0646B3B}"/>
              </a:ext>
            </a:extLst>
          </p:cNvPr>
          <p:cNvSpPr txBox="1">
            <a:spLocks/>
          </p:cNvSpPr>
          <p:nvPr/>
        </p:nvSpPr>
        <p:spPr>
          <a:xfrm>
            <a:off x="6265936" y="5276838"/>
            <a:ext cx="5926064" cy="8487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0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9%</a:t>
            </a:r>
            <a:r>
              <a:rPr lang="en-US" sz="20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-ը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տեղադրում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է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աշխարհագրակլան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դիրքը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:</a:t>
            </a:r>
            <a:endParaRPr lang="ru-RU" sz="2000" spc="-13" dirty="0">
              <a:solidFill>
                <a:srgbClr val="C00000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23" name="Текст 23">
            <a:extLst>
              <a:ext uri="{FF2B5EF4-FFF2-40B4-BE49-F238E27FC236}">
                <a16:creationId xmlns:a16="http://schemas.microsoft.com/office/drawing/2014/main" id="{0D812CD6-147F-FF4A-8953-874D130842AA}"/>
              </a:ext>
            </a:extLst>
          </p:cNvPr>
          <p:cNvSpPr txBox="1">
            <a:spLocks/>
          </p:cNvSpPr>
          <p:nvPr/>
        </p:nvSpPr>
        <p:spPr>
          <a:xfrm>
            <a:off x="6168896" y="4013684"/>
            <a:ext cx="5836291" cy="5646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0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14%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-ը</a:t>
            </a:r>
            <a:r>
              <a:rPr lang="ru-RU" sz="20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բարեկամների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տվյալներն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տեղադրում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:</a:t>
            </a:r>
            <a:endParaRPr lang="ru-RU" sz="2000" spc="-13" dirty="0">
              <a:solidFill>
                <a:srgbClr val="C00000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65FC1D85-63B6-B04D-BD87-E84006A894DC}"/>
              </a:ext>
            </a:extLst>
          </p:cNvPr>
          <p:cNvSpPr txBox="1">
            <a:spLocks/>
          </p:cNvSpPr>
          <p:nvPr/>
        </p:nvSpPr>
        <p:spPr>
          <a:xfrm>
            <a:off x="6164009" y="3192947"/>
            <a:ext cx="5926064" cy="820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0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15%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-ը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տեղադրում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նկարներ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որում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երևում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է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բնակարանի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000" spc="-13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կահավորանքը</a:t>
            </a:r>
            <a:r>
              <a:rPr lang="en-US" sz="2000" spc="-13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:</a:t>
            </a:r>
            <a:endParaRPr lang="ru-RU" sz="2000" spc="-13" dirty="0">
              <a:solidFill>
                <a:srgbClr val="C00000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3" name="Умножение 2"/>
          <p:cNvSpPr/>
          <p:nvPr/>
        </p:nvSpPr>
        <p:spPr>
          <a:xfrm>
            <a:off x="5780455" y="1270828"/>
            <a:ext cx="330313" cy="344129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множение 15"/>
          <p:cNvSpPr/>
          <p:nvPr/>
        </p:nvSpPr>
        <p:spPr>
          <a:xfrm>
            <a:off x="5780454" y="2405929"/>
            <a:ext cx="330313" cy="344129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/>
          <p:cNvSpPr/>
          <p:nvPr/>
        </p:nvSpPr>
        <p:spPr>
          <a:xfrm>
            <a:off x="5780458" y="3231105"/>
            <a:ext cx="330313" cy="344129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множение 17"/>
          <p:cNvSpPr/>
          <p:nvPr/>
        </p:nvSpPr>
        <p:spPr>
          <a:xfrm>
            <a:off x="5793516" y="4136632"/>
            <a:ext cx="330313" cy="344129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множение 18"/>
          <p:cNvSpPr/>
          <p:nvPr/>
        </p:nvSpPr>
        <p:spPr>
          <a:xfrm>
            <a:off x="5780454" y="4806002"/>
            <a:ext cx="330313" cy="344129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множение 24"/>
          <p:cNvSpPr/>
          <p:nvPr/>
        </p:nvSpPr>
        <p:spPr>
          <a:xfrm>
            <a:off x="5832632" y="5323038"/>
            <a:ext cx="330313" cy="344129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523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10B651-1E8F-BD40-9F3D-96A19D3FB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2"/>
          <a:stretch/>
        </p:blipFill>
        <p:spPr>
          <a:xfrm>
            <a:off x="6353789" y="1403132"/>
            <a:ext cx="5838210" cy="545486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78198A-EC42-47BA-90DA-64764C4DC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Проблема приватности и безопасности</a:t>
            </a:r>
          </a:p>
        </p:txBody>
      </p:sp>
      <p:sp>
        <p:nvSpPr>
          <p:cNvPr id="8" name="Текст 23">
            <a:extLst>
              <a:ext uri="{FF2B5EF4-FFF2-40B4-BE49-F238E27FC236}">
                <a16:creationId xmlns:a16="http://schemas.microsoft.com/office/drawing/2014/main" id="{C0EA6A47-8875-A04B-B2C3-3B9E64A81907}"/>
              </a:ext>
            </a:extLst>
          </p:cNvPr>
          <p:cNvSpPr txBox="1">
            <a:spLocks/>
          </p:cNvSpPr>
          <p:nvPr/>
        </p:nvSpPr>
        <p:spPr>
          <a:xfrm>
            <a:off x="288134" y="3924707"/>
            <a:ext cx="5782260" cy="18857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32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47% </a:t>
            </a:r>
            <a:r>
              <a:rPr lang="en-US" sz="225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երեխաների</a:t>
            </a:r>
            <a:r>
              <a:rPr lang="en-US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ծանոթանում</a:t>
            </a:r>
            <a:r>
              <a:rPr lang="en-US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են</a:t>
            </a:r>
            <a:r>
              <a:rPr lang="en-US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անծանոթ</a:t>
            </a:r>
            <a:r>
              <a:rPr lang="en-US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մարդկանց</a:t>
            </a:r>
            <a:r>
              <a:rPr lang="en-US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հետ</a:t>
            </a:r>
            <a:r>
              <a:rPr lang="ru-RU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ru-RU" sz="32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3</a:t>
            </a:r>
            <a:r>
              <a:rPr lang="en-US" sz="32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5</a:t>
            </a:r>
            <a:r>
              <a:rPr lang="ru-RU" sz="32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% </a:t>
            </a:r>
            <a:r>
              <a:rPr lang="en-US" sz="225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հանդիպում</a:t>
            </a:r>
            <a:r>
              <a:rPr lang="en-US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է </a:t>
            </a:r>
            <a:r>
              <a:rPr lang="en-US" sz="225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իրական</a:t>
            </a:r>
            <a:r>
              <a:rPr lang="en-US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կյանքում</a:t>
            </a:r>
            <a:r>
              <a:rPr lang="en-US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:</a:t>
            </a:r>
            <a:r>
              <a:rPr lang="ru-RU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06B40885-0724-A743-8AD4-77D6F254D511}"/>
              </a:ext>
            </a:extLst>
          </p:cNvPr>
          <p:cNvSpPr txBox="1">
            <a:spLocks/>
          </p:cNvSpPr>
          <p:nvPr/>
        </p:nvSpPr>
        <p:spPr>
          <a:xfrm>
            <a:off x="288134" y="2202727"/>
            <a:ext cx="6158004" cy="18763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y-AM" sz="2000" dirty="0"/>
              <a:t>11-14 տարեկան երեխանե</a:t>
            </a:r>
            <a:r>
              <a:rPr lang="en-US" sz="2000" dirty="0"/>
              <a:t>ի </a:t>
            </a:r>
            <a:r>
              <a:rPr lang="ru-RU" sz="32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82%</a:t>
            </a:r>
            <a:r>
              <a:rPr lang="hy-AM" sz="2400" dirty="0"/>
              <a:t> </a:t>
            </a:r>
            <a:r>
              <a:rPr lang="en-US" sz="2400" dirty="0"/>
              <a:t>-</a:t>
            </a:r>
            <a:r>
              <a:rPr lang="hy-AM" sz="2400" dirty="0"/>
              <a:t>ը </a:t>
            </a:r>
            <a:r>
              <a:rPr lang="hy-AM" sz="2000" dirty="0"/>
              <a:t>ստանում է ընկերության հրավեր անծանոթ մարդկանցից </a:t>
            </a:r>
            <a:r>
              <a:rPr lang="en-US" sz="2000" dirty="0" err="1"/>
              <a:t>որոնցից</a:t>
            </a:r>
            <a:r>
              <a:rPr lang="en-US" sz="2000" dirty="0"/>
              <a:t> </a:t>
            </a:r>
            <a:r>
              <a:rPr lang="ru-RU" sz="3200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29%</a:t>
            </a:r>
            <a:r>
              <a:rPr lang="ru-RU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անծանոթ</a:t>
            </a:r>
            <a:r>
              <a:rPr lang="en-US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մեծահասակներ</a:t>
            </a:r>
            <a:r>
              <a:rPr lang="en-US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են</a:t>
            </a:r>
            <a:r>
              <a:rPr lang="en-US" sz="2250" dirty="0">
                <a:solidFill>
                  <a:srgbClr val="1D1D1B"/>
                </a:solidFill>
                <a:latin typeface="Kaspersky Sans"/>
                <a:cs typeface="Arial" panose="020B0604020202020204" pitchFamily="34" charset="0"/>
              </a:rPr>
              <a:t>:</a:t>
            </a:r>
            <a:endParaRPr lang="ru-RU" sz="2250" dirty="0">
              <a:solidFill>
                <a:srgbClr val="1D1D1B"/>
              </a:solidFill>
              <a:latin typeface="Kaspersky Sans"/>
              <a:cs typeface="Arial" panose="020B0604020202020204" pitchFamily="34" charset="0"/>
            </a:endParaRPr>
          </a:p>
          <a:p>
            <a:pPr>
              <a:buNone/>
            </a:pPr>
            <a:endParaRPr lang="ru-RU" sz="3200" spc="-13" dirty="0">
              <a:solidFill>
                <a:srgbClr val="C00000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48DF050-34B8-0643-A6A1-63A8D647294E}"/>
              </a:ext>
            </a:extLst>
          </p:cNvPr>
          <p:cNvSpPr txBox="1">
            <a:spLocks/>
          </p:cNvSpPr>
          <p:nvPr/>
        </p:nvSpPr>
        <p:spPr>
          <a:xfrm>
            <a:off x="288134" y="542616"/>
            <a:ext cx="9713116" cy="1504610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y-AM" sz="4000" b="1" dirty="0"/>
              <a:t>ԳԱՂՏՆԻՈՒԹՅԱՆ ԵՎ ԱՆՎՏԱՆԳՈՒԹՅԱՆ ԽՆԴԻՐ</a:t>
            </a:r>
            <a:endParaRPr lang="ru-RU" sz="4000" b="1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508D2569-9E98-114A-A01E-45B8190C9EA4}"/>
              </a:ext>
            </a:extLst>
          </p:cNvPr>
          <p:cNvSpPr txBox="1">
            <a:spLocks/>
          </p:cNvSpPr>
          <p:nvPr/>
        </p:nvSpPr>
        <p:spPr>
          <a:xfrm>
            <a:off x="254377" y="6110879"/>
            <a:ext cx="5131404" cy="50325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endParaRPr lang="ru-RU" sz="1000" dirty="0">
              <a:solidFill>
                <a:srgbClr val="1D1D1B"/>
              </a:solidFill>
              <a:latin typeface="Kaspersky Sans Light" panose="020B0303050101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23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CC36936-C0E7-4348-A807-BD655364E11B}"/>
              </a:ext>
            </a:extLst>
          </p:cNvPr>
          <p:cNvSpPr/>
          <p:nvPr/>
        </p:nvSpPr>
        <p:spPr>
          <a:xfrm>
            <a:off x="1" y="0"/>
            <a:ext cx="16339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76E80BF3-5AB7-7A4B-917F-BD7CE07E0532}"/>
              </a:ext>
            </a:extLst>
          </p:cNvPr>
          <p:cNvSpPr txBox="1">
            <a:spLocks/>
          </p:cNvSpPr>
          <p:nvPr/>
        </p:nvSpPr>
        <p:spPr>
          <a:xfrm>
            <a:off x="254377" y="6110879"/>
            <a:ext cx="5131404" cy="50325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endParaRPr lang="ru-RU" sz="1000" dirty="0">
              <a:solidFill>
                <a:srgbClr val="1D1D1B"/>
              </a:solidFill>
              <a:latin typeface="Kaspersky Sans Light" panose="020B03030501010401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45A549-9994-E945-A4A9-698FA6118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73" y="1283677"/>
            <a:ext cx="6069521" cy="5574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F40A0D-8885-41DD-BCA0-530173A0B4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Социальные сети: реакция родителей</a:t>
            </a:r>
          </a:p>
        </p:txBody>
      </p:sp>
      <p:sp>
        <p:nvSpPr>
          <p:cNvPr id="18" name="Текст 23">
            <a:extLst>
              <a:ext uri="{FF2B5EF4-FFF2-40B4-BE49-F238E27FC236}">
                <a16:creationId xmlns:a16="http://schemas.microsoft.com/office/drawing/2014/main" id="{B3A3F728-BE02-4D21-B620-CD88536D2A50}"/>
              </a:ext>
            </a:extLst>
          </p:cNvPr>
          <p:cNvSpPr txBox="1">
            <a:spLocks/>
          </p:cNvSpPr>
          <p:nvPr/>
        </p:nvSpPr>
        <p:spPr>
          <a:xfrm>
            <a:off x="288134" y="4088217"/>
            <a:ext cx="5759888" cy="11210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None/>
              <a:defRPr/>
            </a:pPr>
            <a:r>
              <a:rPr lang="ru-RU" sz="2000" b="1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45% </a:t>
            </a:r>
            <a:r>
              <a:rPr lang="hy-AM" sz="2000" b="1" dirty="0"/>
              <a:t>հիմնականում գիտեն երեխաների գաղտնաբառերը </a:t>
            </a:r>
            <a:r>
              <a:rPr lang="en-US" sz="2000" b="1" dirty="0"/>
              <a:t>/7-10տ./:</a:t>
            </a:r>
            <a:endParaRPr lang="ru-RU" sz="2000" b="1" dirty="0">
              <a:solidFill>
                <a:srgbClr val="1D1D1B"/>
              </a:solidFill>
              <a:cs typeface="Arial" panose="020B0604020202020204" pitchFamily="34" charset="0"/>
            </a:endParaRPr>
          </a:p>
        </p:txBody>
      </p:sp>
      <p:sp>
        <p:nvSpPr>
          <p:cNvPr id="11" name="Текст 23">
            <a:extLst>
              <a:ext uri="{FF2B5EF4-FFF2-40B4-BE49-F238E27FC236}">
                <a16:creationId xmlns:a16="http://schemas.microsoft.com/office/drawing/2014/main" id="{DAC1172F-39AA-3D47-9333-276FB615F0BB}"/>
              </a:ext>
            </a:extLst>
          </p:cNvPr>
          <p:cNvSpPr txBox="1">
            <a:spLocks/>
          </p:cNvSpPr>
          <p:nvPr/>
        </p:nvSpPr>
        <p:spPr>
          <a:xfrm>
            <a:off x="288134" y="2449219"/>
            <a:ext cx="6037899" cy="12989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y-AM" sz="2000" b="1" dirty="0"/>
              <a:t>Ծնողների </a:t>
            </a:r>
            <a:r>
              <a:rPr lang="ru-RU" sz="2000" b="1" dirty="0">
                <a:solidFill>
                  <a:srgbClr val="00AA8E"/>
                </a:solidFill>
                <a:cs typeface="Arial" panose="020B0604020202020204" pitchFamily="34" charset="0"/>
              </a:rPr>
              <a:t>89%</a:t>
            </a:r>
            <a:r>
              <a:rPr lang="en-US" sz="2000" b="1" dirty="0">
                <a:solidFill>
                  <a:srgbClr val="00AA8E"/>
                </a:solidFill>
                <a:cs typeface="Arial" panose="020B0604020202020204" pitchFamily="34" charset="0"/>
              </a:rPr>
              <a:t> -</a:t>
            </a:r>
            <a:r>
              <a:rPr lang="hy-AM" sz="2000" b="1" dirty="0"/>
              <a:t>ը հետևում է երեխայի այցելած կայքեր</a:t>
            </a:r>
            <a:r>
              <a:rPr lang="en-US" sz="2000" b="1" dirty="0" err="1"/>
              <a:t>ին</a:t>
            </a:r>
            <a:r>
              <a:rPr lang="en-US" sz="2000" b="1" dirty="0"/>
              <a:t>:</a:t>
            </a:r>
            <a:r>
              <a:rPr lang="hy-AM" sz="2000" b="1" dirty="0"/>
              <a:t> </a:t>
            </a:r>
            <a:endParaRPr lang="ru-RU" sz="2000" b="1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2000" b="1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11%</a:t>
            </a:r>
            <a:r>
              <a:rPr lang="en-US" sz="2000" b="1" spc="-13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hy-AM" sz="2000" b="1" dirty="0"/>
              <a:t>ընդհանրապես չի հետաքրքրվում դրանով</a:t>
            </a:r>
            <a:r>
              <a:rPr lang="en-US" sz="2000" b="1" dirty="0"/>
              <a:t>:</a:t>
            </a:r>
            <a:endParaRPr lang="ru-RU" sz="2000" b="1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>
              <a:buNone/>
            </a:pPr>
            <a:endParaRPr lang="ru-RU" sz="2000" b="1" dirty="0">
              <a:solidFill>
                <a:srgbClr val="1D1D1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777C43D-7ECF-BD44-8F05-C21B47214207}"/>
              </a:ext>
            </a:extLst>
          </p:cNvPr>
          <p:cNvSpPr txBox="1">
            <a:spLocks/>
          </p:cNvSpPr>
          <p:nvPr/>
        </p:nvSpPr>
        <p:spPr>
          <a:xfrm>
            <a:off x="288134" y="545873"/>
            <a:ext cx="9713116" cy="1504610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sz="4400" b="1" dirty="0"/>
              <a:t>ՍՈՑԻԱԼԱԿԱՆ ՄԵԴԻԱ. ԾՆՈՂՆԵՐԻ ԱՐՁԱԳԱՆՔԸ</a:t>
            </a:r>
            <a:endParaRPr lang="ru-RU" sz="4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4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9BA262-458A-9C43-974A-780600D03472}"/>
              </a:ext>
            </a:extLst>
          </p:cNvPr>
          <p:cNvSpPr/>
          <p:nvPr/>
        </p:nvSpPr>
        <p:spPr>
          <a:xfrm>
            <a:off x="1" y="0"/>
            <a:ext cx="16339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ижний колонтитул 3">
            <a:extLst>
              <a:ext uri="{FF2B5EF4-FFF2-40B4-BE49-F238E27FC236}">
                <a16:creationId xmlns:a16="http://schemas.microsoft.com/office/drawing/2014/main" id="{A08DA571-A93E-BE46-A7CE-E7FC6D94D11E}"/>
              </a:ext>
            </a:extLst>
          </p:cNvPr>
          <p:cNvSpPr txBox="1">
            <a:spLocks/>
          </p:cNvSpPr>
          <p:nvPr/>
        </p:nvSpPr>
        <p:spPr>
          <a:xfrm>
            <a:off x="254377" y="6110879"/>
            <a:ext cx="5131404" cy="50325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endParaRPr lang="ru-RU" sz="1000" dirty="0">
              <a:solidFill>
                <a:srgbClr val="1D1D1B"/>
              </a:solidFill>
              <a:latin typeface="Kaspersky Sans Light" panose="020B03030501010401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7A9A42-0B6F-3C4C-AD3E-8B8090B35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59" y="1178168"/>
            <a:ext cx="6159341" cy="567983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F40A0D-8885-41DD-BCA0-530173A0B4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133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133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Чем делятся сами родители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56333F56-0995-DB48-B5D7-46A963021006}"/>
              </a:ext>
            </a:extLst>
          </p:cNvPr>
          <p:cNvSpPr txBox="1">
            <a:spLocks/>
          </p:cNvSpPr>
          <p:nvPr/>
        </p:nvSpPr>
        <p:spPr>
          <a:xfrm>
            <a:off x="238144" y="541148"/>
            <a:ext cx="6388123" cy="155456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121917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cs typeface="Arial" panose="020B0604020202020204" pitchFamily="34" charset="0"/>
              </a:rPr>
              <a:t>Ծնողների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սխալները</a:t>
            </a:r>
            <a:endParaRPr lang="ru-RU" sz="4000" b="1" dirty="0">
              <a:cs typeface="Arial" panose="020B0604020202020204" pitchFamily="34" charset="0"/>
            </a:endParaRPr>
          </a:p>
        </p:txBody>
      </p:sp>
      <p:sp>
        <p:nvSpPr>
          <p:cNvPr id="11" name="Текст 23">
            <a:extLst>
              <a:ext uri="{FF2B5EF4-FFF2-40B4-BE49-F238E27FC236}">
                <a16:creationId xmlns:a16="http://schemas.microsoft.com/office/drawing/2014/main" id="{CE7D6A5A-07F9-F043-ACFC-E2000E496833}"/>
              </a:ext>
            </a:extLst>
          </p:cNvPr>
          <p:cNvSpPr txBox="1">
            <a:spLocks/>
          </p:cNvSpPr>
          <p:nvPr/>
        </p:nvSpPr>
        <p:spPr>
          <a:xfrm>
            <a:off x="194076" y="1606077"/>
            <a:ext cx="5352016" cy="8065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y-AM" sz="2400" dirty="0"/>
              <a:t>Տ</a:t>
            </a:r>
            <a:r>
              <a:rPr lang="en-US" sz="2400" dirty="0" err="1"/>
              <a:t>եղադրում</a:t>
            </a:r>
            <a:r>
              <a:rPr lang="en-US" sz="2400" dirty="0"/>
              <a:t> </a:t>
            </a:r>
            <a:r>
              <a:rPr lang="en-US" sz="2400" dirty="0" err="1"/>
              <a:t>են</a:t>
            </a:r>
            <a:r>
              <a:rPr lang="en-US" sz="2400" dirty="0"/>
              <a:t> </a:t>
            </a:r>
            <a:r>
              <a:rPr lang="hy-AM" sz="2400" dirty="0"/>
              <a:t>երեխաների հետ լուսանկարներ </a:t>
            </a:r>
            <a:r>
              <a:rPr lang="en-US" sz="2400" dirty="0"/>
              <a:t>և</a:t>
            </a:r>
            <a:r>
              <a:rPr lang="hy-AM" sz="2400" dirty="0"/>
              <a:t> հրապարակում նրանց մասին գրառումներ </a:t>
            </a:r>
            <a:r>
              <a:rPr lang="en-US" sz="2400" dirty="0"/>
              <a:t>:</a:t>
            </a:r>
            <a:endParaRPr lang="ru-RU" sz="1800" dirty="0">
              <a:solidFill>
                <a:srgbClr val="1D1D1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Текст 23">
            <a:extLst>
              <a:ext uri="{FF2B5EF4-FFF2-40B4-BE49-F238E27FC236}">
                <a16:creationId xmlns:a16="http://schemas.microsoft.com/office/drawing/2014/main" id="{7A7126E4-D442-AF4B-BB48-65E772866C87}"/>
              </a:ext>
            </a:extLst>
          </p:cNvPr>
          <p:cNvSpPr txBox="1">
            <a:spLocks/>
          </p:cNvSpPr>
          <p:nvPr/>
        </p:nvSpPr>
        <p:spPr>
          <a:xfrm>
            <a:off x="238145" y="3244090"/>
            <a:ext cx="5612050" cy="15147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250" dirty="0">
                <a:solidFill>
                  <a:srgbClr val="1D1D1B"/>
                </a:solidFill>
                <a:latin typeface="Kaspersky Sans" panose="020B0503050101040103" pitchFamily="34" charset="0"/>
              </a:rPr>
              <a:t>60%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</a:rPr>
              <a:t>նշում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</a:rPr>
              <a:t>են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</a:rPr>
              <a:t>երեխայի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</a:rPr>
              <a:t>անունը</a:t>
            </a:r>
            <a:r>
              <a:rPr lang="ru-RU" sz="2250" dirty="0">
                <a:solidFill>
                  <a:srgbClr val="1D1D1B"/>
                </a:solidFill>
                <a:latin typeface="Kaspersky Sans" panose="020B0503050101040103" pitchFamily="34" charset="0"/>
              </a:rPr>
              <a:t>, 49%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</a:rPr>
              <a:t>նախասիրություններ</a:t>
            </a:r>
            <a:r>
              <a:rPr lang="ru-RU" sz="2250" dirty="0">
                <a:solidFill>
                  <a:srgbClr val="1D1D1B"/>
                </a:solidFill>
                <a:latin typeface="Kaspersky Sans" panose="020B0503050101040103" pitchFamily="34" charset="0"/>
              </a:rPr>
              <a:t>, 44%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</a:rPr>
              <a:t>նշում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</a:rPr>
              <a:t> է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</a:rPr>
              <a:t>որտեղ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</a:rPr>
              <a:t> է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</a:rPr>
              <a:t>արված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</a:rPr>
              <a:t>լուսանկարը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</a:rPr>
              <a:t>:</a:t>
            </a:r>
            <a:endParaRPr lang="ru-RU" sz="2250" b="1" dirty="0">
              <a:solidFill>
                <a:schemeClr val="bg1"/>
              </a:solidFill>
              <a:highlight>
                <a:srgbClr val="C00000"/>
              </a:highlight>
              <a:latin typeface="Kaspersky Sans" panose="020B0503050101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05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A34AF3D-5B34-314F-8235-08B7A9C25D6E}"/>
              </a:ext>
            </a:extLst>
          </p:cNvPr>
          <p:cNvSpPr/>
          <p:nvPr/>
        </p:nvSpPr>
        <p:spPr>
          <a:xfrm>
            <a:off x="1" y="0"/>
            <a:ext cx="16339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5AEF86E4-3C6E-2D44-8E54-B1F0F2E4DE35}"/>
              </a:ext>
            </a:extLst>
          </p:cNvPr>
          <p:cNvSpPr txBox="1">
            <a:spLocks/>
          </p:cNvSpPr>
          <p:nvPr/>
        </p:nvSpPr>
        <p:spPr>
          <a:xfrm>
            <a:off x="254377" y="6110879"/>
            <a:ext cx="5131404" cy="50325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endParaRPr lang="ru-RU" sz="1000" dirty="0">
              <a:solidFill>
                <a:srgbClr val="1D1D1B"/>
              </a:solidFill>
              <a:latin typeface="Kaspersky Sans Light" panose="020B0303050101040103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2A743C0-3732-214E-9ACD-B1C281690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21" y="1202566"/>
            <a:ext cx="5385779" cy="565543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F40A0D-8885-41DD-BCA0-530173A0B4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133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2133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Цифровая безопасность: дети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3357008A-F15C-4F42-B125-A65FCE71C2B2}"/>
              </a:ext>
            </a:extLst>
          </p:cNvPr>
          <p:cNvSpPr txBox="1">
            <a:spLocks/>
          </p:cNvSpPr>
          <p:nvPr/>
        </p:nvSpPr>
        <p:spPr>
          <a:xfrm>
            <a:off x="238144" y="542615"/>
            <a:ext cx="7426680" cy="155456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121917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>
                <a:latin typeface="Kaspersky Sans" panose="020B0503050101040103" pitchFamily="34" charset="0"/>
                <a:cs typeface="Arial" panose="020B0604020202020204" pitchFamily="34" charset="0"/>
              </a:rPr>
              <a:t>Երեխաների</a:t>
            </a:r>
            <a:r>
              <a:rPr lang="en-US" sz="4800" b="1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Kaspersky Sans" panose="020B0503050101040103" pitchFamily="34" charset="0"/>
                <a:cs typeface="Arial" panose="020B0604020202020204" pitchFamily="34" charset="0"/>
              </a:rPr>
              <a:t>թվային</a:t>
            </a:r>
            <a:r>
              <a:rPr lang="en-US" sz="4800" b="1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Kaspersky Sans" panose="020B0503050101040103" pitchFamily="34" charset="0"/>
                <a:cs typeface="Arial" panose="020B0604020202020204" pitchFamily="34" charset="0"/>
              </a:rPr>
              <a:t>անվտանգությունը</a:t>
            </a:r>
            <a:endParaRPr lang="ru-RU" sz="4800" b="1" dirty="0">
              <a:cs typeface="Arial" panose="020B0604020202020204" pitchFamily="34" charset="0"/>
            </a:endParaRPr>
          </a:p>
        </p:txBody>
      </p:sp>
      <p:sp>
        <p:nvSpPr>
          <p:cNvPr id="14" name="Текст 23">
            <a:extLst>
              <a:ext uri="{FF2B5EF4-FFF2-40B4-BE49-F238E27FC236}">
                <a16:creationId xmlns:a16="http://schemas.microsoft.com/office/drawing/2014/main" id="{BB254D3C-BB47-CB41-8FA4-0ECBB1C941D0}"/>
              </a:ext>
            </a:extLst>
          </p:cNvPr>
          <p:cNvSpPr txBox="1">
            <a:spLocks/>
          </p:cNvSpPr>
          <p:nvPr/>
        </p:nvSpPr>
        <p:spPr>
          <a:xfrm>
            <a:off x="254377" y="2097178"/>
            <a:ext cx="7530380" cy="8202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3200" dirty="0">
                <a:solidFill>
                  <a:srgbClr val="C00000"/>
                </a:solidFill>
              </a:rPr>
              <a:t>30% </a:t>
            </a:r>
            <a:r>
              <a:rPr lang="hy-AM" sz="2400" dirty="0"/>
              <a:t>զգացել կամ լսել </a:t>
            </a:r>
            <a:r>
              <a:rPr lang="en-US" sz="2400" dirty="0"/>
              <a:t>է</a:t>
            </a:r>
            <a:r>
              <a:rPr lang="hy-AM" sz="2400" dirty="0"/>
              <a:t> կիբերհարձակման </a:t>
            </a:r>
            <a:r>
              <a:rPr lang="en-US" sz="2400" dirty="0"/>
              <a:t> </a:t>
            </a:r>
            <a:r>
              <a:rPr lang="hy-AM" sz="2400" dirty="0"/>
              <a:t>մասին </a:t>
            </a:r>
            <a:endParaRPr lang="ru-RU" sz="2250" dirty="0">
              <a:solidFill>
                <a:srgbClr val="1D1D1B"/>
              </a:solidFill>
              <a:cs typeface="Arial" panose="020B0604020202020204" pitchFamily="34" charset="0"/>
            </a:endParaRPr>
          </a:p>
        </p:txBody>
      </p:sp>
      <p:sp>
        <p:nvSpPr>
          <p:cNvPr id="15" name="Текст 23">
            <a:extLst>
              <a:ext uri="{FF2B5EF4-FFF2-40B4-BE49-F238E27FC236}">
                <a16:creationId xmlns:a16="http://schemas.microsoft.com/office/drawing/2014/main" id="{051C25E7-2D5E-E949-9D73-63081BD5A391}"/>
              </a:ext>
            </a:extLst>
          </p:cNvPr>
          <p:cNvSpPr txBox="1">
            <a:spLocks/>
          </p:cNvSpPr>
          <p:nvPr/>
        </p:nvSpPr>
        <p:spPr>
          <a:xfrm>
            <a:off x="238144" y="3127916"/>
            <a:ext cx="6503354" cy="5831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3200" dirty="0">
                <a:solidFill>
                  <a:srgbClr val="C00000"/>
                </a:solidFill>
              </a:rPr>
              <a:t>14% </a:t>
            </a:r>
            <a:r>
              <a:rPr lang="hy-AM" sz="2400" dirty="0"/>
              <a:t>բախվել է առցանց խարդախության </a:t>
            </a:r>
            <a:r>
              <a:rPr lang="en-US" sz="2400" dirty="0"/>
              <a:t>   </a:t>
            </a:r>
            <a:endParaRPr lang="ru-RU" sz="2250" dirty="0">
              <a:solidFill>
                <a:srgbClr val="1D1D1B"/>
              </a:solidFill>
            </a:endParaRPr>
          </a:p>
        </p:txBody>
      </p:sp>
      <p:sp>
        <p:nvSpPr>
          <p:cNvPr id="17" name="Текст 23">
            <a:extLst>
              <a:ext uri="{FF2B5EF4-FFF2-40B4-BE49-F238E27FC236}">
                <a16:creationId xmlns:a16="http://schemas.microsoft.com/office/drawing/2014/main" id="{EA20326F-D7D0-6840-99D3-0361019EEC75}"/>
              </a:ext>
            </a:extLst>
          </p:cNvPr>
          <p:cNvSpPr txBox="1">
            <a:spLocks/>
          </p:cNvSpPr>
          <p:nvPr/>
        </p:nvSpPr>
        <p:spPr>
          <a:xfrm>
            <a:off x="238144" y="4592734"/>
            <a:ext cx="7834140" cy="10790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3200" dirty="0">
                <a:solidFill>
                  <a:srgbClr val="C00000"/>
                </a:solidFill>
              </a:rPr>
              <a:t>10%</a:t>
            </a:r>
            <a:r>
              <a:rPr lang="hy-AM" sz="2400" dirty="0"/>
              <a:t> նշել է, որ տարօրինակ հաղորդագրություններ են ստացել մեծահասակներից</a:t>
            </a:r>
            <a:endParaRPr lang="ru-RU" sz="2250" dirty="0">
              <a:solidFill>
                <a:srgbClr val="1D1D1B"/>
              </a:solidFill>
              <a:latin typeface="Kaspersky Sans" panose="020B0503050101040103" pitchFamily="34" charset="0"/>
            </a:endParaRPr>
          </a:p>
          <a:p>
            <a:endParaRPr lang="ru-RU" sz="1800" dirty="0">
              <a:solidFill>
                <a:srgbClr val="1D1D1B"/>
              </a:solidFill>
              <a:latin typeface="Kaspersky Sans" panose="020B0503050101040103" pitchFamily="34" charset="0"/>
            </a:endParaRPr>
          </a:p>
          <a:p>
            <a:pPr>
              <a:buNone/>
            </a:pPr>
            <a:endParaRPr lang="ru-RU" sz="1800" dirty="0">
              <a:solidFill>
                <a:srgbClr val="1D1D1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Текст 23">
            <a:extLst>
              <a:ext uri="{FF2B5EF4-FFF2-40B4-BE49-F238E27FC236}">
                <a16:creationId xmlns:a16="http://schemas.microsoft.com/office/drawing/2014/main" id="{12D53F8B-8C55-A142-B773-83958E6AF60E}"/>
              </a:ext>
            </a:extLst>
          </p:cNvPr>
          <p:cNvSpPr txBox="1">
            <a:spLocks/>
          </p:cNvSpPr>
          <p:nvPr/>
        </p:nvSpPr>
        <p:spPr>
          <a:xfrm>
            <a:off x="254377" y="3889936"/>
            <a:ext cx="7057391" cy="5831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3200" dirty="0">
                <a:solidFill>
                  <a:srgbClr val="C00000"/>
                </a:solidFill>
              </a:rPr>
              <a:t>12%</a:t>
            </a:r>
            <a:r>
              <a:rPr lang="hy-AM" sz="1800" dirty="0"/>
              <a:t> </a:t>
            </a:r>
            <a:r>
              <a:rPr lang="hy-AM" sz="2400" dirty="0"/>
              <a:t>բախվել է հեռախոսային խարդախության</a:t>
            </a:r>
            <a:endParaRPr lang="ru-RU" sz="2400" dirty="0">
              <a:solidFill>
                <a:srgbClr val="1D1D1B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86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817FC0-1969-0C45-A8F2-9C916F9F9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F146E2-19E4-4EEE-89A0-685A7095C3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738" y="556866"/>
            <a:ext cx="11746523" cy="104431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ԹՎԱՅԻՆ ԳՐԱԳԻՏՈՒԹՅՈՒՆ</a:t>
            </a:r>
            <a:endParaRPr lang="ru-RU" sz="5333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213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0A548A1-F9C2-1143-BBA6-C516A65D68AA}"/>
              </a:ext>
            </a:extLst>
          </p:cNvPr>
          <p:cNvSpPr/>
          <p:nvPr/>
        </p:nvSpPr>
        <p:spPr>
          <a:xfrm>
            <a:off x="1" y="0"/>
            <a:ext cx="16339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19E81A0E-1458-AC4D-8B7B-A91524553CE2}"/>
              </a:ext>
            </a:extLst>
          </p:cNvPr>
          <p:cNvSpPr txBox="1">
            <a:spLocks/>
          </p:cNvSpPr>
          <p:nvPr/>
        </p:nvSpPr>
        <p:spPr>
          <a:xfrm>
            <a:off x="254377" y="6110879"/>
            <a:ext cx="5131404" cy="50325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endParaRPr lang="ru-RU" sz="1000" dirty="0">
              <a:solidFill>
                <a:srgbClr val="1D1D1B"/>
              </a:solidFill>
              <a:latin typeface="Kaspersky Sans Light" panose="020B03030501010401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A189FE-DC20-AF4D-B6DA-9F7277175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22" y="764930"/>
            <a:ext cx="2511838" cy="609306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0CA05F-F3BE-452D-95C8-C4AE9CF116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1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213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Цифровая грамотность</a:t>
            </a: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29CDCD18-CD60-AC49-86BD-0EA92096D1D1}"/>
              </a:ext>
            </a:extLst>
          </p:cNvPr>
          <p:cNvSpPr txBox="1">
            <a:spLocks/>
          </p:cNvSpPr>
          <p:nvPr/>
        </p:nvSpPr>
        <p:spPr>
          <a:xfrm>
            <a:off x="313739" y="1896322"/>
            <a:ext cx="8039429" cy="15017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ctr">
              <a:buNone/>
            </a:pPr>
            <a:br>
              <a:rPr lang="en-US" sz="1800" dirty="0">
                <a:latin typeface="+mj-lt"/>
              </a:rPr>
            </a:br>
            <a:r>
              <a:rPr lang="ru-RU" sz="3200" dirty="0">
                <a:solidFill>
                  <a:srgbClr val="00AA8E"/>
                </a:solidFill>
                <a:latin typeface="Kaspersky Sans"/>
                <a:cs typeface="Arial" panose="020B0604020202020204" pitchFamily="34" charset="0"/>
              </a:rPr>
              <a:t>67%</a:t>
            </a:r>
            <a:r>
              <a:rPr lang="en-US" sz="3200" dirty="0">
                <a:solidFill>
                  <a:srgbClr val="00AA8E"/>
                </a:solidFill>
                <a:latin typeface="Kaspersky Sans"/>
                <a:cs typeface="Arial" panose="020B0604020202020204" pitchFamily="34" charset="0"/>
              </a:rPr>
              <a:t> </a:t>
            </a:r>
            <a:r>
              <a:rPr lang="hy-AM" sz="2400" dirty="0"/>
              <a:t>մեծահասակները կարծում են, որ թվային </a:t>
            </a:r>
            <a:r>
              <a:rPr lang="en-US" sz="2400" dirty="0"/>
              <a:t>     </a:t>
            </a:r>
            <a:r>
              <a:rPr lang="hy-AM" sz="2400" dirty="0"/>
              <a:t>գրագիտության մասին երեխաներին կրթելը և՛ </a:t>
            </a:r>
            <a:r>
              <a:rPr lang="en-US" sz="2400" dirty="0"/>
              <a:t> </a:t>
            </a:r>
            <a:r>
              <a:rPr lang="hy-AM" sz="2400" dirty="0"/>
              <a:t>ծնողների, և՛ դպրոցների պարտականությունն է</a:t>
            </a:r>
            <a:endParaRPr lang="ru-RU" sz="2250" dirty="0">
              <a:solidFill>
                <a:srgbClr val="1D1D1B"/>
              </a:solidFill>
              <a:latin typeface="Kaspersky Sans"/>
              <a:cs typeface="Arial" panose="020B0604020202020204" pitchFamily="34" charset="0"/>
            </a:endParaRPr>
          </a:p>
          <a:p>
            <a:endParaRPr lang="ru-RU" sz="1800" dirty="0">
              <a:solidFill>
                <a:srgbClr val="1D1D1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88260BE-D6AA-7445-8D6C-456298A84BD9}"/>
              </a:ext>
            </a:extLst>
          </p:cNvPr>
          <p:cNvSpPr txBox="1">
            <a:spLocks/>
          </p:cNvSpPr>
          <p:nvPr/>
        </p:nvSpPr>
        <p:spPr>
          <a:xfrm>
            <a:off x="288134" y="557536"/>
            <a:ext cx="6419754" cy="220058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i="1" dirty="0"/>
              <a:t>ԹՎԱՅԻՆ ԳՐԱԳԻՏՈՒԹՅՈՒՆ</a:t>
            </a:r>
            <a:endParaRPr lang="ru-RU" sz="4800" b="1" i="1" dirty="0">
              <a:cs typeface="Arial" panose="020B0604020202020204" pitchFamily="34" charset="0"/>
            </a:endParaRPr>
          </a:p>
        </p:txBody>
      </p:sp>
      <p:sp>
        <p:nvSpPr>
          <p:cNvPr id="13" name="Текст 23">
            <a:extLst>
              <a:ext uri="{FF2B5EF4-FFF2-40B4-BE49-F238E27FC236}">
                <a16:creationId xmlns:a16="http://schemas.microsoft.com/office/drawing/2014/main" id="{3E153FE8-DB0B-7947-BF4D-383F0A64774B}"/>
              </a:ext>
            </a:extLst>
          </p:cNvPr>
          <p:cNvSpPr txBox="1">
            <a:spLocks/>
          </p:cNvSpPr>
          <p:nvPr/>
        </p:nvSpPr>
        <p:spPr>
          <a:xfrm>
            <a:off x="313739" y="3448295"/>
            <a:ext cx="8286564" cy="14326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ctr">
              <a:buNone/>
            </a:pPr>
            <a:r>
              <a:rPr lang="ru-RU" sz="3200" dirty="0">
                <a:solidFill>
                  <a:srgbClr val="C00000"/>
                </a:solidFill>
                <a:latin typeface="Kaspersky Sans"/>
                <a:cs typeface="Arial" panose="020B0604020202020204" pitchFamily="34" charset="0"/>
              </a:rPr>
              <a:t>18%</a:t>
            </a:r>
            <a:r>
              <a:rPr lang="hy-AM" sz="2400" dirty="0"/>
              <a:t> ծնողները չեն քննարկել առցանց </a:t>
            </a:r>
            <a:r>
              <a:rPr lang="en-US" sz="2400" dirty="0"/>
              <a:t>ա</a:t>
            </a:r>
            <a:r>
              <a:rPr lang="hy-AM" sz="2400" dirty="0"/>
              <a:t>նվտանգության կանոններն իրենց երեխաների հետ, թեև կարծում են, որ դա պետք է արվի</a:t>
            </a:r>
            <a:endParaRPr lang="ru-RU" sz="2250" dirty="0">
              <a:solidFill>
                <a:srgbClr val="1D1D1B"/>
              </a:solidFill>
              <a:latin typeface="Kaspersky Sans"/>
              <a:cs typeface="Arial" panose="020B0604020202020204" pitchFamily="34" charset="0"/>
            </a:endParaRPr>
          </a:p>
          <a:p>
            <a:endParaRPr lang="ru-RU" sz="2250" dirty="0">
              <a:solidFill>
                <a:srgbClr val="1D1D1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Текст 23">
            <a:extLst>
              <a:ext uri="{FF2B5EF4-FFF2-40B4-BE49-F238E27FC236}">
                <a16:creationId xmlns:a16="http://schemas.microsoft.com/office/drawing/2014/main" id="{72711C12-C31D-D04D-AC60-E38A0C727ACA}"/>
              </a:ext>
            </a:extLst>
          </p:cNvPr>
          <p:cNvSpPr txBox="1">
            <a:spLocks/>
          </p:cNvSpPr>
          <p:nvPr/>
        </p:nvSpPr>
        <p:spPr>
          <a:xfrm>
            <a:off x="313740" y="4749315"/>
            <a:ext cx="8335990" cy="13615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ctr">
              <a:buNone/>
            </a:pPr>
            <a:r>
              <a:rPr lang="ru-RU" sz="3200" dirty="0">
                <a:solidFill>
                  <a:srgbClr val="C00000"/>
                </a:solidFill>
                <a:latin typeface="Kaspersky Sans"/>
                <a:cs typeface="Arial" panose="020B0604020202020204" pitchFamily="34" charset="0"/>
              </a:rPr>
              <a:t>35%</a:t>
            </a:r>
            <a:r>
              <a:rPr lang="en-US" sz="3200" dirty="0">
                <a:solidFill>
                  <a:srgbClr val="C00000"/>
                </a:solidFill>
                <a:latin typeface="Kaspersky Sans"/>
                <a:cs typeface="Arial" panose="020B0604020202020204" pitchFamily="34" charset="0"/>
              </a:rPr>
              <a:t> </a:t>
            </a:r>
            <a:r>
              <a:rPr lang="hy-AM" sz="2400" dirty="0"/>
              <a:t>Երեխաները նշել են, որ դպրոց</a:t>
            </a:r>
            <a:r>
              <a:rPr lang="en-US" sz="2400" dirty="0" err="1"/>
              <a:t>ում</a:t>
            </a:r>
            <a:r>
              <a:rPr lang="hy-AM" sz="2400" dirty="0"/>
              <a:t> իրենց հետ չեն քննարկում ինտերնետի անվտանգությունը</a:t>
            </a:r>
            <a:endParaRPr lang="ru-RU" sz="2250" dirty="0">
              <a:solidFill>
                <a:srgbClr val="1D1D1B"/>
              </a:solidFill>
              <a:latin typeface="Kaspersky Sans"/>
              <a:cs typeface="Arial" panose="020B0604020202020204" pitchFamily="34" charset="0"/>
            </a:endParaRPr>
          </a:p>
          <a:p>
            <a:endParaRPr lang="ru-RU" sz="1800" dirty="0">
              <a:solidFill>
                <a:srgbClr val="1D1D1B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98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y-AM" b="1" dirty="0"/>
              <a:t>ԱՆՁՆԱԿԱՆ ՏՎՅԱԼՆԵՐԻ ՊԱՇՏՊԱՆՈՒԹՅԱՆ ԻՐԱՎՈՒՆՔ</a:t>
            </a:r>
            <a:endParaRPr lang="en-AU" b="1" dirty="0"/>
          </a:p>
        </p:txBody>
      </p:sp>
      <p:pic>
        <p:nvPicPr>
          <p:cNvPr id="4" name="Content Placeholder 3" descr="deti_internet26122012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6450" y="2032794"/>
            <a:ext cx="5499100" cy="3937000"/>
          </a:xfrm>
        </p:spPr>
      </p:pic>
    </p:spTree>
    <p:extLst>
      <p:ext uri="{BB962C8B-B14F-4D97-AF65-F5344CB8AC3E}">
        <p14:creationId xmlns:p14="http://schemas.microsoft.com/office/powerpoint/2010/main" val="1774624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817FC0-1969-0C45-A8F2-9C916F9F9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F146E2-19E4-4EEE-89A0-685A7095C3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738" y="556866"/>
            <a:ext cx="11746523" cy="104431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ԹՎԱՅԻՆ </a:t>
            </a:r>
            <a:r>
              <a:rPr lang="hy-AM" sz="5400" b="1" dirty="0"/>
              <a:t>ՀԵՏՔ</a:t>
            </a:r>
            <a:endParaRPr lang="ru-RU" sz="5333" b="1" dirty="0">
              <a:cs typeface="Arial" panose="020B0604020202020204" pitchFamily="34" charset="0"/>
            </a:endParaRPr>
          </a:p>
        </p:txBody>
      </p:sp>
      <p:pic>
        <p:nvPicPr>
          <p:cNvPr id="5" name="Picture 4" descr="15213_orig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95471" y="706395"/>
            <a:ext cx="1219200" cy="1219200"/>
          </a:xfrm>
          <a:prstGeom prst="rect">
            <a:avLst/>
          </a:prstGeom>
        </p:spPr>
      </p:pic>
      <p:pic>
        <p:nvPicPr>
          <p:cNvPr id="6" name="Picture 5" descr="15213_orig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524" y="4701746"/>
            <a:ext cx="1219200" cy="1219200"/>
          </a:xfrm>
          <a:prstGeom prst="rect">
            <a:avLst/>
          </a:prstGeom>
        </p:spPr>
      </p:pic>
      <p:pic>
        <p:nvPicPr>
          <p:cNvPr id="11" name="Picture 10" descr="ը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476" y="3188044"/>
            <a:ext cx="815546" cy="815546"/>
          </a:xfrm>
          <a:prstGeom prst="rect">
            <a:avLst/>
          </a:prstGeom>
        </p:spPr>
      </p:pic>
      <p:pic>
        <p:nvPicPr>
          <p:cNvPr id="12" name="Picture 11" descr="տ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729" y="2337487"/>
            <a:ext cx="980947" cy="976587"/>
          </a:xfrm>
          <a:prstGeom prst="rect">
            <a:avLst/>
          </a:prstGeom>
        </p:spPr>
      </p:pic>
      <p:pic>
        <p:nvPicPr>
          <p:cNvPr id="13" name="Picture 12" descr="ֆ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226" y="2054182"/>
            <a:ext cx="777574" cy="775515"/>
          </a:xfrm>
          <a:prstGeom prst="rect">
            <a:avLst/>
          </a:prstGeom>
        </p:spPr>
      </p:pic>
      <p:pic>
        <p:nvPicPr>
          <p:cNvPr id="14" name="Picture 13" descr="15213_orig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9977" y="1839097"/>
            <a:ext cx="1219200" cy="1219200"/>
          </a:xfrm>
          <a:prstGeom prst="rect">
            <a:avLst/>
          </a:prstGeom>
        </p:spPr>
      </p:pic>
      <p:pic>
        <p:nvPicPr>
          <p:cNvPr id="17" name="Picture 16" descr="աաաաա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035" y="4011699"/>
            <a:ext cx="1979398" cy="140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91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hy-AM" dirty="0"/>
              <a:t>Բռնության բոլոր ձևերից պաշտպանության իրավունք</a:t>
            </a:r>
            <a:br>
              <a:rPr lang="en-AU" dirty="0"/>
            </a:b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y-AM" dirty="0"/>
          </a:p>
        </p:txBody>
      </p:sp>
      <p:pic>
        <p:nvPicPr>
          <p:cNvPr id="4" name="Picture 3" descr="google-ev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584" y="1618735"/>
            <a:ext cx="4510216" cy="349696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09816" y="2323071"/>
            <a:ext cx="3941806" cy="1210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026508" y="2730844"/>
            <a:ext cx="2669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/>
              <a:t>ՀԱՄԱՁԱՅՆ ԵՄ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351006" y="3933567"/>
            <a:ext cx="3941806" cy="1210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         </a:t>
            </a:r>
            <a:r>
              <a:rPr lang="hy-AM" dirty="0"/>
              <a:t>ՀԱՍՏԱՏԵԼ</a:t>
            </a:r>
          </a:p>
        </p:txBody>
      </p:sp>
    </p:spTree>
    <p:extLst>
      <p:ext uri="{BB962C8B-B14F-4D97-AF65-F5344CB8AC3E}">
        <p14:creationId xmlns:p14="http://schemas.microsoft.com/office/powerpoint/2010/main" val="3289834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9A21-C1C5-475F-AFCC-C361B776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13" y="884036"/>
            <a:ext cx="11559375" cy="1068331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ԹՎԱՅԻՆ  ՏԵԽՆՈԼՈԳԻԱՆԵՐԸ  ԱՅՍՕՐ ՄԵՐ ԿՅԱՆՔԻ ԱՆՔԱԿՏԵԼԻ  ՄԱՍՆ ԵՆ</a:t>
            </a:r>
            <a:endParaRPr lang="ru-RU" sz="3600" b="0" dirty="0">
              <a:solidFill>
                <a:schemeClr val="bg1"/>
              </a:solidFill>
              <a:latin typeface="Kaspersky Sans" panose="020B0503050101040103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82" y="1851577"/>
            <a:ext cx="8086381" cy="42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95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9A21-C1C5-475F-AFCC-C361B776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95" y="204416"/>
            <a:ext cx="6010016" cy="4565292"/>
          </a:xfrm>
        </p:spPr>
        <p:txBody>
          <a:bodyPr>
            <a:noAutofit/>
          </a:bodyPr>
          <a:lstStyle/>
          <a:p>
            <a:r>
              <a:rPr lang="hy-AM" sz="4000" dirty="0"/>
              <a:t>Ինչպե</a:t>
            </a:r>
            <a:r>
              <a:rPr lang="en-US" sz="4000" dirty="0"/>
              <a:t>՞</a:t>
            </a:r>
            <a:r>
              <a:rPr lang="hy-AM" sz="4000" dirty="0"/>
              <a:t>ս պաշպանել մեզ բռնությունից համացանցում</a:t>
            </a:r>
            <a:br>
              <a:rPr lang="en-US" sz="4000" dirty="0"/>
            </a:br>
            <a:br>
              <a:rPr lang="en-US" sz="4000" dirty="0"/>
            </a:br>
            <a:r>
              <a:rPr lang="en-US" sz="2800" dirty="0"/>
              <a:t>1.</a:t>
            </a:r>
            <a:r>
              <a:rPr lang="hy-AM" sz="2800" dirty="0"/>
              <a:t>Կարգավորումներ դնել</a:t>
            </a:r>
            <a:br>
              <a:rPr lang="en-US" sz="2800" dirty="0"/>
            </a:br>
            <a:r>
              <a:rPr lang="hy-AM" sz="2800" dirty="0"/>
              <a:t> </a:t>
            </a:r>
            <a:br>
              <a:rPr lang="en-US" sz="2800" dirty="0"/>
            </a:br>
            <a:r>
              <a:rPr lang="en-US" sz="2800" dirty="0"/>
              <a:t>2. </a:t>
            </a:r>
            <a:r>
              <a:rPr lang="hy-AM" sz="2800" dirty="0"/>
              <a:t>Հաղորդելու ֆունկցիա</a:t>
            </a:r>
            <a:br>
              <a:rPr lang="en-US" sz="2800" dirty="0"/>
            </a:br>
            <a:br>
              <a:rPr lang="hy-AM" sz="2800" dirty="0"/>
            </a:br>
            <a:r>
              <a:rPr lang="en-US" sz="2800" dirty="0"/>
              <a:t>3.</a:t>
            </a:r>
            <a:r>
              <a:rPr lang="hy-AM" sz="2800" dirty="0"/>
              <a:t> Դիմել օգնության</a:t>
            </a:r>
            <a:br>
              <a:rPr lang="en-US" sz="2800" dirty="0"/>
            </a:br>
            <a:br>
              <a:rPr lang="en-AU" sz="2800" dirty="0"/>
            </a:br>
            <a:br>
              <a:rPr lang="en-US" sz="4000" dirty="0"/>
            </a:br>
            <a:br>
              <a:rPr lang="en-AU" sz="4000" dirty="0"/>
            </a:br>
            <a:br>
              <a:rPr lang="en-US" sz="4000" dirty="0"/>
            </a:br>
            <a:endParaRPr lang="ru-RU" sz="4000" b="0" dirty="0">
              <a:solidFill>
                <a:schemeClr val="bg1"/>
              </a:solidFill>
              <a:latin typeface="Kaspersky Sans" panose="020B05030501010401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09" y="-225658"/>
            <a:ext cx="7475939" cy="66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95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568"/>
            <a:ext cx="12192000" cy="6300531"/>
          </a:xfrm>
        </p:spPr>
      </p:pic>
    </p:spTree>
    <p:extLst>
      <p:ext uri="{BB962C8B-B14F-4D97-AF65-F5344CB8AC3E}">
        <p14:creationId xmlns:p14="http://schemas.microsoft.com/office/powerpoint/2010/main" val="3580918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1843663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9A21-C1C5-475F-AFCC-C361B776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94" y="204416"/>
            <a:ext cx="11827105" cy="6431162"/>
          </a:xfrm>
        </p:spPr>
        <p:txBody>
          <a:bodyPr>
            <a:noAutofit/>
          </a:bodyPr>
          <a:lstStyle/>
          <a:p>
            <a:pPr algn="ctr"/>
            <a:br>
              <a:rPr lang="en-US" sz="4000" dirty="0"/>
            </a:br>
            <a:r>
              <a:rPr lang="hy-AM" sz="4000" dirty="0"/>
              <a:t>ՄԻ՛ ՎՆԱՍԻՐ</a:t>
            </a:r>
            <a:br>
              <a:rPr lang="en-US" sz="4000" dirty="0"/>
            </a:br>
            <a:br>
              <a:rPr lang="hy-AM" sz="4000" dirty="0"/>
            </a:br>
            <a:r>
              <a:rPr lang="hy-AM" sz="4000" dirty="0"/>
              <a:t>ՀԱՄԱՑԱՆՑՈՒՄ ԲԱՐԻ ԵՂԻ՛Ր</a:t>
            </a:r>
            <a:br>
              <a:rPr lang="en-US" sz="4000" dirty="0"/>
            </a:br>
            <a:br>
              <a:rPr lang="en-US" sz="4000" dirty="0"/>
            </a:br>
            <a:r>
              <a:rPr lang="hy-AM" sz="4000" dirty="0"/>
              <a:t>ՀԻՇԻ՛Ր ՀԱՄԱՑԱՆՑՈՒՄ ԹՎԱՅԻՆ ՀԵՏՔԻ </a:t>
            </a:r>
            <a:br>
              <a:rPr lang="en-US" sz="4000" dirty="0"/>
            </a:br>
            <a:r>
              <a:rPr lang="hy-AM" sz="4000" dirty="0"/>
              <a:t>ՄԱՍԻՆ</a:t>
            </a:r>
            <a:br>
              <a:rPr lang="hy-AM" sz="4000" dirty="0"/>
            </a:br>
            <a:br>
              <a:rPr lang="en-US" sz="4000" dirty="0"/>
            </a:br>
            <a:r>
              <a:rPr lang="hy-AM" sz="4000" dirty="0"/>
              <a:t>ԴԻՄԻ՛Ր ՕԳՆՈՒԹՅԱՆ</a:t>
            </a:r>
            <a:br>
              <a:rPr lang="hy-AM" sz="4000" dirty="0"/>
            </a:br>
            <a:endParaRPr lang="ru-RU" sz="4000" b="0" dirty="0">
              <a:solidFill>
                <a:schemeClr val="bg1"/>
              </a:solidFill>
              <a:latin typeface="Kaspersky Sans" panose="020B0503050101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95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9A21-C1C5-475F-AFCC-C361B776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94" y="204416"/>
            <a:ext cx="11670587" cy="6431162"/>
          </a:xfrm>
        </p:spPr>
        <p:txBody>
          <a:bodyPr>
            <a:noAutofit/>
          </a:bodyPr>
          <a:lstStyle/>
          <a:p>
            <a:pPr algn="ctr"/>
            <a:br>
              <a:rPr lang="en-US" sz="4000" dirty="0"/>
            </a:br>
            <a:r>
              <a:rPr lang="hy-AM" sz="4000" dirty="0"/>
              <a:t>ՈՒ՞Մ ԴԻՄԵԼ...</a:t>
            </a:r>
            <a:br>
              <a:rPr lang="en-US" sz="4000" dirty="0"/>
            </a:br>
            <a:br>
              <a:rPr lang="en-US" sz="4000" dirty="0"/>
            </a:br>
            <a:r>
              <a:rPr lang="hy-AM" sz="3200" dirty="0"/>
              <a:t>ԾՆՈՂՆԵՐ, ՎՍՏԱՀԵԼԻ ՄԵԾԱՀԱՍԱԿՆԵՐ</a:t>
            </a:r>
            <a:br>
              <a:rPr lang="en-US" sz="3200" dirty="0"/>
            </a:br>
            <a:br>
              <a:rPr lang="hy-AM" sz="3200" dirty="0"/>
            </a:br>
            <a:r>
              <a:rPr lang="hy-AM" sz="3200" dirty="0"/>
              <a:t>ՄԱՐԴՈՒ ԻՐԱՎՈՒՆՔՆԵՐԻ ՊԱՇՏՊԱՆ</a:t>
            </a:r>
            <a:br>
              <a:rPr lang="en-US" sz="3200" dirty="0"/>
            </a:br>
            <a:br>
              <a:rPr lang="hy-AM" sz="3200" dirty="0"/>
            </a:br>
            <a:r>
              <a:rPr lang="hy-AM" sz="3200" dirty="0"/>
              <a:t>	ԿԱՅՔ՝ </a:t>
            </a:r>
            <a:r>
              <a:rPr lang="en-US" sz="3200" dirty="0"/>
              <a:t>children.ombuds.am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		</a:t>
            </a:r>
            <a:r>
              <a:rPr lang="hy-AM" sz="3200" dirty="0"/>
              <a:t>Թեժ գիծ՝ 116</a:t>
            </a:r>
            <a:br>
              <a:rPr lang="en-US" sz="3200" dirty="0"/>
            </a:br>
            <a:br>
              <a:rPr lang="hy-AM" sz="3200" dirty="0"/>
            </a:br>
            <a:r>
              <a:rPr lang="hy-AM" sz="3200" dirty="0"/>
              <a:t>	ՈՍՏԻԿԱՆՈՒԹՅՈՒՆ</a:t>
            </a:r>
            <a:br>
              <a:rPr lang="en-AU" sz="3200" dirty="0"/>
            </a:br>
            <a:br>
              <a:rPr lang="en-US" sz="4000" dirty="0"/>
            </a:br>
            <a:br>
              <a:rPr lang="en-US" sz="4000" dirty="0"/>
            </a:br>
            <a:br>
              <a:rPr lang="hy-AM" sz="4000" dirty="0"/>
            </a:br>
            <a:br>
              <a:rPr lang="hy-AM" sz="4000" dirty="0"/>
            </a:br>
            <a:endParaRPr lang="ru-RU" sz="4000" b="0" dirty="0">
              <a:solidFill>
                <a:schemeClr val="bg1"/>
              </a:solidFill>
              <a:latin typeface="Kaspersky Sans" panose="020B0503050101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95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788" y="549854"/>
            <a:ext cx="72779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Kaspersky Sans" panose="020B0503050101040103" pitchFamily="34" charset="0"/>
              </a:rPr>
              <a:t>ՇՆՈՐՀԱԿԱԼՈՒԹՅՈՒՆ</a:t>
            </a:r>
            <a:endParaRPr lang="ru-RU" sz="4800" b="1" dirty="0">
              <a:latin typeface="Kaspersky Sans" panose="020B0503050101040103" pitchFamily="34" charset="0"/>
            </a:endParaRPr>
          </a:p>
        </p:txBody>
      </p:sp>
      <p:pic>
        <p:nvPicPr>
          <p:cNvPr id="7" name="Рисунок 6" descr="Изображение выглядит как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FD453E7F-CFA3-A543-9BBB-94BDF4A9C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75" y="-209321"/>
            <a:ext cx="558693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F3E4DD-FD54-434C-A480-0C608BEF7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5412" y="6141686"/>
            <a:ext cx="1845524" cy="3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07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9A21-C1C5-475F-AFCC-C361B776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30" y="896392"/>
            <a:ext cx="11771870" cy="4824785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/>
              <a:t>    </a:t>
            </a:r>
            <a:r>
              <a:rPr lang="ru-RU" sz="2400" dirty="0"/>
              <a:t>Մատչելի և</a:t>
            </a:r>
            <a:r>
              <a:rPr lang="en-US" sz="2400" dirty="0"/>
              <a:t> </a:t>
            </a:r>
            <a:r>
              <a:rPr lang="ru-RU" sz="2400" dirty="0"/>
              <a:t>բարձրորակ համացանցը հասանելի </a:t>
            </a:r>
            <a:r>
              <a:rPr lang="ru-RU" sz="2400" dirty="0" err="1"/>
              <a:t>դարձնել</a:t>
            </a:r>
            <a:r>
              <a:rPr lang="ru-RU" sz="2400" dirty="0"/>
              <a:t> </a:t>
            </a:r>
            <a:r>
              <a:rPr lang="ru-RU" sz="2400" dirty="0" err="1"/>
              <a:t>բոլոր</a:t>
            </a:r>
            <a:r>
              <a:rPr lang="hy-AM" sz="2400" dirty="0"/>
              <a:t>ին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  </a:t>
            </a:r>
            <a:br>
              <a:rPr lang="hy-AM" sz="2400" dirty="0"/>
            </a:br>
            <a:r>
              <a:rPr lang="hy-AM" sz="2400" dirty="0"/>
              <a:t>   </a:t>
            </a:r>
            <a:r>
              <a:rPr lang="ru-RU" sz="2400" dirty="0" err="1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Պաշտպանել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երեխաներին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համացանցի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վտանգներից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այդ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թվում՝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b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չարաշահումից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շահագործումից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թրաֆիքինգից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կիբերբուլիինգից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b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ինչպես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նաև՝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տարիքին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չհամապատասխանող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Sylfaen" pitchFamily="18" charset="0"/>
              </a:rPr>
              <a:t>նյութերից</a:t>
            </a:r>
            <a:br>
              <a:rPr lang="ru-RU" sz="24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br>
              <a:rPr lang="en-US" sz="2400" dirty="0"/>
            </a:br>
            <a:r>
              <a:rPr lang="en-US" sz="2400" dirty="0"/>
              <a:t>     </a:t>
            </a:r>
            <a:r>
              <a:rPr lang="ru-RU" sz="2400" dirty="0"/>
              <a:t>Պաշտպանել երեխաների անձնական տվյալներն ու առցանց ինքնությունը</a:t>
            </a:r>
            <a:br>
              <a:rPr lang="ru-RU" sz="2400" dirty="0"/>
            </a:br>
            <a:br>
              <a:rPr lang="en-US" sz="2400" dirty="0"/>
            </a:br>
            <a:br>
              <a:rPr lang="en-US" sz="2000" dirty="0"/>
            </a:br>
            <a:br>
              <a:rPr lang="en-US" sz="2000" dirty="0"/>
            </a:br>
            <a:br>
              <a:rPr lang="ru-RU" sz="2000" dirty="0"/>
            </a:br>
            <a:endParaRPr lang="ru-RU" sz="2000" b="0" dirty="0">
              <a:solidFill>
                <a:schemeClr val="bg1"/>
              </a:solidFill>
              <a:latin typeface="Kaspersky Sans" panose="020B0503050101040103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30196" y="4510217"/>
            <a:ext cx="98854" cy="9885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68411" y="2360139"/>
            <a:ext cx="98854" cy="9885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605481" y="1235676"/>
            <a:ext cx="98854" cy="9885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395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CBA05D-5624-6644-A26D-421FB0EE1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53" y="2333812"/>
            <a:ext cx="5366506" cy="13601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EDD5DD-0ED4-F241-9EB4-878D44C2E9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6204" y="3805343"/>
            <a:ext cx="5238088" cy="1504076"/>
          </a:xfrm>
          <a:prstGeom prst="rect">
            <a:avLst/>
          </a:prstGeom>
        </p:spPr>
      </p:pic>
      <p:sp>
        <p:nvSpPr>
          <p:cNvPr id="33" name="Текст 7">
            <a:extLst>
              <a:ext uri="{FF2B5EF4-FFF2-40B4-BE49-F238E27FC236}">
                <a16:creationId xmlns:a16="http://schemas.microsoft.com/office/drawing/2014/main" id="{6422E07E-CD3D-452F-BF96-F8C0677F0CCA}"/>
              </a:ext>
            </a:extLst>
          </p:cNvPr>
          <p:cNvSpPr txBox="1">
            <a:spLocks/>
          </p:cNvSpPr>
          <p:nvPr/>
        </p:nvSpPr>
        <p:spPr>
          <a:xfrm>
            <a:off x="6532012" y="3948306"/>
            <a:ext cx="4746471" cy="11398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Blip>
                <a:blip r:embed="rId7"/>
              </a:buBlip>
              <a:defRPr sz="1500" b="1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Ինչպես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նշում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ծնողների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 </a:t>
            </a:r>
            <a:r>
              <a:rPr lang="ru-RU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26%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-ը</a:t>
            </a:r>
            <a:r>
              <a:rPr lang="ru-RU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երեխաները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թվայի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սարքերը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օգտագործում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ազատ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ժամանակ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անցկացնելու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վրա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:</a:t>
            </a:r>
            <a:endParaRPr lang="ru-RU" sz="2250" b="0" spc="-40" dirty="0">
              <a:solidFill>
                <a:schemeClr val="bg1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25" name="Текст 7">
            <a:extLst>
              <a:ext uri="{FF2B5EF4-FFF2-40B4-BE49-F238E27FC236}">
                <a16:creationId xmlns:a16="http://schemas.microsoft.com/office/drawing/2014/main" id="{32C2780F-186A-45F8-BC6A-C951BAF28270}"/>
              </a:ext>
            </a:extLst>
          </p:cNvPr>
          <p:cNvSpPr txBox="1">
            <a:spLocks/>
          </p:cNvSpPr>
          <p:nvPr/>
        </p:nvSpPr>
        <p:spPr>
          <a:xfrm>
            <a:off x="6494674" y="2441866"/>
            <a:ext cx="5131405" cy="5391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Blip>
                <a:blip r:embed="rId7"/>
              </a:buBlip>
              <a:defRPr sz="1500" b="1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250" b="0" spc="-40" dirty="0">
                <a:latin typeface="Kaspersky Sans" panose="020B0503050101040103" pitchFamily="34" charset="0"/>
                <a:cs typeface="Arial" panose="020B0604020202020204" pitchFamily="34" charset="0"/>
              </a:rPr>
              <a:t> 93%</a:t>
            </a:r>
            <a:r>
              <a:rPr lang="en-US" sz="2250" b="0" spc="-40" dirty="0">
                <a:latin typeface="Kaspersky Sans" panose="020B0503050101040103" pitchFamily="34" charset="0"/>
                <a:cs typeface="Arial" panose="020B0604020202020204" pitchFamily="34" charset="0"/>
              </a:rPr>
              <a:t>-ը</a:t>
            </a:r>
            <a:r>
              <a:rPr lang="ru-RU" sz="2250" b="0" spc="-4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latin typeface="Kaspersky Sans" panose="020B0503050101040103" pitchFamily="34" charset="0"/>
                <a:cs typeface="Arial" panose="020B0604020202020204" pitchFamily="34" charset="0"/>
              </a:rPr>
              <a:t>ծնողների</a:t>
            </a:r>
            <a:r>
              <a:rPr lang="en-US" sz="2250" b="0" spc="-4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latin typeface="Kaspersky Sans" panose="020B0503050101040103" pitchFamily="34" charset="0"/>
                <a:cs typeface="Arial" panose="020B0604020202020204" pitchFamily="34" charset="0"/>
              </a:rPr>
              <a:t>օգտագործում</a:t>
            </a:r>
            <a:r>
              <a:rPr lang="en-US" sz="2250" b="0" spc="-40" dirty="0">
                <a:latin typeface="Kaspersky Sans" panose="020B0503050101040103" pitchFamily="34" charset="0"/>
                <a:cs typeface="Arial" panose="020B0604020202020204" pitchFamily="34" charset="0"/>
              </a:rPr>
              <a:t> է </a:t>
            </a:r>
            <a:r>
              <a:rPr lang="en-US" sz="2250" b="0" spc="-40" dirty="0" err="1">
                <a:latin typeface="Kaspersky Sans" panose="020B0503050101040103" pitchFamily="34" charset="0"/>
                <a:cs typeface="Arial" panose="020B0604020202020204" pitchFamily="34" charset="0"/>
              </a:rPr>
              <a:t>կրթական</a:t>
            </a:r>
            <a:r>
              <a:rPr lang="en-US" sz="2250" b="0" spc="-4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latin typeface="Kaspersky Sans" panose="020B0503050101040103" pitchFamily="34" charset="0"/>
                <a:cs typeface="Arial" panose="020B0604020202020204" pitchFamily="34" charset="0"/>
              </a:rPr>
              <a:t>նպատակով</a:t>
            </a:r>
            <a:r>
              <a:rPr lang="en-US" sz="2250" b="0" spc="-40" dirty="0">
                <a:latin typeface="Kaspersky Sans" panose="020B0503050101040103" pitchFamily="34" charset="0"/>
                <a:cs typeface="Arial" panose="020B0604020202020204" pitchFamily="34" charset="0"/>
              </a:rPr>
              <a:t>:                                                             </a:t>
            </a:r>
            <a:endParaRPr lang="ru-RU" sz="2250" b="0" spc="-40" dirty="0"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A0164B-1E68-7546-89D0-D7A685BA26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9574" y="791002"/>
            <a:ext cx="5366505" cy="1429577"/>
          </a:xfrm>
          <a:prstGeom prst="rect">
            <a:avLst/>
          </a:prstGeom>
        </p:spPr>
      </p:pic>
      <p:sp>
        <p:nvSpPr>
          <p:cNvPr id="36" name="Текст 7">
            <a:extLst>
              <a:ext uri="{FF2B5EF4-FFF2-40B4-BE49-F238E27FC236}">
                <a16:creationId xmlns:a16="http://schemas.microsoft.com/office/drawing/2014/main" id="{90D748D0-059A-4D08-8A40-3C9033464695}"/>
              </a:ext>
            </a:extLst>
          </p:cNvPr>
          <p:cNvSpPr txBox="1">
            <a:spLocks/>
          </p:cNvSpPr>
          <p:nvPr/>
        </p:nvSpPr>
        <p:spPr>
          <a:xfrm>
            <a:off x="6494674" y="938077"/>
            <a:ext cx="4746471" cy="10096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Blip>
                <a:blip r:embed="rId7"/>
              </a:buBlip>
              <a:defRPr sz="1500" b="1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Ծնողների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ru-RU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99%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-ը</a:t>
            </a:r>
            <a:r>
              <a:rPr lang="ru-RU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խոստովանում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թվային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սարքերը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օգտագործում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երեխաներին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զբաղեցնելու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0" spc="-40" dirty="0" err="1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համար</a:t>
            </a:r>
            <a:r>
              <a:rPr lang="en-US" sz="2250" b="0" spc="-40" dirty="0">
                <a:solidFill>
                  <a:schemeClr val="bg1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:</a:t>
            </a:r>
            <a:endParaRPr lang="ru-RU" sz="2250" b="0" spc="-40" dirty="0">
              <a:solidFill>
                <a:schemeClr val="bg1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C47900-77E0-4344-B834-A053760E28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"/>
          <a:stretch/>
        </p:blipFill>
        <p:spPr>
          <a:xfrm>
            <a:off x="147588" y="551215"/>
            <a:ext cx="6143533" cy="54919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297" y="422787"/>
            <a:ext cx="717755" cy="216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896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DCF773B-8257-9F4D-8608-8F8D1676EAD3}"/>
              </a:ext>
            </a:extLst>
          </p:cNvPr>
          <p:cNvSpPr/>
          <p:nvPr/>
        </p:nvSpPr>
        <p:spPr>
          <a:xfrm>
            <a:off x="1" y="0"/>
            <a:ext cx="16339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23">
            <a:extLst>
              <a:ext uri="{FF2B5EF4-FFF2-40B4-BE49-F238E27FC236}">
                <a16:creationId xmlns:a16="http://schemas.microsoft.com/office/drawing/2014/main" id="{1BCE350E-9686-45F7-BA4A-1FB5B9E6DA69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6195153" y="1615546"/>
            <a:ext cx="5386938" cy="10576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br>
              <a:rPr lang="ru-RU" sz="2000" dirty="0">
                <a:latin typeface="Kaspersky Sans" panose="020B0503050101040103" pitchFamily="34" charset="0"/>
                <a:cs typeface="Arial" panose="020B0604020202020204" pitchFamily="34" charset="0"/>
              </a:rPr>
            </a:br>
            <a:r>
              <a:rPr lang="en-US" sz="2250" b="1" dirty="0" err="1">
                <a:solidFill>
                  <a:schemeClr val="bg1"/>
                </a:solidFill>
                <a:highlight>
                  <a:srgbClr val="21D1AD"/>
                </a:highlight>
                <a:latin typeface="Kaspersky Sans" panose="020B0503050101040103" pitchFamily="34" charset="0"/>
                <a:cs typeface="Arial" panose="020B0604020202020204" pitchFamily="34" charset="0"/>
              </a:rPr>
              <a:t>Սմարտֆոնը</a:t>
            </a:r>
            <a:r>
              <a:rPr lang="ru-RU" sz="2250" b="1" dirty="0">
                <a:solidFill>
                  <a:schemeClr val="bg1"/>
                </a:solidFill>
                <a:highlight>
                  <a:srgbClr val="21D1AD"/>
                </a:highlight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ru-RU" sz="2250" dirty="0">
                <a:latin typeface="Kaspersky Sans" panose="020B0503050101040103" pitchFamily="34" charset="0"/>
                <a:cs typeface="Arial" panose="020B0604020202020204" pitchFamily="34" charset="0"/>
              </a:rPr>
              <a:t>–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ամենապահանջված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սարքն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է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երեխաների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շրջանում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Հարցման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արդյունքում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պարզվեց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,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որ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դպրոցականների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ru-RU" sz="2250" b="1" dirty="0">
                <a:solidFill>
                  <a:schemeClr val="bg1"/>
                </a:solidFill>
                <a:highlight>
                  <a:srgbClr val="21D1AD"/>
                </a:highlight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1" dirty="0">
                <a:solidFill>
                  <a:schemeClr val="bg1"/>
                </a:solidFill>
                <a:highlight>
                  <a:srgbClr val="21D1AD"/>
                </a:highlight>
                <a:latin typeface="Kaspersky Sans" panose="020B0503050101040103" pitchFamily="34" charset="0"/>
                <a:cs typeface="Arial" panose="020B0604020202020204" pitchFamily="34" charset="0"/>
              </a:rPr>
              <a:t>80 </a:t>
            </a:r>
            <a:r>
              <a:rPr lang="ru-RU" sz="2250" b="1" dirty="0">
                <a:solidFill>
                  <a:schemeClr val="bg1"/>
                </a:solidFill>
                <a:highlight>
                  <a:srgbClr val="21D1AD"/>
                </a:highlight>
                <a:latin typeface="Kaspersky Sans" panose="020B0503050101040103" pitchFamily="34" charset="0"/>
                <a:cs typeface="Arial" panose="020B0604020202020204" pitchFamily="34" charset="0"/>
              </a:rPr>
              <a:t>%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առանց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դրա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չեն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պատկերացնում</a:t>
            </a:r>
            <a:r>
              <a:rPr lang="ru-RU" sz="225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իրենց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latin typeface="Kaspersky Sans" panose="020B0503050101040103" pitchFamily="34" charset="0"/>
                <a:cs typeface="Arial" panose="020B0604020202020204" pitchFamily="34" charset="0"/>
              </a:rPr>
              <a:t>առօրյան</a:t>
            </a:r>
            <a:r>
              <a:rPr lang="en-US" sz="2250" dirty="0">
                <a:latin typeface="Kaspersky Sans" panose="020B0503050101040103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Текст 23">
            <a:extLst>
              <a:ext uri="{FF2B5EF4-FFF2-40B4-BE49-F238E27FC236}">
                <a16:creationId xmlns:a16="http://schemas.microsoft.com/office/drawing/2014/main" id="{B089296A-6CAF-4F3C-9C16-515EDCE85B62}"/>
              </a:ext>
            </a:extLst>
          </p:cNvPr>
          <p:cNvSpPr txBox="1">
            <a:spLocks/>
          </p:cNvSpPr>
          <p:nvPr/>
        </p:nvSpPr>
        <p:spPr>
          <a:xfrm>
            <a:off x="6228312" y="698972"/>
            <a:ext cx="5268035" cy="11110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000" dirty="0" err="1">
                <a:latin typeface="Kaspersky Sans" panose="020B0503050101040103" pitchFamily="34" charset="0"/>
                <a:cs typeface="Arial" panose="020B0604020202020204" pitchFamily="34" charset="0"/>
              </a:rPr>
              <a:t>Դպրոցահասակ</a:t>
            </a:r>
            <a:r>
              <a:rPr lang="en-US" sz="2000" dirty="0">
                <a:latin typeface="Kaspersky Sans" panose="020B0503050101040103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Kaspersky Sans" panose="020B0503050101040103" pitchFamily="34" charset="0"/>
                <a:cs typeface="Arial" panose="020B0604020202020204" pitchFamily="34" charset="0"/>
              </a:rPr>
              <a:t>աշակերտների</a:t>
            </a:r>
            <a:r>
              <a:rPr lang="en-US" sz="2000" dirty="0"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ru-RU" sz="2250" dirty="0">
                <a:latin typeface="Kaspersky Sans" panose="020B0503050101040103" pitchFamily="34" charset="0"/>
                <a:cs typeface="Arial" panose="020B0604020202020204" pitchFamily="34" charset="0"/>
              </a:rPr>
              <a:t>   </a:t>
            </a:r>
            <a:r>
              <a:rPr lang="ru-RU" sz="2250" b="1" dirty="0">
                <a:solidFill>
                  <a:schemeClr val="bg1"/>
                </a:solidFill>
                <a:highlight>
                  <a:srgbClr val="21D1AD"/>
                </a:highlight>
                <a:latin typeface="Kaspersky Sans" panose="020B0503050101040103" pitchFamily="34" charset="0"/>
                <a:cs typeface="Arial" panose="020B0604020202020204" pitchFamily="34" charset="0"/>
              </a:rPr>
              <a:t>93% </a:t>
            </a:r>
            <a:r>
              <a:rPr lang="en-US" sz="2250" b="1" dirty="0">
                <a:solidFill>
                  <a:schemeClr val="bg1"/>
                </a:solidFill>
                <a:highlight>
                  <a:srgbClr val="21D1AD"/>
                </a:highlight>
                <a:latin typeface="Kaspersky Sans" panose="020B0503050101040103" pitchFamily="34" charset="0"/>
                <a:cs typeface="Arial" panose="020B0604020202020204" pitchFamily="34" charset="0"/>
              </a:rPr>
              <a:t>  </a:t>
            </a:r>
            <a:r>
              <a:rPr lang="en-US" sz="2250" b="1" dirty="0" err="1">
                <a:solidFill>
                  <a:schemeClr val="bg1"/>
                </a:solidFill>
                <a:highlight>
                  <a:srgbClr val="21D1AD"/>
                </a:highlight>
                <a:latin typeface="Kaspersky Sans" panose="020B0503050101040103" pitchFamily="34" charset="0"/>
                <a:cs typeface="Arial" panose="020B0604020202020204" pitchFamily="34" charset="0"/>
              </a:rPr>
              <a:t>ունի</a:t>
            </a:r>
            <a:r>
              <a:rPr lang="en-US" sz="2250" b="1" dirty="0">
                <a:solidFill>
                  <a:schemeClr val="bg1"/>
                </a:solidFill>
                <a:highlight>
                  <a:srgbClr val="21D1AD"/>
                </a:highlight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b="1" dirty="0" err="1">
                <a:solidFill>
                  <a:schemeClr val="bg1"/>
                </a:solidFill>
                <a:highlight>
                  <a:srgbClr val="21D1AD"/>
                </a:highlight>
                <a:latin typeface="Kaspersky Sans" panose="020B0503050101040103" pitchFamily="34" charset="0"/>
                <a:cs typeface="Arial" panose="020B0604020202020204" pitchFamily="34" charset="0"/>
              </a:rPr>
              <a:t>սմարտֆոն</a:t>
            </a:r>
            <a:r>
              <a:rPr lang="en-US" sz="2250" b="1" dirty="0">
                <a:solidFill>
                  <a:schemeClr val="bg1"/>
                </a:solidFill>
                <a:highlight>
                  <a:srgbClr val="21D1AD"/>
                </a:highlight>
                <a:latin typeface="Kaspersky Sans" panose="020B0503050101040103" pitchFamily="34" charset="0"/>
                <a:cs typeface="Arial" panose="020B0604020202020204" pitchFamily="34" charset="0"/>
              </a:rPr>
              <a:t>:</a:t>
            </a:r>
            <a:endParaRPr lang="en-US" sz="2250" dirty="0">
              <a:solidFill>
                <a:schemeClr val="bg1"/>
              </a:solidFill>
              <a:highlight>
                <a:srgbClr val="21D1AD"/>
              </a:highlight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23">
            <a:extLst>
              <a:ext uri="{FF2B5EF4-FFF2-40B4-BE49-F238E27FC236}">
                <a16:creationId xmlns:a16="http://schemas.microsoft.com/office/drawing/2014/main" id="{CB8882B2-6BB7-45BC-A22D-D82EDBED542F}"/>
              </a:ext>
            </a:extLst>
          </p:cNvPr>
          <p:cNvSpPr txBox="1">
            <a:spLocks/>
          </p:cNvSpPr>
          <p:nvPr/>
        </p:nvSpPr>
        <p:spPr>
          <a:xfrm flipV="1">
            <a:off x="6096001" y="5958348"/>
            <a:ext cx="5771948" cy="4697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250" b="1" dirty="0">
              <a:solidFill>
                <a:schemeClr val="bg1"/>
              </a:solidFill>
              <a:highlight>
                <a:srgbClr val="21D1AD"/>
              </a:highlight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E70331-47C7-BD49-83B3-37ACE843B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80"/>
            <a:ext cx="5816778" cy="5703757"/>
          </a:xfrm>
          <a:prstGeom prst="rect">
            <a:avLst/>
          </a:prstGeom>
        </p:spPr>
      </p:pic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EBEF859D-65E5-FC4F-A71A-8256CEB6507F}"/>
              </a:ext>
            </a:extLst>
          </p:cNvPr>
          <p:cNvSpPr txBox="1">
            <a:spLocks/>
          </p:cNvSpPr>
          <p:nvPr/>
        </p:nvSpPr>
        <p:spPr>
          <a:xfrm>
            <a:off x="6096001" y="6139755"/>
            <a:ext cx="5771948" cy="50325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ru-RU" sz="1000" dirty="0">
                <a:solidFill>
                  <a:srgbClr val="1D1D1B"/>
                </a:solidFill>
                <a:latin typeface="Kaspersky Sans Light" panose="020B03030501010401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43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Placeholder 4"/>
          <p:cNvGraphicFramePr>
            <a:graphicFrameLocks noGrp="1"/>
          </p:cNvGraphicFramePr>
          <p:nvPr>
            <p:ph type="tbl" sz="quarter" idx="11"/>
          </p:nvPr>
        </p:nvGraphicFramePr>
        <p:xfrm>
          <a:off x="2218847" y="1013554"/>
          <a:ext cx="6892102" cy="5636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1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0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895">
                <a:tc>
                  <a:txBody>
                    <a:bodyPr/>
                    <a:lstStyle/>
                    <a:p>
                      <a:r>
                        <a:rPr lang="en-US" dirty="0" err="1"/>
                        <a:t>Խաղեր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խաղալու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համար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76 %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161">
                <a:tc>
                  <a:txBody>
                    <a:bodyPr/>
                    <a:lstStyle/>
                    <a:p>
                      <a:r>
                        <a:rPr lang="en-US" dirty="0" err="1"/>
                        <a:t>Վիդեոների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դիտում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70 %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161">
                <a:tc>
                  <a:txBody>
                    <a:bodyPr/>
                    <a:lstStyle/>
                    <a:p>
                      <a:r>
                        <a:rPr lang="en-US" dirty="0" err="1"/>
                        <a:t>Ընկերների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հետ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շփում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67 %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161">
                <a:tc>
                  <a:txBody>
                    <a:bodyPr/>
                    <a:lstStyle/>
                    <a:p>
                      <a:r>
                        <a:rPr lang="en-US" dirty="0" err="1"/>
                        <a:t>Ֆիլմերի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սերիալների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դիտման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երաժշտություն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լսելու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60 %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161">
                <a:tc>
                  <a:txBody>
                    <a:bodyPr/>
                    <a:lstStyle/>
                    <a:p>
                      <a:r>
                        <a:rPr lang="en-US" dirty="0" err="1"/>
                        <a:t>Դասապատրաստում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53  %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161">
                <a:tc>
                  <a:txBody>
                    <a:bodyPr/>
                    <a:lstStyle/>
                    <a:p>
                      <a:r>
                        <a:rPr lang="en-US" dirty="0" err="1"/>
                        <a:t>Բլոգերների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հետևում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45 %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161">
                <a:tc>
                  <a:txBody>
                    <a:bodyPr/>
                    <a:lstStyle/>
                    <a:p>
                      <a:r>
                        <a:rPr lang="en-US" dirty="0" err="1"/>
                        <a:t>Փնտրում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են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զանազան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ինֆորմացիա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41%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161">
                <a:tc>
                  <a:txBody>
                    <a:bodyPr/>
                    <a:lstStyle/>
                    <a:p>
                      <a:r>
                        <a:rPr lang="en-US" dirty="0" err="1"/>
                        <a:t>Կարդում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են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նորություններ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23%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1564">
                <a:tc>
                  <a:txBody>
                    <a:bodyPr/>
                    <a:lstStyle/>
                    <a:p>
                      <a:r>
                        <a:rPr lang="en-US" dirty="0" err="1"/>
                        <a:t>Կատարում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են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գնումներ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11 %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b="1" dirty="0">
                <a:latin typeface="Kaspersky Sans" panose="020B0503050101040103" pitchFamily="34" charset="0"/>
                <a:cs typeface="Arial" panose="020B0604020202020204" pitchFamily="34" charset="0"/>
              </a:rPr>
              <a:t>ԻՆՉԻ՞ ՀԱՄԱՐ ԵՆ ՕԳՏԱԳՈՐԾՈՒՄ ԵՐԵԽԱՆԵԸ ԹՎԱՅԻՆ ՍԱՐՔԵՐԸ  ԵՎ  ՀԱՄԱՑԱՆՑԸ</a:t>
            </a:r>
            <a:endParaRPr lang="ru-RU" b="1" dirty="0">
              <a:latin typeface="Kaspersky Sans" panose="020B0503050101040103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49518A-70A4-B94B-8AC4-392B077DDF64}"/>
              </a:ext>
            </a:extLst>
          </p:cNvPr>
          <p:cNvSpPr/>
          <p:nvPr/>
        </p:nvSpPr>
        <p:spPr>
          <a:xfrm>
            <a:off x="1" y="0"/>
            <a:ext cx="16339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A0785D-4D56-9E4B-B554-86F309817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0" y="1926327"/>
            <a:ext cx="5641069" cy="4931672"/>
          </a:xfrm>
          <a:prstGeom prst="rect">
            <a:avLst/>
          </a:prstGeom>
        </p:spPr>
      </p:pic>
      <p:sp>
        <p:nvSpPr>
          <p:cNvPr id="16" name="Текст 23">
            <a:extLst>
              <a:ext uri="{FF2B5EF4-FFF2-40B4-BE49-F238E27FC236}">
                <a16:creationId xmlns:a16="http://schemas.microsoft.com/office/drawing/2014/main" id="{BD6ED8FF-DDF1-4A59-822E-C8EDBA0CA998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6168897" y="272599"/>
            <a:ext cx="5734718" cy="15636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br>
              <a:rPr lang="en-US" sz="2250" dirty="0">
                <a:latin typeface="Kaspersky Sans" panose="020B0503050101040103" pitchFamily="34" charset="0"/>
              </a:rPr>
            </a:br>
            <a:r>
              <a:rPr lang="en-US" sz="2250" dirty="0" err="1">
                <a:latin typeface="Kaspersky Sans" panose="020B0503050101040103" pitchFamily="34" charset="0"/>
              </a:rPr>
              <a:t>Ծնողների</a:t>
            </a:r>
            <a:r>
              <a:rPr lang="en-US" sz="2250" dirty="0">
                <a:latin typeface="Kaspersky Sans" panose="020B0503050101040103" pitchFamily="34" charset="0"/>
              </a:rPr>
              <a:t>  </a:t>
            </a:r>
            <a:r>
              <a:rPr lang="ru-RU" sz="3200" b="1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39%</a:t>
            </a:r>
            <a:r>
              <a:rPr lang="en-US" sz="3200" b="1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-ը</a:t>
            </a:r>
            <a:r>
              <a:rPr lang="ru-RU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նշում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է ,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որ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ընտանիքում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կոնֆլիկ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է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առաջնում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երեխայի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օնլայն-կյանքի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պատճառով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,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քանի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որ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երեխաները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շատ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ժամանակ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անցկացնում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համացանցում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:</a:t>
            </a:r>
            <a:endParaRPr lang="ru-RU" sz="2250" dirty="0">
              <a:solidFill>
                <a:srgbClr val="1D1D1B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17" name="Текст 23">
            <a:extLst>
              <a:ext uri="{FF2B5EF4-FFF2-40B4-BE49-F238E27FC236}">
                <a16:creationId xmlns:a16="http://schemas.microsoft.com/office/drawing/2014/main" id="{410C36CF-EB47-4687-BC16-3E582460E8FF}"/>
              </a:ext>
            </a:extLst>
          </p:cNvPr>
          <p:cNvSpPr txBox="1">
            <a:spLocks/>
          </p:cNvSpPr>
          <p:nvPr/>
        </p:nvSpPr>
        <p:spPr>
          <a:xfrm>
            <a:off x="6169446" y="2038119"/>
            <a:ext cx="5685690" cy="9320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None/>
            </a:pPr>
            <a:endParaRPr lang="ru-RU" sz="2250" dirty="0">
              <a:solidFill>
                <a:srgbClr val="1D1D1B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18" name="Текст 23">
            <a:extLst>
              <a:ext uri="{FF2B5EF4-FFF2-40B4-BE49-F238E27FC236}">
                <a16:creationId xmlns:a16="http://schemas.microsoft.com/office/drawing/2014/main" id="{B3A3F728-BE02-4D21-B620-CD88536D2A50}"/>
              </a:ext>
            </a:extLst>
          </p:cNvPr>
          <p:cNvSpPr txBox="1">
            <a:spLocks/>
          </p:cNvSpPr>
          <p:nvPr/>
        </p:nvSpPr>
        <p:spPr>
          <a:xfrm>
            <a:off x="6168897" y="2877888"/>
            <a:ext cx="5710228" cy="13873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ru-RU" sz="3200" b="1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47%</a:t>
            </a:r>
            <a:r>
              <a:rPr lang="en-US" sz="3200" b="1" dirty="0">
                <a:solidFill>
                  <a:srgbClr val="C00000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-ը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երեխաների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ծնողներից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թաքցնում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,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թե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՞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ինչով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են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զբաղված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համացանցում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: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Ամենամեծ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ցուցանիշը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դա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բարձր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դասարանցիների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մոտ</a:t>
            </a:r>
            <a:r>
              <a:rPr lang="en-US" sz="2250" dirty="0">
                <a:solidFill>
                  <a:srgbClr val="1D1D1B"/>
                </a:solidFill>
                <a:latin typeface="Kaspersky Sans" panose="020B0503050101040103" pitchFamily="34" charset="0"/>
                <a:cs typeface="Arial" panose="020B0604020202020204" pitchFamily="34" charset="0"/>
              </a:rPr>
              <a:t> է:</a:t>
            </a:r>
            <a:endParaRPr lang="ru-RU" sz="1800" dirty="0">
              <a:solidFill>
                <a:srgbClr val="1D1D1B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19" name="Текст 23">
            <a:extLst>
              <a:ext uri="{FF2B5EF4-FFF2-40B4-BE49-F238E27FC236}">
                <a16:creationId xmlns:a16="http://schemas.microsoft.com/office/drawing/2014/main" id="{C8FB298D-AB39-4D3E-9012-39D8F7C04004}"/>
              </a:ext>
            </a:extLst>
          </p:cNvPr>
          <p:cNvSpPr txBox="1">
            <a:spLocks/>
          </p:cNvSpPr>
          <p:nvPr/>
        </p:nvSpPr>
        <p:spPr>
          <a:xfrm>
            <a:off x="6366911" y="4472118"/>
            <a:ext cx="4933390" cy="1325670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ts val="2267"/>
              </a:lnSpc>
              <a:buNone/>
            </a:pPr>
            <a:endParaRPr lang="ru-RU" sz="2000" dirty="0">
              <a:solidFill>
                <a:srgbClr val="1D1D1B"/>
              </a:solidFill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174BB260-C7F8-994E-B7F2-9A377E1AAADB}"/>
              </a:ext>
            </a:extLst>
          </p:cNvPr>
          <p:cNvSpPr txBox="1">
            <a:spLocks/>
          </p:cNvSpPr>
          <p:nvPr/>
        </p:nvSpPr>
        <p:spPr>
          <a:xfrm>
            <a:off x="238145" y="545036"/>
            <a:ext cx="5275149" cy="155456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121917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Arial Armenian" pitchFamily="34" charset="0"/>
                <a:cs typeface="Arial" panose="020B0604020202020204" pitchFamily="34" charset="0"/>
              </a:rPr>
              <a:t>ՀԱՐԱԲԵՐՈՒԹՅՈՒՆԵՐԸ ԸՆՏԱՆԻՔՈՒՄ</a:t>
            </a:r>
            <a:endParaRPr lang="ru-RU" sz="3200" b="1" dirty="0">
              <a:latin typeface="Kaspersky Sans" panose="020B050305010104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261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9682666-C5DD-1545-B024-68E4BA95EBE7}"/>
              </a:ext>
            </a:extLst>
          </p:cNvPr>
          <p:cNvSpPr/>
          <p:nvPr/>
        </p:nvSpPr>
        <p:spPr>
          <a:xfrm>
            <a:off x="1" y="0"/>
            <a:ext cx="16339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C525771C-B98C-8E40-897F-2DC8F6B16AE5}"/>
              </a:ext>
            </a:extLst>
          </p:cNvPr>
          <p:cNvSpPr txBox="1">
            <a:spLocks/>
          </p:cNvSpPr>
          <p:nvPr/>
        </p:nvSpPr>
        <p:spPr>
          <a:xfrm>
            <a:off x="6168897" y="6110879"/>
            <a:ext cx="5131404" cy="50325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endParaRPr lang="ru-RU" sz="1000" dirty="0">
              <a:solidFill>
                <a:srgbClr val="1D1D1B"/>
              </a:solidFill>
              <a:latin typeface="Kaspersky Sans Light" panose="020B0303050101040103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7FCCCE46-D430-B44E-A826-0184388FECAB}"/>
              </a:ext>
            </a:extLst>
          </p:cNvPr>
          <p:cNvSpPr/>
          <p:nvPr/>
        </p:nvSpPr>
        <p:spPr>
          <a:xfrm>
            <a:off x="6084997" y="3758231"/>
            <a:ext cx="5372100" cy="1954311"/>
          </a:xfrm>
          <a:prstGeom prst="roundRect">
            <a:avLst>
              <a:gd name="adj" fmla="val 13236"/>
            </a:avLst>
          </a:prstGeom>
          <a:solidFill>
            <a:srgbClr val="21D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3C13DE-1EC0-E54D-BC25-C505AEB3A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2069754"/>
            <a:ext cx="5038649" cy="47882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78198A-EC42-47BA-90DA-64764C4DC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Родительский контроль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C6748598-23F4-7C4C-8CBA-4A4C0EE53D2E}"/>
              </a:ext>
            </a:extLst>
          </p:cNvPr>
          <p:cNvSpPr txBox="1">
            <a:spLocks/>
          </p:cNvSpPr>
          <p:nvPr/>
        </p:nvSpPr>
        <p:spPr>
          <a:xfrm>
            <a:off x="238145" y="545036"/>
            <a:ext cx="5720528" cy="155456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121917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Kaspersky Sans" panose="020B0503050101040103" pitchFamily="34" charset="0"/>
                <a:cs typeface="Arial" panose="020B0604020202020204" pitchFamily="34" charset="0"/>
              </a:rPr>
              <a:t>ԾՆՈՂԱԿԱՆ ՍՏՈՒԳՈՒՄ</a:t>
            </a:r>
            <a:endParaRPr lang="ru-RU" sz="4800" b="1" dirty="0">
              <a:latin typeface="Kaspersky Sans" panose="020B05030501010401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02DA59-7D7A-4EC4-8BAF-DA1A64FD6504}"/>
              </a:ext>
            </a:extLst>
          </p:cNvPr>
          <p:cNvSpPr/>
          <p:nvPr/>
        </p:nvSpPr>
        <p:spPr>
          <a:xfrm>
            <a:off x="6456725" y="4318311"/>
            <a:ext cx="5216858" cy="834149"/>
          </a:xfrm>
          <a:prstGeom prst="rect">
            <a:avLst/>
          </a:prstGeom>
        </p:spPr>
        <p:txBody>
          <a:bodyPr wrap="square" lIns="144000" tIns="144000" rIns="144000" bIns="144000" anchor="ctr">
            <a:noAutofit/>
          </a:bodyPr>
          <a:lstStyle/>
          <a:p>
            <a:pPr defTabSz="1219170"/>
            <a:r>
              <a:rPr lang="hy-AM" sz="2400" dirty="0"/>
              <a:t>15-18 տարեկան դեռահասների ծնողների 40%-ն ասում է</a:t>
            </a:r>
            <a:r>
              <a:rPr lang="en-US" sz="2400" dirty="0"/>
              <a:t>,</a:t>
            </a:r>
            <a:r>
              <a:rPr lang="hy-AM" sz="2400" dirty="0"/>
              <a:t> որ նրանք չեն հետևում , քանի որ որդին կամ դուստրը դեմ են</a:t>
            </a:r>
            <a:r>
              <a:rPr lang="en-US" sz="2400" dirty="0"/>
              <a:t>:</a:t>
            </a:r>
            <a:endParaRPr lang="ru-RU" sz="2250" b="1" dirty="0">
              <a:solidFill>
                <a:schemeClr val="bg1"/>
              </a:solidFill>
              <a:latin typeface="Kaspersky Sans"/>
              <a:cs typeface="Arial" panose="020B0604020202020204" pitchFamily="34" charset="0"/>
            </a:endParaRPr>
          </a:p>
        </p:txBody>
      </p:sp>
      <p:sp>
        <p:nvSpPr>
          <p:cNvPr id="15" name="Текст 23">
            <a:extLst>
              <a:ext uri="{FF2B5EF4-FFF2-40B4-BE49-F238E27FC236}">
                <a16:creationId xmlns:a16="http://schemas.microsoft.com/office/drawing/2014/main" id="{CC498607-4409-DF48-9850-C04530D6C36B}"/>
              </a:ext>
            </a:extLst>
          </p:cNvPr>
          <p:cNvSpPr txBox="1">
            <a:spLocks/>
          </p:cNvSpPr>
          <p:nvPr/>
        </p:nvSpPr>
        <p:spPr>
          <a:xfrm>
            <a:off x="6168897" y="1020556"/>
            <a:ext cx="5504686" cy="15296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250" dirty="0">
                <a:cs typeface="Arial" panose="020B0604020202020204" pitchFamily="34" charset="0"/>
              </a:rPr>
              <a:t>7-12 </a:t>
            </a:r>
            <a:r>
              <a:rPr lang="en-US" sz="2250" dirty="0" err="1">
                <a:cs typeface="Arial" panose="020B0604020202020204" pitchFamily="34" charset="0"/>
              </a:rPr>
              <a:t>տարեկան</a:t>
            </a:r>
            <a:r>
              <a:rPr lang="en-US" sz="2250" dirty="0">
                <a:cs typeface="Arial" panose="020B0604020202020204" pitchFamily="34" charset="0"/>
              </a:rPr>
              <a:t> </a:t>
            </a:r>
            <a:r>
              <a:rPr lang="en-US" sz="2250" dirty="0" err="1">
                <a:cs typeface="Arial" panose="020B0604020202020204" pitchFamily="34" charset="0"/>
              </a:rPr>
              <a:t>երեխաների</a:t>
            </a:r>
            <a:r>
              <a:rPr lang="en-US" sz="2250" dirty="0">
                <a:cs typeface="Arial" panose="020B0604020202020204" pitchFamily="34" charset="0"/>
              </a:rPr>
              <a:t> </a:t>
            </a:r>
            <a:r>
              <a:rPr lang="en-US" sz="2250" dirty="0" err="1">
                <a:cs typeface="Arial" panose="020B0604020202020204" pitchFamily="34" charset="0"/>
              </a:rPr>
              <a:t>ծնողների</a:t>
            </a:r>
            <a:r>
              <a:rPr lang="en-US" sz="2250" dirty="0"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AA8E"/>
                </a:solidFill>
                <a:cs typeface="Arial" panose="020B0604020202020204" pitchFamily="34" charset="0"/>
              </a:rPr>
              <a:t>56%</a:t>
            </a:r>
            <a:r>
              <a:rPr lang="en-US" sz="2250" dirty="0">
                <a:cs typeface="Arial" panose="020B0604020202020204" pitchFamily="34" charset="0"/>
              </a:rPr>
              <a:t> -ը </a:t>
            </a:r>
            <a:r>
              <a:rPr lang="en-US" sz="2250" dirty="0" err="1">
                <a:cs typeface="Arial" panose="020B0604020202020204" pitchFamily="34" charset="0"/>
              </a:rPr>
              <a:t>լուծումը</a:t>
            </a:r>
            <a:r>
              <a:rPr lang="en-US" sz="2250" dirty="0">
                <a:cs typeface="Arial" panose="020B0604020202020204" pitchFamily="34" charset="0"/>
              </a:rPr>
              <a:t> </a:t>
            </a:r>
            <a:r>
              <a:rPr lang="en-US" sz="2250" dirty="0" err="1">
                <a:cs typeface="Arial" panose="020B0604020202020204" pitchFamily="34" charset="0"/>
              </a:rPr>
              <a:t>գտնում</a:t>
            </a:r>
            <a:r>
              <a:rPr lang="en-US" sz="2250" dirty="0">
                <a:cs typeface="Arial" panose="020B0604020202020204" pitchFamily="34" charset="0"/>
              </a:rPr>
              <a:t> </a:t>
            </a:r>
            <a:r>
              <a:rPr lang="en-US" sz="2250" dirty="0" err="1">
                <a:cs typeface="Arial" panose="020B0604020202020204" pitchFamily="34" charset="0"/>
              </a:rPr>
              <a:t>որևէ</a:t>
            </a:r>
            <a:r>
              <a:rPr lang="en-US" sz="2250" dirty="0">
                <a:cs typeface="Arial" panose="020B0604020202020204" pitchFamily="34" charset="0"/>
              </a:rPr>
              <a:t> </a:t>
            </a:r>
            <a:r>
              <a:rPr lang="en-US" sz="2250" dirty="0" err="1">
                <a:cs typeface="Arial" panose="020B0604020202020204" pitchFamily="34" charset="0"/>
              </a:rPr>
              <a:t>սարքի</a:t>
            </a:r>
            <a:r>
              <a:rPr lang="en-US" sz="2250" dirty="0">
                <a:cs typeface="Arial" panose="020B0604020202020204" pitchFamily="34" charset="0"/>
              </a:rPr>
              <a:t> </a:t>
            </a:r>
            <a:r>
              <a:rPr lang="en-US" sz="2250" dirty="0" err="1">
                <a:cs typeface="Arial" panose="020B0604020202020204" pitchFamily="34" charset="0"/>
              </a:rPr>
              <a:t>վրա</a:t>
            </a:r>
            <a:r>
              <a:rPr lang="en-US" sz="2250" dirty="0">
                <a:cs typeface="Arial" panose="020B0604020202020204" pitchFamily="34" charset="0"/>
              </a:rPr>
              <a:t> </a:t>
            </a:r>
            <a:r>
              <a:rPr lang="en-US" sz="2250" dirty="0" err="1">
                <a:cs typeface="Arial" panose="020B0604020202020204" pitchFamily="34" charset="0"/>
              </a:rPr>
              <a:t>օնլայն</a:t>
            </a:r>
            <a:r>
              <a:rPr lang="en-US" sz="2250" dirty="0">
                <a:cs typeface="Arial" panose="020B0604020202020204" pitchFamily="34" charset="0"/>
              </a:rPr>
              <a:t> </a:t>
            </a:r>
            <a:r>
              <a:rPr lang="en-US" sz="2250" dirty="0" err="1">
                <a:cs typeface="Arial" panose="020B0604020202020204" pitchFamily="34" charset="0"/>
              </a:rPr>
              <a:t>անվտանգությունը</a:t>
            </a:r>
            <a:r>
              <a:rPr lang="en-US" sz="2250" dirty="0">
                <a:cs typeface="Arial" panose="020B0604020202020204" pitchFamily="34" charset="0"/>
              </a:rPr>
              <a:t> </a:t>
            </a:r>
            <a:r>
              <a:rPr lang="en-US" sz="2250" dirty="0" err="1">
                <a:cs typeface="Arial" panose="020B0604020202020204" pitchFamily="34" charset="0"/>
              </a:rPr>
              <a:t>ապահովելով</a:t>
            </a:r>
            <a:r>
              <a:rPr lang="en-US" sz="2250" dirty="0">
                <a:cs typeface="Arial" panose="020B0604020202020204" pitchFamily="34" charset="0"/>
              </a:rPr>
              <a:t>:</a:t>
            </a:r>
            <a:endParaRPr lang="en-US" sz="1800" dirty="0"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  <p:sp>
        <p:nvSpPr>
          <p:cNvPr id="17" name="Текст 23">
            <a:extLst>
              <a:ext uri="{FF2B5EF4-FFF2-40B4-BE49-F238E27FC236}">
                <a16:creationId xmlns:a16="http://schemas.microsoft.com/office/drawing/2014/main" id="{7BE302EF-01D4-5E4A-95D5-DAF86C237A94}"/>
              </a:ext>
            </a:extLst>
          </p:cNvPr>
          <p:cNvSpPr txBox="1">
            <a:spLocks/>
          </p:cNvSpPr>
          <p:nvPr/>
        </p:nvSpPr>
        <p:spPr>
          <a:xfrm>
            <a:off x="6150016" y="2711174"/>
            <a:ext cx="5672961" cy="8341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tabLst/>
              <a:defRPr sz="1500" b="0" kern="1200">
                <a:solidFill>
                  <a:schemeClr val="tx1"/>
                </a:solidFill>
                <a:latin typeface="Kaspersky Sans" panose="020B0503050101040103" pitchFamily="34" charset="-5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hy-AM" sz="2000" dirty="0"/>
              <a:t>7-12 տարեկան երեխաների ծնողների 40%-ը հետևում է երեխայի աշխարհագրական դիրքին</a:t>
            </a:r>
            <a:r>
              <a:rPr lang="en-US" sz="2000" dirty="0"/>
              <a:t>:</a:t>
            </a:r>
            <a:endParaRPr lang="en-US" sz="2000" dirty="0">
              <a:latin typeface="Kaspersky Sans" panose="020B05030501010401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01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CB6C5A-1E96-1843-A1FB-C55E80F98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F146E2-19E4-4EEE-89A0-685A7095C3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661" y="848966"/>
            <a:ext cx="10401440" cy="1044311"/>
          </a:xfrm>
        </p:spPr>
        <p:txBody>
          <a:bodyPr>
            <a:noAutofit/>
          </a:bodyPr>
          <a:lstStyle/>
          <a:p>
            <a:pPr algn="ctr" defTabSz="1219170"/>
            <a:r>
              <a:rPr lang="en-US" sz="5333" b="1" dirty="0">
                <a:cs typeface="Arial" panose="020B0604020202020204" pitchFamily="34" charset="0"/>
              </a:rPr>
              <a:t>ԱՆՁՆԱԿԱՆ ՏՎՅԱԼՆԵՐԻ ԱՆՎՏԱՆԳՈՒԹՅՈՒՆ</a:t>
            </a:r>
            <a:endParaRPr lang="ru-RU" sz="5333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499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5506</TotalTime>
  <Words>785</Words>
  <Application>Microsoft Office PowerPoint</Application>
  <PresentationFormat>Широкоэкранный</PresentationFormat>
  <Paragraphs>87</Paragraphs>
  <Slides>25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Arial Armenian</vt:lpstr>
      <vt:lpstr>Calibri</vt:lpstr>
      <vt:lpstr>Calibri Light</vt:lpstr>
      <vt:lpstr>Kaspersky Sans</vt:lpstr>
      <vt:lpstr>Kaspersky Sans Light</vt:lpstr>
      <vt:lpstr>Sylfaen</vt:lpstr>
      <vt:lpstr>Тема Office</vt:lpstr>
      <vt:lpstr>Презентация PowerPoint</vt:lpstr>
      <vt:lpstr>ԹՎԱՅԻՆ  ՏԵԽՆՈԼՈԳԻԱՆԵՐԸ  ԱՅՍՕՐ ՄԵՐ ԿՅԱՆՔԻ ԱՆՔԱԿՏԵԼԻ  ՄԱՍՆ ԵՆ</vt:lpstr>
      <vt:lpstr>    Մատչելի և բարձրորակ համացանցը հասանելի դարձնել բոլորին:       Պաշտպանել երեխաներին համացանցի վտանգներից, այդ թվում՝       չարաշահումից, շահագործումից, թրաֆիքինգից, կիբերբուլիինգից,      ինչպես նաև՝ տարիքին չհամապատասխանող նյութերից       Պաշտպանել երեխաների անձնական տվյալներն ու առցանց ինքնությունը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ԱՆՁՆԱԿԱՆ ՏՎՅԱԼՆԵՐԻ ՊԱՇՏՊԱՆՈՒԹՅԱՆ ԻՐԱՎՈՒՆՔ</vt:lpstr>
      <vt:lpstr>Презентация PowerPoint</vt:lpstr>
      <vt:lpstr> Բռնության բոլոր ձևերից պաշտպանության իրավունք </vt:lpstr>
      <vt:lpstr>Ինչպե՞ս պաշպանել մեզ բռնությունից համացանցում  1.Կարգավորումներ դնել   2. Հաղորդելու ֆունկցիա  3. Դիմել օգնության     </vt:lpstr>
      <vt:lpstr>Презентация PowerPoint</vt:lpstr>
      <vt:lpstr>Презентация PowerPoint</vt:lpstr>
      <vt:lpstr> ՄԻ՛ ՎՆԱՍԻՐ  ՀԱՄԱՑԱՆՑՈՒՄ ԲԱՐԻ ԵՂԻ՛Ր  ՀԻՇԻ՛Ր ՀԱՄԱՑԱՆՑՈՒՄ ԹՎԱՅԻՆ ՀԵՏՔԻ  ՄԱՍԻՆ  ԴԻՄԻ՛Ր ՕԳՆՈՒԹՅԱՆ </vt:lpstr>
      <vt:lpstr> ՈՒ՞Մ ԴԻՄԵԼ...  ԾՆՈՂՆԵՐ, ՎՍՏԱՀԵԼԻ ՄԵԾԱՀԱՍԱԿՆԵՐ  ՄԱՐԴՈՒ ԻՐԱՎՈՒՆՔՆԵՐԻ ՊԱՇՏՊԱՆ   ԿԱՅՔ՝ children.ombuds.am    Թեժ գիծ՝ 116   ՈՍՏԻԿԱՆՈՒԹՅՈՒՆ 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Buyanova</dc:creator>
  <cp:lastModifiedBy>Lusine Harutyunyan</cp:lastModifiedBy>
  <cp:revision>368</cp:revision>
  <dcterms:created xsi:type="dcterms:W3CDTF">2021-07-19T15:20:39Z</dcterms:created>
  <dcterms:modified xsi:type="dcterms:W3CDTF">2023-11-14T09:30:32Z</dcterms:modified>
</cp:coreProperties>
</file>