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61" r:id="rId2"/>
    <p:sldId id="262" r:id="rId3"/>
    <p:sldId id="263" r:id="rId4"/>
    <p:sldId id="264" r:id="rId5"/>
    <p:sldId id="265" r:id="rId6"/>
    <p:sldId id="257" r:id="rId7"/>
    <p:sldId id="268" r:id="rId8"/>
    <p:sldId id="258" r:id="rId9"/>
    <p:sldId id="269" r:id="rId10"/>
    <p:sldId id="259" r:id="rId11"/>
    <p:sldId id="270" r:id="rId12"/>
    <p:sldId id="260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128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7DD3D8-CB6E-48DF-81E8-E620AAAAC46C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6F6818-7FE2-4973-9D19-BF970FD9F5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8588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AC69E-F2FB-4779-8A2C-2670A8BF6BB6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17D43-2367-4263-A037-E84CDEA3C29B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AC69E-F2FB-4779-8A2C-2670A8BF6BB6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17D43-2367-4263-A037-E84CDEA3C29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AC69E-F2FB-4779-8A2C-2670A8BF6BB6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17D43-2367-4263-A037-E84CDEA3C29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AC69E-F2FB-4779-8A2C-2670A8BF6BB6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17D43-2367-4263-A037-E84CDEA3C29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AC69E-F2FB-4779-8A2C-2670A8BF6BB6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17D43-2367-4263-A037-E84CDEA3C29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AC69E-F2FB-4779-8A2C-2670A8BF6BB6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17D43-2367-4263-A037-E84CDEA3C29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AC69E-F2FB-4779-8A2C-2670A8BF6BB6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17D43-2367-4263-A037-E84CDEA3C29B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AC69E-F2FB-4779-8A2C-2670A8BF6BB6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17D43-2367-4263-A037-E84CDEA3C29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AC69E-F2FB-4779-8A2C-2670A8BF6BB6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17D43-2367-4263-A037-E84CDEA3C29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AC69E-F2FB-4779-8A2C-2670A8BF6BB6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17D43-2367-4263-A037-E84CDEA3C29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AC69E-F2FB-4779-8A2C-2670A8BF6BB6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17D43-2367-4263-A037-E84CDEA3C29B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EDAC69E-F2FB-4779-8A2C-2670A8BF6BB6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3217D43-2367-4263-A037-E84CDEA3C29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gif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16631"/>
            <a:ext cx="734481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y-AM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ԿԼԻՄԱՅԻ ՓՈՓՈԽՈՒԹՅԱՆ ԱԶԴԵՑՈՒԹՅՈՒՆԸ </a:t>
            </a:r>
            <a:br>
              <a:rPr lang="hy-AM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hy-AM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ՔԱՂԱՔՆԵՐԻ ԵՎ ՄԱՐԴՈՒ  ԱՌՈՂՋՈՒԹՅԱՆ ՎՐԱ</a:t>
            </a: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" t="3164" r="3025" b="3331"/>
          <a:stretch/>
        </p:blipFill>
        <p:spPr>
          <a:xfrm>
            <a:off x="91831" y="2467901"/>
            <a:ext cx="2681999" cy="2241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00218"/>
            <a:ext cx="3635611" cy="2736304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" t="35530" r="33522" b="-321"/>
          <a:stretch/>
        </p:blipFill>
        <p:spPr bwMode="auto">
          <a:xfrm>
            <a:off x="6609676" y="5206331"/>
            <a:ext cx="2288404" cy="1693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5279893"/>
            <a:ext cx="2590075" cy="1486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350" y="2627830"/>
            <a:ext cx="2634453" cy="20812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18" y="5305188"/>
            <a:ext cx="2130786" cy="141140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7799" y="873564"/>
            <a:ext cx="48599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y-AM" b="1" i="1" dirty="0" smtClean="0">
                <a:solidFill>
                  <a:schemeClr val="bg2">
                    <a:lumMod val="50000"/>
                  </a:schemeClr>
                </a:solidFill>
              </a:rPr>
              <a:t>ՉԱՐԵՆՑԱՎԱՆԻ Ս․ԱՎԱՆՅԱՆԻ ԱՆՎԱՆ        </a:t>
            </a:r>
            <a:br>
              <a:rPr lang="hy-AM" b="1" i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hy-AM" b="1" i="1" dirty="0" smtClean="0">
                <a:solidFill>
                  <a:schemeClr val="bg2">
                    <a:lumMod val="50000"/>
                  </a:schemeClr>
                </a:solidFill>
              </a:rPr>
              <a:t>               ԹԻՎ 4 ՀԻՄՆ․ ԴՊՐՈՑ</a:t>
            </a:r>
            <a:br>
              <a:rPr lang="hy-AM" b="1" i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hy-AM" b="1" i="1" dirty="0" smtClean="0">
                <a:solidFill>
                  <a:schemeClr val="bg2">
                    <a:lumMod val="50000"/>
                  </a:schemeClr>
                </a:solidFill>
              </a:rPr>
              <a:t>ԴԱՍԱՐԱՆ՝   </a:t>
            </a:r>
            <a:r>
              <a:rPr lang="hy-AM" b="1" i="1" dirty="0" smtClean="0">
                <a:solidFill>
                  <a:schemeClr val="accent4">
                    <a:lumMod val="50000"/>
                  </a:schemeClr>
                </a:solidFill>
              </a:rPr>
              <a:t>7 Ա</a:t>
            </a:r>
            <a:r>
              <a:rPr lang="hy-AM" b="1" i="1" dirty="0" smtClean="0"/>
              <a:t/>
            </a:r>
            <a:br>
              <a:rPr lang="hy-AM" b="1" i="1" dirty="0" smtClean="0"/>
            </a:br>
            <a:r>
              <a:rPr lang="hy-AM" b="1" i="1" dirty="0" smtClean="0">
                <a:solidFill>
                  <a:schemeClr val="bg2">
                    <a:lumMod val="50000"/>
                  </a:schemeClr>
                </a:solidFill>
              </a:rPr>
              <a:t>ԱՌԱՐԿԱ՝  </a:t>
            </a:r>
            <a:r>
              <a:rPr lang="hy-AM" sz="1600" b="1" i="1" dirty="0" smtClean="0">
                <a:solidFill>
                  <a:schemeClr val="accent4">
                    <a:lumMod val="50000"/>
                  </a:schemeClr>
                </a:solidFill>
              </a:rPr>
              <a:t>ԱՇԽԱՐՀԱԳՐՈՒԹՅՈՒՆ</a:t>
            </a:r>
            <a:endParaRPr lang="ru-RU" sz="1600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9"/>
          <a:stretch/>
        </p:blipFill>
        <p:spPr>
          <a:xfrm>
            <a:off x="2751942" y="2276872"/>
            <a:ext cx="3672408" cy="273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447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284984"/>
            <a:ext cx="2520280" cy="3456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628" y="1093786"/>
            <a:ext cx="2994744" cy="1895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4798421" cy="36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-869" t="4834" r="869" b="17232"/>
          <a:stretch/>
        </p:blipFill>
        <p:spPr>
          <a:xfrm>
            <a:off x="4929226" y="3140968"/>
            <a:ext cx="3960440" cy="36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3861048"/>
            <a:ext cx="4608512" cy="28803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0426" y="260648"/>
            <a:ext cx="3058039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5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251520" y="404664"/>
            <a:ext cx="3456384" cy="1152128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79512" y="1700808"/>
            <a:ext cx="388843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y-AM" sz="1400" dirty="0"/>
              <a:t>.Նպաստել սովորողների ճանաչողական, վերլուծական,եզրակացություններ անելու կարողությունների զարգացմանը:</a:t>
            </a:r>
            <a:endParaRPr lang="ru-RU" sz="1400" dirty="0"/>
          </a:p>
          <a:p>
            <a:r>
              <a:rPr lang="hy-AM" sz="1400" dirty="0"/>
              <a:t>. Նպաստել հաղորդակցման հմտությունների մշակույթի ձևավորմանը՝խմբային աշխատանքի կազմակերպման միջոցով:</a:t>
            </a:r>
            <a:endParaRPr lang="ru-RU" sz="1400" dirty="0"/>
          </a:p>
          <a:p>
            <a:r>
              <a:rPr lang="hy-AM" sz="1400" dirty="0"/>
              <a:t>. Զարգացնել աշակերտների ստեղծագործական հմտությունները:</a:t>
            </a:r>
            <a:endParaRPr lang="ru-RU" sz="1400" dirty="0"/>
          </a:p>
          <a:p>
            <a:r>
              <a:rPr lang="hy-AM" sz="1400" dirty="0"/>
              <a:t>. Խթանել ակտիվ մասնակցությունը առաջադրանքի կատարմանը:</a:t>
            </a:r>
            <a:endParaRPr lang="ru-RU" sz="1400" dirty="0"/>
          </a:p>
          <a:p>
            <a:r>
              <a:rPr lang="hy-AM" sz="1400" dirty="0"/>
              <a:t>. Նպաստել սովորողների բնապահպանական վարքագծի և մշակույթի ձևավորմանը:</a:t>
            </a:r>
            <a:endParaRPr lang="ru-RU" sz="1400" dirty="0"/>
          </a:p>
          <a:p>
            <a:r>
              <a:rPr lang="hy-AM" sz="1400" dirty="0"/>
              <a:t>. Բարձրացնել տեղեկատվական և հաղորդակցման տեխնոլոգիաների օգտագործման կարողությունը:</a:t>
            </a:r>
            <a:endParaRPr lang="ru-RU" sz="1400" dirty="0"/>
          </a:p>
          <a:p>
            <a:r>
              <a:rPr lang="en-US" sz="1400" dirty="0"/>
              <a:t>․ </a:t>
            </a:r>
            <a:r>
              <a:rPr lang="hy-AM" sz="1400" dirty="0"/>
              <a:t>Զարգացնել գիտելիքները բնակչության տարաբնակեցման վերաբերյալ։</a:t>
            </a:r>
            <a:endParaRPr lang="ru-RU" sz="1400" dirty="0"/>
          </a:p>
          <a:p>
            <a:r>
              <a:rPr lang="en-US" sz="1400" dirty="0"/>
              <a:t>․ </a:t>
            </a:r>
            <a:r>
              <a:rPr lang="hy-AM" sz="1400" dirty="0"/>
              <a:t>Զարգացնել գիտելիքները մարդու առողջության վերաբերյալ՝ կլիմայի փոփոխության պայմաններում։</a:t>
            </a:r>
            <a:endParaRPr lang="ru-RU" sz="1400" dirty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48896" y="692696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y-AM" sz="2000" dirty="0" smtClean="0"/>
              <a:t>  </a:t>
            </a:r>
            <a:r>
              <a:rPr lang="hy-AM" sz="2000" b="1" dirty="0" smtClean="0"/>
              <a:t>ՆԱԽԱԳԾԻ ՆՊԱՏԱԿԸ</a:t>
            </a:r>
            <a:endParaRPr lang="ru-RU" sz="20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8" t="5830" b="18959"/>
          <a:stretch/>
        </p:blipFill>
        <p:spPr>
          <a:xfrm rot="20665001">
            <a:off x="5159003" y="466884"/>
            <a:ext cx="3581677" cy="2179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9"/>
          <a:stretch/>
        </p:blipFill>
        <p:spPr>
          <a:xfrm>
            <a:off x="5220072" y="3140968"/>
            <a:ext cx="3672408" cy="273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877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5004048" y="188640"/>
            <a:ext cx="3816424" cy="1440160"/>
          </a:xfrm>
          <a:prstGeom prst="horizontalScroll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292080" y="476672"/>
            <a:ext cx="3384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y-AM" sz="2000" b="1" dirty="0" smtClean="0"/>
              <a:t>ՎԵՐՋՆԱՐԴՅՈՒՆՔՆԵՐԸ</a:t>
            </a:r>
            <a:endParaRPr lang="ru-RU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139952" y="1916832"/>
            <a:ext cx="468052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auto"/>
            <a:r>
              <a:rPr lang="hy-AM" sz="1400" b="1" dirty="0" smtClean="0"/>
              <a:t>1․</a:t>
            </a:r>
            <a:r>
              <a:rPr lang="ru-RU" sz="1400" b="1" dirty="0" err="1" smtClean="0"/>
              <a:t>Կ</a:t>
            </a:r>
            <a:r>
              <a:rPr lang="ru-RU" sz="1400" dirty="0" err="1" smtClean="0"/>
              <a:t>արողանան</a:t>
            </a:r>
            <a:r>
              <a:rPr lang="ru-RU" sz="1400" dirty="0" smtClean="0"/>
              <a:t> </a:t>
            </a:r>
            <a:r>
              <a:rPr lang="ru-RU" sz="1400" dirty="0" err="1"/>
              <a:t>ներկայացնել</a:t>
            </a:r>
            <a:r>
              <a:rPr lang="ru-RU" sz="1400" dirty="0"/>
              <a:t> </a:t>
            </a:r>
            <a:r>
              <a:rPr lang="ru-RU" sz="1400" dirty="0" err="1"/>
              <a:t>տարաբնակեցման</a:t>
            </a:r>
            <a:r>
              <a:rPr lang="ru-RU" sz="1400" dirty="0"/>
              <a:t> </a:t>
            </a:r>
            <a:r>
              <a:rPr lang="ru-RU" sz="1400" dirty="0" err="1"/>
              <a:t>հիմնական</a:t>
            </a:r>
            <a:r>
              <a:rPr lang="ru-RU" sz="1400" dirty="0"/>
              <a:t> </a:t>
            </a:r>
            <a:r>
              <a:rPr lang="ru-RU" sz="1400" dirty="0" err="1"/>
              <a:t>ձևերը</a:t>
            </a:r>
            <a:r>
              <a:rPr lang="ru-RU" sz="1400" dirty="0"/>
              <a:t> /</a:t>
            </a:r>
            <a:r>
              <a:rPr lang="ru-RU" sz="1400" dirty="0" err="1"/>
              <a:t>գյուղական</a:t>
            </a:r>
            <a:r>
              <a:rPr lang="ru-RU" sz="1400" dirty="0"/>
              <a:t>, </a:t>
            </a:r>
            <a:r>
              <a:rPr lang="ru-RU" sz="1400" dirty="0" err="1"/>
              <a:t>քաղաքային</a:t>
            </a:r>
            <a:r>
              <a:rPr lang="ru-RU" sz="1400" dirty="0"/>
              <a:t>/, </a:t>
            </a:r>
            <a:r>
              <a:rPr lang="ru-RU" sz="1400" dirty="0" err="1"/>
              <a:t>դրանց</a:t>
            </a:r>
            <a:r>
              <a:rPr lang="ru-RU" sz="1400" dirty="0"/>
              <a:t> </a:t>
            </a:r>
            <a:r>
              <a:rPr lang="ru-RU" sz="1400" dirty="0" err="1"/>
              <a:t>աշխարհագրական</a:t>
            </a:r>
            <a:r>
              <a:rPr lang="ru-RU" sz="1400" dirty="0"/>
              <a:t> </a:t>
            </a:r>
            <a:r>
              <a:rPr lang="ru-RU" sz="1400" dirty="0" err="1"/>
              <a:t>պատկերը</a:t>
            </a:r>
            <a:r>
              <a:rPr lang="ru-RU" sz="1400" dirty="0"/>
              <a:t>։</a:t>
            </a:r>
          </a:p>
          <a:p>
            <a:pPr lvl="0" fontAlgn="auto"/>
            <a:r>
              <a:rPr lang="hy-AM" sz="1400" b="1" dirty="0" smtClean="0"/>
              <a:t>2․</a:t>
            </a:r>
            <a:r>
              <a:rPr lang="ru-RU" sz="1400" b="1" dirty="0" err="1" smtClean="0"/>
              <a:t>Հ</a:t>
            </a:r>
            <a:r>
              <a:rPr lang="ru-RU" sz="1400" dirty="0" err="1" smtClean="0"/>
              <a:t>ամեմատել</a:t>
            </a:r>
            <a:r>
              <a:rPr lang="ru-RU" sz="1400" dirty="0" smtClean="0"/>
              <a:t> </a:t>
            </a:r>
            <a:r>
              <a:rPr lang="ru-RU" sz="1400" dirty="0" err="1"/>
              <a:t>բնակչության</a:t>
            </a:r>
            <a:r>
              <a:rPr lang="ru-RU" sz="1400" dirty="0"/>
              <a:t> </a:t>
            </a:r>
            <a:r>
              <a:rPr lang="ru-RU" sz="1400" dirty="0" err="1"/>
              <a:t>զբաղվածության</a:t>
            </a:r>
            <a:r>
              <a:rPr lang="ru-RU" sz="1400" dirty="0"/>
              <a:t> </a:t>
            </a:r>
            <a:r>
              <a:rPr lang="ru-RU" sz="1400" dirty="0" err="1"/>
              <a:t>կառուցվածքը</a:t>
            </a:r>
            <a:r>
              <a:rPr lang="ru-RU" sz="1400" dirty="0"/>
              <a:t> </a:t>
            </a:r>
            <a:r>
              <a:rPr lang="ru-RU" sz="1400" dirty="0" err="1"/>
              <a:t>տարբեր</a:t>
            </a:r>
            <a:r>
              <a:rPr lang="ru-RU" sz="1400" dirty="0"/>
              <a:t> </a:t>
            </a:r>
            <a:r>
              <a:rPr lang="ru-RU" sz="1400" dirty="0" err="1"/>
              <a:t>երկրներում</a:t>
            </a:r>
            <a:r>
              <a:rPr lang="ru-RU" sz="1400" dirty="0"/>
              <a:t>։</a:t>
            </a:r>
          </a:p>
          <a:p>
            <a:pPr lvl="0" fontAlgn="auto"/>
            <a:r>
              <a:rPr lang="hy-AM" sz="1400" b="1" dirty="0" smtClean="0"/>
              <a:t>3․</a:t>
            </a:r>
            <a:r>
              <a:rPr lang="ru-RU" sz="1400" b="1" dirty="0" err="1" smtClean="0"/>
              <a:t>Բ</a:t>
            </a:r>
            <a:r>
              <a:rPr lang="ru-RU" sz="1400" dirty="0" err="1" smtClean="0"/>
              <a:t>ացատրել</a:t>
            </a:r>
            <a:r>
              <a:rPr lang="ru-RU" sz="1400" dirty="0" smtClean="0"/>
              <a:t> </a:t>
            </a:r>
            <a:r>
              <a:rPr lang="ru-RU" sz="1400" dirty="0" err="1"/>
              <a:t>քաղաքներում</a:t>
            </a:r>
            <a:r>
              <a:rPr lang="ru-RU" sz="1400" dirty="0"/>
              <a:t> </a:t>
            </a:r>
            <a:r>
              <a:rPr lang="ru-RU" sz="1400" dirty="0" err="1"/>
              <a:t>բնակչության</a:t>
            </a:r>
            <a:r>
              <a:rPr lang="ru-RU" sz="1400" dirty="0"/>
              <a:t> </a:t>
            </a:r>
            <a:r>
              <a:rPr lang="ru-RU" sz="1400" dirty="0" err="1"/>
              <a:t>կենտրոնացման</a:t>
            </a:r>
            <a:r>
              <a:rPr lang="ru-RU" sz="1400" dirty="0"/>
              <a:t> </a:t>
            </a:r>
            <a:r>
              <a:rPr lang="ru-RU" sz="1400" dirty="0" err="1"/>
              <a:t>գործընթացի</a:t>
            </a:r>
            <a:r>
              <a:rPr lang="ru-RU" sz="1400" dirty="0"/>
              <a:t> </a:t>
            </a:r>
            <a:r>
              <a:rPr lang="ru-RU" sz="1400" dirty="0" err="1"/>
              <a:t>միտումները</a:t>
            </a:r>
            <a:r>
              <a:rPr lang="ru-RU" sz="1400" dirty="0"/>
              <a:t>։</a:t>
            </a:r>
          </a:p>
          <a:p>
            <a:pPr lvl="0" fontAlgn="auto"/>
            <a:r>
              <a:rPr lang="hy-AM" sz="1400" b="1" dirty="0" smtClean="0"/>
              <a:t>4․</a:t>
            </a:r>
            <a:r>
              <a:rPr lang="ru-RU" sz="1400" b="1" dirty="0" err="1" smtClean="0"/>
              <a:t>Գ</a:t>
            </a:r>
            <a:r>
              <a:rPr lang="ru-RU" sz="1400" dirty="0" err="1" smtClean="0"/>
              <a:t>նահատել</a:t>
            </a:r>
            <a:r>
              <a:rPr lang="ru-RU" sz="1400" dirty="0" smtClean="0"/>
              <a:t> </a:t>
            </a:r>
            <a:r>
              <a:rPr lang="ru-RU" sz="1400" dirty="0" err="1"/>
              <a:t>մարդկային</a:t>
            </a:r>
            <a:r>
              <a:rPr lang="ru-RU" sz="1400" dirty="0"/>
              <a:t> </a:t>
            </a:r>
            <a:r>
              <a:rPr lang="ru-RU" sz="1400" dirty="0" err="1"/>
              <a:t>գործունեության</a:t>
            </a:r>
            <a:r>
              <a:rPr lang="ru-RU" sz="1400" dirty="0"/>
              <a:t> </a:t>
            </a:r>
            <a:r>
              <a:rPr lang="ru-RU" sz="1400" dirty="0" err="1"/>
              <a:t>ազդեցությունը</a:t>
            </a:r>
            <a:r>
              <a:rPr lang="ru-RU" sz="1400" dirty="0"/>
              <a:t> </a:t>
            </a:r>
            <a:r>
              <a:rPr lang="ru-RU" sz="1400" dirty="0" err="1"/>
              <a:t>բնության</a:t>
            </a:r>
            <a:r>
              <a:rPr lang="ru-RU" sz="1400" dirty="0"/>
              <a:t> </a:t>
            </a:r>
            <a:r>
              <a:rPr lang="ru-RU" sz="1400" dirty="0" err="1"/>
              <a:t>վրա</a:t>
            </a:r>
            <a:r>
              <a:rPr lang="ru-RU" sz="1400" dirty="0"/>
              <a:t> և </a:t>
            </a:r>
            <a:r>
              <a:rPr lang="ru-RU" sz="1400" dirty="0" err="1"/>
              <a:t>հակառակը</a:t>
            </a:r>
            <a:r>
              <a:rPr lang="ru-RU" sz="1400" dirty="0"/>
              <a:t>։</a:t>
            </a:r>
          </a:p>
          <a:p>
            <a:pPr lvl="0" fontAlgn="auto"/>
            <a:r>
              <a:rPr lang="hy-AM" sz="1400" b="1" dirty="0" smtClean="0"/>
              <a:t>5․</a:t>
            </a:r>
            <a:r>
              <a:rPr lang="ru-RU" sz="1400" b="1" dirty="0" err="1" smtClean="0"/>
              <a:t>Կ</a:t>
            </a:r>
            <a:r>
              <a:rPr lang="ru-RU" sz="1400" dirty="0" err="1" smtClean="0"/>
              <a:t>արողանան</a:t>
            </a:r>
            <a:r>
              <a:rPr lang="ru-RU" sz="1400" dirty="0" smtClean="0"/>
              <a:t> </a:t>
            </a:r>
            <a:r>
              <a:rPr lang="ru-RU" sz="1400" dirty="0" err="1"/>
              <a:t>տարբերակել</a:t>
            </a:r>
            <a:r>
              <a:rPr lang="ru-RU" sz="1400" dirty="0"/>
              <a:t> </a:t>
            </a:r>
            <a:r>
              <a:rPr lang="ru-RU" sz="1400" dirty="0" err="1"/>
              <a:t>բնապահպանական</a:t>
            </a:r>
            <a:r>
              <a:rPr lang="ru-RU" sz="1400" dirty="0"/>
              <a:t> </a:t>
            </a:r>
            <a:r>
              <a:rPr lang="ru-RU" sz="1400" dirty="0" err="1"/>
              <a:t>հիմնախնդիրները</a:t>
            </a:r>
            <a:r>
              <a:rPr lang="ru-RU" sz="1400" dirty="0"/>
              <a:t>, </a:t>
            </a:r>
            <a:r>
              <a:rPr lang="ru-RU" sz="1400" dirty="0" err="1"/>
              <a:t>բացատրել</a:t>
            </a:r>
            <a:r>
              <a:rPr lang="ru-RU" sz="1400" dirty="0"/>
              <a:t> </a:t>
            </a:r>
            <a:r>
              <a:rPr lang="ru-RU" sz="1400" dirty="0" err="1"/>
              <a:t>բնապահպանական</a:t>
            </a:r>
            <a:r>
              <a:rPr lang="ru-RU" sz="1400" dirty="0"/>
              <a:t>  </a:t>
            </a:r>
            <a:r>
              <a:rPr lang="ru-RU" sz="1400" dirty="0" err="1"/>
              <a:t>հիմնախնդիրների</a:t>
            </a:r>
            <a:r>
              <a:rPr lang="ru-RU" sz="1400" dirty="0"/>
              <a:t> </a:t>
            </a:r>
            <a:r>
              <a:rPr lang="ru-RU" sz="1400" dirty="0" err="1"/>
              <a:t>առաջացման</a:t>
            </a:r>
            <a:r>
              <a:rPr lang="ru-RU" sz="1400" dirty="0"/>
              <a:t> </a:t>
            </a:r>
            <a:r>
              <a:rPr lang="hy-AM" sz="1400" dirty="0"/>
              <a:t/>
            </a:r>
            <a:br>
              <a:rPr lang="hy-AM" sz="1400" dirty="0"/>
            </a:br>
            <a:r>
              <a:rPr lang="hy-AM" sz="1400" dirty="0"/>
              <a:t>               </a:t>
            </a:r>
            <a:r>
              <a:rPr lang="ru-RU" sz="1400" dirty="0" err="1"/>
              <a:t>պատճառները</a:t>
            </a:r>
            <a:r>
              <a:rPr lang="ru-RU" sz="1400" dirty="0"/>
              <a:t>։</a:t>
            </a:r>
          </a:p>
          <a:p>
            <a:pPr lvl="0" fontAlgn="auto"/>
            <a:r>
              <a:rPr lang="hy-AM" sz="1400" b="1" dirty="0" smtClean="0"/>
              <a:t>6․</a:t>
            </a:r>
            <a:r>
              <a:rPr lang="ru-RU" sz="1400" b="1" dirty="0" err="1" smtClean="0"/>
              <a:t>Կ</a:t>
            </a:r>
            <a:r>
              <a:rPr lang="ru-RU" sz="1400" dirty="0" err="1" smtClean="0"/>
              <a:t>արողանան</a:t>
            </a:r>
            <a:r>
              <a:rPr lang="ru-RU" sz="1400" dirty="0" smtClean="0"/>
              <a:t> </a:t>
            </a:r>
            <a:r>
              <a:rPr lang="ru-RU" sz="1400" dirty="0" err="1"/>
              <a:t>պարզել</a:t>
            </a:r>
            <a:r>
              <a:rPr lang="ru-RU" sz="1400" dirty="0"/>
              <a:t> </a:t>
            </a:r>
            <a:r>
              <a:rPr lang="ru-RU" sz="1400" dirty="0" err="1"/>
              <a:t>խոշոր</a:t>
            </a:r>
            <a:r>
              <a:rPr lang="ru-RU" sz="1400" dirty="0"/>
              <a:t> </a:t>
            </a:r>
            <a:r>
              <a:rPr lang="ru-RU" sz="1400" dirty="0" err="1"/>
              <a:t>քաղաքների</a:t>
            </a:r>
            <a:r>
              <a:rPr lang="ru-RU" sz="1400" dirty="0"/>
              <a:t> </a:t>
            </a:r>
            <a:r>
              <a:rPr lang="ru-RU" sz="1400" dirty="0" err="1"/>
              <a:t>ազդեցությունըկլիմայի</a:t>
            </a:r>
            <a:r>
              <a:rPr lang="ru-RU" sz="1400" dirty="0"/>
              <a:t> </a:t>
            </a:r>
            <a:r>
              <a:rPr lang="ru-RU" sz="1400" dirty="0" err="1"/>
              <a:t>փոփոխության</a:t>
            </a:r>
            <a:r>
              <a:rPr lang="ru-RU" sz="1400" dirty="0"/>
              <a:t> </a:t>
            </a:r>
            <a:r>
              <a:rPr lang="ru-RU" sz="1400" dirty="0" err="1"/>
              <a:t>վրա</a:t>
            </a:r>
            <a:r>
              <a:rPr lang="ru-RU" sz="1400" dirty="0"/>
              <a:t> և </a:t>
            </a:r>
            <a:r>
              <a:rPr lang="ru-RU" sz="1400" dirty="0" err="1"/>
              <a:t>վերջինիս</a:t>
            </a:r>
            <a:r>
              <a:rPr lang="ru-RU" sz="1400" dirty="0"/>
              <a:t> </a:t>
            </a:r>
            <a:r>
              <a:rPr lang="ru-RU" sz="1400" dirty="0" err="1"/>
              <a:t>ազդեցությունըմարդու</a:t>
            </a:r>
            <a:r>
              <a:rPr lang="ru-RU" sz="1400" dirty="0"/>
              <a:t> </a:t>
            </a:r>
            <a:r>
              <a:rPr lang="ru-RU" sz="1400" dirty="0" err="1"/>
              <a:t>առողջության</a:t>
            </a:r>
            <a:r>
              <a:rPr lang="ru-RU" sz="1400" dirty="0"/>
              <a:t> </a:t>
            </a:r>
            <a:r>
              <a:rPr lang="hy-AM" sz="1400" dirty="0"/>
              <a:t>  </a:t>
            </a:r>
            <a:br>
              <a:rPr lang="hy-AM" sz="1400" dirty="0"/>
            </a:br>
            <a:r>
              <a:rPr lang="hy-AM" sz="1400" dirty="0"/>
              <a:t>             </a:t>
            </a:r>
            <a:r>
              <a:rPr lang="ru-RU" sz="1400" dirty="0" err="1"/>
              <a:t>վրա</a:t>
            </a:r>
            <a:r>
              <a:rPr lang="ru-RU" sz="1400" dirty="0"/>
              <a:t>։ 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132856"/>
            <a:ext cx="3312368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75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3" y="116632"/>
            <a:ext cx="3496475" cy="3804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63" y="3921017"/>
            <a:ext cx="3690049" cy="2760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912" y="3921017"/>
            <a:ext cx="5184576" cy="2760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0823" y="254628"/>
            <a:ext cx="5442753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31279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ular Callout 1"/>
          <p:cNvSpPr/>
          <p:nvPr/>
        </p:nvSpPr>
        <p:spPr>
          <a:xfrm>
            <a:off x="467544" y="260648"/>
            <a:ext cx="4896544" cy="4248472"/>
          </a:xfrm>
          <a:prstGeom prst="wedgeRectCallou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39552" y="404664"/>
            <a:ext cx="475252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y-AM" sz="1100" b="1" i="1" dirty="0"/>
              <a:t> Իրականացվելիք աշխատանքը ըստ շաբաթների՝</a:t>
            </a:r>
            <a:br>
              <a:rPr lang="hy-AM" sz="1100" b="1" i="1" dirty="0"/>
            </a:br>
            <a:endParaRPr lang="en-US" sz="1100" i="1" dirty="0"/>
          </a:p>
          <a:p>
            <a:r>
              <a:rPr lang="hy-AM" sz="1100" b="1" i="1" dirty="0"/>
              <a:t>1-ին շաբաթ- Աշխատանքային խմբի ձևավորում, ծանոթացում նախագծի բովանդակությանը, խմբի յուրաքանչյուր անդամ ստանում </a:t>
            </a:r>
            <a:br>
              <a:rPr lang="hy-AM" sz="1100" b="1" i="1" dirty="0"/>
            </a:br>
            <a:r>
              <a:rPr lang="hy-AM" sz="1100" b="1" i="1" dirty="0"/>
              <a:t>                        է իր պարտականությունները, ընտրվում են նախագծի ընթացքում օգտվելիք գրականություն և տեղեկատվության </a:t>
            </a:r>
            <a:br>
              <a:rPr lang="hy-AM" sz="1100" b="1" i="1" dirty="0"/>
            </a:br>
            <a:r>
              <a:rPr lang="hy-AM" sz="1100" b="1" i="1" dirty="0"/>
              <a:t>                        աղբյուրներ</a:t>
            </a:r>
            <a:endParaRPr lang="en-US" sz="1100" i="1" dirty="0"/>
          </a:p>
          <a:p>
            <a:r>
              <a:rPr lang="hy-AM" sz="1100" b="1" i="1" dirty="0"/>
              <a:t>2-րդ շաբաթ- Հանձնարավում են թեմայի վերաբերյալ կատարվելիք աշխատանքները, հետազոտական աշխատանքի որոշ մասի </a:t>
            </a:r>
            <a:br>
              <a:rPr lang="hy-AM" sz="1100" b="1" i="1" dirty="0"/>
            </a:br>
            <a:r>
              <a:rPr lang="hy-AM" sz="1100" b="1" i="1" dirty="0"/>
              <a:t>                        իրականացում, ի հայտ եկած հարցերի քննարկում և ուղղորդում</a:t>
            </a:r>
            <a:endParaRPr lang="en-US" sz="1100" i="1" dirty="0"/>
          </a:p>
          <a:p>
            <a:r>
              <a:rPr lang="hy-AM" sz="1100" b="1" i="1" dirty="0"/>
              <a:t>3-րդ շաբաթ- Իրականացնել գրականության մշակում, կատարել միջանկյալ քննարկումներ</a:t>
            </a:r>
            <a:endParaRPr lang="en-US" sz="1100" i="1" dirty="0"/>
          </a:p>
          <a:p>
            <a:r>
              <a:rPr lang="hy-AM" sz="1100" b="1" i="1" dirty="0"/>
              <a:t>4–րդ շաբաթ– Իրականացնել հանդիպումներ Չարենցավանի հիվանդանոցի, դեղատների աշխատակիցների հետ և անցկացնել        </a:t>
            </a:r>
            <a:br>
              <a:rPr lang="hy-AM" sz="1100" b="1" i="1" dirty="0"/>
            </a:br>
            <a:r>
              <a:rPr lang="hy-AM" sz="1100" b="1" i="1" dirty="0"/>
              <a:t>                           հարցազրույցներ։Իրականացնել նաև հարցազրույց համայնքի բնակիչների հետ։</a:t>
            </a:r>
            <a:endParaRPr lang="en-US" sz="1100" i="1" dirty="0"/>
          </a:p>
          <a:p>
            <a:r>
              <a:rPr lang="hy-AM" sz="1100" b="1" i="1" dirty="0"/>
              <a:t>5-րդ շաբաթ- Կատարել քննարկումներ, լուծումներ տալ առաջացած խնդիրներին և հարցերին, հավաքագրել ամբողջ ստացված </a:t>
            </a:r>
            <a:br>
              <a:rPr lang="hy-AM" sz="1100" b="1" i="1" dirty="0"/>
            </a:br>
            <a:r>
              <a:rPr lang="hy-AM" sz="1100" b="1" i="1" dirty="0"/>
              <a:t>                         նյութն ու տեղեկատվությունը, պատրասել սահիկաշար, տեղեկատվական թերթիկ</a:t>
            </a:r>
            <a:endParaRPr lang="en-US" sz="1100" i="1" dirty="0"/>
          </a:p>
          <a:p>
            <a:r>
              <a:rPr lang="hy-AM" sz="1100" b="1" i="1" dirty="0"/>
              <a:t>6-րդ շաբաթ-   Աշխատանքի ամբողջական ամփոփում, Աշխատանքի ներկայացում, վերլուծություն, խմբի անհատների և խմբի </a:t>
            </a:r>
            <a:br>
              <a:rPr lang="hy-AM" sz="1100" b="1" i="1" dirty="0"/>
            </a:br>
            <a:r>
              <a:rPr lang="hy-AM" sz="1100" b="1" i="1" dirty="0"/>
              <a:t>                         գնահատում</a:t>
            </a:r>
            <a:endParaRPr lang="en-US" sz="1100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60648"/>
            <a:ext cx="3355851" cy="18882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1" y="2192744"/>
            <a:ext cx="3427859" cy="23669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797152"/>
            <a:ext cx="3696940" cy="18931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3768" y="4869467"/>
            <a:ext cx="2670570" cy="198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189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525" y="4464000"/>
            <a:ext cx="2765475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12" y="32720"/>
            <a:ext cx="3456384" cy="3036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754" r="5634" b="12347"/>
          <a:stretch/>
        </p:blipFill>
        <p:spPr>
          <a:xfrm>
            <a:off x="107504" y="32719"/>
            <a:ext cx="2698933" cy="31802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754" r="7409"/>
          <a:stretch/>
        </p:blipFill>
        <p:spPr>
          <a:xfrm>
            <a:off x="2806437" y="12612"/>
            <a:ext cx="2773675" cy="31802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3" y="3233085"/>
            <a:ext cx="2952329" cy="35082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9832" y="3212978"/>
            <a:ext cx="2520279" cy="35283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t="16926" r="42913"/>
          <a:stretch/>
        </p:blipFill>
        <p:spPr>
          <a:xfrm>
            <a:off x="5505370" y="3038836"/>
            <a:ext cx="3531126" cy="3798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7283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140968"/>
            <a:ext cx="5256584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23603"/>
          <a:stretch/>
        </p:blipFill>
        <p:spPr>
          <a:xfrm>
            <a:off x="107504" y="3638010"/>
            <a:ext cx="4283968" cy="3154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26048"/>
          <a:stretch/>
        </p:blipFill>
        <p:spPr>
          <a:xfrm>
            <a:off x="4357863" y="3452309"/>
            <a:ext cx="4680520" cy="3497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r="35778"/>
          <a:stretch/>
        </p:blipFill>
        <p:spPr>
          <a:xfrm>
            <a:off x="4644008" y="95745"/>
            <a:ext cx="4264986" cy="3497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39"/>
            <a:ext cx="4464496" cy="327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95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122</TotalTime>
  <Words>136</Words>
  <Application>Microsoft Office PowerPoint</Application>
  <PresentationFormat>Экран (4:3)</PresentationFormat>
  <Paragraphs>25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MSI</dc:creator>
  <cp:lastModifiedBy>INTECH</cp:lastModifiedBy>
  <cp:revision>16</cp:revision>
  <dcterms:created xsi:type="dcterms:W3CDTF">2024-01-19T17:31:00Z</dcterms:created>
  <dcterms:modified xsi:type="dcterms:W3CDTF">2024-02-08T10:28:34Z</dcterms:modified>
</cp:coreProperties>
</file>