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 id="266" r:id="rId11"/>
    <p:sldId id="267"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199005-EA37-4333-9925-C161E64A21E4}">
          <p14:sldIdLst>
            <p14:sldId id="256"/>
            <p14:sldId id="257"/>
            <p14:sldId id="258"/>
            <p14:sldId id="259"/>
            <p14:sldId id="260"/>
            <p14:sldId id="261"/>
          </p14:sldIdLst>
        </p14:section>
        <p14:section name="Untitled Section" id="{643AFC6B-28BB-44F1-9FA2-567209563CCC}">
          <p14:sldIdLst>
            <p14:sldId id="262"/>
            <p14:sldId id="265"/>
            <p14:sldId id="264"/>
            <p14:sldId id="266"/>
            <p14:sldId id="267"/>
            <p14:sldId id="268"/>
            <p14:sldId id="270"/>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B751"/>
    <a:srgbClr val="96ACC9"/>
    <a:srgbClr val="6880B8"/>
    <a:srgbClr val="9CC8C3"/>
    <a:srgbClr val="92CCD0"/>
    <a:srgbClr val="C4D62D"/>
    <a:srgbClr val="86A657"/>
    <a:srgbClr val="2498C5"/>
    <a:srgbClr val="8DA357"/>
    <a:srgbClr val="84AB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27726910373218E-2"/>
          <c:y val="0.12016121603251761"/>
          <c:w val="0.93751306574405657"/>
          <c:h val="0.72300052479635291"/>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Sheet1!$A$2:$A$10</c:f>
              <c:strCache>
                <c:ptCount val="9"/>
                <c:pt idx="0">
                  <c:v>Հեռուստացույց</c:v>
                </c:pt>
                <c:pt idx="1">
                  <c:v>Սառնարան</c:v>
                </c:pt>
                <c:pt idx="2">
                  <c:v>Համակարգիչ</c:v>
                </c:pt>
                <c:pt idx="3">
                  <c:v>Փոշեկուլ</c:v>
                </c:pt>
                <c:pt idx="4">
                  <c:v>Լվացքի մեքենա </c:v>
                </c:pt>
                <c:pt idx="5">
                  <c:v>Օդորակիչ</c:v>
                </c:pt>
                <c:pt idx="6">
                  <c:v>Էլեկտ․ ջեռոց</c:v>
                </c:pt>
                <c:pt idx="7">
                  <c:v>Արդուկ</c:v>
                </c:pt>
                <c:pt idx="8">
                  <c:v>Վարսահարդարիչ</c:v>
                </c:pt>
              </c:strCache>
            </c:strRef>
          </c:cat>
          <c:val>
            <c:numRef>
              <c:f>Sheet1!$B$2:$B$10</c:f>
              <c:numCache>
                <c:formatCode>General</c:formatCode>
                <c:ptCount val="9"/>
                <c:pt idx="0">
                  <c:v>300</c:v>
                </c:pt>
                <c:pt idx="1">
                  <c:v>400</c:v>
                </c:pt>
                <c:pt idx="2">
                  <c:v>550</c:v>
                </c:pt>
                <c:pt idx="3">
                  <c:v>700</c:v>
                </c:pt>
                <c:pt idx="4">
                  <c:v>1200</c:v>
                </c:pt>
                <c:pt idx="5">
                  <c:v>1800</c:v>
                </c:pt>
                <c:pt idx="6">
                  <c:v>2000</c:v>
                </c:pt>
                <c:pt idx="7">
                  <c:v>1000</c:v>
                </c:pt>
                <c:pt idx="8">
                  <c:v>800</c:v>
                </c:pt>
              </c:numCache>
            </c:numRef>
          </c:val>
          <c:extLst>
            <c:ext xmlns:c16="http://schemas.microsoft.com/office/drawing/2014/chart" uri="{C3380CC4-5D6E-409C-BE32-E72D297353CC}">
              <c16:uniqueId val="{00000000-1440-4F4F-AD56-9335E31E5CCA}"/>
            </c:ext>
          </c:extLst>
        </c:ser>
        <c:dLbls>
          <c:showLegendKey val="0"/>
          <c:showVal val="0"/>
          <c:showCatName val="0"/>
          <c:showSerName val="0"/>
          <c:showPercent val="0"/>
          <c:showBubbleSize val="0"/>
        </c:dLbls>
        <c:gapWidth val="219"/>
        <c:overlap val="-27"/>
        <c:axId val="847350736"/>
        <c:axId val="847349648"/>
      </c:barChart>
      <c:catAx>
        <c:axId val="84735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7349648"/>
        <c:crosses val="autoZero"/>
        <c:auto val="1"/>
        <c:lblAlgn val="ctr"/>
        <c:lblOffset val="100"/>
        <c:noMultiLvlLbl val="0"/>
      </c:catAx>
      <c:valAx>
        <c:axId val="847349648"/>
        <c:scaling>
          <c:orientation val="minMax"/>
          <c:min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735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4F8B2-3F37-40AF-8A25-194073A9AF7C}" type="doc">
      <dgm:prSet loTypeId="urn:microsoft.com/office/officeart/2008/layout/HexagonCluster" loCatId="picture" qsTypeId="urn:microsoft.com/office/officeart/2005/8/quickstyle/simple1" qsCatId="simple" csTypeId="urn:microsoft.com/office/officeart/2005/8/colors/accent1_2" csCatId="accent1" phldr="1"/>
      <dgm:spPr/>
    </dgm:pt>
    <dgm:pt modelId="{B4F96C99-518A-45D2-9516-FD93F83B3FEE}">
      <dgm:prSet phldrT="[Text]" custT="1"/>
      <dgm:spPr>
        <a:solidFill>
          <a:srgbClr val="72B751"/>
        </a:solidFill>
        <a:ln>
          <a:noFill/>
        </a:ln>
      </dgm:spPr>
      <dgm:t>
        <a:bodyPr/>
        <a:lstStyle/>
        <a:p>
          <a:r>
            <a:rPr lang="hy-AM" sz="2800" dirty="0" smtClean="0"/>
            <a:t>Ինչ պետք է անել</a:t>
          </a:r>
          <a:endParaRPr lang="en-US" sz="2800" dirty="0"/>
        </a:p>
      </dgm:t>
    </dgm:pt>
    <dgm:pt modelId="{79D5631A-1713-4490-B05C-5505BBCAF5BD}" type="parTrans" cxnId="{208FC1DB-23E7-4ACE-BACA-E82632B4D948}">
      <dgm:prSet/>
      <dgm:spPr/>
      <dgm:t>
        <a:bodyPr/>
        <a:lstStyle/>
        <a:p>
          <a:endParaRPr lang="en-US"/>
        </a:p>
      </dgm:t>
    </dgm:pt>
    <dgm:pt modelId="{8E5E3497-183E-4B7D-A5C0-19596B4911B4}" type="sibTrans" cxnId="{208FC1DB-23E7-4ACE-BACA-E82632B4D948}">
      <dgm:prSet/>
      <dgm:spPr>
        <a:blipFill>
          <a:blip xmlns:r="http://schemas.openxmlformats.org/officeDocument/2006/relationships" r:embed="rId1">
            <a:extLst>
              <a:ext uri="{BEBA8EAE-BF5A-486C-A8C5-ECC9F3942E4B}">
                <a14:imgProps xmlns:a14="http://schemas.microsoft.com/office/drawing/2010/main">
                  <a14:imgLayer r:embed="rId2">
                    <a14:imgEffect>
                      <a14:colorTemperature colorTemp="5300"/>
                    </a14:imgEffect>
                  </a14:imgLayer>
                </a14:imgProps>
              </a:ext>
              <a:ext uri="{28A0092B-C50C-407E-A947-70E740481C1C}">
                <a14:useLocalDpi xmlns:a14="http://schemas.microsoft.com/office/drawing/2010/main" val="0"/>
              </a:ext>
            </a:extLst>
          </a:blip>
          <a:srcRect/>
          <a:stretch>
            <a:fillRect t="-8000" b="-8000"/>
          </a:stretch>
        </a:blipFill>
        <a:ln>
          <a:noFill/>
        </a:ln>
      </dgm:spPr>
      <dgm:t>
        <a:bodyPr/>
        <a:lstStyle/>
        <a:p>
          <a:endParaRPr lang="en-US"/>
        </a:p>
      </dgm:t>
      <dgm:extLst>
        <a:ext uri="{E40237B7-FDA0-4F09-8148-C483321AD2D9}">
          <dgm14:cNvPr xmlns:dgm14="http://schemas.microsoft.com/office/drawing/2010/diagram" id="0" name="" descr="https://i.pinimg.com/564x/e5/ee/1b/e5ee1b24d907e38ea2ce768826488ea7.jpg"/>
        </a:ext>
      </dgm:extLst>
    </dgm:pt>
    <dgm:pt modelId="{CE08F5D3-3BA0-428E-8ABD-F1E9D1B68720}" type="pres">
      <dgm:prSet presAssocID="{4D34F8B2-3F37-40AF-8A25-194073A9AF7C}" presName="Name0" presStyleCnt="0">
        <dgm:presLayoutVars>
          <dgm:chMax val="21"/>
          <dgm:chPref val="21"/>
        </dgm:presLayoutVars>
      </dgm:prSet>
      <dgm:spPr/>
    </dgm:pt>
    <dgm:pt modelId="{064FEBF2-B6AB-41DE-95E2-30DB053AEA3B}" type="pres">
      <dgm:prSet presAssocID="{B4F96C99-518A-45D2-9516-FD93F83B3FEE}" presName="text1" presStyleCnt="0"/>
      <dgm:spPr/>
    </dgm:pt>
    <dgm:pt modelId="{FD961341-4427-404D-BD14-158D5E56ECAD}" type="pres">
      <dgm:prSet presAssocID="{B4F96C99-518A-45D2-9516-FD93F83B3FEE}" presName="textRepeatNode" presStyleLbl="alignNode1" presStyleIdx="0" presStyleCnt="1">
        <dgm:presLayoutVars>
          <dgm:chMax val="0"/>
          <dgm:chPref val="0"/>
          <dgm:bulletEnabled val="1"/>
        </dgm:presLayoutVars>
      </dgm:prSet>
      <dgm:spPr/>
      <dgm:t>
        <a:bodyPr/>
        <a:lstStyle/>
        <a:p>
          <a:endParaRPr lang="en-US"/>
        </a:p>
      </dgm:t>
    </dgm:pt>
    <dgm:pt modelId="{CB302DEB-F5CB-4DCF-A927-B4E97F8742C0}" type="pres">
      <dgm:prSet presAssocID="{B4F96C99-518A-45D2-9516-FD93F83B3FEE}" presName="textaccent1" presStyleCnt="0"/>
      <dgm:spPr/>
    </dgm:pt>
    <dgm:pt modelId="{79DF265B-C095-4FD2-B73C-C546E73A0C0D}" type="pres">
      <dgm:prSet presAssocID="{B4F96C99-518A-45D2-9516-FD93F83B3FEE}" presName="accentRepeatNode" presStyleLbl="solidAlignAcc1" presStyleIdx="0" presStyleCnt="2"/>
      <dgm:spPr/>
    </dgm:pt>
    <dgm:pt modelId="{4C6F274A-87F2-4BE2-9403-076DDB3DA936}" type="pres">
      <dgm:prSet presAssocID="{8E5E3497-183E-4B7D-A5C0-19596B4911B4}" presName="image1" presStyleCnt="0"/>
      <dgm:spPr/>
    </dgm:pt>
    <dgm:pt modelId="{2E60E1AD-1330-4FE2-9447-73EA57157AE7}" type="pres">
      <dgm:prSet presAssocID="{8E5E3497-183E-4B7D-A5C0-19596B4911B4}" presName="imageRepeatNode" presStyleLbl="alignAcc1" presStyleIdx="0" presStyleCnt="1"/>
      <dgm:spPr/>
      <dgm:t>
        <a:bodyPr/>
        <a:lstStyle/>
        <a:p>
          <a:endParaRPr lang="en-US"/>
        </a:p>
      </dgm:t>
    </dgm:pt>
    <dgm:pt modelId="{40699EB7-49A4-4943-92A6-510B3F95FCE0}" type="pres">
      <dgm:prSet presAssocID="{8E5E3497-183E-4B7D-A5C0-19596B4911B4}" presName="imageaccent1" presStyleCnt="0"/>
      <dgm:spPr/>
    </dgm:pt>
    <dgm:pt modelId="{0821656A-F6DA-4BCE-B932-3FC4ACA306C1}" type="pres">
      <dgm:prSet presAssocID="{8E5E3497-183E-4B7D-A5C0-19596B4911B4}" presName="accentRepeatNode" presStyleLbl="solidAlignAcc1" presStyleIdx="1" presStyleCnt="2"/>
      <dgm:spPr/>
    </dgm:pt>
  </dgm:ptLst>
  <dgm:cxnLst>
    <dgm:cxn modelId="{8F1ACFE0-9C5D-4366-9C94-95F827BA3A4E}" type="presOf" srcId="{4D34F8B2-3F37-40AF-8A25-194073A9AF7C}" destId="{CE08F5D3-3BA0-428E-8ABD-F1E9D1B68720}" srcOrd="0" destOrd="0" presId="urn:microsoft.com/office/officeart/2008/layout/HexagonCluster"/>
    <dgm:cxn modelId="{2E79B7CC-7F99-40DC-9EF7-5B8418482617}" type="presOf" srcId="{B4F96C99-518A-45D2-9516-FD93F83B3FEE}" destId="{FD961341-4427-404D-BD14-158D5E56ECAD}" srcOrd="0" destOrd="0" presId="urn:microsoft.com/office/officeart/2008/layout/HexagonCluster"/>
    <dgm:cxn modelId="{208FC1DB-23E7-4ACE-BACA-E82632B4D948}" srcId="{4D34F8B2-3F37-40AF-8A25-194073A9AF7C}" destId="{B4F96C99-518A-45D2-9516-FD93F83B3FEE}" srcOrd="0" destOrd="0" parTransId="{79D5631A-1713-4490-B05C-5505BBCAF5BD}" sibTransId="{8E5E3497-183E-4B7D-A5C0-19596B4911B4}"/>
    <dgm:cxn modelId="{E79C4810-E71C-49D7-9188-206FFE0E792C}" type="presOf" srcId="{8E5E3497-183E-4B7D-A5C0-19596B4911B4}" destId="{2E60E1AD-1330-4FE2-9447-73EA57157AE7}" srcOrd="0" destOrd="0" presId="urn:microsoft.com/office/officeart/2008/layout/HexagonCluster"/>
    <dgm:cxn modelId="{EE3B0817-C964-463D-90DC-D1C7F9933F73}" type="presParOf" srcId="{CE08F5D3-3BA0-428E-8ABD-F1E9D1B68720}" destId="{064FEBF2-B6AB-41DE-95E2-30DB053AEA3B}" srcOrd="0" destOrd="0" presId="urn:microsoft.com/office/officeart/2008/layout/HexagonCluster"/>
    <dgm:cxn modelId="{4AA97C4C-2493-44D7-8BD7-E3A18F4BBCC8}" type="presParOf" srcId="{064FEBF2-B6AB-41DE-95E2-30DB053AEA3B}" destId="{FD961341-4427-404D-BD14-158D5E56ECAD}" srcOrd="0" destOrd="0" presId="urn:microsoft.com/office/officeart/2008/layout/HexagonCluster"/>
    <dgm:cxn modelId="{3B8E4646-BBCD-4AAF-8331-FB6910BA7217}" type="presParOf" srcId="{CE08F5D3-3BA0-428E-8ABD-F1E9D1B68720}" destId="{CB302DEB-F5CB-4DCF-A927-B4E97F8742C0}" srcOrd="1" destOrd="0" presId="urn:microsoft.com/office/officeart/2008/layout/HexagonCluster"/>
    <dgm:cxn modelId="{2D28AD1F-7BD5-494C-84EA-CE0B1FEC511B}" type="presParOf" srcId="{CB302DEB-F5CB-4DCF-A927-B4E97F8742C0}" destId="{79DF265B-C095-4FD2-B73C-C546E73A0C0D}" srcOrd="0" destOrd="0" presId="urn:microsoft.com/office/officeart/2008/layout/HexagonCluster"/>
    <dgm:cxn modelId="{D75A6C89-0E3D-42FD-A429-730B660397B6}" type="presParOf" srcId="{CE08F5D3-3BA0-428E-8ABD-F1E9D1B68720}" destId="{4C6F274A-87F2-4BE2-9403-076DDB3DA936}" srcOrd="2" destOrd="0" presId="urn:microsoft.com/office/officeart/2008/layout/HexagonCluster"/>
    <dgm:cxn modelId="{4C616F6F-A42E-43F2-A6E2-A3C2E363700F}" type="presParOf" srcId="{4C6F274A-87F2-4BE2-9403-076DDB3DA936}" destId="{2E60E1AD-1330-4FE2-9447-73EA57157AE7}" srcOrd="0" destOrd="0" presId="urn:microsoft.com/office/officeart/2008/layout/HexagonCluster"/>
    <dgm:cxn modelId="{78E35088-8E79-48FD-A195-C13CE478908E}" type="presParOf" srcId="{CE08F5D3-3BA0-428E-8ABD-F1E9D1B68720}" destId="{40699EB7-49A4-4943-92A6-510B3F95FCE0}" srcOrd="3" destOrd="0" presId="urn:microsoft.com/office/officeart/2008/layout/HexagonCluster"/>
    <dgm:cxn modelId="{7F5DBF44-5500-46AF-9DE8-6418341321B4}" type="presParOf" srcId="{40699EB7-49A4-4943-92A6-510B3F95FCE0}" destId="{0821656A-F6DA-4BCE-B932-3FC4ACA306C1}" srcOrd="0" destOrd="0" presId="urn:microsoft.com/office/officeart/2008/layout/HexagonCluster"/>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0033A9-986E-4BC3-9BDD-C643A955E78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912AE365-0A0F-4DFC-8A03-7C63183A4F88}">
      <dgm:prSet phldrT="[Text]"/>
      <dgm:spPr>
        <a:solidFill>
          <a:srgbClr val="A4BE5B"/>
        </a:solidFill>
      </dgm:spPr>
      <dgm:t>
        <a:bodyPr/>
        <a:lstStyle/>
        <a:p>
          <a:r>
            <a:rPr lang="hy-AM" dirty="0" smtClean="0">
              <a:solidFill>
                <a:schemeClr val="tx1"/>
              </a:solidFill>
            </a:rPr>
            <a:t>Հաշված է, որ մեկ բջջային հեռախոսի լիցքավորումը արտանետում է 0,3կգ </a:t>
          </a:r>
          <a:r>
            <a:rPr lang="en-US" dirty="0" smtClean="0">
              <a:solidFill>
                <a:schemeClr val="tx1"/>
              </a:solidFill>
            </a:rPr>
            <a:t>CO2, </a:t>
          </a:r>
          <a:r>
            <a:rPr lang="hy-AM" dirty="0" smtClean="0">
              <a:solidFill>
                <a:schemeClr val="tx1"/>
              </a:solidFill>
            </a:rPr>
            <a:t>իսկ եթե սարքը մշտապես </a:t>
          </a:r>
        </a:p>
        <a:p>
          <a:r>
            <a:rPr lang="hy-AM" dirty="0" smtClean="0">
              <a:solidFill>
                <a:schemeClr val="tx1"/>
              </a:solidFill>
            </a:rPr>
            <a:t>միացված է վարդակին, սակայն չի օգտագործվում, արտանետում է 2,4կգ</a:t>
          </a:r>
          <a:r>
            <a:rPr lang="en-US" dirty="0" smtClean="0">
              <a:solidFill>
                <a:schemeClr val="tx1"/>
              </a:solidFill>
            </a:rPr>
            <a:t>CO2:</a:t>
          </a:r>
          <a:r>
            <a:rPr lang="hy-AM" dirty="0" smtClean="0">
              <a:solidFill>
                <a:schemeClr val="tx1"/>
              </a:solidFill>
            </a:rPr>
            <a:t> </a:t>
          </a:r>
          <a:endParaRPr lang="en-US" dirty="0">
            <a:solidFill>
              <a:schemeClr val="tx1"/>
            </a:solidFill>
          </a:endParaRPr>
        </a:p>
      </dgm:t>
    </dgm:pt>
    <dgm:pt modelId="{0AAA62BE-B376-41B9-ABE0-242CB18C6AFF}" type="parTrans" cxnId="{563D6115-FB9B-433F-8FBD-7B5D86EA5DD7}">
      <dgm:prSet/>
      <dgm:spPr/>
      <dgm:t>
        <a:bodyPr/>
        <a:lstStyle/>
        <a:p>
          <a:endParaRPr lang="en-US"/>
        </a:p>
      </dgm:t>
    </dgm:pt>
    <dgm:pt modelId="{70AD5412-4889-49DB-8391-7A241AED8F43}" type="sibTrans" cxnId="{563D6115-FB9B-433F-8FBD-7B5D86EA5DD7}">
      <dgm:prSet/>
      <dgm:spPr>
        <a:solidFill>
          <a:srgbClr val="72B751"/>
        </a:solidFill>
      </dgm:spPr>
      <dgm:t>
        <a:bodyPr/>
        <a:lstStyle/>
        <a:p>
          <a:endParaRPr lang="en-US"/>
        </a:p>
      </dgm:t>
    </dgm:pt>
    <dgm:pt modelId="{F0C780A6-E778-4511-B502-B09920EA1188}">
      <dgm:prSet phldrT="[Text]" phldr="1"/>
      <dgm:spPr/>
      <dgm:t>
        <a:bodyPr/>
        <a:lstStyle/>
        <a:p>
          <a:endParaRPr lang="en-US" dirty="0"/>
        </a:p>
      </dgm:t>
    </dgm:pt>
    <dgm:pt modelId="{AF412973-E487-402B-B718-A97B5B6CD14D}" type="parTrans" cxnId="{4266FEE8-57E6-4F80-9BC2-B95D478887CF}">
      <dgm:prSet/>
      <dgm:spPr/>
      <dgm:t>
        <a:bodyPr/>
        <a:lstStyle/>
        <a:p>
          <a:endParaRPr lang="en-US"/>
        </a:p>
      </dgm:t>
    </dgm:pt>
    <dgm:pt modelId="{326C01AF-8DA6-4CF3-A67A-0869B56993B9}" type="sibTrans" cxnId="{4266FEE8-57E6-4F80-9BC2-B95D478887CF}">
      <dgm:prSet/>
      <dgm:spPr/>
      <dgm:t>
        <a:bodyPr/>
        <a:lstStyle/>
        <a:p>
          <a:endParaRPr lang="en-US"/>
        </a:p>
      </dgm:t>
    </dgm:pt>
    <dgm:pt modelId="{FC6AC92D-5889-417C-9198-9BCFF654A46F}">
      <dgm:prSet phldrT="[Text]"/>
      <dgm:spPr>
        <a:solidFill>
          <a:srgbClr val="A4BE5B"/>
        </a:solidFill>
      </dgm:spPr>
      <dgm:t>
        <a:bodyPr/>
        <a:lstStyle/>
        <a:p>
          <a:r>
            <a:rPr lang="hy-AM" dirty="0" smtClean="0">
              <a:solidFill>
                <a:schemeClr val="tx1"/>
              </a:solidFill>
            </a:rPr>
            <a:t>Մեկ </a:t>
          </a:r>
          <a:r>
            <a:rPr lang="en-US" dirty="0" smtClean="0">
              <a:solidFill>
                <a:schemeClr val="tx1"/>
              </a:solidFill>
            </a:rPr>
            <a:t>SMS</a:t>
          </a:r>
          <a:r>
            <a:rPr lang="hy-AM" dirty="0" smtClean="0">
              <a:solidFill>
                <a:schemeClr val="tx1"/>
              </a:solidFill>
            </a:rPr>
            <a:t>- հաղորդագրությունը արտանետում է 0,014գ </a:t>
          </a:r>
          <a:r>
            <a:rPr lang="en-US" dirty="0" smtClean="0">
              <a:solidFill>
                <a:schemeClr val="tx1"/>
              </a:solidFill>
            </a:rPr>
            <a:t> CO2:</a:t>
          </a:r>
          <a:r>
            <a:rPr lang="hy-AM" dirty="0" smtClean="0">
              <a:solidFill>
                <a:schemeClr val="tx1"/>
              </a:solidFill>
            </a:rPr>
            <a:t> Մեկ որոնումը </a:t>
          </a:r>
          <a:r>
            <a:rPr lang="en-US" dirty="0" smtClean="0">
              <a:solidFill>
                <a:schemeClr val="tx1"/>
              </a:solidFill>
            </a:rPr>
            <a:t>Google-</a:t>
          </a:r>
          <a:r>
            <a:rPr lang="hy-AM" dirty="0" smtClean="0">
              <a:solidFill>
                <a:schemeClr val="tx1"/>
              </a:solidFill>
            </a:rPr>
            <a:t>ում 0,2գ </a:t>
          </a:r>
          <a:r>
            <a:rPr lang="en-US" dirty="0" smtClean="0">
              <a:solidFill>
                <a:schemeClr val="tx1"/>
              </a:solidFill>
            </a:rPr>
            <a:t>CO2</a:t>
          </a:r>
          <a:endParaRPr lang="en-US" dirty="0">
            <a:solidFill>
              <a:schemeClr val="tx1"/>
            </a:solidFill>
          </a:endParaRPr>
        </a:p>
      </dgm:t>
    </dgm:pt>
    <dgm:pt modelId="{FE5DC9F6-7808-493B-A167-B82DC6A5ABEC}" type="parTrans" cxnId="{68B7CB42-FA43-4943-85C6-60F74E85E58F}">
      <dgm:prSet/>
      <dgm:spPr/>
      <dgm:t>
        <a:bodyPr/>
        <a:lstStyle/>
        <a:p>
          <a:endParaRPr lang="en-US"/>
        </a:p>
      </dgm:t>
    </dgm:pt>
    <dgm:pt modelId="{E2AD98AF-CEFF-40EF-A04D-05666D8B7842}" type="sibTrans" cxnId="{68B7CB42-FA43-4943-85C6-60F74E85E58F}">
      <dgm:prSet/>
      <dgm:spPr>
        <a:solidFill>
          <a:srgbClr val="84ABA6"/>
        </a:solidFill>
      </dgm:spPr>
      <dgm:t>
        <a:bodyPr/>
        <a:lstStyle/>
        <a:p>
          <a:endParaRPr lang="en-US"/>
        </a:p>
      </dgm:t>
    </dgm:pt>
    <dgm:pt modelId="{898B9FA2-916E-4346-BAF8-711F78F6AA9D}">
      <dgm:prSet phldrT="[Text]" phldr="1"/>
      <dgm:spPr/>
      <dgm:t>
        <a:bodyPr/>
        <a:lstStyle/>
        <a:p>
          <a:endParaRPr lang="en-US" dirty="0"/>
        </a:p>
      </dgm:t>
    </dgm:pt>
    <dgm:pt modelId="{19FB3949-B66D-4284-A04C-CCBAF341AE6D}" type="parTrans" cxnId="{C3C9EA8C-06AF-4538-8210-02C3DF13FE7B}">
      <dgm:prSet/>
      <dgm:spPr/>
      <dgm:t>
        <a:bodyPr/>
        <a:lstStyle/>
        <a:p>
          <a:endParaRPr lang="en-US"/>
        </a:p>
      </dgm:t>
    </dgm:pt>
    <dgm:pt modelId="{DDC9BDAC-4809-433F-9985-2AFA257F61B1}" type="sibTrans" cxnId="{C3C9EA8C-06AF-4538-8210-02C3DF13FE7B}">
      <dgm:prSet/>
      <dgm:spPr/>
      <dgm:t>
        <a:bodyPr/>
        <a:lstStyle/>
        <a:p>
          <a:endParaRPr lang="en-US"/>
        </a:p>
      </dgm:t>
    </dgm:pt>
    <dgm:pt modelId="{22AAC10E-B127-4C33-8224-528BBF71C2F8}">
      <dgm:prSet phldrT="[Text]"/>
      <dgm:spPr>
        <a:solidFill>
          <a:srgbClr val="72B751"/>
        </a:solidFill>
      </dgm:spPr>
      <dgm:t>
        <a:bodyPr/>
        <a:lstStyle/>
        <a:p>
          <a:r>
            <a:rPr lang="hy-AM" dirty="0" smtClean="0">
              <a:solidFill>
                <a:schemeClr val="tx1"/>
              </a:solidFill>
            </a:rPr>
            <a:t>Համակարգիչը աշխատանքային ռեժիմում ծախսում է մինչև 400-500Վտ զորություն։ Հաճախ ամբողջ օրը </a:t>
          </a:r>
        </a:p>
        <a:p>
          <a:r>
            <a:rPr lang="hy-AM" dirty="0" smtClean="0">
              <a:solidFill>
                <a:schemeClr val="tx1"/>
              </a:solidFill>
            </a:rPr>
            <a:t>Համակարգիչը միացած ենք թողնում, անկախ այն հանգամանքից աշխատում ենք նրանով, թե ոչ։</a:t>
          </a:r>
          <a:endParaRPr lang="en-US" dirty="0">
            <a:solidFill>
              <a:schemeClr val="tx1"/>
            </a:solidFill>
          </a:endParaRPr>
        </a:p>
      </dgm:t>
    </dgm:pt>
    <dgm:pt modelId="{6BC1C335-70F0-46C7-967C-68B0298CC26D}" type="parTrans" cxnId="{EF6AF512-0308-42B6-A3E6-B3673426208C}">
      <dgm:prSet/>
      <dgm:spPr/>
      <dgm:t>
        <a:bodyPr/>
        <a:lstStyle/>
        <a:p>
          <a:endParaRPr lang="en-US"/>
        </a:p>
      </dgm:t>
    </dgm:pt>
    <dgm:pt modelId="{87509B6D-989D-4630-9813-C1085C0CDD8C}" type="sibTrans" cxnId="{EF6AF512-0308-42B6-A3E6-B3673426208C}">
      <dgm:prSet/>
      <dgm:spPr>
        <a:solidFill>
          <a:srgbClr val="84ABA6"/>
        </a:solidFill>
      </dgm:spPr>
      <dgm:t>
        <a:bodyPr/>
        <a:lstStyle/>
        <a:p>
          <a:endParaRPr lang="en-US"/>
        </a:p>
      </dgm:t>
    </dgm:pt>
    <dgm:pt modelId="{216C524C-F739-45AC-B3FC-28929D390D6E}">
      <dgm:prSet phldrT="[Text]"/>
      <dgm:spPr/>
      <dgm:t>
        <a:bodyPr/>
        <a:lstStyle/>
        <a:p>
          <a:pPr algn="ctr"/>
          <a:r>
            <a:rPr lang="hy-AM" dirty="0" smtClean="0"/>
            <a:t>Նույնիսկ </a:t>
          </a:r>
          <a:endParaRPr lang="en-US" dirty="0"/>
        </a:p>
      </dgm:t>
    </dgm:pt>
    <dgm:pt modelId="{9D1A062B-19CE-4239-BD39-F4E51184CC9A}" type="parTrans" cxnId="{1A9D3959-E188-48BD-BECF-577F6BA73842}">
      <dgm:prSet/>
      <dgm:spPr/>
      <dgm:t>
        <a:bodyPr/>
        <a:lstStyle/>
        <a:p>
          <a:endParaRPr lang="en-US"/>
        </a:p>
      </dgm:t>
    </dgm:pt>
    <dgm:pt modelId="{26A2F073-D7E1-4A34-9979-1F716E920B9F}" type="sibTrans" cxnId="{1A9D3959-E188-48BD-BECF-577F6BA73842}">
      <dgm:prSet/>
      <dgm:spPr/>
      <dgm:t>
        <a:bodyPr/>
        <a:lstStyle/>
        <a:p>
          <a:endParaRPr lang="en-US"/>
        </a:p>
      </dgm:t>
    </dgm:pt>
    <dgm:pt modelId="{30F3E21F-B479-432F-83CB-9C4423F38F71}">
      <dgm:prSet/>
      <dgm:spPr/>
      <dgm:t>
        <a:bodyPr/>
        <a:lstStyle/>
        <a:p>
          <a:pPr algn="ctr"/>
          <a:r>
            <a:rPr lang="hy-AM" dirty="0" smtClean="0"/>
            <a:t>Քնի ռեժիմում նրա ծախսը կազմում  է 100-200Վտ։ և եթե այն օրական 2 ժամ գտնվում է այդ վիճակում, ապա </a:t>
          </a:r>
        </a:p>
      </dgm:t>
    </dgm:pt>
    <dgm:pt modelId="{F3BB9883-2FCD-4539-B735-D2067EFFC8A6}" type="parTrans" cxnId="{1C37A5E3-332E-44E9-ABB2-71E323AC8E7D}">
      <dgm:prSet/>
      <dgm:spPr/>
      <dgm:t>
        <a:bodyPr/>
        <a:lstStyle/>
        <a:p>
          <a:endParaRPr lang="en-US"/>
        </a:p>
      </dgm:t>
    </dgm:pt>
    <dgm:pt modelId="{5F9F8A3F-7E02-4E78-B469-9C15871312B0}" type="sibTrans" cxnId="{1C37A5E3-332E-44E9-ABB2-71E323AC8E7D}">
      <dgm:prSet/>
      <dgm:spPr/>
      <dgm:t>
        <a:bodyPr/>
        <a:lstStyle/>
        <a:p>
          <a:endParaRPr lang="en-US"/>
        </a:p>
      </dgm:t>
    </dgm:pt>
    <dgm:pt modelId="{BC51A526-598C-4708-9227-3A455C7545FF}">
      <dgm:prSet/>
      <dgm:spPr/>
      <dgm:t>
        <a:bodyPr/>
        <a:lstStyle/>
        <a:p>
          <a:pPr algn="ctr"/>
          <a:r>
            <a:rPr lang="hy-AM" dirty="0" smtClean="0"/>
            <a:t>անօգուտ ծախսվում է 12կՎտ էլեկտրաէներգիա։ </a:t>
          </a:r>
        </a:p>
      </dgm:t>
    </dgm:pt>
    <dgm:pt modelId="{1D1C8083-FC7E-40BE-87B9-40D281D05134}" type="parTrans" cxnId="{49BF7712-7551-43FD-B80F-0D5264EC36DB}">
      <dgm:prSet/>
      <dgm:spPr/>
      <dgm:t>
        <a:bodyPr/>
        <a:lstStyle/>
        <a:p>
          <a:endParaRPr lang="en-US"/>
        </a:p>
      </dgm:t>
    </dgm:pt>
    <dgm:pt modelId="{C8FCCBAF-1558-4F1F-AA7F-10A15ED066C6}" type="sibTrans" cxnId="{49BF7712-7551-43FD-B80F-0D5264EC36DB}">
      <dgm:prSet/>
      <dgm:spPr/>
      <dgm:t>
        <a:bodyPr/>
        <a:lstStyle/>
        <a:p>
          <a:endParaRPr lang="en-US"/>
        </a:p>
      </dgm:t>
    </dgm:pt>
    <dgm:pt modelId="{5EFEDEF1-6DFE-4ECA-A724-683DB0F2B495}" type="pres">
      <dgm:prSet presAssocID="{730033A9-986E-4BC3-9BDD-C643A955E782}" presName="Name0" presStyleCnt="0">
        <dgm:presLayoutVars>
          <dgm:chMax/>
          <dgm:chPref/>
          <dgm:dir/>
          <dgm:animLvl val="lvl"/>
        </dgm:presLayoutVars>
      </dgm:prSet>
      <dgm:spPr/>
      <dgm:t>
        <a:bodyPr/>
        <a:lstStyle/>
        <a:p>
          <a:endParaRPr lang="en-US"/>
        </a:p>
      </dgm:t>
    </dgm:pt>
    <dgm:pt modelId="{542B5784-5376-48EF-BE55-171541C1D0D3}" type="pres">
      <dgm:prSet presAssocID="{912AE365-0A0F-4DFC-8A03-7C63183A4F88}" presName="composite" presStyleCnt="0"/>
      <dgm:spPr/>
    </dgm:pt>
    <dgm:pt modelId="{69B99DC6-B9F7-4CBF-8FD9-BC1736B2AA4B}" type="pres">
      <dgm:prSet presAssocID="{912AE365-0A0F-4DFC-8A03-7C63183A4F88}" presName="Parent1" presStyleLbl="node1" presStyleIdx="0" presStyleCnt="6">
        <dgm:presLayoutVars>
          <dgm:chMax val="1"/>
          <dgm:chPref val="1"/>
          <dgm:bulletEnabled val="1"/>
        </dgm:presLayoutVars>
      </dgm:prSet>
      <dgm:spPr/>
      <dgm:t>
        <a:bodyPr/>
        <a:lstStyle/>
        <a:p>
          <a:endParaRPr lang="en-US"/>
        </a:p>
      </dgm:t>
    </dgm:pt>
    <dgm:pt modelId="{25592F26-3B9F-4C87-A957-BC411FFFE618}" type="pres">
      <dgm:prSet presAssocID="{912AE365-0A0F-4DFC-8A03-7C63183A4F88}" presName="Childtext1" presStyleLbl="revTx" presStyleIdx="0" presStyleCnt="3">
        <dgm:presLayoutVars>
          <dgm:chMax val="0"/>
          <dgm:chPref val="0"/>
          <dgm:bulletEnabled val="1"/>
        </dgm:presLayoutVars>
      </dgm:prSet>
      <dgm:spPr/>
      <dgm:t>
        <a:bodyPr/>
        <a:lstStyle/>
        <a:p>
          <a:endParaRPr lang="en-US"/>
        </a:p>
      </dgm:t>
    </dgm:pt>
    <dgm:pt modelId="{8595D45A-8F8E-44C3-83E2-0F8F5E9DCD47}" type="pres">
      <dgm:prSet presAssocID="{912AE365-0A0F-4DFC-8A03-7C63183A4F88}" presName="BalanceSpacing" presStyleCnt="0"/>
      <dgm:spPr/>
    </dgm:pt>
    <dgm:pt modelId="{2B159320-58CD-4F81-9497-54CC4D7FB45E}" type="pres">
      <dgm:prSet presAssocID="{912AE365-0A0F-4DFC-8A03-7C63183A4F88}" presName="BalanceSpacing1" presStyleCnt="0"/>
      <dgm:spPr/>
    </dgm:pt>
    <dgm:pt modelId="{17220291-C918-4EAA-9647-234368E019F3}" type="pres">
      <dgm:prSet presAssocID="{70AD5412-4889-49DB-8391-7A241AED8F43}" presName="Accent1Text" presStyleLbl="node1" presStyleIdx="1" presStyleCnt="6"/>
      <dgm:spPr/>
      <dgm:t>
        <a:bodyPr/>
        <a:lstStyle/>
        <a:p>
          <a:endParaRPr lang="en-US"/>
        </a:p>
      </dgm:t>
    </dgm:pt>
    <dgm:pt modelId="{1BBEBC5E-968F-45F4-B287-DEB5ED68FC65}" type="pres">
      <dgm:prSet presAssocID="{70AD5412-4889-49DB-8391-7A241AED8F43}" presName="spaceBetweenRectangles" presStyleCnt="0"/>
      <dgm:spPr/>
    </dgm:pt>
    <dgm:pt modelId="{84518381-B5F0-40C1-8F64-5F76FEBBDDB2}" type="pres">
      <dgm:prSet presAssocID="{FC6AC92D-5889-417C-9198-9BCFF654A46F}" presName="composite" presStyleCnt="0"/>
      <dgm:spPr/>
    </dgm:pt>
    <dgm:pt modelId="{3B8A8064-630E-4958-BA2D-A337EC9CD62A}" type="pres">
      <dgm:prSet presAssocID="{FC6AC92D-5889-417C-9198-9BCFF654A46F}" presName="Parent1" presStyleLbl="node1" presStyleIdx="2" presStyleCnt="6">
        <dgm:presLayoutVars>
          <dgm:chMax val="1"/>
          <dgm:chPref val="1"/>
          <dgm:bulletEnabled val="1"/>
        </dgm:presLayoutVars>
      </dgm:prSet>
      <dgm:spPr/>
      <dgm:t>
        <a:bodyPr/>
        <a:lstStyle/>
        <a:p>
          <a:endParaRPr lang="en-US"/>
        </a:p>
      </dgm:t>
    </dgm:pt>
    <dgm:pt modelId="{5B624D47-6E02-4D2B-9F4F-0B4E01BEF267}" type="pres">
      <dgm:prSet presAssocID="{FC6AC92D-5889-417C-9198-9BCFF654A46F}" presName="Childtext1" presStyleLbl="revTx" presStyleIdx="1" presStyleCnt="3">
        <dgm:presLayoutVars>
          <dgm:chMax val="0"/>
          <dgm:chPref val="0"/>
          <dgm:bulletEnabled val="1"/>
        </dgm:presLayoutVars>
      </dgm:prSet>
      <dgm:spPr/>
      <dgm:t>
        <a:bodyPr/>
        <a:lstStyle/>
        <a:p>
          <a:endParaRPr lang="en-US"/>
        </a:p>
      </dgm:t>
    </dgm:pt>
    <dgm:pt modelId="{945F8B26-7762-41B7-A58F-339BF10F00DE}" type="pres">
      <dgm:prSet presAssocID="{FC6AC92D-5889-417C-9198-9BCFF654A46F}" presName="BalanceSpacing" presStyleCnt="0"/>
      <dgm:spPr/>
    </dgm:pt>
    <dgm:pt modelId="{0921276F-A66F-44B8-8EDE-0536709BD681}" type="pres">
      <dgm:prSet presAssocID="{FC6AC92D-5889-417C-9198-9BCFF654A46F}" presName="BalanceSpacing1" presStyleCnt="0"/>
      <dgm:spPr/>
    </dgm:pt>
    <dgm:pt modelId="{13AD8F99-8688-4683-AD73-0BAFA6898A37}" type="pres">
      <dgm:prSet presAssocID="{E2AD98AF-CEFF-40EF-A04D-05666D8B7842}" presName="Accent1Text" presStyleLbl="node1" presStyleIdx="3" presStyleCnt="6"/>
      <dgm:spPr/>
      <dgm:t>
        <a:bodyPr/>
        <a:lstStyle/>
        <a:p>
          <a:endParaRPr lang="en-US"/>
        </a:p>
      </dgm:t>
    </dgm:pt>
    <dgm:pt modelId="{02096EAE-AB31-4359-8135-AB5FE4DBFEB9}" type="pres">
      <dgm:prSet presAssocID="{E2AD98AF-CEFF-40EF-A04D-05666D8B7842}" presName="spaceBetweenRectangles" presStyleCnt="0"/>
      <dgm:spPr/>
    </dgm:pt>
    <dgm:pt modelId="{EF694CE1-A316-4F5F-BE75-80D5F45DB456}" type="pres">
      <dgm:prSet presAssocID="{22AAC10E-B127-4C33-8224-528BBF71C2F8}" presName="composite" presStyleCnt="0"/>
      <dgm:spPr/>
    </dgm:pt>
    <dgm:pt modelId="{3F0D84BC-9AAE-49EF-9614-4A471D796051}" type="pres">
      <dgm:prSet presAssocID="{22AAC10E-B127-4C33-8224-528BBF71C2F8}" presName="Parent1" presStyleLbl="node1" presStyleIdx="4" presStyleCnt="6">
        <dgm:presLayoutVars>
          <dgm:chMax val="1"/>
          <dgm:chPref val="1"/>
          <dgm:bulletEnabled val="1"/>
        </dgm:presLayoutVars>
      </dgm:prSet>
      <dgm:spPr/>
      <dgm:t>
        <a:bodyPr/>
        <a:lstStyle/>
        <a:p>
          <a:endParaRPr lang="en-US"/>
        </a:p>
      </dgm:t>
    </dgm:pt>
    <dgm:pt modelId="{695DFE69-83BC-4442-B8F1-F7AE8B9398BA}" type="pres">
      <dgm:prSet presAssocID="{22AAC10E-B127-4C33-8224-528BBF71C2F8}" presName="Childtext1" presStyleLbl="revTx" presStyleIdx="2" presStyleCnt="3" custScaleX="67739" custScaleY="129583" custLinFactX="-75127" custLinFactY="-100000" custLinFactNeighborX="-100000" custLinFactNeighborY="-181796">
        <dgm:presLayoutVars>
          <dgm:chMax val="0"/>
          <dgm:chPref val="0"/>
          <dgm:bulletEnabled val="1"/>
        </dgm:presLayoutVars>
      </dgm:prSet>
      <dgm:spPr/>
      <dgm:t>
        <a:bodyPr/>
        <a:lstStyle/>
        <a:p>
          <a:endParaRPr lang="en-US"/>
        </a:p>
      </dgm:t>
    </dgm:pt>
    <dgm:pt modelId="{0E53E149-F399-4153-9EBD-39DF10F6A516}" type="pres">
      <dgm:prSet presAssocID="{22AAC10E-B127-4C33-8224-528BBF71C2F8}" presName="BalanceSpacing" presStyleCnt="0"/>
      <dgm:spPr/>
    </dgm:pt>
    <dgm:pt modelId="{15F3CEFF-D0F9-446A-893F-F67BF34AE7A3}" type="pres">
      <dgm:prSet presAssocID="{22AAC10E-B127-4C33-8224-528BBF71C2F8}" presName="BalanceSpacing1" presStyleCnt="0"/>
      <dgm:spPr/>
    </dgm:pt>
    <dgm:pt modelId="{56A9943A-D19E-4620-AB0C-A4205234DF2E}" type="pres">
      <dgm:prSet presAssocID="{87509B6D-989D-4630-9813-C1085C0CDD8C}" presName="Accent1Text" presStyleLbl="node1" presStyleIdx="5" presStyleCnt="6"/>
      <dgm:spPr/>
      <dgm:t>
        <a:bodyPr/>
        <a:lstStyle/>
        <a:p>
          <a:endParaRPr lang="en-US"/>
        </a:p>
      </dgm:t>
    </dgm:pt>
  </dgm:ptLst>
  <dgm:cxnLst>
    <dgm:cxn modelId="{49BF7712-7551-43FD-B80F-0D5264EC36DB}" srcId="{22AAC10E-B127-4C33-8224-528BBF71C2F8}" destId="{BC51A526-598C-4708-9227-3A455C7545FF}" srcOrd="2" destOrd="0" parTransId="{1D1C8083-FC7E-40BE-87B9-40D281D05134}" sibTransId="{C8FCCBAF-1558-4F1F-AA7F-10A15ED066C6}"/>
    <dgm:cxn modelId="{A8376020-58F3-4F9D-AB7A-768FA9C1D879}" type="presOf" srcId="{216C524C-F739-45AC-B3FC-28929D390D6E}" destId="{695DFE69-83BC-4442-B8F1-F7AE8B9398BA}" srcOrd="0" destOrd="0" presId="urn:microsoft.com/office/officeart/2008/layout/AlternatingHexagons"/>
    <dgm:cxn modelId="{86B5C615-588F-4D9B-8E7A-57580750C997}" type="presOf" srcId="{912AE365-0A0F-4DFC-8A03-7C63183A4F88}" destId="{69B99DC6-B9F7-4CBF-8FD9-BC1736B2AA4B}" srcOrd="0" destOrd="0" presId="urn:microsoft.com/office/officeart/2008/layout/AlternatingHexagons"/>
    <dgm:cxn modelId="{1A9D3959-E188-48BD-BECF-577F6BA73842}" srcId="{22AAC10E-B127-4C33-8224-528BBF71C2F8}" destId="{216C524C-F739-45AC-B3FC-28929D390D6E}" srcOrd="0" destOrd="0" parTransId="{9D1A062B-19CE-4239-BD39-F4E51184CC9A}" sibTransId="{26A2F073-D7E1-4A34-9979-1F716E920B9F}"/>
    <dgm:cxn modelId="{B76DA6D3-1FC0-4338-8B20-1BE4882C878A}" type="presOf" srcId="{730033A9-986E-4BC3-9BDD-C643A955E782}" destId="{5EFEDEF1-6DFE-4ECA-A724-683DB0F2B495}" srcOrd="0" destOrd="0" presId="urn:microsoft.com/office/officeart/2008/layout/AlternatingHexagons"/>
    <dgm:cxn modelId="{B2324988-B119-4037-8915-F0CF0E66CE92}" type="presOf" srcId="{70AD5412-4889-49DB-8391-7A241AED8F43}" destId="{17220291-C918-4EAA-9647-234368E019F3}" srcOrd="0" destOrd="0" presId="urn:microsoft.com/office/officeart/2008/layout/AlternatingHexagons"/>
    <dgm:cxn modelId="{3F078D2B-0105-4FED-AEB7-D30F463A6190}" type="presOf" srcId="{E2AD98AF-CEFF-40EF-A04D-05666D8B7842}" destId="{13AD8F99-8688-4683-AD73-0BAFA6898A37}" srcOrd="0" destOrd="0" presId="urn:microsoft.com/office/officeart/2008/layout/AlternatingHexagons"/>
    <dgm:cxn modelId="{EF6AF512-0308-42B6-A3E6-B3673426208C}" srcId="{730033A9-986E-4BC3-9BDD-C643A955E782}" destId="{22AAC10E-B127-4C33-8224-528BBF71C2F8}" srcOrd="2" destOrd="0" parTransId="{6BC1C335-70F0-46C7-967C-68B0298CC26D}" sibTransId="{87509B6D-989D-4630-9813-C1085C0CDD8C}"/>
    <dgm:cxn modelId="{1C37A5E3-332E-44E9-ABB2-71E323AC8E7D}" srcId="{22AAC10E-B127-4C33-8224-528BBF71C2F8}" destId="{30F3E21F-B479-432F-83CB-9C4423F38F71}" srcOrd="1" destOrd="0" parTransId="{F3BB9883-2FCD-4539-B735-D2067EFFC8A6}" sibTransId="{5F9F8A3F-7E02-4E78-B469-9C15871312B0}"/>
    <dgm:cxn modelId="{372FE3D4-0E99-46FC-8B51-F13C71FD3651}" type="presOf" srcId="{FC6AC92D-5889-417C-9198-9BCFF654A46F}" destId="{3B8A8064-630E-4958-BA2D-A337EC9CD62A}" srcOrd="0" destOrd="0" presId="urn:microsoft.com/office/officeart/2008/layout/AlternatingHexagons"/>
    <dgm:cxn modelId="{14CCA0CD-451C-41AB-8ACE-4E28AF89F83B}" type="presOf" srcId="{BC51A526-598C-4708-9227-3A455C7545FF}" destId="{695DFE69-83BC-4442-B8F1-F7AE8B9398BA}" srcOrd="0" destOrd="2" presId="urn:microsoft.com/office/officeart/2008/layout/AlternatingHexagons"/>
    <dgm:cxn modelId="{16F016E9-CC34-43F3-9F53-D5F63865DFE3}" type="presOf" srcId="{898B9FA2-916E-4346-BAF8-711F78F6AA9D}" destId="{5B624D47-6E02-4D2B-9F4F-0B4E01BEF267}" srcOrd="0" destOrd="0" presId="urn:microsoft.com/office/officeart/2008/layout/AlternatingHexagons"/>
    <dgm:cxn modelId="{563D6115-FB9B-433F-8FBD-7B5D86EA5DD7}" srcId="{730033A9-986E-4BC3-9BDD-C643A955E782}" destId="{912AE365-0A0F-4DFC-8A03-7C63183A4F88}" srcOrd="0" destOrd="0" parTransId="{0AAA62BE-B376-41B9-ABE0-242CB18C6AFF}" sibTransId="{70AD5412-4889-49DB-8391-7A241AED8F43}"/>
    <dgm:cxn modelId="{DAA1CF28-9B60-4E15-B6AB-65B01519A04F}" type="presOf" srcId="{F0C780A6-E778-4511-B502-B09920EA1188}" destId="{25592F26-3B9F-4C87-A957-BC411FFFE618}" srcOrd="0" destOrd="0" presId="urn:microsoft.com/office/officeart/2008/layout/AlternatingHexagons"/>
    <dgm:cxn modelId="{68B7CB42-FA43-4943-85C6-60F74E85E58F}" srcId="{730033A9-986E-4BC3-9BDD-C643A955E782}" destId="{FC6AC92D-5889-417C-9198-9BCFF654A46F}" srcOrd="1" destOrd="0" parTransId="{FE5DC9F6-7808-493B-A167-B82DC6A5ABEC}" sibTransId="{E2AD98AF-CEFF-40EF-A04D-05666D8B7842}"/>
    <dgm:cxn modelId="{4266FEE8-57E6-4F80-9BC2-B95D478887CF}" srcId="{912AE365-0A0F-4DFC-8A03-7C63183A4F88}" destId="{F0C780A6-E778-4511-B502-B09920EA1188}" srcOrd="0" destOrd="0" parTransId="{AF412973-E487-402B-B718-A97B5B6CD14D}" sibTransId="{326C01AF-8DA6-4CF3-A67A-0869B56993B9}"/>
    <dgm:cxn modelId="{C3C9EA8C-06AF-4538-8210-02C3DF13FE7B}" srcId="{FC6AC92D-5889-417C-9198-9BCFF654A46F}" destId="{898B9FA2-916E-4346-BAF8-711F78F6AA9D}" srcOrd="0" destOrd="0" parTransId="{19FB3949-B66D-4284-A04C-CCBAF341AE6D}" sibTransId="{DDC9BDAC-4809-433F-9985-2AFA257F61B1}"/>
    <dgm:cxn modelId="{6C32E558-E8FE-4AC9-B079-E830167A56C4}" type="presOf" srcId="{87509B6D-989D-4630-9813-C1085C0CDD8C}" destId="{56A9943A-D19E-4620-AB0C-A4205234DF2E}" srcOrd="0" destOrd="0" presId="urn:microsoft.com/office/officeart/2008/layout/AlternatingHexagons"/>
    <dgm:cxn modelId="{3655050F-B2C2-492C-9A32-604CDAA43598}" type="presOf" srcId="{22AAC10E-B127-4C33-8224-528BBF71C2F8}" destId="{3F0D84BC-9AAE-49EF-9614-4A471D796051}" srcOrd="0" destOrd="0" presId="urn:microsoft.com/office/officeart/2008/layout/AlternatingHexagons"/>
    <dgm:cxn modelId="{EFF49D2D-A622-4AA8-861D-A1568EDD5505}" type="presOf" srcId="{30F3E21F-B479-432F-83CB-9C4423F38F71}" destId="{695DFE69-83BC-4442-B8F1-F7AE8B9398BA}" srcOrd="0" destOrd="1" presId="urn:microsoft.com/office/officeart/2008/layout/AlternatingHexagons"/>
    <dgm:cxn modelId="{B3E0FFE0-CBD9-4DCF-BE90-E856558FB444}" type="presParOf" srcId="{5EFEDEF1-6DFE-4ECA-A724-683DB0F2B495}" destId="{542B5784-5376-48EF-BE55-171541C1D0D3}" srcOrd="0" destOrd="0" presId="urn:microsoft.com/office/officeart/2008/layout/AlternatingHexagons"/>
    <dgm:cxn modelId="{0015A7F6-41EA-4B4C-9FC6-FB398C727223}" type="presParOf" srcId="{542B5784-5376-48EF-BE55-171541C1D0D3}" destId="{69B99DC6-B9F7-4CBF-8FD9-BC1736B2AA4B}" srcOrd="0" destOrd="0" presId="urn:microsoft.com/office/officeart/2008/layout/AlternatingHexagons"/>
    <dgm:cxn modelId="{F569E48D-5E68-4D3A-9319-7FF982F43B71}" type="presParOf" srcId="{542B5784-5376-48EF-BE55-171541C1D0D3}" destId="{25592F26-3B9F-4C87-A957-BC411FFFE618}" srcOrd="1" destOrd="0" presId="urn:microsoft.com/office/officeart/2008/layout/AlternatingHexagons"/>
    <dgm:cxn modelId="{EB3465D3-ECD5-4D54-8283-78F66F8182BD}" type="presParOf" srcId="{542B5784-5376-48EF-BE55-171541C1D0D3}" destId="{8595D45A-8F8E-44C3-83E2-0F8F5E9DCD47}" srcOrd="2" destOrd="0" presId="urn:microsoft.com/office/officeart/2008/layout/AlternatingHexagons"/>
    <dgm:cxn modelId="{A18E8B5B-2CF8-4DFF-8D88-8F58E0098200}" type="presParOf" srcId="{542B5784-5376-48EF-BE55-171541C1D0D3}" destId="{2B159320-58CD-4F81-9497-54CC4D7FB45E}" srcOrd="3" destOrd="0" presId="urn:microsoft.com/office/officeart/2008/layout/AlternatingHexagons"/>
    <dgm:cxn modelId="{03031136-AF46-4F11-B978-D21B5F03B116}" type="presParOf" srcId="{542B5784-5376-48EF-BE55-171541C1D0D3}" destId="{17220291-C918-4EAA-9647-234368E019F3}" srcOrd="4" destOrd="0" presId="urn:microsoft.com/office/officeart/2008/layout/AlternatingHexagons"/>
    <dgm:cxn modelId="{F884A744-561B-4467-845F-E28BBDC0D482}" type="presParOf" srcId="{5EFEDEF1-6DFE-4ECA-A724-683DB0F2B495}" destId="{1BBEBC5E-968F-45F4-B287-DEB5ED68FC65}" srcOrd="1" destOrd="0" presId="urn:microsoft.com/office/officeart/2008/layout/AlternatingHexagons"/>
    <dgm:cxn modelId="{B7777C38-B57D-4DEB-8748-BE6F3021CB72}" type="presParOf" srcId="{5EFEDEF1-6DFE-4ECA-A724-683DB0F2B495}" destId="{84518381-B5F0-40C1-8F64-5F76FEBBDDB2}" srcOrd="2" destOrd="0" presId="urn:microsoft.com/office/officeart/2008/layout/AlternatingHexagons"/>
    <dgm:cxn modelId="{2ADDFD05-B8EF-4A0D-A2DE-BFC5E7D73DF4}" type="presParOf" srcId="{84518381-B5F0-40C1-8F64-5F76FEBBDDB2}" destId="{3B8A8064-630E-4958-BA2D-A337EC9CD62A}" srcOrd="0" destOrd="0" presId="urn:microsoft.com/office/officeart/2008/layout/AlternatingHexagons"/>
    <dgm:cxn modelId="{FE0294F6-F84E-4730-AED0-3081601C2D17}" type="presParOf" srcId="{84518381-B5F0-40C1-8F64-5F76FEBBDDB2}" destId="{5B624D47-6E02-4D2B-9F4F-0B4E01BEF267}" srcOrd="1" destOrd="0" presId="urn:microsoft.com/office/officeart/2008/layout/AlternatingHexagons"/>
    <dgm:cxn modelId="{22F5F66A-C46C-4C74-98F1-98E317EDA063}" type="presParOf" srcId="{84518381-B5F0-40C1-8F64-5F76FEBBDDB2}" destId="{945F8B26-7762-41B7-A58F-339BF10F00DE}" srcOrd="2" destOrd="0" presId="urn:microsoft.com/office/officeart/2008/layout/AlternatingHexagons"/>
    <dgm:cxn modelId="{6BEEB497-F233-4D5A-8DF5-C34BC17788FE}" type="presParOf" srcId="{84518381-B5F0-40C1-8F64-5F76FEBBDDB2}" destId="{0921276F-A66F-44B8-8EDE-0536709BD681}" srcOrd="3" destOrd="0" presId="urn:microsoft.com/office/officeart/2008/layout/AlternatingHexagons"/>
    <dgm:cxn modelId="{F0E60A94-AB9D-447A-94C8-A118CBFA492F}" type="presParOf" srcId="{84518381-B5F0-40C1-8F64-5F76FEBBDDB2}" destId="{13AD8F99-8688-4683-AD73-0BAFA6898A37}" srcOrd="4" destOrd="0" presId="urn:microsoft.com/office/officeart/2008/layout/AlternatingHexagons"/>
    <dgm:cxn modelId="{025957DD-9988-4BB4-90DD-99B38D9C0547}" type="presParOf" srcId="{5EFEDEF1-6DFE-4ECA-A724-683DB0F2B495}" destId="{02096EAE-AB31-4359-8135-AB5FE4DBFEB9}" srcOrd="3" destOrd="0" presId="urn:microsoft.com/office/officeart/2008/layout/AlternatingHexagons"/>
    <dgm:cxn modelId="{4373A4D0-D1A6-4FF6-8E9F-EA486F5A6956}" type="presParOf" srcId="{5EFEDEF1-6DFE-4ECA-A724-683DB0F2B495}" destId="{EF694CE1-A316-4F5F-BE75-80D5F45DB456}" srcOrd="4" destOrd="0" presId="urn:microsoft.com/office/officeart/2008/layout/AlternatingHexagons"/>
    <dgm:cxn modelId="{F9D17988-6242-46DC-AEB9-1C77F66B92BB}" type="presParOf" srcId="{EF694CE1-A316-4F5F-BE75-80D5F45DB456}" destId="{3F0D84BC-9AAE-49EF-9614-4A471D796051}" srcOrd="0" destOrd="0" presId="urn:microsoft.com/office/officeart/2008/layout/AlternatingHexagons"/>
    <dgm:cxn modelId="{A5296D3B-5BBA-4C53-BDC5-5098F064542C}" type="presParOf" srcId="{EF694CE1-A316-4F5F-BE75-80D5F45DB456}" destId="{695DFE69-83BC-4442-B8F1-F7AE8B9398BA}" srcOrd="1" destOrd="0" presId="urn:microsoft.com/office/officeart/2008/layout/AlternatingHexagons"/>
    <dgm:cxn modelId="{E210A6A0-E55F-42D8-8383-D8FD6D7D38EE}" type="presParOf" srcId="{EF694CE1-A316-4F5F-BE75-80D5F45DB456}" destId="{0E53E149-F399-4153-9EBD-39DF10F6A516}" srcOrd="2" destOrd="0" presId="urn:microsoft.com/office/officeart/2008/layout/AlternatingHexagons"/>
    <dgm:cxn modelId="{8A9C25B7-BC67-4B50-89EE-319A80FA233C}" type="presParOf" srcId="{EF694CE1-A316-4F5F-BE75-80D5F45DB456}" destId="{15F3CEFF-D0F9-446A-893F-F67BF34AE7A3}" srcOrd="3" destOrd="0" presId="urn:microsoft.com/office/officeart/2008/layout/AlternatingHexagons"/>
    <dgm:cxn modelId="{35824996-46CF-4663-B946-3154BD9CE05D}" type="presParOf" srcId="{EF694CE1-A316-4F5F-BE75-80D5F45DB456}" destId="{56A9943A-D19E-4620-AB0C-A4205234DF2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43AA5B-4CD4-4873-873A-72DA80698A8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DBF8C5A-DD1C-4EA6-ACA6-8CCC0455400B}">
      <dgm:prSet phldrT="[Text]"/>
      <dgm:spPr>
        <a:solidFill>
          <a:srgbClr val="72B751"/>
        </a:solidFill>
      </dgm:spPr>
      <dgm:t>
        <a:bodyPr/>
        <a:lstStyle/>
        <a:p>
          <a:r>
            <a:rPr lang="hy-AM" dirty="0" smtClean="0"/>
            <a:t>Մարտկոցները չշրջափակել  տարբեր առարկաներով։</a:t>
          </a:r>
          <a:endParaRPr lang="en-US" dirty="0"/>
        </a:p>
      </dgm:t>
    </dgm:pt>
    <dgm:pt modelId="{13E65435-F0AE-49A6-876F-413785DE1D62}" type="parTrans" cxnId="{E17E778F-E564-4711-91B6-BB5F3A3F44FF}">
      <dgm:prSet/>
      <dgm:spPr/>
      <dgm:t>
        <a:bodyPr/>
        <a:lstStyle/>
        <a:p>
          <a:endParaRPr lang="en-US"/>
        </a:p>
      </dgm:t>
    </dgm:pt>
    <dgm:pt modelId="{74244E2B-A9F3-467C-8A34-E9634CBDDB9A}" type="sibTrans" cxnId="{E17E778F-E564-4711-91B6-BB5F3A3F44FF}">
      <dgm:prSet/>
      <dgm:spPr>
        <a:solidFill>
          <a:schemeClr val="tx1">
            <a:lumMod val="95000"/>
            <a:lumOff val="5000"/>
          </a:schemeClr>
        </a:solidFill>
      </dgm:spPr>
      <dgm:t>
        <a:bodyPr/>
        <a:lstStyle/>
        <a:p>
          <a:endParaRPr lang="en-US"/>
        </a:p>
      </dgm:t>
    </dgm:pt>
    <dgm:pt modelId="{77178FB0-847D-44D7-9D5F-2ED174D9B98C}">
      <dgm:prSet phldrT="[Text]"/>
      <dgm:spPr>
        <a:solidFill>
          <a:srgbClr val="72B751"/>
        </a:solidFill>
      </dgm:spPr>
      <dgm:t>
        <a:bodyPr/>
        <a:lstStyle/>
        <a:p>
          <a:r>
            <a:rPr lang="hy-AM" dirty="0" smtClean="0"/>
            <a:t>Պատուհանները փակել վարագույրներով</a:t>
          </a:r>
          <a:endParaRPr lang="en-US" dirty="0"/>
        </a:p>
      </dgm:t>
    </dgm:pt>
    <dgm:pt modelId="{ECAB4096-A7DF-45AE-9D6B-3E35584BF561}" type="parTrans" cxnId="{20A40FE8-E445-4556-84FC-57E6F5BB8BEA}">
      <dgm:prSet/>
      <dgm:spPr/>
      <dgm:t>
        <a:bodyPr/>
        <a:lstStyle/>
        <a:p>
          <a:endParaRPr lang="en-US"/>
        </a:p>
      </dgm:t>
    </dgm:pt>
    <dgm:pt modelId="{5A87B1B3-D295-4707-88DB-79CFA8CFAA1D}" type="sibTrans" cxnId="{20A40FE8-E445-4556-84FC-57E6F5BB8BEA}">
      <dgm:prSet/>
      <dgm:spPr>
        <a:solidFill>
          <a:schemeClr val="tx1">
            <a:lumMod val="95000"/>
            <a:lumOff val="5000"/>
          </a:schemeClr>
        </a:solidFill>
      </dgm:spPr>
      <dgm:t>
        <a:bodyPr/>
        <a:lstStyle/>
        <a:p>
          <a:endParaRPr lang="en-US"/>
        </a:p>
      </dgm:t>
    </dgm:pt>
    <dgm:pt modelId="{690F0473-ECC5-4309-AB64-E86C15306125}">
      <dgm:prSet phldrT="[Text]"/>
      <dgm:spPr>
        <a:solidFill>
          <a:srgbClr val="72B751"/>
        </a:solidFill>
      </dgm:spPr>
      <dgm:t>
        <a:bodyPr/>
        <a:lstStyle/>
        <a:p>
          <a:r>
            <a:rPr lang="hy-AM" dirty="0" smtClean="0"/>
            <a:t>Փակել պատուհանների և դռների ճեղքերը։</a:t>
          </a:r>
          <a:endParaRPr lang="en-US" dirty="0"/>
        </a:p>
      </dgm:t>
    </dgm:pt>
    <dgm:pt modelId="{624827B0-7F7D-4665-8324-FB0589B7C697}" type="parTrans" cxnId="{28A252AF-29CA-47F8-A69B-298E8D2C90A3}">
      <dgm:prSet/>
      <dgm:spPr/>
      <dgm:t>
        <a:bodyPr/>
        <a:lstStyle/>
        <a:p>
          <a:endParaRPr lang="en-US"/>
        </a:p>
      </dgm:t>
    </dgm:pt>
    <dgm:pt modelId="{97C5FD29-ADFE-4996-8D72-D9CEBFF895B8}" type="sibTrans" cxnId="{28A252AF-29CA-47F8-A69B-298E8D2C90A3}">
      <dgm:prSet/>
      <dgm:spPr>
        <a:solidFill>
          <a:schemeClr val="tx1">
            <a:lumMod val="95000"/>
            <a:lumOff val="5000"/>
          </a:schemeClr>
        </a:solidFill>
      </dgm:spPr>
      <dgm:t>
        <a:bodyPr/>
        <a:lstStyle/>
        <a:p>
          <a:endParaRPr lang="en-US"/>
        </a:p>
      </dgm:t>
    </dgm:pt>
    <dgm:pt modelId="{6C7BB4C0-7194-46C2-AAD8-11B74E8BEFF6}">
      <dgm:prSet phldrT="[Text]"/>
      <dgm:spPr>
        <a:solidFill>
          <a:srgbClr val="72B751"/>
        </a:solidFill>
      </dgm:spPr>
      <dgm:t>
        <a:bodyPr/>
        <a:lstStyle/>
        <a:p>
          <a:r>
            <a:rPr lang="hy-AM" dirty="0" smtClean="0"/>
            <a:t>Մաքրել փոշուց և կեղտից։</a:t>
          </a:r>
          <a:endParaRPr lang="en-US" dirty="0"/>
        </a:p>
      </dgm:t>
    </dgm:pt>
    <dgm:pt modelId="{03884B80-F96E-42E4-99FA-E9C5053CF682}" type="parTrans" cxnId="{51E7007A-B849-4E02-8D33-4474E14CCF26}">
      <dgm:prSet/>
      <dgm:spPr/>
      <dgm:t>
        <a:bodyPr/>
        <a:lstStyle/>
        <a:p>
          <a:endParaRPr lang="en-US"/>
        </a:p>
      </dgm:t>
    </dgm:pt>
    <dgm:pt modelId="{75EFC495-4D19-41BA-B2D5-CE673E04CA49}" type="sibTrans" cxnId="{51E7007A-B849-4E02-8D33-4474E14CCF26}">
      <dgm:prSet/>
      <dgm:spPr>
        <a:solidFill>
          <a:schemeClr val="tx1">
            <a:lumMod val="95000"/>
            <a:lumOff val="5000"/>
          </a:schemeClr>
        </a:solidFill>
      </dgm:spPr>
      <dgm:t>
        <a:bodyPr/>
        <a:lstStyle/>
        <a:p>
          <a:endParaRPr lang="en-US"/>
        </a:p>
      </dgm:t>
    </dgm:pt>
    <dgm:pt modelId="{76E15E0B-C06B-4032-8B87-A71247429626}">
      <dgm:prSet phldrT="[Text]"/>
      <dgm:spPr>
        <a:solidFill>
          <a:srgbClr val="72B751"/>
        </a:solidFill>
      </dgm:spPr>
      <dgm:t>
        <a:bodyPr/>
        <a:lstStyle/>
        <a:p>
          <a:r>
            <a:rPr lang="hy-AM" dirty="0" smtClean="0"/>
            <a:t>Ապահովել օդի ազատ շրջանառությունը։</a:t>
          </a:r>
          <a:endParaRPr lang="en-US" dirty="0"/>
        </a:p>
      </dgm:t>
    </dgm:pt>
    <dgm:pt modelId="{4FD80127-DFD2-43A5-8E4D-D74355D454C9}" type="parTrans" cxnId="{E62CB9E2-1353-4437-A00C-C61A26AE7519}">
      <dgm:prSet/>
      <dgm:spPr/>
      <dgm:t>
        <a:bodyPr/>
        <a:lstStyle/>
        <a:p>
          <a:endParaRPr lang="en-US"/>
        </a:p>
      </dgm:t>
    </dgm:pt>
    <dgm:pt modelId="{148610BA-07F5-438C-A43A-83F6DD394317}" type="sibTrans" cxnId="{E62CB9E2-1353-4437-A00C-C61A26AE7519}">
      <dgm:prSet/>
      <dgm:spPr>
        <a:solidFill>
          <a:schemeClr val="tx1">
            <a:lumMod val="95000"/>
            <a:lumOff val="5000"/>
          </a:schemeClr>
        </a:solidFill>
      </dgm:spPr>
      <dgm:t>
        <a:bodyPr/>
        <a:lstStyle/>
        <a:p>
          <a:endParaRPr lang="en-US"/>
        </a:p>
      </dgm:t>
    </dgm:pt>
    <dgm:pt modelId="{EA707459-F502-419A-9369-783850BC2A91}" type="pres">
      <dgm:prSet presAssocID="{1443AA5B-4CD4-4873-873A-72DA80698A84}" presName="cycle" presStyleCnt="0">
        <dgm:presLayoutVars>
          <dgm:dir/>
          <dgm:resizeHandles val="exact"/>
        </dgm:presLayoutVars>
      </dgm:prSet>
      <dgm:spPr/>
      <dgm:t>
        <a:bodyPr/>
        <a:lstStyle/>
        <a:p>
          <a:endParaRPr lang="en-US"/>
        </a:p>
      </dgm:t>
    </dgm:pt>
    <dgm:pt modelId="{7DACAFB5-6BBC-440D-928E-E98DFC063FEA}" type="pres">
      <dgm:prSet presAssocID="{0DBF8C5A-DD1C-4EA6-ACA6-8CCC0455400B}" presName="node" presStyleLbl="node1" presStyleIdx="0" presStyleCnt="5">
        <dgm:presLayoutVars>
          <dgm:bulletEnabled val="1"/>
        </dgm:presLayoutVars>
      </dgm:prSet>
      <dgm:spPr/>
      <dgm:t>
        <a:bodyPr/>
        <a:lstStyle/>
        <a:p>
          <a:endParaRPr lang="en-US"/>
        </a:p>
      </dgm:t>
    </dgm:pt>
    <dgm:pt modelId="{C8580563-3A9A-40BA-8935-B8F4A6BD500D}" type="pres">
      <dgm:prSet presAssocID="{74244E2B-A9F3-467C-8A34-E9634CBDDB9A}" presName="sibTrans" presStyleLbl="sibTrans2D1" presStyleIdx="0" presStyleCnt="5"/>
      <dgm:spPr/>
      <dgm:t>
        <a:bodyPr/>
        <a:lstStyle/>
        <a:p>
          <a:endParaRPr lang="en-US"/>
        </a:p>
      </dgm:t>
    </dgm:pt>
    <dgm:pt modelId="{D07A446A-2327-4235-B85A-EAA0DB447C9F}" type="pres">
      <dgm:prSet presAssocID="{74244E2B-A9F3-467C-8A34-E9634CBDDB9A}" presName="connectorText" presStyleLbl="sibTrans2D1" presStyleIdx="0" presStyleCnt="5"/>
      <dgm:spPr/>
      <dgm:t>
        <a:bodyPr/>
        <a:lstStyle/>
        <a:p>
          <a:endParaRPr lang="en-US"/>
        </a:p>
      </dgm:t>
    </dgm:pt>
    <dgm:pt modelId="{5D0445D3-8D8B-4DAA-955E-F7E01C7D93AF}" type="pres">
      <dgm:prSet presAssocID="{77178FB0-847D-44D7-9D5F-2ED174D9B98C}" presName="node" presStyleLbl="node1" presStyleIdx="1" presStyleCnt="5">
        <dgm:presLayoutVars>
          <dgm:bulletEnabled val="1"/>
        </dgm:presLayoutVars>
      </dgm:prSet>
      <dgm:spPr/>
      <dgm:t>
        <a:bodyPr/>
        <a:lstStyle/>
        <a:p>
          <a:endParaRPr lang="en-US"/>
        </a:p>
      </dgm:t>
    </dgm:pt>
    <dgm:pt modelId="{36C8DD1F-29D1-4988-84CA-4BE954EA8F87}" type="pres">
      <dgm:prSet presAssocID="{5A87B1B3-D295-4707-88DB-79CFA8CFAA1D}" presName="sibTrans" presStyleLbl="sibTrans2D1" presStyleIdx="1" presStyleCnt="5"/>
      <dgm:spPr/>
      <dgm:t>
        <a:bodyPr/>
        <a:lstStyle/>
        <a:p>
          <a:endParaRPr lang="en-US"/>
        </a:p>
      </dgm:t>
    </dgm:pt>
    <dgm:pt modelId="{C06D2F08-64FE-4CF1-AAB7-1D38EB1E0ADD}" type="pres">
      <dgm:prSet presAssocID="{5A87B1B3-D295-4707-88DB-79CFA8CFAA1D}" presName="connectorText" presStyleLbl="sibTrans2D1" presStyleIdx="1" presStyleCnt="5"/>
      <dgm:spPr/>
      <dgm:t>
        <a:bodyPr/>
        <a:lstStyle/>
        <a:p>
          <a:endParaRPr lang="en-US"/>
        </a:p>
      </dgm:t>
    </dgm:pt>
    <dgm:pt modelId="{7DD1D138-985A-446A-A807-F568AB3AD8EF}" type="pres">
      <dgm:prSet presAssocID="{690F0473-ECC5-4309-AB64-E86C15306125}" presName="node" presStyleLbl="node1" presStyleIdx="2" presStyleCnt="5">
        <dgm:presLayoutVars>
          <dgm:bulletEnabled val="1"/>
        </dgm:presLayoutVars>
      </dgm:prSet>
      <dgm:spPr/>
      <dgm:t>
        <a:bodyPr/>
        <a:lstStyle/>
        <a:p>
          <a:endParaRPr lang="en-US"/>
        </a:p>
      </dgm:t>
    </dgm:pt>
    <dgm:pt modelId="{3C44D632-CA5A-48DF-B7D8-7CB632D890DA}" type="pres">
      <dgm:prSet presAssocID="{97C5FD29-ADFE-4996-8D72-D9CEBFF895B8}" presName="sibTrans" presStyleLbl="sibTrans2D1" presStyleIdx="2" presStyleCnt="5"/>
      <dgm:spPr/>
      <dgm:t>
        <a:bodyPr/>
        <a:lstStyle/>
        <a:p>
          <a:endParaRPr lang="en-US"/>
        </a:p>
      </dgm:t>
    </dgm:pt>
    <dgm:pt modelId="{681A1F3D-46BD-4C11-A448-8B5FE14BED43}" type="pres">
      <dgm:prSet presAssocID="{97C5FD29-ADFE-4996-8D72-D9CEBFF895B8}" presName="connectorText" presStyleLbl="sibTrans2D1" presStyleIdx="2" presStyleCnt="5"/>
      <dgm:spPr/>
      <dgm:t>
        <a:bodyPr/>
        <a:lstStyle/>
        <a:p>
          <a:endParaRPr lang="en-US"/>
        </a:p>
      </dgm:t>
    </dgm:pt>
    <dgm:pt modelId="{21F9E6CB-29AF-4D5D-8874-445799F2E3F8}" type="pres">
      <dgm:prSet presAssocID="{6C7BB4C0-7194-46C2-AAD8-11B74E8BEFF6}" presName="node" presStyleLbl="node1" presStyleIdx="3" presStyleCnt="5">
        <dgm:presLayoutVars>
          <dgm:bulletEnabled val="1"/>
        </dgm:presLayoutVars>
      </dgm:prSet>
      <dgm:spPr/>
      <dgm:t>
        <a:bodyPr/>
        <a:lstStyle/>
        <a:p>
          <a:endParaRPr lang="en-US"/>
        </a:p>
      </dgm:t>
    </dgm:pt>
    <dgm:pt modelId="{D1851127-30CA-4A8F-9436-2F609526CE63}" type="pres">
      <dgm:prSet presAssocID="{75EFC495-4D19-41BA-B2D5-CE673E04CA49}" presName="sibTrans" presStyleLbl="sibTrans2D1" presStyleIdx="3" presStyleCnt="5"/>
      <dgm:spPr/>
      <dgm:t>
        <a:bodyPr/>
        <a:lstStyle/>
        <a:p>
          <a:endParaRPr lang="en-US"/>
        </a:p>
      </dgm:t>
    </dgm:pt>
    <dgm:pt modelId="{418B2A5D-74B0-4423-AA41-643887B280AA}" type="pres">
      <dgm:prSet presAssocID="{75EFC495-4D19-41BA-B2D5-CE673E04CA49}" presName="connectorText" presStyleLbl="sibTrans2D1" presStyleIdx="3" presStyleCnt="5"/>
      <dgm:spPr/>
      <dgm:t>
        <a:bodyPr/>
        <a:lstStyle/>
        <a:p>
          <a:endParaRPr lang="en-US"/>
        </a:p>
      </dgm:t>
    </dgm:pt>
    <dgm:pt modelId="{60294DE2-C5A8-4B93-900A-E3B1CCB56F89}" type="pres">
      <dgm:prSet presAssocID="{76E15E0B-C06B-4032-8B87-A71247429626}" presName="node" presStyleLbl="node1" presStyleIdx="4" presStyleCnt="5">
        <dgm:presLayoutVars>
          <dgm:bulletEnabled val="1"/>
        </dgm:presLayoutVars>
      </dgm:prSet>
      <dgm:spPr/>
      <dgm:t>
        <a:bodyPr/>
        <a:lstStyle/>
        <a:p>
          <a:endParaRPr lang="en-US"/>
        </a:p>
      </dgm:t>
    </dgm:pt>
    <dgm:pt modelId="{D580556E-D877-408A-8FF9-4BD29DFDE624}" type="pres">
      <dgm:prSet presAssocID="{148610BA-07F5-438C-A43A-83F6DD394317}" presName="sibTrans" presStyleLbl="sibTrans2D1" presStyleIdx="4" presStyleCnt="5"/>
      <dgm:spPr/>
      <dgm:t>
        <a:bodyPr/>
        <a:lstStyle/>
        <a:p>
          <a:endParaRPr lang="en-US"/>
        </a:p>
      </dgm:t>
    </dgm:pt>
    <dgm:pt modelId="{2FD54A13-F4F6-4B0B-9311-61C9010109CB}" type="pres">
      <dgm:prSet presAssocID="{148610BA-07F5-438C-A43A-83F6DD394317}" presName="connectorText" presStyleLbl="sibTrans2D1" presStyleIdx="4" presStyleCnt="5"/>
      <dgm:spPr/>
      <dgm:t>
        <a:bodyPr/>
        <a:lstStyle/>
        <a:p>
          <a:endParaRPr lang="en-US"/>
        </a:p>
      </dgm:t>
    </dgm:pt>
  </dgm:ptLst>
  <dgm:cxnLst>
    <dgm:cxn modelId="{51E7007A-B849-4E02-8D33-4474E14CCF26}" srcId="{1443AA5B-4CD4-4873-873A-72DA80698A84}" destId="{6C7BB4C0-7194-46C2-AAD8-11B74E8BEFF6}" srcOrd="3" destOrd="0" parTransId="{03884B80-F96E-42E4-99FA-E9C5053CF682}" sibTransId="{75EFC495-4D19-41BA-B2D5-CE673E04CA49}"/>
    <dgm:cxn modelId="{9FCDCC54-6AC0-4A2D-9B55-C880A229D089}" type="presOf" srcId="{148610BA-07F5-438C-A43A-83F6DD394317}" destId="{D580556E-D877-408A-8FF9-4BD29DFDE624}" srcOrd="0" destOrd="0" presId="urn:microsoft.com/office/officeart/2005/8/layout/cycle2"/>
    <dgm:cxn modelId="{E17E778F-E564-4711-91B6-BB5F3A3F44FF}" srcId="{1443AA5B-4CD4-4873-873A-72DA80698A84}" destId="{0DBF8C5A-DD1C-4EA6-ACA6-8CCC0455400B}" srcOrd="0" destOrd="0" parTransId="{13E65435-F0AE-49A6-876F-413785DE1D62}" sibTransId="{74244E2B-A9F3-467C-8A34-E9634CBDDB9A}"/>
    <dgm:cxn modelId="{1EBBBD0B-AEBA-4D82-BC67-3B80D8AB4D4A}" type="presOf" srcId="{77178FB0-847D-44D7-9D5F-2ED174D9B98C}" destId="{5D0445D3-8D8B-4DAA-955E-F7E01C7D93AF}" srcOrd="0" destOrd="0" presId="urn:microsoft.com/office/officeart/2005/8/layout/cycle2"/>
    <dgm:cxn modelId="{20A40FE8-E445-4556-84FC-57E6F5BB8BEA}" srcId="{1443AA5B-4CD4-4873-873A-72DA80698A84}" destId="{77178FB0-847D-44D7-9D5F-2ED174D9B98C}" srcOrd="1" destOrd="0" parTransId="{ECAB4096-A7DF-45AE-9D6B-3E35584BF561}" sibTransId="{5A87B1B3-D295-4707-88DB-79CFA8CFAA1D}"/>
    <dgm:cxn modelId="{86EF092D-1ED2-40B6-A14A-679B40378839}" type="presOf" srcId="{97C5FD29-ADFE-4996-8D72-D9CEBFF895B8}" destId="{3C44D632-CA5A-48DF-B7D8-7CB632D890DA}" srcOrd="0" destOrd="0" presId="urn:microsoft.com/office/officeart/2005/8/layout/cycle2"/>
    <dgm:cxn modelId="{B7BC2D66-B61A-4618-B438-762ADCF8321E}" type="presOf" srcId="{1443AA5B-4CD4-4873-873A-72DA80698A84}" destId="{EA707459-F502-419A-9369-783850BC2A91}" srcOrd="0" destOrd="0" presId="urn:microsoft.com/office/officeart/2005/8/layout/cycle2"/>
    <dgm:cxn modelId="{E62CB9E2-1353-4437-A00C-C61A26AE7519}" srcId="{1443AA5B-4CD4-4873-873A-72DA80698A84}" destId="{76E15E0B-C06B-4032-8B87-A71247429626}" srcOrd="4" destOrd="0" parTransId="{4FD80127-DFD2-43A5-8E4D-D74355D454C9}" sibTransId="{148610BA-07F5-438C-A43A-83F6DD394317}"/>
    <dgm:cxn modelId="{F313C78F-252E-42CA-9CE8-02A980E9F36C}" type="presOf" srcId="{5A87B1B3-D295-4707-88DB-79CFA8CFAA1D}" destId="{36C8DD1F-29D1-4988-84CA-4BE954EA8F87}" srcOrd="0" destOrd="0" presId="urn:microsoft.com/office/officeart/2005/8/layout/cycle2"/>
    <dgm:cxn modelId="{52DCE88F-6D59-41B0-86AB-DF93C19A32BF}" type="presOf" srcId="{690F0473-ECC5-4309-AB64-E86C15306125}" destId="{7DD1D138-985A-446A-A807-F568AB3AD8EF}" srcOrd="0" destOrd="0" presId="urn:microsoft.com/office/officeart/2005/8/layout/cycle2"/>
    <dgm:cxn modelId="{B93A85E1-9911-491A-B717-704C6E367120}" type="presOf" srcId="{75EFC495-4D19-41BA-B2D5-CE673E04CA49}" destId="{D1851127-30CA-4A8F-9436-2F609526CE63}" srcOrd="0" destOrd="0" presId="urn:microsoft.com/office/officeart/2005/8/layout/cycle2"/>
    <dgm:cxn modelId="{7A0FDA97-53DA-4778-8CEE-0B1BFEC3A104}" type="presOf" srcId="{74244E2B-A9F3-467C-8A34-E9634CBDDB9A}" destId="{D07A446A-2327-4235-B85A-EAA0DB447C9F}" srcOrd="1" destOrd="0" presId="urn:microsoft.com/office/officeart/2005/8/layout/cycle2"/>
    <dgm:cxn modelId="{F4E327F4-87C7-4667-9CA4-0A511BED1F64}" type="presOf" srcId="{0DBF8C5A-DD1C-4EA6-ACA6-8CCC0455400B}" destId="{7DACAFB5-6BBC-440D-928E-E98DFC063FEA}" srcOrd="0" destOrd="0" presId="urn:microsoft.com/office/officeart/2005/8/layout/cycle2"/>
    <dgm:cxn modelId="{28A252AF-29CA-47F8-A69B-298E8D2C90A3}" srcId="{1443AA5B-4CD4-4873-873A-72DA80698A84}" destId="{690F0473-ECC5-4309-AB64-E86C15306125}" srcOrd="2" destOrd="0" parTransId="{624827B0-7F7D-4665-8324-FB0589B7C697}" sibTransId="{97C5FD29-ADFE-4996-8D72-D9CEBFF895B8}"/>
    <dgm:cxn modelId="{E2B5C6E6-362C-4213-A0D5-F56EF2CDF47C}" type="presOf" srcId="{148610BA-07F5-438C-A43A-83F6DD394317}" destId="{2FD54A13-F4F6-4B0B-9311-61C9010109CB}" srcOrd="1" destOrd="0" presId="urn:microsoft.com/office/officeart/2005/8/layout/cycle2"/>
    <dgm:cxn modelId="{F93E89E0-832A-4600-A387-487E8DD2B231}" type="presOf" srcId="{97C5FD29-ADFE-4996-8D72-D9CEBFF895B8}" destId="{681A1F3D-46BD-4C11-A448-8B5FE14BED43}" srcOrd="1" destOrd="0" presId="urn:microsoft.com/office/officeart/2005/8/layout/cycle2"/>
    <dgm:cxn modelId="{2A78EF5A-269F-47AD-92E5-B0A769EED334}" type="presOf" srcId="{75EFC495-4D19-41BA-B2D5-CE673E04CA49}" destId="{418B2A5D-74B0-4423-AA41-643887B280AA}" srcOrd="1" destOrd="0" presId="urn:microsoft.com/office/officeart/2005/8/layout/cycle2"/>
    <dgm:cxn modelId="{2A6E4D84-F798-4E42-B6C0-C7A697608D1B}" type="presOf" srcId="{6C7BB4C0-7194-46C2-AAD8-11B74E8BEFF6}" destId="{21F9E6CB-29AF-4D5D-8874-445799F2E3F8}" srcOrd="0" destOrd="0" presId="urn:microsoft.com/office/officeart/2005/8/layout/cycle2"/>
    <dgm:cxn modelId="{1BEB40D3-0CDD-4484-9415-893A1E63AB8C}" type="presOf" srcId="{5A87B1B3-D295-4707-88DB-79CFA8CFAA1D}" destId="{C06D2F08-64FE-4CF1-AAB7-1D38EB1E0ADD}" srcOrd="1" destOrd="0" presId="urn:microsoft.com/office/officeart/2005/8/layout/cycle2"/>
    <dgm:cxn modelId="{0AA9855E-C744-4933-98D2-464094C87DF1}" type="presOf" srcId="{76E15E0B-C06B-4032-8B87-A71247429626}" destId="{60294DE2-C5A8-4B93-900A-E3B1CCB56F89}" srcOrd="0" destOrd="0" presId="urn:microsoft.com/office/officeart/2005/8/layout/cycle2"/>
    <dgm:cxn modelId="{448F2537-53CF-4890-A719-7B7C1194365B}" type="presOf" srcId="{74244E2B-A9F3-467C-8A34-E9634CBDDB9A}" destId="{C8580563-3A9A-40BA-8935-B8F4A6BD500D}" srcOrd="0" destOrd="0" presId="urn:microsoft.com/office/officeart/2005/8/layout/cycle2"/>
    <dgm:cxn modelId="{C06BB065-22F8-4AB4-B87E-8CCB7DF8199D}" type="presParOf" srcId="{EA707459-F502-419A-9369-783850BC2A91}" destId="{7DACAFB5-6BBC-440D-928E-E98DFC063FEA}" srcOrd="0" destOrd="0" presId="urn:microsoft.com/office/officeart/2005/8/layout/cycle2"/>
    <dgm:cxn modelId="{DD3A220E-0F9E-4047-83EF-A49FF720CE16}" type="presParOf" srcId="{EA707459-F502-419A-9369-783850BC2A91}" destId="{C8580563-3A9A-40BA-8935-B8F4A6BD500D}" srcOrd="1" destOrd="0" presId="urn:microsoft.com/office/officeart/2005/8/layout/cycle2"/>
    <dgm:cxn modelId="{148D7197-ADCC-4AFA-834A-8753B6BCC9F7}" type="presParOf" srcId="{C8580563-3A9A-40BA-8935-B8F4A6BD500D}" destId="{D07A446A-2327-4235-B85A-EAA0DB447C9F}" srcOrd="0" destOrd="0" presId="urn:microsoft.com/office/officeart/2005/8/layout/cycle2"/>
    <dgm:cxn modelId="{C4BF02B3-51E3-45DA-9DFB-B07EA4940FEE}" type="presParOf" srcId="{EA707459-F502-419A-9369-783850BC2A91}" destId="{5D0445D3-8D8B-4DAA-955E-F7E01C7D93AF}" srcOrd="2" destOrd="0" presId="urn:microsoft.com/office/officeart/2005/8/layout/cycle2"/>
    <dgm:cxn modelId="{B29C54C0-6508-4579-9F0E-1F807766C80F}" type="presParOf" srcId="{EA707459-F502-419A-9369-783850BC2A91}" destId="{36C8DD1F-29D1-4988-84CA-4BE954EA8F87}" srcOrd="3" destOrd="0" presId="urn:microsoft.com/office/officeart/2005/8/layout/cycle2"/>
    <dgm:cxn modelId="{22BE11F0-DFC1-4520-B542-D03168C0946C}" type="presParOf" srcId="{36C8DD1F-29D1-4988-84CA-4BE954EA8F87}" destId="{C06D2F08-64FE-4CF1-AAB7-1D38EB1E0ADD}" srcOrd="0" destOrd="0" presId="urn:microsoft.com/office/officeart/2005/8/layout/cycle2"/>
    <dgm:cxn modelId="{7B6CA006-1814-40F7-991A-98F3CFC34F0D}" type="presParOf" srcId="{EA707459-F502-419A-9369-783850BC2A91}" destId="{7DD1D138-985A-446A-A807-F568AB3AD8EF}" srcOrd="4" destOrd="0" presId="urn:microsoft.com/office/officeart/2005/8/layout/cycle2"/>
    <dgm:cxn modelId="{F35440DF-966C-4CE4-95EF-7ECB92296D6F}" type="presParOf" srcId="{EA707459-F502-419A-9369-783850BC2A91}" destId="{3C44D632-CA5A-48DF-B7D8-7CB632D890DA}" srcOrd="5" destOrd="0" presId="urn:microsoft.com/office/officeart/2005/8/layout/cycle2"/>
    <dgm:cxn modelId="{C469AA01-A947-4934-A06A-9F763046C830}" type="presParOf" srcId="{3C44D632-CA5A-48DF-B7D8-7CB632D890DA}" destId="{681A1F3D-46BD-4C11-A448-8B5FE14BED43}" srcOrd="0" destOrd="0" presId="urn:microsoft.com/office/officeart/2005/8/layout/cycle2"/>
    <dgm:cxn modelId="{2825C836-922E-4F7C-AF52-6F0201F565C5}" type="presParOf" srcId="{EA707459-F502-419A-9369-783850BC2A91}" destId="{21F9E6CB-29AF-4D5D-8874-445799F2E3F8}" srcOrd="6" destOrd="0" presId="urn:microsoft.com/office/officeart/2005/8/layout/cycle2"/>
    <dgm:cxn modelId="{0A2EFBD5-7594-4225-84D5-554BFC902F92}" type="presParOf" srcId="{EA707459-F502-419A-9369-783850BC2A91}" destId="{D1851127-30CA-4A8F-9436-2F609526CE63}" srcOrd="7" destOrd="0" presId="urn:microsoft.com/office/officeart/2005/8/layout/cycle2"/>
    <dgm:cxn modelId="{5BCD0599-8810-4D10-A369-8CDBBA8C74B8}" type="presParOf" srcId="{D1851127-30CA-4A8F-9436-2F609526CE63}" destId="{418B2A5D-74B0-4423-AA41-643887B280AA}" srcOrd="0" destOrd="0" presId="urn:microsoft.com/office/officeart/2005/8/layout/cycle2"/>
    <dgm:cxn modelId="{E11E25F4-482C-4483-93F1-CE3A003DD4EB}" type="presParOf" srcId="{EA707459-F502-419A-9369-783850BC2A91}" destId="{60294DE2-C5A8-4B93-900A-E3B1CCB56F89}" srcOrd="8" destOrd="0" presId="urn:microsoft.com/office/officeart/2005/8/layout/cycle2"/>
    <dgm:cxn modelId="{1FF1099B-E413-4E0A-8D2F-9A587DB4FB25}" type="presParOf" srcId="{EA707459-F502-419A-9369-783850BC2A91}" destId="{D580556E-D877-408A-8FF9-4BD29DFDE624}" srcOrd="9" destOrd="0" presId="urn:microsoft.com/office/officeart/2005/8/layout/cycle2"/>
    <dgm:cxn modelId="{AB0859B4-203E-4438-BA12-67005C630004}" type="presParOf" srcId="{D580556E-D877-408A-8FF9-4BD29DFDE624}" destId="{2FD54A13-F4F6-4B0B-9311-61C9010109C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61341-4427-404D-BD14-158D5E56ECAD}">
      <dsp:nvSpPr>
        <dsp:cNvPr id="0" name=""/>
        <dsp:cNvSpPr/>
      </dsp:nvSpPr>
      <dsp:spPr>
        <a:xfrm>
          <a:off x="2803078" y="2806138"/>
          <a:ext cx="3391569" cy="2920697"/>
        </a:xfrm>
        <a:prstGeom prst="hexagon">
          <a:avLst>
            <a:gd name="adj" fmla="val 25000"/>
            <a:gd name="vf" fmla="val 115470"/>
          </a:avLst>
        </a:prstGeom>
        <a:solidFill>
          <a:srgbClr val="72B75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5560" rIns="0" bIns="35560" numCol="1" spcCol="1270" anchor="ctr" anchorCtr="0">
          <a:noAutofit/>
        </a:bodyPr>
        <a:lstStyle/>
        <a:p>
          <a:pPr lvl="0" algn="ctr" defTabSz="1244600">
            <a:lnSpc>
              <a:spcPct val="90000"/>
            </a:lnSpc>
            <a:spcBef>
              <a:spcPct val="0"/>
            </a:spcBef>
            <a:spcAft>
              <a:spcPct val="35000"/>
            </a:spcAft>
          </a:pPr>
          <a:r>
            <a:rPr lang="hy-AM" sz="2800" kern="1200" dirty="0" smtClean="0"/>
            <a:t>Ինչ պետք է անել</a:t>
          </a:r>
          <a:endParaRPr lang="en-US" sz="2800" kern="1200" dirty="0"/>
        </a:p>
      </dsp:txBody>
      <dsp:txXfrm>
        <a:off x="3329100" y="3259129"/>
        <a:ext cx="2339525" cy="2014715"/>
      </dsp:txXfrm>
    </dsp:sp>
    <dsp:sp modelId="{79DF265B-C095-4FD2-B73C-C546E73A0C0D}">
      <dsp:nvSpPr>
        <dsp:cNvPr id="0" name=""/>
        <dsp:cNvSpPr/>
      </dsp:nvSpPr>
      <dsp:spPr>
        <a:xfrm>
          <a:off x="2881750" y="4095890"/>
          <a:ext cx="395838" cy="341641"/>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60E1AD-1330-4FE2-9447-73EA57157AE7}">
      <dsp:nvSpPr>
        <dsp:cNvPr id="0" name=""/>
        <dsp:cNvSpPr/>
      </dsp:nvSpPr>
      <dsp:spPr>
        <a:xfrm>
          <a:off x="0" y="1260937"/>
          <a:ext cx="3387233" cy="2919804"/>
        </a:xfrm>
        <a:prstGeom prst="hexagon">
          <a:avLst>
            <a:gd name="adj" fmla="val 25000"/>
            <a:gd name="vf" fmla="val 115470"/>
          </a:avLst>
        </a:prstGeom>
        <a:blipFill>
          <a:blip xmlns:r="http://schemas.openxmlformats.org/officeDocument/2006/relationships" r:embed="rId1">
            <a:extLst>
              <a:ext uri="{BEBA8EAE-BF5A-486C-A8C5-ECC9F3942E4B}">
                <a14:imgProps xmlns:a14="http://schemas.microsoft.com/office/drawing/2010/main">
                  <a14:imgLayer r:embed="rId2">
                    <a14:imgEffect>
                      <a14:colorTemperature colorTemp="5300"/>
                    </a14:imgEffect>
                  </a14:imgLayer>
                </a14:imgProps>
              </a:ext>
              <a:ext uri="{28A0092B-C50C-407E-A947-70E740481C1C}">
                <a14:useLocalDpi xmlns:a14="http://schemas.microsoft.com/office/drawing/2010/main" val="0"/>
              </a:ext>
            </a:extLst>
          </a:blip>
          <a:srcRect/>
          <a:stretch>
            <a:fillRect t="-8000" b="-8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821656A-F6DA-4BCE-B932-3FC4ACA306C1}">
      <dsp:nvSpPr>
        <dsp:cNvPr id="0" name=""/>
        <dsp:cNvSpPr/>
      </dsp:nvSpPr>
      <dsp:spPr>
        <a:xfrm>
          <a:off x="2293258" y="3776578"/>
          <a:ext cx="395838" cy="341641"/>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99DC6-B9F7-4CBF-8FD9-BC1736B2AA4B}">
      <dsp:nvSpPr>
        <dsp:cNvPr id="0" name=""/>
        <dsp:cNvSpPr/>
      </dsp:nvSpPr>
      <dsp:spPr>
        <a:xfrm rot="5400000">
          <a:off x="5391403" y="168148"/>
          <a:ext cx="2539999" cy="2209799"/>
        </a:xfrm>
        <a:prstGeom prst="hexagon">
          <a:avLst>
            <a:gd name="adj" fmla="val 25000"/>
            <a:gd name="vf" fmla="val 115470"/>
          </a:avLst>
        </a:prstGeom>
        <a:solidFill>
          <a:srgbClr val="A4BE5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hy-AM" sz="1000" kern="1200" dirty="0" smtClean="0">
              <a:solidFill>
                <a:schemeClr val="tx1"/>
              </a:solidFill>
            </a:rPr>
            <a:t>Հաշված է, որ մեկ բջջային հեռախոսի լիցքավորումը արտանետում է 0,3կգ </a:t>
          </a:r>
          <a:r>
            <a:rPr lang="en-US" sz="1000" kern="1200" dirty="0" smtClean="0">
              <a:solidFill>
                <a:schemeClr val="tx1"/>
              </a:solidFill>
            </a:rPr>
            <a:t>CO2, </a:t>
          </a:r>
          <a:r>
            <a:rPr lang="hy-AM" sz="1000" kern="1200" dirty="0" smtClean="0">
              <a:solidFill>
                <a:schemeClr val="tx1"/>
              </a:solidFill>
            </a:rPr>
            <a:t>իսկ եթե սարքը մշտապես </a:t>
          </a:r>
        </a:p>
        <a:p>
          <a:pPr lvl="0" algn="ctr" defTabSz="444500">
            <a:lnSpc>
              <a:spcPct val="90000"/>
            </a:lnSpc>
            <a:spcBef>
              <a:spcPct val="0"/>
            </a:spcBef>
            <a:spcAft>
              <a:spcPct val="35000"/>
            </a:spcAft>
          </a:pPr>
          <a:r>
            <a:rPr lang="hy-AM" sz="1000" kern="1200" dirty="0" smtClean="0">
              <a:solidFill>
                <a:schemeClr val="tx1"/>
              </a:solidFill>
            </a:rPr>
            <a:t>միացված է վարդակին, սակայն չի օգտագործվում, արտանետում է 2,4կգ</a:t>
          </a:r>
          <a:r>
            <a:rPr lang="en-US" sz="1000" kern="1200" dirty="0" smtClean="0">
              <a:solidFill>
                <a:schemeClr val="tx1"/>
              </a:solidFill>
            </a:rPr>
            <a:t>CO2:</a:t>
          </a:r>
          <a:r>
            <a:rPr lang="hy-AM" sz="1000" kern="1200" dirty="0" smtClean="0">
              <a:solidFill>
                <a:schemeClr val="tx1"/>
              </a:solidFill>
            </a:rPr>
            <a:t> </a:t>
          </a:r>
          <a:endParaRPr lang="en-US" sz="1000" kern="1200" dirty="0">
            <a:solidFill>
              <a:schemeClr val="tx1"/>
            </a:solidFill>
          </a:endParaRPr>
        </a:p>
      </dsp:txBody>
      <dsp:txXfrm rot="-5400000">
        <a:off x="5900863" y="398866"/>
        <a:ext cx="1521079" cy="1748366"/>
      </dsp:txXfrm>
    </dsp:sp>
    <dsp:sp modelId="{25592F26-3B9F-4C87-A957-BC411FFFE618}">
      <dsp:nvSpPr>
        <dsp:cNvPr id="0" name=""/>
        <dsp:cNvSpPr/>
      </dsp:nvSpPr>
      <dsp:spPr>
        <a:xfrm>
          <a:off x="7833359" y="511048"/>
          <a:ext cx="2834639" cy="152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endParaRPr lang="en-US" sz="1000" kern="1200" dirty="0"/>
        </a:p>
      </dsp:txBody>
      <dsp:txXfrm>
        <a:off x="7833359" y="511048"/>
        <a:ext cx="2834639" cy="1523999"/>
      </dsp:txXfrm>
    </dsp:sp>
    <dsp:sp modelId="{17220291-C918-4EAA-9647-234368E019F3}">
      <dsp:nvSpPr>
        <dsp:cNvPr id="0" name=""/>
        <dsp:cNvSpPr/>
      </dsp:nvSpPr>
      <dsp:spPr>
        <a:xfrm rot="5400000">
          <a:off x="3004819" y="168148"/>
          <a:ext cx="2539999" cy="2209799"/>
        </a:xfrm>
        <a:prstGeom prst="hexagon">
          <a:avLst>
            <a:gd name="adj" fmla="val 25000"/>
            <a:gd name="vf" fmla="val 115470"/>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3514279" y="398866"/>
        <a:ext cx="1521079" cy="1748366"/>
      </dsp:txXfrm>
    </dsp:sp>
    <dsp:sp modelId="{3B8A8064-630E-4958-BA2D-A337EC9CD62A}">
      <dsp:nvSpPr>
        <dsp:cNvPr id="0" name=""/>
        <dsp:cNvSpPr/>
      </dsp:nvSpPr>
      <dsp:spPr>
        <a:xfrm rot="5400000">
          <a:off x="4193539" y="2324100"/>
          <a:ext cx="2539999" cy="2209799"/>
        </a:xfrm>
        <a:prstGeom prst="hexagon">
          <a:avLst>
            <a:gd name="adj" fmla="val 25000"/>
            <a:gd name="vf" fmla="val 115470"/>
          </a:avLst>
        </a:prstGeom>
        <a:solidFill>
          <a:srgbClr val="A4BE5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hy-AM" sz="1000" kern="1200" dirty="0" smtClean="0">
              <a:solidFill>
                <a:schemeClr val="tx1"/>
              </a:solidFill>
            </a:rPr>
            <a:t>Մեկ </a:t>
          </a:r>
          <a:r>
            <a:rPr lang="en-US" sz="1000" kern="1200" dirty="0" smtClean="0">
              <a:solidFill>
                <a:schemeClr val="tx1"/>
              </a:solidFill>
            </a:rPr>
            <a:t>SMS</a:t>
          </a:r>
          <a:r>
            <a:rPr lang="hy-AM" sz="1000" kern="1200" dirty="0" smtClean="0">
              <a:solidFill>
                <a:schemeClr val="tx1"/>
              </a:solidFill>
            </a:rPr>
            <a:t>- հաղորդագրությունը արտանետում է 0,014գ </a:t>
          </a:r>
          <a:r>
            <a:rPr lang="en-US" sz="1000" kern="1200" dirty="0" smtClean="0">
              <a:solidFill>
                <a:schemeClr val="tx1"/>
              </a:solidFill>
            </a:rPr>
            <a:t> CO2:</a:t>
          </a:r>
          <a:r>
            <a:rPr lang="hy-AM" sz="1000" kern="1200" dirty="0" smtClean="0">
              <a:solidFill>
                <a:schemeClr val="tx1"/>
              </a:solidFill>
            </a:rPr>
            <a:t> Մեկ որոնումը </a:t>
          </a:r>
          <a:r>
            <a:rPr lang="en-US" sz="1000" kern="1200" dirty="0" smtClean="0">
              <a:solidFill>
                <a:schemeClr val="tx1"/>
              </a:solidFill>
            </a:rPr>
            <a:t>Google-</a:t>
          </a:r>
          <a:r>
            <a:rPr lang="hy-AM" sz="1000" kern="1200" dirty="0" smtClean="0">
              <a:solidFill>
                <a:schemeClr val="tx1"/>
              </a:solidFill>
            </a:rPr>
            <a:t>ում 0,2գ </a:t>
          </a:r>
          <a:r>
            <a:rPr lang="en-US" sz="1000" kern="1200" dirty="0" smtClean="0">
              <a:solidFill>
                <a:schemeClr val="tx1"/>
              </a:solidFill>
            </a:rPr>
            <a:t>CO2</a:t>
          </a:r>
          <a:endParaRPr lang="en-US" sz="1000" kern="1200" dirty="0">
            <a:solidFill>
              <a:schemeClr val="tx1"/>
            </a:solidFill>
          </a:endParaRPr>
        </a:p>
      </dsp:txBody>
      <dsp:txXfrm rot="-5400000">
        <a:off x="4702999" y="2554818"/>
        <a:ext cx="1521079" cy="1748366"/>
      </dsp:txXfrm>
    </dsp:sp>
    <dsp:sp modelId="{5B624D47-6E02-4D2B-9F4F-0B4E01BEF267}">
      <dsp:nvSpPr>
        <dsp:cNvPr id="0" name=""/>
        <dsp:cNvSpPr/>
      </dsp:nvSpPr>
      <dsp:spPr>
        <a:xfrm>
          <a:off x="1523999" y="2667000"/>
          <a:ext cx="2743199" cy="152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r" defTabSz="444500">
            <a:lnSpc>
              <a:spcPct val="90000"/>
            </a:lnSpc>
            <a:spcBef>
              <a:spcPct val="0"/>
            </a:spcBef>
            <a:spcAft>
              <a:spcPct val="35000"/>
            </a:spcAft>
          </a:pPr>
          <a:endParaRPr lang="en-US" sz="1000" kern="1200" dirty="0"/>
        </a:p>
      </dsp:txBody>
      <dsp:txXfrm>
        <a:off x="1523999" y="2667000"/>
        <a:ext cx="2743199" cy="1523999"/>
      </dsp:txXfrm>
    </dsp:sp>
    <dsp:sp modelId="{13AD8F99-8688-4683-AD73-0BAFA6898A37}">
      <dsp:nvSpPr>
        <dsp:cNvPr id="0" name=""/>
        <dsp:cNvSpPr/>
      </dsp:nvSpPr>
      <dsp:spPr>
        <a:xfrm rot="5400000">
          <a:off x="6580123" y="2324100"/>
          <a:ext cx="2539999" cy="2209799"/>
        </a:xfrm>
        <a:prstGeom prst="hexagon">
          <a:avLst>
            <a:gd name="adj" fmla="val 25000"/>
            <a:gd name="vf" fmla="val 115470"/>
          </a:avLst>
        </a:prstGeom>
        <a:solidFill>
          <a:srgbClr val="84AB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7089583" y="2554818"/>
        <a:ext cx="1521079" cy="1748366"/>
      </dsp:txXfrm>
    </dsp:sp>
    <dsp:sp modelId="{3F0D84BC-9AAE-49EF-9614-4A471D796051}">
      <dsp:nvSpPr>
        <dsp:cNvPr id="0" name=""/>
        <dsp:cNvSpPr/>
      </dsp:nvSpPr>
      <dsp:spPr>
        <a:xfrm rot="5400000">
          <a:off x="5391403" y="4480051"/>
          <a:ext cx="2539999" cy="2209799"/>
        </a:xfrm>
        <a:prstGeom prst="hexagon">
          <a:avLst>
            <a:gd name="adj" fmla="val 25000"/>
            <a:gd name="vf" fmla="val 115470"/>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hy-AM" sz="1000" kern="1200" dirty="0" smtClean="0">
              <a:solidFill>
                <a:schemeClr val="tx1"/>
              </a:solidFill>
            </a:rPr>
            <a:t>Համակարգիչը աշխատանքային ռեժիմում ծախսում է մինչև 400-500Վտ զորություն։ Հաճախ ամբողջ օրը </a:t>
          </a:r>
        </a:p>
        <a:p>
          <a:pPr lvl="0" algn="ctr" defTabSz="444500">
            <a:lnSpc>
              <a:spcPct val="90000"/>
            </a:lnSpc>
            <a:spcBef>
              <a:spcPct val="0"/>
            </a:spcBef>
            <a:spcAft>
              <a:spcPct val="35000"/>
            </a:spcAft>
          </a:pPr>
          <a:r>
            <a:rPr lang="hy-AM" sz="1000" kern="1200" dirty="0" smtClean="0">
              <a:solidFill>
                <a:schemeClr val="tx1"/>
              </a:solidFill>
            </a:rPr>
            <a:t>Համակարգիչը միացած ենք թողնում, անկախ այն հանգամանքից աշխատում ենք նրանով, թե ոչ։</a:t>
          </a:r>
          <a:endParaRPr lang="en-US" sz="1000" kern="1200" dirty="0">
            <a:solidFill>
              <a:schemeClr val="tx1"/>
            </a:solidFill>
          </a:endParaRPr>
        </a:p>
      </dsp:txBody>
      <dsp:txXfrm rot="-5400000">
        <a:off x="5900863" y="4710769"/>
        <a:ext cx="1521079" cy="1748366"/>
      </dsp:txXfrm>
    </dsp:sp>
    <dsp:sp modelId="{695DFE69-83BC-4442-B8F1-F7AE8B9398BA}">
      <dsp:nvSpPr>
        <dsp:cNvPr id="0" name=""/>
        <dsp:cNvSpPr/>
      </dsp:nvSpPr>
      <dsp:spPr>
        <a:xfrm>
          <a:off x="3326381" y="302958"/>
          <a:ext cx="1920156" cy="1974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hy-AM" sz="1000" kern="1200" dirty="0" smtClean="0"/>
            <a:t>Նույնիսկ </a:t>
          </a:r>
          <a:endParaRPr lang="en-US" sz="1000" kern="1200" dirty="0"/>
        </a:p>
        <a:p>
          <a:pPr lvl="0" algn="ctr" defTabSz="444500">
            <a:lnSpc>
              <a:spcPct val="90000"/>
            </a:lnSpc>
            <a:spcBef>
              <a:spcPct val="0"/>
            </a:spcBef>
            <a:spcAft>
              <a:spcPct val="35000"/>
            </a:spcAft>
          </a:pPr>
          <a:r>
            <a:rPr lang="hy-AM" sz="1000" kern="1200" dirty="0" smtClean="0"/>
            <a:t>Քնի ռեժիմում նրա ծախսը կազմում  է 100-200Վտ։ և եթե այն օրական 2 ժամ գտնվում է այդ վիճակում, ապա </a:t>
          </a:r>
        </a:p>
        <a:p>
          <a:pPr lvl="0" algn="ctr" defTabSz="444500">
            <a:lnSpc>
              <a:spcPct val="90000"/>
            </a:lnSpc>
            <a:spcBef>
              <a:spcPct val="0"/>
            </a:spcBef>
            <a:spcAft>
              <a:spcPct val="35000"/>
            </a:spcAft>
          </a:pPr>
          <a:r>
            <a:rPr lang="hy-AM" sz="1000" kern="1200" dirty="0" smtClean="0"/>
            <a:t>անօգուտ ծախսվում է 12կՎտ էլեկտրաէներգիա։ </a:t>
          </a:r>
        </a:p>
      </dsp:txBody>
      <dsp:txXfrm>
        <a:off x="3326381" y="302958"/>
        <a:ext cx="1920156" cy="1974844"/>
      </dsp:txXfrm>
    </dsp:sp>
    <dsp:sp modelId="{56A9943A-D19E-4620-AB0C-A4205234DF2E}">
      <dsp:nvSpPr>
        <dsp:cNvPr id="0" name=""/>
        <dsp:cNvSpPr/>
      </dsp:nvSpPr>
      <dsp:spPr>
        <a:xfrm rot="5400000">
          <a:off x="3004819" y="4480051"/>
          <a:ext cx="2539999" cy="2209799"/>
        </a:xfrm>
        <a:prstGeom prst="hexagon">
          <a:avLst>
            <a:gd name="adj" fmla="val 25000"/>
            <a:gd name="vf" fmla="val 115470"/>
          </a:avLst>
        </a:prstGeom>
        <a:solidFill>
          <a:srgbClr val="84AB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3514279" y="4710769"/>
        <a:ext cx="1521079" cy="17483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CAFB5-6BBC-440D-928E-E98DFC063FEA}">
      <dsp:nvSpPr>
        <dsp:cNvPr id="0" name=""/>
        <dsp:cNvSpPr/>
      </dsp:nvSpPr>
      <dsp:spPr>
        <a:xfrm>
          <a:off x="3352579" y="2745"/>
          <a:ext cx="1805634" cy="1805634"/>
        </a:xfrm>
        <a:prstGeom prst="ellipse">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hy-AM" sz="1200" kern="1200" dirty="0" smtClean="0"/>
            <a:t>Մարտկոցները չշրջափակել  տարբեր առարկաներով։</a:t>
          </a:r>
          <a:endParaRPr lang="en-US" sz="1200" kern="1200" dirty="0"/>
        </a:p>
      </dsp:txBody>
      <dsp:txXfrm>
        <a:off x="3617008" y="267174"/>
        <a:ext cx="1276776" cy="1276776"/>
      </dsp:txXfrm>
    </dsp:sp>
    <dsp:sp modelId="{C8580563-3A9A-40BA-8935-B8F4A6BD500D}">
      <dsp:nvSpPr>
        <dsp:cNvPr id="0" name=""/>
        <dsp:cNvSpPr/>
      </dsp:nvSpPr>
      <dsp:spPr>
        <a:xfrm rot="2160000">
          <a:off x="5100829" y="1388994"/>
          <a:ext cx="478676" cy="609401"/>
        </a:xfrm>
        <a:prstGeom prst="rightArrow">
          <a:avLst>
            <a:gd name="adj1" fmla="val 60000"/>
            <a:gd name="adj2" fmla="val 50000"/>
          </a:avLst>
        </a:prstGeom>
        <a:solidFill>
          <a:schemeClr val="tx1">
            <a:lumMod val="95000"/>
            <a:lumOff val="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5114542" y="1468670"/>
        <a:ext cx="335073" cy="365641"/>
      </dsp:txXfrm>
    </dsp:sp>
    <dsp:sp modelId="{5D0445D3-8D8B-4DAA-955E-F7E01C7D93AF}">
      <dsp:nvSpPr>
        <dsp:cNvPr id="0" name=""/>
        <dsp:cNvSpPr/>
      </dsp:nvSpPr>
      <dsp:spPr>
        <a:xfrm>
          <a:off x="5544042" y="1594937"/>
          <a:ext cx="1805634" cy="1805634"/>
        </a:xfrm>
        <a:prstGeom prst="ellipse">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hy-AM" sz="1200" kern="1200" dirty="0" smtClean="0"/>
            <a:t>Պատուհանները փակել վարագույրներով</a:t>
          </a:r>
          <a:endParaRPr lang="en-US" sz="1200" kern="1200" dirty="0"/>
        </a:p>
      </dsp:txBody>
      <dsp:txXfrm>
        <a:off x="5808471" y="1859366"/>
        <a:ext cx="1276776" cy="1276776"/>
      </dsp:txXfrm>
    </dsp:sp>
    <dsp:sp modelId="{36C8DD1F-29D1-4988-84CA-4BE954EA8F87}">
      <dsp:nvSpPr>
        <dsp:cNvPr id="0" name=""/>
        <dsp:cNvSpPr/>
      </dsp:nvSpPr>
      <dsp:spPr>
        <a:xfrm rot="6480000">
          <a:off x="5793175" y="3468278"/>
          <a:ext cx="478676" cy="609401"/>
        </a:xfrm>
        <a:prstGeom prst="rightArrow">
          <a:avLst>
            <a:gd name="adj1" fmla="val 60000"/>
            <a:gd name="adj2" fmla="val 50000"/>
          </a:avLst>
        </a:prstGeom>
        <a:solidFill>
          <a:schemeClr val="tx1">
            <a:lumMod val="95000"/>
            <a:lumOff val="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887164" y="3521871"/>
        <a:ext cx="335073" cy="365641"/>
      </dsp:txXfrm>
    </dsp:sp>
    <dsp:sp modelId="{7DD1D138-985A-446A-A807-F568AB3AD8EF}">
      <dsp:nvSpPr>
        <dsp:cNvPr id="0" name=""/>
        <dsp:cNvSpPr/>
      </dsp:nvSpPr>
      <dsp:spPr>
        <a:xfrm>
          <a:off x="4706977" y="4171156"/>
          <a:ext cx="1805634" cy="1805634"/>
        </a:xfrm>
        <a:prstGeom prst="ellipse">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hy-AM" sz="1200" kern="1200" dirty="0" smtClean="0"/>
            <a:t>Փակել պատուհանների և դռների ճեղքերը։</a:t>
          </a:r>
          <a:endParaRPr lang="en-US" sz="1200" kern="1200" dirty="0"/>
        </a:p>
      </dsp:txBody>
      <dsp:txXfrm>
        <a:off x="4971406" y="4435585"/>
        <a:ext cx="1276776" cy="1276776"/>
      </dsp:txXfrm>
    </dsp:sp>
    <dsp:sp modelId="{3C44D632-CA5A-48DF-B7D8-7CB632D890DA}">
      <dsp:nvSpPr>
        <dsp:cNvPr id="0" name=""/>
        <dsp:cNvSpPr/>
      </dsp:nvSpPr>
      <dsp:spPr>
        <a:xfrm rot="10800000">
          <a:off x="4029605" y="4769273"/>
          <a:ext cx="478676" cy="609401"/>
        </a:xfrm>
        <a:prstGeom prst="rightArrow">
          <a:avLst>
            <a:gd name="adj1" fmla="val 60000"/>
            <a:gd name="adj2" fmla="val 50000"/>
          </a:avLst>
        </a:prstGeom>
        <a:solidFill>
          <a:schemeClr val="tx1">
            <a:lumMod val="95000"/>
            <a:lumOff val="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173208" y="4891153"/>
        <a:ext cx="335073" cy="365641"/>
      </dsp:txXfrm>
    </dsp:sp>
    <dsp:sp modelId="{21F9E6CB-29AF-4D5D-8874-445799F2E3F8}">
      <dsp:nvSpPr>
        <dsp:cNvPr id="0" name=""/>
        <dsp:cNvSpPr/>
      </dsp:nvSpPr>
      <dsp:spPr>
        <a:xfrm>
          <a:off x="1998180" y="4171156"/>
          <a:ext cx="1805634" cy="1805634"/>
        </a:xfrm>
        <a:prstGeom prst="ellipse">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hy-AM" sz="1200" kern="1200" dirty="0" smtClean="0"/>
            <a:t>Մաքրել փոշուց և կեղտից։</a:t>
          </a:r>
          <a:endParaRPr lang="en-US" sz="1200" kern="1200" dirty="0"/>
        </a:p>
      </dsp:txBody>
      <dsp:txXfrm>
        <a:off x="2262609" y="4435585"/>
        <a:ext cx="1276776" cy="1276776"/>
      </dsp:txXfrm>
    </dsp:sp>
    <dsp:sp modelId="{D1851127-30CA-4A8F-9436-2F609526CE63}">
      <dsp:nvSpPr>
        <dsp:cNvPr id="0" name=""/>
        <dsp:cNvSpPr/>
      </dsp:nvSpPr>
      <dsp:spPr>
        <a:xfrm rot="15120000">
          <a:off x="2247313" y="3494047"/>
          <a:ext cx="478676" cy="609401"/>
        </a:xfrm>
        <a:prstGeom prst="rightArrow">
          <a:avLst>
            <a:gd name="adj1" fmla="val 60000"/>
            <a:gd name="adj2" fmla="val 50000"/>
          </a:avLst>
        </a:prstGeom>
        <a:solidFill>
          <a:schemeClr val="tx1">
            <a:lumMod val="95000"/>
            <a:lumOff val="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341302" y="3684214"/>
        <a:ext cx="335073" cy="365641"/>
      </dsp:txXfrm>
    </dsp:sp>
    <dsp:sp modelId="{60294DE2-C5A8-4B93-900A-E3B1CCB56F89}">
      <dsp:nvSpPr>
        <dsp:cNvPr id="0" name=""/>
        <dsp:cNvSpPr/>
      </dsp:nvSpPr>
      <dsp:spPr>
        <a:xfrm>
          <a:off x="1161116" y="1594937"/>
          <a:ext cx="1805634" cy="1805634"/>
        </a:xfrm>
        <a:prstGeom prst="ellipse">
          <a:avLst/>
        </a:prstGeom>
        <a:solidFill>
          <a:srgbClr val="72B75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hy-AM" sz="1200" kern="1200" dirty="0" smtClean="0"/>
            <a:t>Ապահովել օդի ազատ շրջանառությունը։</a:t>
          </a:r>
          <a:endParaRPr lang="en-US" sz="1200" kern="1200" dirty="0"/>
        </a:p>
      </dsp:txBody>
      <dsp:txXfrm>
        <a:off x="1425545" y="1859366"/>
        <a:ext cx="1276776" cy="1276776"/>
      </dsp:txXfrm>
    </dsp:sp>
    <dsp:sp modelId="{D580556E-D877-408A-8FF9-4BD29DFDE624}">
      <dsp:nvSpPr>
        <dsp:cNvPr id="0" name=""/>
        <dsp:cNvSpPr/>
      </dsp:nvSpPr>
      <dsp:spPr>
        <a:xfrm rot="19440000">
          <a:off x="2909366" y="1404920"/>
          <a:ext cx="478676" cy="609401"/>
        </a:xfrm>
        <a:prstGeom prst="rightArrow">
          <a:avLst>
            <a:gd name="adj1" fmla="val 60000"/>
            <a:gd name="adj2" fmla="val 50000"/>
          </a:avLst>
        </a:prstGeom>
        <a:solidFill>
          <a:schemeClr val="tx1">
            <a:lumMod val="95000"/>
            <a:lumOff val="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923079" y="1569004"/>
        <a:ext cx="335073" cy="365641"/>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E6FE4D-4FC0-4574-B2A7-2AD3904FD86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285178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6FE4D-4FC0-4574-B2A7-2AD3904FD86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180785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6FE4D-4FC0-4574-B2A7-2AD3904FD86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73179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6FE4D-4FC0-4574-B2A7-2AD3904FD86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58034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6FE4D-4FC0-4574-B2A7-2AD3904FD862}"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313707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E6FE4D-4FC0-4574-B2A7-2AD3904FD86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274313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6FE4D-4FC0-4574-B2A7-2AD3904FD862}" type="datetimeFigureOut">
              <a:rPr lang="en-US" smtClean="0"/>
              <a:t>12/20/2023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76766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6FE4D-4FC0-4574-B2A7-2AD3904FD862}" type="datetimeFigureOut">
              <a:rPr lang="en-US" smtClean="0"/>
              <a:t>12/20/2023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56920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6FE4D-4FC0-4574-B2A7-2AD3904FD862}" type="datetimeFigureOut">
              <a:rPr lang="en-US" smtClean="0"/>
              <a:t>12/20/2023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347123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6FE4D-4FC0-4574-B2A7-2AD3904FD86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875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6FE4D-4FC0-4574-B2A7-2AD3904FD862}"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0AB4E-ACDD-4478-93AA-3FF870120875}" type="slidenum">
              <a:rPr lang="en-US" smtClean="0"/>
              <a:t>‹#›</a:t>
            </a:fld>
            <a:endParaRPr lang="en-US"/>
          </a:p>
        </p:txBody>
      </p:sp>
    </p:spTree>
    <p:extLst>
      <p:ext uri="{BB962C8B-B14F-4D97-AF65-F5344CB8AC3E}">
        <p14:creationId xmlns:p14="http://schemas.microsoft.com/office/powerpoint/2010/main" val="2496181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6FE4D-4FC0-4574-B2A7-2AD3904FD862}" type="datetimeFigureOut">
              <a:rPr lang="en-US" smtClean="0"/>
              <a:t>12/20/2023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0AB4E-ACDD-4478-93AA-3FF870120875}" type="slidenum">
              <a:rPr lang="en-US" smtClean="0"/>
              <a:t>‹#›</a:t>
            </a:fld>
            <a:endParaRPr lang="en-US"/>
          </a:p>
        </p:txBody>
      </p:sp>
    </p:spTree>
    <p:extLst>
      <p:ext uri="{BB962C8B-B14F-4D97-AF65-F5344CB8AC3E}">
        <p14:creationId xmlns:p14="http://schemas.microsoft.com/office/powerpoint/2010/main" val="346338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3.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Layout" Target="../diagrams/layout2.xml"/><Relationship Id="rId7" Type="http://schemas.openxmlformats.org/officeDocument/2006/relationships/image" Target="../media/image8.jp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p:cNvSpPr/>
          <p:nvPr/>
        </p:nvSpPr>
        <p:spPr>
          <a:xfrm>
            <a:off x="-1154901" y="-66040"/>
            <a:ext cx="2367280" cy="2040759"/>
          </a:xfrm>
          <a:prstGeom prst="hexagon">
            <a:avLst/>
          </a:prstGeom>
          <a:solidFill>
            <a:srgbClr val="9AC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exagon 6"/>
          <p:cNvSpPr/>
          <p:nvPr/>
        </p:nvSpPr>
        <p:spPr>
          <a:xfrm>
            <a:off x="-1154901" y="2127754"/>
            <a:ext cx="2367280" cy="2040759"/>
          </a:xfrm>
          <a:prstGeom prst="hexagon">
            <a:avLst/>
          </a:prstGeom>
          <a:solidFill>
            <a:srgbClr val="82A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p:cNvSpPr/>
          <p:nvPr/>
        </p:nvSpPr>
        <p:spPr>
          <a:xfrm>
            <a:off x="856779" y="-1132457"/>
            <a:ext cx="2367280" cy="2040759"/>
          </a:xfrm>
          <a:prstGeom prst="hexagon">
            <a:avLst/>
          </a:prstGeom>
          <a:solidFill>
            <a:srgbClr val="5BA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p:cNvSpPr/>
          <p:nvPr/>
        </p:nvSpPr>
        <p:spPr>
          <a:xfrm>
            <a:off x="1052964" y="3213725"/>
            <a:ext cx="1344410" cy="1158975"/>
          </a:xfrm>
          <a:prstGeom prst="hexagon">
            <a:avLst/>
          </a:prstGeom>
          <a:solidFill>
            <a:srgbClr val="9AC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p:cNvSpPr/>
          <p:nvPr/>
        </p:nvSpPr>
        <p:spPr>
          <a:xfrm>
            <a:off x="2868459" y="380043"/>
            <a:ext cx="1300480" cy="1168148"/>
          </a:xfrm>
          <a:prstGeom prst="hexagon">
            <a:avLst/>
          </a:prstGeom>
          <a:solidFill>
            <a:srgbClr val="9AC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xagon 13"/>
          <p:cNvSpPr/>
          <p:nvPr/>
        </p:nvSpPr>
        <p:spPr>
          <a:xfrm>
            <a:off x="2954529" y="2448218"/>
            <a:ext cx="931430" cy="802957"/>
          </a:xfrm>
          <a:prstGeom prst="hexagon">
            <a:avLst/>
          </a:prstGeom>
          <a:solidFill>
            <a:srgbClr val="5BA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p:cNvSpPr/>
          <p:nvPr/>
        </p:nvSpPr>
        <p:spPr>
          <a:xfrm>
            <a:off x="2282251" y="3269314"/>
            <a:ext cx="230245" cy="198487"/>
          </a:xfrm>
          <a:prstGeom prst="hexagon">
            <a:avLst/>
          </a:prstGeom>
          <a:solidFill>
            <a:srgbClr val="5BA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Hexagon 15"/>
          <p:cNvSpPr/>
          <p:nvPr/>
        </p:nvSpPr>
        <p:spPr>
          <a:xfrm>
            <a:off x="3318068" y="1984113"/>
            <a:ext cx="401261" cy="345915"/>
          </a:xfrm>
          <a:prstGeom prst="hexagon">
            <a:avLst/>
          </a:prstGeom>
          <a:solidFill>
            <a:srgbClr val="82A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p:cNvSpPr/>
          <p:nvPr/>
        </p:nvSpPr>
        <p:spPr>
          <a:xfrm>
            <a:off x="2598541" y="3187710"/>
            <a:ext cx="539835" cy="450276"/>
          </a:xfrm>
          <a:prstGeom prst="hexagon">
            <a:avLst/>
          </a:prstGeom>
          <a:solidFill>
            <a:srgbClr val="9AC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p:cNvSpPr/>
          <p:nvPr/>
        </p:nvSpPr>
        <p:spPr>
          <a:xfrm>
            <a:off x="725948" y="4060938"/>
            <a:ext cx="486431" cy="419337"/>
          </a:xfrm>
          <a:prstGeom prst="hexagon">
            <a:avLst/>
          </a:prstGeom>
          <a:solidFill>
            <a:srgbClr val="82A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https://i.pinimg.com/564x/8d/fa/9f/8dfa9fd2ada2fd76c48f098024d1daf0.jpg"/>
          <p:cNvPicPr>
            <a:picLocks noChangeAspect="1" noChangeArrowheads="1"/>
          </p:cNvPicPr>
          <p:nvPr/>
        </p:nvPicPr>
        <p:blipFill>
          <a:blip r:embed="rId2">
            <a:extLst>
              <a:ext uri="{28A0092B-C50C-407E-A947-70E740481C1C}">
                <a14:useLocalDpi xmlns:a14="http://schemas.microsoft.com/office/drawing/2010/main" val="0"/>
              </a:ext>
            </a:extLst>
          </a:blip>
          <a:srcRect l="14884" r="9421" b="2328"/>
          <a:stretch>
            <a:fillRect/>
          </a:stretch>
        </p:blipFill>
        <p:spPr bwMode="auto">
          <a:xfrm>
            <a:off x="856779" y="1038556"/>
            <a:ext cx="2367280" cy="2034596"/>
          </a:xfrm>
          <a:custGeom>
            <a:avLst/>
            <a:gdLst>
              <a:gd name="connsiteX0" fmla="*/ 507109 w 2367280"/>
              <a:gd name="connsiteY0" fmla="*/ 0 h 2034596"/>
              <a:gd name="connsiteX1" fmla="*/ 1860172 w 2367280"/>
              <a:gd name="connsiteY1" fmla="*/ 0 h 2034596"/>
              <a:gd name="connsiteX2" fmla="*/ 2367280 w 2367280"/>
              <a:gd name="connsiteY2" fmla="*/ 1014217 h 2034596"/>
              <a:gd name="connsiteX3" fmla="*/ 1857090 w 2367280"/>
              <a:gd name="connsiteY3" fmla="*/ 2034596 h 2034596"/>
              <a:gd name="connsiteX4" fmla="*/ 510190 w 2367280"/>
              <a:gd name="connsiteY4" fmla="*/ 2034596 h 2034596"/>
              <a:gd name="connsiteX5" fmla="*/ 0 w 2367280"/>
              <a:gd name="connsiteY5" fmla="*/ 1014217 h 203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7280" h="2034596">
                <a:moveTo>
                  <a:pt x="507109" y="0"/>
                </a:moveTo>
                <a:lnTo>
                  <a:pt x="1860172" y="0"/>
                </a:lnTo>
                <a:lnTo>
                  <a:pt x="2367280" y="1014217"/>
                </a:lnTo>
                <a:lnTo>
                  <a:pt x="1857090" y="2034596"/>
                </a:lnTo>
                <a:lnTo>
                  <a:pt x="510190" y="2034596"/>
                </a:lnTo>
                <a:lnTo>
                  <a:pt x="0" y="1014217"/>
                </a:lnTo>
                <a:close/>
              </a:path>
            </a:pathLst>
          </a:custGeom>
          <a:noFill/>
          <a:extLst>
            <a:ext uri="{909E8E84-426E-40DD-AFC4-6F175D3DCCD1}">
              <a14:hiddenFill xmlns:a14="http://schemas.microsoft.com/office/drawing/2010/main">
                <a:solidFill>
                  <a:srgbClr val="FFFFFF"/>
                </a:solidFill>
              </a14:hiddenFill>
            </a:ext>
          </a:extLst>
        </p:spPr>
      </p:pic>
      <p:sp>
        <p:nvSpPr>
          <p:cNvPr id="27" name="Pentagon 26"/>
          <p:cNvSpPr/>
          <p:nvPr/>
        </p:nvSpPr>
        <p:spPr>
          <a:xfrm rot="10800000">
            <a:off x="5076130" y="1046626"/>
            <a:ext cx="8864600" cy="4731172"/>
          </a:xfrm>
          <a:prstGeom prst="homePlate">
            <a:avLst/>
          </a:prstGeom>
          <a:solidFill>
            <a:srgbClr val="9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823713" y="2692891"/>
            <a:ext cx="6453970" cy="1323439"/>
          </a:xfrm>
          <a:prstGeom prst="rect">
            <a:avLst/>
          </a:prstGeom>
          <a:noFill/>
        </p:spPr>
        <p:txBody>
          <a:bodyPr wrap="square" rtlCol="0">
            <a:spAutoFit/>
          </a:bodyPr>
          <a:lstStyle/>
          <a:p>
            <a:pPr algn="ctr"/>
            <a:r>
              <a:rPr lang="hy-AM" sz="4000" dirty="0" smtClean="0"/>
              <a:t>ԷՆԵՐԳԱԽՆԱՅՈՂՈՒԹՅՈՒՆԸ ՏԱՆԸ </a:t>
            </a:r>
            <a:endParaRPr lang="en-US" sz="4000" dirty="0"/>
          </a:p>
        </p:txBody>
      </p:sp>
    </p:spTree>
    <p:extLst>
      <p:ext uri="{BB962C8B-B14F-4D97-AF65-F5344CB8AC3E}">
        <p14:creationId xmlns:p14="http://schemas.microsoft.com/office/powerpoint/2010/main" val="244145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1+#ppt_w/2"/>
                                          </p:val>
                                        </p:tav>
                                        <p:tav tm="100000">
                                          <p:val>
                                            <p:strVal val="#ppt_x"/>
                                          </p:val>
                                        </p:tav>
                                      </p:tavLst>
                                    </p:anim>
                                    <p:anim calcmode="lin" valueType="num">
                                      <p:cBhvr additive="base">
                                        <p:cTn id="12"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3413" y="190849"/>
            <a:ext cx="5578679" cy="2390862"/>
          </a:xfrm>
          <a:prstGeom prst="rect">
            <a:avLst/>
          </a:prstGeom>
          <a:solidFill>
            <a:srgbClr val="72B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03339" y="3598877"/>
            <a:ext cx="5704514" cy="2869035"/>
          </a:xfrm>
          <a:prstGeom prst="rect">
            <a:avLst/>
          </a:prstGeom>
          <a:solidFill>
            <a:srgbClr val="72B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ttps://i.pinimg.com/564x/45/20/28/452028225ab111c210d5723a68bbbb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329" y="372656"/>
            <a:ext cx="3537999" cy="27915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45197" y="3523376"/>
            <a:ext cx="5321643" cy="2585323"/>
          </a:xfrm>
          <a:prstGeom prst="rect">
            <a:avLst/>
          </a:prstGeom>
          <a:noFill/>
        </p:spPr>
        <p:txBody>
          <a:bodyPr wrap="square" rtlCol="0">
            <a:spAutoFit/>
          </a:bodyPr>
          <a:lstStyle/>
          <a:p>
            <a:endParaRPr lang="ru-RU" dirty="0" smtClean="0"/>
          </a:p>
          <a:p>
            <a:pPr algn="just"/>
            <a:r>
              <a:rPr lang="hy-AM" dirty="0" smtClean="0"/>
              <a:t>Լամպերը լինում են շիկացման, էներգախնայող և լուսադիոդային։</a:t>
            </a:r>
          </a:p>
          <a:p>
            <a:pPr algn="just"/>
            <a:r>
              <a:rPr lang="hy-AM" dirty="0" smtClean="0"/>
              <a:t>Ստացվու է, որ շիկացման լամպի փոխարեն լուսադիոդային լամպ օգտագործելիս 3 տարում ծախսում ենք  16 անգամ ավելի քիչ էներգիա խնայելով մոտ 100000 դրամ։ Իսկ այդ էներգիան ստանալու համար պետք է այրենք մոտ կես տոննա քարածուխ։</a:t>
            </a:r>
            <a:endParaRPr lang="en-US" dirty="0"/>
          </a:p>
        </p:txBody>
      </p:sp>
      <p:sp>
        <p:nvSpPr>
          <p:cNvPr id="4" name="TextBox 3"/>
          <p:cNvSpPr txBox="1"/>
          <p:nvPr/>
        </p:nvSpPr>
        <p:spPr>
          <a:xfrm>
            <a:off x="6845417" y="370618"/>
            <a:ext cx="4815280" cy="2031325"/>
          </a:xfrm>
          <a:prstGeom prst="rect">
            <a:avLst/>
          </a:prstGeom>
          <a:noFill/>
        </p:spPr>
        <p:txBody>
          <a:bodyPr wrap="square" rtlCol="0">
            <a:spAutoFit/>
          </a:bodyPr>
          <a:lstStyle/>
          <a:p>
            <a:pPr algn="just"/>
            <a:r>
              <a:rPr lang="hy-AM" dirty="0" smtClean="0"/>
              <a:t>Տաք ջուրը մենք օգտագործում ենք լվացվելիս, լոգանք ընդունելիս, սպասքը, հագուստը լվանալիս և այլն։</a:t>
            </a:r>
          </a:p>
          <a:p>
            <a:pPr algn="just"/>
            <a:r>
              <a:rPr lang="hy-AM" dirty="0" smtClean="0"/>
              <a:t>Կրճատելով ծորակից հոսող ջրի շիթը կամ հնարավորության դեպքում </a:t>
            </a:r>
          </a:p>
          <a:p>
            <a:pPr algn="just"/>
            <a:r>
              <a:rPr lang="hy-AM" dirty="0" smtClean="0"/>
              <a:t>Քիչ տաքացնելով ջուրը մենք խնայում ենք էներգիա։</a:t>
            </a:r>
            <a:endParaRPr lang="en-US" dirty="0"/>
          </a:p>
        </p:txBody>
      </p:sp>
      <p:pic>
        <p:nvPicPr>
          <p:cNvPr id="3076" name="Picture 4" descr="Пин содержит это изображение: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9107" y="2581711"/>
            <a:ext cx="22479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32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Effect transition="in" filter="wipe(down)">
                                      <p:cBhvr>
                                        <p:cTn id="25" dur="580">
                                          <p:stCondLst>
                                            <p:cond delay="0"/>
                                          </p:stCondLst>
                                        </p:cTn>
                                        <p:tgtEl>
                                          <p:spTgt spid="3076"/>
                                        </p:tgtEl>
                                      </p:cBhvr>
                                    </p:animEffect>
                                    <p:anim calcmode="lin" valueType="num">
                                      <p:cBhvr>
                                        <p:cTn id="26"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31" dur="26">
                                          <p:stCondLst>
                                            <p:cond delay="650"/>
                                          </p:stCondLst>
                                        </p:cTn>
                                        <p:tgtEl>
                                          <p:spTgt spid="3076"/>
                                        </p:tgtEl>
                                      </p:cBhvr>
                                      <p:to x="100000" y="60000"/>
                                    </p:animScale>
                                    <p:animScale>
                                      <p:cBhvr>
                                        <p:cTn id="32" dur="166" decel="50000">
                                          <p:stCondLst>
                                            <p:cond delay="676"/>
                                          </p:stCondLst>
                                        </p:cTn>
                                        <p:tgtEl>
                                          <p:spTgt spid="3076"/>
                                        </p:tgtEl>
                                      </p:cBhvr>
                                      <p:to x="100000" y="100000"/>
                                    </p:animScale>
                                    <p:animScale>
                                      <p:cBhvr>
                                        <p:cTn id="33" dur="26">
                                          <p:stCondLst>
                                            <p:cond delay="1312"/>
                                          </p:stCondLst>
                                        </p:cTn>
                                        <p:tgtEl>
                                          <p:spTgt spid="3076"/>
                                        </p:tgtEl>
                                      </p:cBhvr>
                                      <p:to x="100000" y="80000"/>
                                    </p:animScale>
                                    <p:animScale>
                                      <p:cBhvr>
                                        <p:cTn id="34" dur="166" decel="50000">
                                          <p:stCondLst>
                                            <p:cond delay="1338"/>
                                          </p:stCondLst>
                                        </p:cTn>
                                        <p:tgtEl>
                                          <p:spTgt spid="3076"/>
                                        </p:tgtEl>
                                      </p:cBhvr>
                                      <p:to x="100000" y="100000"/>
                                    </p:animScale>
                                    <p:animScale>
                                      <p:cBhvr>
                                        <p:cTn id="35" dur="26">
                                          <p:stCondLst>
                                            <p:cond delay="1642"/>
                                          </p:stCondLst>
                                        </p:cTn>
                                        <p:tgtEl>
                                          <p:spTgt spid="3076"/>
                                        </p:tgtEl>
                                      </p:cBhvr>
                                      <p:to x="100000" y="90000"/>
                                    </p:animScale>
                                    <p:animScale>
                                      <p:cBhvr>
                                        <p:cTn id="36" dur="166" decel="50000">
                                          <p:stCondLst>
                                            <p:cond delay="1668"/>
                                          </p:stCondLst>
                                        </p:cTn>
                                        <p:tgtEl>
                                          <p:spTgt spid="3076"/>
                                        </p:tgtEl>
                                      </p:cBhvr>
                                      <p:to x="100000" y="100000"/>
                                    </p:animScale>
                                    <p:animScale>
                                      <p:cBhvr>
                                        <p:cTn id="37" dur="26">
                                          <p:stCondLst>
                                            <p:cond delay="1808"/>
                                          </p:stCondLst>
                                        </p:cTn>
                                        <p:tgtEl>
                                          <p:spTgt spid="3076"/>
                                        </p:tgtEl>
                                      </p:cBhvr>
                                      <p:to x="100000" y="95000"/>
                                    </p:animScale>
                                    <p:animScale>
                                      <p:cBhvr>
                                        <p:cTn id="38" dur="166" decel="50000">
                                          <p:stCondLst>
                                            <p:cond delay="1834"/>
                                          </p:stCondLst>
                                        </p:cTn>
                                        <p:tgtEl>
                                          <p:spTgt spid="307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randombar(horizontal)">
                                      <p:cBhvr>
                                        <p:cTn id="43" dur="500"/>
                                        <p:tgtEl>
                                          <p:spTgt spid="2"/>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randombar(horizontal)">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randombar(horizontal)">
                                      <p:cBhvr>
                                        <p:cTn id="51" dur="500"/>
                                        <p:tgtEl>
                                          <p:spTgt spid="4"/>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randombar(horizontal)">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856303" y="131806"/>
            <a:ext cx="2734811" cy="2449585"/>
          </a:xfrm>
          <a:prstGeom prst="rect">
            <a:avLst/>
          </a:prstGeom>
          <a:solidFill>
            <a:srgbClr val="72B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27223" y="131806"/>
            <a:ext cx="6969210" cy="923330"/>
          </a:xfrm>
          <a:prstGeom prst="rect">
            <a:avLst/>
          </a:prstGeom>
          <a:noFill/>
        </p:spPr>
        <p:txBody>
          <a:bodyPr wrap="square" rtlCol="0">
            <a:spAutoFit/>
          </a:bodyPr>
          <a:lstStyle/>
          <a:p>
            <a:r>
              <a:rPr lang="hy-AM" dirty="0" smtClean="0"/>
              <a:t>ԷԼԵԿՏՐԱՋԵՌՈՒՑԻՉ  ՍԱՐՔԵՐԻ ՄԻՋՈՑՈՎ ՏԱՔԱՑՆՈՒՄ ԵՆՔ ՄԵՐ ԲՆԱԿԱՐԱՆՆԵՐԸ և ԱՅՆ ՄԵԾ ՔԱՆԱԿՈՒԹՅԱՄԲ ԷՆԵՐԳԻԱ </a:t>
            </a:r>
          </a:p>
          <a:p>
            <a:r>
              <a:rPr lang="hy-AM" dirty="0" smtClean="0"/>
              <a:t>Է ԾԱԽՍՈՒՄ։</a:t>
            </a:r>
          </a:p>
        </p:txBody>
      </p:sp>
      <p:sp>
        <p:nvSpPr>
          <p:cNvPr id="5" name="TextBox 4"/>
          <p:cNvSpPr txBox="1"/>
          <p:nvPr/>
        </p:nvSpPr>
        <p:spPr>
          <a:xfrm>
            <a:off x="6784349" y="2955646"/>
            <a:ext cx="4677385" cy="3416320"/>
          </a:xfrm>
          <a:prstGeom prst="rect">
            <a:avLst/>
          </a:prstGeom>
          <a:noFill/>
        </p:spPr>
        <p:txBody>
          <a:bodyPr wrap="square" rtlCol="0">
            <a:spAutoFit/>
          </a:bodyPr>
          <a:lstStyle/>
          <a:p>
            <a:pPr algn="just"/>
            <a:r>
              <a:rPr lang="hy-AM" dirty="0" smtClean="0"/>
              <a:t>Սառնարանը ամենաշատ էներգիա ծախսող սարքերից է։ Այն միակ սարքն է, որ տարիներով չի անջատվում։</a:t>
            </a:r>
          </a:p>
          <a:p>
            <a:pPr marL="285750" indent="-285750" algn="just">
              <a:buFont typeface="Arial" panose="020B0604020202020204" pitchFamily="34" charset="0"/>
              <a:buChar char="•"/>
            </a:pPr>
            <a:r>
              <a:rPr lang="hy-AM" dirty="0" smtClean="0"/>
              <a:t>Պետք է գնել  </a:t>
            </a:r>
            <a:r>
              <a:rPr lang="en-US" dirty="0" smtClean="0"/>
              <a:t>A</a:t>
            </a:r>
            <a:r>
              <a:rPr lang="hy-AM" dirty="0"/>
              <a:t> </a:t>
            </a:r>
            <a:r>
              <a:rPr lang="hy-AM" dirty="0" smtClean="0"/>
              <a:t>դասի սառնառա, այն 50 քիչ էներգիա է ծախսում։</a:t>
            </a:r>
          </a:p>
          <a:p>
            <a:pPr marL="285750" indent="-285750" algn="just">
              <a:buFont typeface="Arial" panose="020B0604020202020204" pitchFamily="34" charset="0"/>
              <a:buChar char="•"/>
            </a:pPr>
            <a:r>
              <a:rPr lang="hy-AM" dirty="0" smtClean="0"/>
              <a:t>Սառնարանը տեղադրել զով տեղում։</a:t>
            </a:r>
          </a:p>
          <a:p>
            <a:pPr marL="285750" indent="-285750" algn="just">
              <a:buFont typeface="Arial" panose="020B0604020202020204" pitchFamily="34" charset="0"/>
              <a:buChar char="•"/>
            </a:pPr>
            <a:r>
              <a:rPr lang="hy-AM" dirty="0" smtClean="0"/>
              <a:t>Սառնարանի և պատի միջև տարածք թողնել։</a:t>
            </a:r>
          </a:p>
          <a:p>
            <a:pPr marL="285750" indent="-285750" algn="just">
              <a:buFont typeface="Arial" panose="020B0604020202020204" pitchFamily="34" charset="0"/>
              <a:buChar char="•"/>
            </a:pPr>
            <a:r>
              <a:rPr lang="hy-AM" dirty="0" smtClean="0"/>
              <a:t>Տաք կաթսաները չտեղադրել սառնարանում։</a:t>
            </a:r>
          </a:p>
          <a:p>
            <a:pPr marL="285750" indent="-285750" algn="just">
              <a:buFont typeface="Arial" panose="020B0604020202020204" pitchFamily="34" charset="0"/>
              <a:buChar char="•"/>
            </a:pPr>
            <a:r>
              <a:rPr lang="hy-AM" dirty="0" smtClean="0"/>
              <a:t>Դուռը ամուր փակել։</a:t>
            </a:r>
          </a:p>
          <a:p>
            <a:pPr marL="285750" indent="-285750" algn="just">
              <a:buFont typeface="Arial" panose="020B0604020202020204" pitchFamily="34" charset="0"/>
              <a:buChar char="•"/>
            </a:pPr>
            <a:r>
              <a:rPr lang="hy-AM" dirty="0" smtClean="0"/>
              <a:t>Ընտրել օպտիմալ ռեժիմ։</a:t>
            </a:r>
          </a:p>
        </p:txBody>
      </p:sp>
      <p:graphicFrame>
        <p:nvGraphicFramePr>
          <p:cNvPr id="8" name="Diagram 7"/>
          <p:cNvGraphicFramePr/>
          <p:nvPr>
            <p:extLst>
              <p:ext uri="{D42A27DB-BD31-4B8C-83A1-F6EECF244321}">
                <p14:modId xmlns:p14="http://schemas.microsoft.com/office/powerpoint/2010/main" val="1791917550"/>
              </p:ext>
            </p:extLst>
          </p:nvPr>
        </p:nvGraphicFramePr>
        <p:xfrm>
          <a:off x="-876811" y="815546"/>
          <a:ext cx="8510793" cy="5979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Keep your snacks and favorite beverages close by in the compact, 2.2 cubic foot black refrigerator from Avanti. The perfect-sized mini fridge for the hotel, office, dorm, man cave, she shed, bar, bedroom, or anywhere you need a little extra refrigerator space. The built-in door shelves offer space for drinks and condiments. Use the adjustable, removable shelving to arrange salads, fruits, snacks, and other foods for easy access throughout the day. This compact fridge features a heavy-duty comp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9758" y="232647"/>
            <a:ext cx="224790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20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par>
                                <p:cTn id="13" presetID="21" presetClass="entr" presetSubtype="1" fill="hold" nodeType="withEffect">
                                  <p:stCondLst>
                                    <p:cond delay="0"/>
                                  </p:stCondLst>
                                  <p:childTnLst>
                                    <p:set>
                                      <p:cBhvr>
                                        <p:cTn id="14" dur="1" fill="hold">
                                          <p:stCondLst>
                                            <p:cond delay="0"/>
                                          </p:stCondLst>
                                        </p:cTn>
                                        <p:tgtEl>
                                          <p:spTgt spid="4100"/>
                                        </p:tgtEl>
                                        <p:attrNameLst>
                                          <p:attrName>style.visibility</p:attrName>
                                        </p:attrNameLst>
                                      </p:cBhvr>
                                      <p:to>
                                        <p:strVal val="visible"/>
                                      </p:to>
                                    </p:set>
                                    <p:animEffect transition="in" filter="wheel(1)">
                                      <p:cBhvr>
                                        <p:cTn id="15"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2899" y="323116"/>
            <a:ext cx="5058561" cy="4077049"/>
          </a:xfrm>
          <a:prstGeom prst="rect">
            <a:avLst/>
          </a:prstGeom>
          <a:solidFill>
            <a:srgbClr val="96AC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75190" y="514982"/>
            <a:ext cx="4547438" cy="3693319"/>
          </a:xfrm>
          <a:prstGeom prst="rect">
            <a:avLst/>
          </a:prstGeom>
          <a:noFill/>
        </p:spPr>
        <p:txBody>
          <a:bodyPr wrap="square" rtlCol="0">
            <a:spAutoFit/>
          </a:bodyPr>
          <a:lstStyle/>
          <a:p>
            <a:pPr algn="just"/>
            <a:r>
              <a:rPr lang="hy-AM" dirty="0" smtClean="0"/>
              <a:t>Չխնայելով էներգիան մենք վնասում ենք մեզ, աղտոտում բնությունը, որի հետևանքով վնասվում է օզոնի շերտը։</a:t>
            </a:r>
          </a:p>
          <a:p>
            <a:pPr algn="just"/>
            <a:r>
              <a:rPr lang="hy-AM" dirty="0" smtClean="0"/>
              <a:t>Տեղի է ունենում գլոբալ տաքացում, որն էլ պատճառ է դառնում փոթորիկների, ցունամիների, երաշտի, ջրհեղեղների, </a:t>
            </a:r>
          </a:p>
          <a:p>
            <a:pPr algn="just"/>
            <a:r>
              <a:rPr lang="hy-AM" dirty="0" smtClean="0"/>
              <a:t>Երկրաշարժերի նաև մի շարք հիվանդությունների առաջացման։Ամբողջ աշխարհում ջերմաստիժանը բարձրացել </a:t>
            </a:r>
          </a:p>
          <a:p>
            <a:pPr algn="just"/>
            <a:r>
              <a:rPr lang="hy-AM" dirty="0" smtClean="0"/>
              <a:t>Է 1աստիճանով։</a:t>
            </a:r>
          </a:p>
          <a:p>
            <a:pPr algn="just"/>
            <a:r>
              <a:rPr lang="hy-AM" dirty="0" smtClean="0"/>
              <a:t>Եկեք բոլորս միասին սիրենք և պահպանենք մեր բնությունը։</a:t>
            </a:r>
          </a:p>
          <a:p>
            <a:endParaRPr lang="en-US" dirty="0"/>
          </a:p>
        </p:txBody>
      </p:sp>
      <p:pic>
        <p:nvPicPr>
          <p:cNvPr id="5122" name="Picture 2" descr="Пин содержит это изображение: Las imágenes de los intensos vientos que afectaron Nuevo Berlí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5760" y="749874"/>
            <a:ext cx="2116017" cy="281537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Пин содержит это изображение: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0911" y="2987393"/>
            <a:ext cx="2116017" cy="281537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Пин содержит это изображение: Извержение вулкана Этна, Сицилия | Интересный контент в группе Целый мир твоими глазами"/>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2677" y="514982"/>
            <a:ext cx="2116017" cy="21160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29174" y="4756558"/>
            <a:ext cx="6845417" cy="1477328"/>
          </a:xfrm>
          <a:prstGeom prst="rect">
            <a:avLst/>
          </a:prstGeom>
          <a:noFill/>
        </p:spPr>
        <p:txBody>
          <a:bodyPr wrap="square" rtlCol="0">
            <a:spAutoFit/>
          </a:bodyPr>
          <a:lstStyle/>
          <a:p>
            <a:r>
              <a:rPr lang="hy-AM" sz="3600" dirty="0"/>
              <a:t>ԽՈՍՏԱՆՈՒՄ ԵՄ, ՈՐ ԱՅՍՈՒՀԵՏ ԿՊԱՀՊԱՆԵՄ ԲՆՈՒԹՅՈՒՆԸ</a:t>
            </a:r>
          </a:p>
          <a:p>
            <a:endParaRPr lang="en-US" dirty="0"/>
          </a:p>
        </p:txBody>
      </p:sp>
      <p:pic>
        <p:nvPicPr>
          <p:cNvPr id="5130" name="Picture 10" descr="Пин содержит это изображение: Free Vector | Covid-19 coronavirus with worldmap spread background des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44100" y="4580389"/>
            <a:ext cx="2062593" cy="206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0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additive="base">
                                        <p:cTn id="7" dur="500" fill="hold"/>
                                        <p:tgtEl>
                                          <p:spTgt spid="5126"/>
                                        </p:tgtEl>
                                        <p:attrNameLst>
                                          <p:attrName>ppt_x</p:attrName>
                                        </p:attrNameLst>
                                      </p:cBhvr>
                                      <p:tavLst>
                                        <p:tav tm="0">
                                          <p:val>
                                            <p:strVal val="#ppt_x"/>
                                          </p:val>
                                        </p:tav>
                                        <p:tav tm="100000">
                                          <p:val>
                                            <p:strVal val="#ppt_x"/>
                                          </p:val>
                                        </p:tav>
                                      </p:tavLst>
                                    </p:anim>
                                    <p:anim calcmode="lin" valueType="num">
                                      <p:cBhvr additive="base">
                                        <p:cTn id="8" dur="500" fill="hold"/>
                                        <p:tgtEl>
                                          <p:spTgt spid="51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1+#ppt_w/2"/>
                                          </p:val>
                                        </p:tav>
                                        <p:tav tm="100000">
                                          <p:val>
                                            <p:strVal val="#ppt_x"/>
                                          </p:val>
                                        </p:tav>
                                      </p:tavLst>
                                    </p:anim>
                                    <p:anim calcmode="lin" valueType="num">
                                      <p:cBhvr additive="base">
                                        <p:cTn id="14"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ppt_x"/>
                                          </p:val>
                                        </p:tav>
                                        <p:tav tm="100000">
                                          <p:val>
                                            <p:strVal val="#ppt_x"/>
                                          </p:val>
                                        </p:tav>
                                      </p:tavLst>
                                    </p:anim>
                                    <p:anim calcmode="lin" valueType="num">
                                      <p:cBhvr additive="base">
                                        <p:cTn id="20"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5130"/>
                                        </p:tgtEl>
                                        <p:attrNameLst>
                                          <p:attrName>style.visibility</p:attrName>
                                        </p:attrNameLst>
                                      </p:cBhvr>
                                      <p:to>
                                        <p:strVal val="visible"/>
                                      </p:to>
                                    </p:set>
                                    <p:animEffect transition="in" filter="randombar(horizontal)">
                                      <p:cBhvr>
                                        <p:cTn id="31"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7" y="121919"/>
            <a:ext cx="9916886" cy="1028837"/>
          </a:xfrm>
        </p:spPr>
        <p:txBody>
          <a:bodyPr/>
          <a:lstStyle/>
          <a:p>
            <a:r>
              <a:rPr lang="hy-AM" b="1" dirty="0" smtClean="0">
                <a:solidFill>
                  <a:srgbClr val="92D050"/>
                </a:solidFill>
                <a:effectLst>
                  <a:outerShdw blurRad="38100" dist="38100" dir="2700000" algn="tl">
                    <a:srgbClr val="000000">
                      <a:alpha val="43137"/>
                    </a:srgbClr>
                  </a:outerShdw>
                </a:effectLst>
              </a:rPr>
              <a:t>ԷՆԵՐԳԱԽՆԱՅՈՂՈՒԹՅՈՒՆԸ  ՏԱՆԸ</a:t>
            </a:r>
            <a:endParaRPr lang="en-US" b="1" dirty="0">
              <a:solidFill>
                <a:srgbClr val="92D050"/>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stretch>
            <a:fillRect/>
          </a:stretch>
        </p:blipFill>
        <p:spPr>
          <a:xfrm>
            <a:off x="7367452" y="1828800"/>
            <a:ext cx="3864564" cy="3823063"/>
          </a:xfrm>
          <a:prstGeom prst="rect">
            <a:avLst/>
          </a:prstGeom>
        </p:spPr>
      </p:pic>
      <p:sp>
        <p:nvSpPr>
          <p:cNvPr id="4" name="Rectangle 3"/>
          <p:cNvSpPr/>
          <p:nvPr/>
        </p:nvSpPr>
        <p:spPr>
          <a:xfrm>
            <a:off x="426719" y="1071154"/>
            <a:ext cx="6844937" cy="5909310"/>
          </a:xfrm>
          <a:prstGeom prst="rect">
            <a:avLst/>
          </a:prstGeom>
        </p:spPr>
        <p:txBody>
          <a:bodyPr wrap="square">
            <a:spAutoFit/>
          </a:bodyPr>
          <a:lstStyle/>
          <a:p>
            <a:pPr marL="342900" lvl="0" indent="-342900">
              <a:buFont typeface="+mj-lt"/>
              <a:buAutoNum type="arabicPeriod"/>
            </a:pPr>
            <a:r>
              <a:rPr lang="hy-AM" dirty="0">
                <a:solidFill>
                  <a:prstClr val="black"/>
                </a:solidFill>
              </a:rPr>
              <a:t>Անջատենք սենյակի լույսը, երբ դուրս ենք գալիս սենյակից։</a:t>
            </a:r>
          </a:p>
          <a:p>
            <a:pPr marL="342900" lvl="0" indent="-342900">
              <a:buFont typeface="+mj-lt"/>
              <a:buAutoNum type="arabicPeriod"/>
            </a:pPr>
            <a:r>
              <a:rPr lang="hy-AM" dirty="0">
                <a:solidFill>
                  <a:prstClr val="black"/>
                </a:solidFill>
              </a:rPr>
              <a:t>Գրել և վերլուծել էներգիայի ծախսերը։</a:t>
            </a:r>
          </a:p>
          <a:p>
            <a:pPr marL="342900" lvl="0" indent="-342900">
              <a:buFont typeface="+mj-lt"/>
              <a:buAutoNum type="arabicPeriod"/>
            </a:pPr>
            <a:r>
              <a:rPr lang="hy-AM" dirty="0">
                <a:solidFill>
                  <a:prstClr val="black"/>
                </a:solidFill>
              </a:rPr>
              <a:t>Ամբողջությամբ բեռնել լվացքի մեքենան օգտագործելիս։</a:t>
            </a:r>
          </a:p>
          <a:p>
            <a:pPr marL="342900" lvl="0" indent="-342900">
              <a:buFont typeface="+mj-lt"/>
              <a:buAutoNum type="arabicPeriod"/>
            </a:pPr>
            <a:r>
              <a:rPr lang="hy-AM" dirty="0">
                <a:solidFill>
                  <a:prstClr val="black"/>
                </a:solidFill>
              </a:rPr>
              <a:t>Սառնարանը տեղադրել զով տեղում։</a:t>
            </a:r>
          </a:p>
          <a:p>
            <a:pPr marL="342900" lvl="0" indent="-342900">
              <a:buFont typeface="+mj-lt"/>
              <a:buAutoNum type="arabicPeriod"/>
            </a:pPr>
            <a:r>
              <a:rPr lang="hy-AM" dirty="0">
                <a:solidFill>
                  <a:prstClr val="black"/>
                </a:solidFill>
              </a:rPr>
              <a:t>Չծածկել ջեռուցվող սարքերը։</a:t>
            </a:r>
          </a:p>
          <a:p>
            <a:pPr marL="342900" lvl="0" indent="-342900">
              <a:buFont typeface="+mj-lt"/>
              <a:buAutoNum type="arabicPeriod"/>
            </a:pPr>
            <a:r>
              <a:rPr lang="hy-AM" dirty="0">
                <a:solidFill>
                  <a:prstClr val="black"/>
                </a:solidFill>
              </a:rPr>
              <a:t>Օգտագործել էներգաղնայող լամպեր։</a:t>
            </a:r>
          </a:p>
          <a:p>
            <a:pPr marL="342900" lvl="0" indent="-342900">
              <a:buFont typeface="+mj-lt"/>
              <a:buAutoNum type="arabicPeriod"/>
            </a:pPr>
            <a:r>
              <a:rPr lang="hy-AM" dirty="0">
                <a:solidFill>
                  <a:prstClr val="black"/>
                </a:solidFill>
              </a:rPr>
              <a:t>Արագ օդափոխել սենյակը։</a:t>
            </a:r>
          </a:p>
          <a:p>
            <a:pPr marL="342900" lvl="0" indent="-342900">
              <a:buFont typeface="+mj-lt"/>
              <a:buAutoNum type="arabicPeriod"/>
            </a:pPr>
            <a:r>
              <a:rPr lang="hy-AM" dirty="0">
                <a:solidFill>
                  <a:prstClr val="black"/>
                </a:solidFill>
              </a:rPr>
              <a:t>Ձմռանը ջերմամեկուսացնել պատուհանները։</a:t>
            </a:r>
          </a:p>
          <a:p>
            <a:pPr marL="342900" lvl="0" indent="-342900">
              <a:buFont typeface="+mj-lt"/>
              <a:buAutoNum type="arabicPeriod"/>
            </a:pPr>
            <a:r>
              <a:rPr lang="hy-AM" dirty="0">
                <a:solidFill>
                  <a:prstClr val="black"/>
                </a:solidFill>
              </a:rPr>
              <a:t>Ջերմամեկուսացնել պատուհանների ապակիները</a:t>
            </a:r>
          </a:p>
          <a:p>
            <a:pPr marL="342900" lvl="0" indent="-342900">
              <a:buFont typeface="+mj-lt"/>
              <a:buAutoNum type="arabicPeriod"/>
            </a:pPr>
            <a:r>
              <a:rPr lang="hy-AM" dirty="0">
                <a:solidFill>
                  <a:prstClr val="black"/>
                </a:solidFill>
              </a:rPr>
              <a:t>Պատրաստելիս կափարիչով ծածկել կաթսան։</a:t>
            </a:r>
          </a:p>
          <a:p>
            <a:pPr marL="342900" lvl="0" indent="-342900">
              <a:buFont typeface="+mj-lt"/>
              <a:buAutoNum type="arabicPeriod"/>
            </a:pPr>
            <a:r>
              <a:rPr lang="hy-AM" dirty="0">
                <a:solidFill>
                  <a:prstClr val="black"/>
                </a:solidFill>
              </a:rPr>
              <a:t>Ապասառեցնել սառնարանը։</a:t>
            </a:r>
          </a:p>
          <a:p>
            <a:pPr marL="342900" lvl="0" indent="-342900">
              <a:buFont typeface="+mj-lt"/>
              <a:buAutoNum type="arabicPeriod"/>
            </a:pPr>
            <a:r>
              <a:rPr lang="hy-AM" dirty="0">
                <a:solidFill>
                  <a:prstClr val="black"/>
                </a:solidFill>
              </a:rPr>
              <a:t>Սպասքը լվանալիս ծորակը փակել անհրաժեշտության դեպքում</a:t>
            </a:r>
          </a:p>
          <a:p>
            <a:pPr marL="342900" lvl="0" indent="-342900">
              <a:buFont typeface="+mj-lt"/>
              <a:buAutoNum type="arabicPeriod"/>
            </a:pPr>
            <a:r>
              <a:rPr lang="hy-AM" dirty="0">
                <a:solidFill>
                  <a:prstClr val="black"/>
                </a:solidFill>
              </a:rPr>
              <a:t>Հաճախ ընդունել ցնցուղ</a:t>
            </a:r>
          </a:p>
          <a:p>
            <a:pPr marL="342900" lvl="0" indent="-342900">
              <a:buFont typeface="+mj-lt"/>
              <a:buAutoNum type="arabicPeriod"/>
            </a:pPr>
            <a:r>
              <a:rPr lang="hy-AM" dirty="0">
                <a:solidFill>
                  <a:prstClr val="black"/>
                </a:solidFill>
              </a:rPr>
              <a:t>Ոչ հաճախ լոգանք</a:t>
            </a:r>
          </a:p>
          <a:p>
            <a:pPr marL="342900" lvl="0" indent="-342900">
              <a:buFont typeface="+mj-lt"/>
              <a:buAutoNum type="arabicPeriod"/>
            </a:pPr>
            <a:r>
              <a:rPr lang="hy-AM" dirty="0">
                <a:solidFill>
                  <a:prstClr val="black"/>
                </a:solidFill>
              </a:rPr>
              <a:t>Ձմռանը իջեցնել բնակարանի ջեռուցումը երբ երկար ժամանակ տանը չեք լինում </a:t>
            </a:r>
          </a:p>
          <a:p>
            <a:pPr marL="342900" lvl="0" indent="-342900">
              <a:buFont typeface="+mj-lt"/>
              <a:buAutoNum type="arabicPeriod"/>
            </a:pPr>
            <a:r>
              <a:rPr lang="hy-AM" dirty="0">
                <a:solidFill>
                  <a:prstClr val="black"/>
                </a:solidFill>
              </a:rPr>
              <a:t>Նաև գիշերները</a:t>
            </a:r>
          </a:p>
          <a:p>
            <a:pPr marL="342900" lvl="0" indent="-342900">
              <a:buFont typeface="+mj-lt"/>
              <a:buAutoNum type="arabicPeriod"/>
            </a:pPr>
            <a:r>
              <a:rPr lang="hy-AM" dirty="0">
                <a:solidFill>
                  <a:prstClr val="black"/>
                </a:solidFill>
              </a:rPr>
              <a:t>Վերանորոգել հին սարքավորումները</a:t>
            </a:r>
          </a:p>
          <a:p>
            <a:pPr marL="342900" lvl="0" indent="-342900">
              <a:buFont typeface="+mj-lt"/>
              <a:buAutoNum type="arabicPeriod"/>
            </a:pPr>
            <a:r>
              <a:rPr lang="hy-AM" dirty="0">
                <a:solidFill>
                  <a:prstClr val="black"/>
                </a:solidFill>
              </a:rPr>
              <a:t>Համակարգիչը և հեռուստացույցը անջատված պահել</a:t>
            </a:r>
          </a:p>
          <a:p>
            <a:pPr marL="342900" lvl="0" indent="-342900">
              <a:buFont typeface="+mj-lt"/>
              <a:buAutoNum type="arabicPeriod"/>
            </a:pPr>
            <a:endParaRPr lang="hy-AM" dirty="0">
              <a:solidFill>
                <a:prstClr val="black"/>
              </a:solidFill>
            </a:endParaRPr>
          </a:p>
        </p:txBody>
      </p:sp>
    </p:spTree>
    <p:extLst>
      <p:ext uri="{BB962C8B-B14F-4D97-AF65-F5344CB8AC3E}">
        <p14:creationId xmlns:p14="http://schemas.microsoft.com/office/powerpoint/2010/main" val="20805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8929" y="881448"/>
            <a:ext cx="7702378" cy="1938992"/>
          </a:xfrm>
          <a:prstGeom prst="rect">
            <a:avLst/>
          </a:prstGeom>
          <a:noFill/>
        </p:spPr>
        <p:txBody>
          <a:bodyPr wrap="square" rtlCol="0">
            <a:spAutoFit/>
          </a:bodyPr>
          <a:lstStyle/>
          <a:p>
            <a:pPr algn="ctr"/>
            <a:r>
              <a:rPr lang="hy-AM" sz="6000" dirty="0"/>
              <a:t>ՇՆՈՐՀԱԿԱԼՈՒԹՅՈՒՆ</a:t>
            </a:r>
          </a:p>
          <a:p>
            <a:endParaRPr lang="en-US" sz="6000" dirty="0"/>
          </a:p>
        </p:txBody>
      </p:sp>
      <p:pic>
        <p:nvPicPr>
          <p:cNvPr id="6148" name="Picture 4" descr="Earth Day Thumbs Up Mascot Globe Cartoon Character A world earth day thumbs up mascot globe cartoon character #Thumbs, #Day, #Earth, #Masc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1906" y="2660698"/>
            <a:ext cx="4416425" cy="265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989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65932" y="4045803"/>
            <a:ext cx="6553200" cy="2235200"/>
          </a:xfrm>
          <a:prstGeom prst="rect">
            <a:avLst/>
          </a:prstGeom>
          <a:solidFill>
            <a:srgbClr val="72C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892932" y="4147741"/>
            <a:ext cx="6426200" cy="2031325"/>
          </a:xfrm>
          <a:prstGeom prst="rect">
            <a:avLst/>
          </a:prstGeom>
          <a:noFill/>
        </p:spPr>
        <p:txBody>
          <a:bodyPr wrap="square" rtlCol="0">
            <a:spAutoFit/>
          </a:bodyPr>
          <a:lstStyle/>
          <a:p>
            <a:pPr algn="just"/>
            <a:r>
              <a:rPr lang="hy-AM" dirty="0" smtClean="0"/>
              <a:t>Էներգախնայողությունը մարդկանց բարեկցության մակարդակը բարձացնելու, շրջակա միջավայրը պահպանելու ազդեցիկ գործոններից է։ Էներագախնայողությանն ուղղված միջոցառումները գերակշռող դեպքերում նյութական ծախսեր չեն պահանջում և կախված են մարդկանց տեղեկացվածությունից և հետաքրքրվածությունից։ Այն կարելի է համարել էներգիայի նոր աղբյուր։</a:t>
            </a:r>
            <a:endParaRPr lang="en-US" dirty="0"/>
          </a:p>
        </p:txBody>
      </p:sp>
      <p:sp>
        <p:nvSpPr>
          <p:cNvPr id="5" name="Rectangle 4"/>
          <p:cNvSpPr/>
          <p:nvPr/>
        </p:nvSpPr>
        <p:spPr>
          <a:xfrm>
            <a:off x="4778632" y="369673"/>
            <a:ext cx="6667500" cy="2311400"/>
          </a:xfrm>
          <a:prstGeom prst="rect">
            <a:avLst/>
          </a:prstGeom>
          <a:solidFill>
            <a:srgbClr val="72C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905632" y="522073"/>
            <a:ext cx="6413500" cy="2032000"/>
          </a:xfrm>
          <a:prstGeom prst="rect">
            <a:avLst/>
          </a:prstGeom>
          <a:noFill/>
        </p:spPr>
        <p:txBody>
          <a:bodyPr wrap="square" rtlCol="0">
            <a:spAutoFit/>
          </a:bodyPr>
          <a:lstStyle/>
          <a:p>
            <a:pPr algn="just"/>
            <a:r>
              <a:rPr lang="hy-AM" dirty="0" smtClean="0"/>
              <a:t>Մեզանից յուրաքանչյուրը, լինելով էներգիա օգտագործող, կարղ է իր ներդրումն ունենալ էներիայի խնայողության գործում և նպաստել բնության պահպանությանը։</a:t>
            </a:r>
          </a:p>
          <a:p>
            <a:pPr algn="just"/>
            <a:r>
              <a:rPr lang="hy-AM" dirty="0" smtClean="0"/>
              <a:t>Դրա համար մենք պետք է կարողանանք որոշել մեր կենցաղում, շրջապատում որ դեպքում է անտեղի վատնվում էներգիան, ինչ եղանակներով մենք կարող ենք խուսափել էներգիայի կորուստներից, խնայողաբար օգատագործել այն։</a:t>
            </a:r>
            <a:endParaRPr lang="en-US" dirty="0"/>
          </a:p>
        </p:txBody>
      </p:sp>
      <p:pic>
        <p:nvPicPr>
          <p:cNvPr id="2052" name="Picture 4" descr="https://i.pinimg.com/564x/2f/dd/5e/2fdd5e6a80ba89dc1e8f82627288e5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507684"/>
            <a:ext cx="3797643" cy="379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31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5"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100967" y="1038622"/>
            <a:ext cx="4649468" cy="2542382"/>
          </a:xfrm>
          <a:prstGeom prst="rect">
            <a:avLst/>
          </a:prstGeom>
          <a:solidFill>
            <a:srgbClr val="8DA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7185" y="1162049"/>
            <a:ext cx="4155761" cy="2862322"/>
          </a:xfrm>
          <a:prstGeom prst="rect">
            <a:avLst/>
          </a:prstGeom>
          <a:noFill/>
        </p:spPr>
        <p:txBody>
          <a:bodyPr wrap="square" rtlCol="0">
            <a:spAutoFit/>
          </a:bodyPr>
          <a:lstStyle/>
          <a:p>
            <a:pPr algn="just"/>
            <a:r>
              <a:rPr lang="hy-AM" dirty="0" smtClean="0"/>
              <a:t>Էներգիան մարմնի աշխատանք կատարելու հատկությունն է։ Այն բնության մեջ հանդես է գալիս տարբեր ձևերով, և կախված աղբյուրի տեսակից ունի տարբեր անվանումներ</a:t>
            </a:r>
            <a:r>
              <a:rPr lang="en-US" dirty="0"/>
              <a:t>`</a:t>
            </a:r>
            <a:r>
              <a:rPr lang="hy-AM" dirty="0" smtClean="0"/>
              <a:t> ջերմային էներգիա, էլեկտրական էներգիա, քիմիական էներգիա, ճառագայթային էներգիա, միջուկային էներգիա և այլն։</a:t>
            </a:r>
          </a:p>
          <a:p>
            <a:pPr algn="just"/>
            <a:endParaRPr lang="hy-AM" dirty="0" smtClean="0"/>
          </a:p>
          <a:p>
            <a:pPr algn="just"/>
            <a:endParaRPr lang="hy-AM" dirty="0" smtClean="0"/>
          </a:p>
        </p:txBody>
      </p:sp>
      <p:sp>
        <p:nvSpPr>
          <p:cNvPr id="3" name="Rectangle 2"/>
          <p:cNvSpPr/>
          <p:nvPr/>
        </p:nvSpPr>
        <p:spPr>
          <a:xfrm>
            <a:off x="4873625" y="919162"/>
            <a:ext cx="6591300" cy="485775"/>
          </a:xfrm>
          <a:prstGeom prst="rect">
            <a:avLst/>
          </a:prstGeom>
          <a:solidFill>
            <a:srgbClr val="CBB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dirty="0" smtClean="0">
                <a:solidFill>
                  <a:schemeClr val="tx1"/>
                </a:solidFill>
              </a:rPr>
              <a:t>ԷՆԵՐԳԻԱՅԻ ՀԻՄՆԱԿԱՆ ԱՂԲՅՈՒՐՆԵՐԸ</a:t>
            </a:r>
            <a:endParaRPr lang="en-US" dirty="0">
              <a:solidFill>
                <a:schemeClr val="tx1"/>
              </a:solidFill>
            </a:endParaRPr>
          </a:p>
        </p:txBody>
      </p:sp>
      <p:pic>
        <p:nvPicPr>
          <p:cNvPr id="3074" name="Picture 2" descr="Пин содержит это изображение: Premium Vector | Flat design ecology concept with natural ele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125" y="4267200"/>
            <a:ext cx="2247900" cy="22479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06975" y="1633537"/>
            <a:ext cx="2409825" cy="452439"/>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dirty="0" smtClean="0">
                <a:solidFill>
                  <a:schemeClr val="tx1">
                    <a:lumMod val="95000"/>
                    <a:lumOff val="5000"/>
                  </a:schemeClr>
                </a:solidFill>
              </a:rPr>
              <a:t>Չվերականգնվող </a:t>
            </a:r>
            <a:endParaRPr lang="en-US" dirty="0">
              <a:solidFill>
                <a:schemeClr val="tx1">
                  <a:lumMod val="95000"/>
                  <a:lumOff val="5000"/>
                </a:schemeClr>
              </a:solidFill>
            </a:endParaRPr>
          </a:p>
        </p:txBody>
      </p:sp>
      <p:sp>
        <p:nvSpPr>
          <p:cNvPr id="7" name="Rectangle 6"/>
          <p:cNvSpPr/>
          <p:nvPr/>
        </p:nvSpPr>
        <p:spPr>
          <a:xfrm>
            <a:off x="5006975" y="2309813"/>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lumMod val="95000"/>
                    <a:lumOff val="5000"/>
                  </a:schemeClr>
                </a:solidFill>
              </a:rPr>
              <a:t>Ռադիոակտիվ մետաղներ ուրան, պլուտոնիում</a:t>
            </a:r>
            <a:endParaRPr lang="en-US" sz="1200" dirty="0">
              <a:solidFill>
                <a:schemeClr val="tx1">
                  <a:lumMod val="95000"/>
                  <a:lumOff val="5000"/>
                </a:schemeClr>
              </a:solidFill>
            </a:endParaRPr>
          </a:p>
        </p:txBody>
      </p:sp>
      <p:sp>
        <p:nvSpPr>
          <p:cNvPr id="8" name="Rectangle 7"/>
          <p:cNvSpPr/>
          <p:nvPr/>
        </p:nvSpPr>
        <p:spPr>
          <a:xfrm>
            <a:off x="8921748" y="5214939"/>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Կենսազանգվածի էներգիա</a:t>
            </a:r>
            <a:endParaRPr lang="en-US" sz="1200" dirty="0">
              <a:solidFill>
                <a:schemeClr val="tx1"/>
              </a:solidFill>
            </a:endParaRPr>
          </a:p>
        </p:txBody>
      </p:sp>
      <p:sp>
        <p:nvSpPr>
          <p:cNvPr id="9" name="Rectangle 8"/>
          <p:cNvSpPr/>
          <p:nvPr/>
        </p:nvSpPr>
        <p:spPr>
          <a:xfrm>
            <a:off x="8921748" y="4633914"/>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Արևային էներգիա</a:t>
            </a:r>
            <a:endParaRPr lang="en-US" sz="1200" dirty="0">
              <a:solidFill>
                <a:schemeClr val="tx1"/>
              </a:solidFill>
            </a:endParaRPr>
          </a:p>
        </p:txBody>
      </p:sp>
      <p:sp>
        <p:nvSpPr>
          <p:cNvPr id="10" name="Rectangle 9"/>
          <p:cNvSpPr/>
          <p:nvPr/>
        </p:nvSpPr>
        <p:spPr>
          <a:xfrm>
            <a:off x="8921748" y="4052889"/>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Քամու էներգիա</a:t>
            </a:r>
            <a:endParaRPr lang="en-US" sz="1200" dirty="0">
              <a:solidFill>
                <a:schemeClr val="tx1"/>
              </a:solidFill>
            </a:endParaRPr>
          </a:p>
        </p:txBody>
      </p:sp>
      <p:sp>
        <p:nvSpPr>
          <p:cNvPr id="11" name="Rectangle 10"/>
          <p:cNvSpPr/>
          <p:nvPr/>
        </p:nvSpPr>
        <p:spPr>
          <a:xfrm>
            <a:off x="8921749" y="3471864"/>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Գեոթերմալ էներգիա</a:t>
            </a:r>
            <a:endParaRPr lang="en-US" sz="1200" dirty="0">
              <a:solidFill>
                <a:schemeClr val="tx1"/>
              </a:solidFill>
            </a:endParaRPr>
          </a:p>
        </p:txBody>
      </p:sp>
      <p:sp>
        <p:nvSpPr>
          <p:cNvPr id="12" name="Rectangle 11"/>
          <p:cNvSpPr/>
          <p:nvPr/>
        </p:nvSpPr>
        <p:spPr>
          <a:xfrm>
            <a:off x="8921749" y="2890839"/>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Մակընթացության և սեղատվության էներգիա</a:t>
            </a:r>
            <a:endParaRPr lang="en-US" sz="1200" dirty="0">
              <a:solidFill>
                <a:schemeClr val="tx1"/>
              </a:solidFill>
            </a:endParaRPr>
          </a:p>
        </p:txBody>
      </p:sp>
      <p:sp>
        <p:nvSpPr>
          <p:cNvPr id="13" name="Rectangle 12"/>
          <p:cNvSpPr/>
          <p:nvPr/>
        </p:nvSpPr>
        <p:spPr>
          <a:xfrm>
            <a:off x="8921750" y="2309814"/>
            <a:ext cx="2409825" cy="352425"/>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Հիդրէներգիա</a:t>
            </a:r>
            <a:endParaRPr lang="en-US" sz="1200" dirty="0">
              <a:solidFill>
                <a:schemeClr val="tx1"/>
              </a:solidFill>
            </a:endParaRPr>
          </a:p>
        </p:txBody>
      </p:sp>
      <p:sp>
        <p:nvSpPr>
          <p:cNvPr id="14" name="Rectangle 13"/>
          <p:cNvSpPr/>
          <p:nvPr/>
        </p:nvSpPr>
        <p:spPr>
          <a:xfrm>
            <a:off x="8921748" y="1633537"/>
            <a:ext cx="2409825" cy="447677"/>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dirty="0" smtClean="0">
                <a:solidFill>
                  <a:schemeClr val="tx1"/>
                </a:solidFill>
              </a:rPr>
              <a:t>Վերականգնվող</a:t>
            </a:r>
            <a:endParaRPr lang="en-US" dirty="0">
              <a:solidFill>
                <a:schemeClr val="tx1"/>
              </a:solidFill>
            </a:endParaRPr>
          </a:p>
        </p:txBody>
      </p:sp>
      <p:sp>
        <p:nvSpPr>
          <p:cNvPr id="21" name="Rectangle 20"/>
          <p:cNvSpPr/>
          <p:nvPr/>
        </p:nvSpPr>
        <p:spPr>
          <a:xfrm>
            <a:off x="5006975" y="4633914"/>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Քարածուխ ու գորշ ա</a:t>
            </a:r>
          </a:p>
          <a:p>
            <a:pPr algn="ctr"/>
            <a:r>
              <a:rPr lang="hy-AM" sz="1200" dirty="0" smtClean="0">
                <a:solidFill>
                  <a:schemeClr val="tx1"/>
                </a:solidFill>
              </a:rPr>
              <a:t>ծուխ</a:t>
            </a:r>
            <a:endParaRPr lang="en-US" sz="1200" dirty="0">
              <a:solidFill>
                <a:schemeClr val="tx1"/>
              </a:solidFill>
            </a:endParaRPr>
          </a:p>
        </p:txBody>
      </p:sp>
      <p:sp>
        <p:nvSpPr>
          <p:cNvPr id="22" name="Rectangle 21"/>
          <p:cNvSpPr/>
          <p:nvPr/>
        </p:nvSpPr>
        <p:spPr>
          <a:xfrm>
            <a:off x="5006975" y="4052888"/>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Բնական գազ</a:t>
            </a:r>
          </a:p>
        </p:txBody>
      </p:sp>
      <p:sp>
        <p:nvSpPr>
          <p:cNvPr id="23" name="Rectangle 22"/>
          <p:cNvSpPr/>
          <p:nvPr/>
        </p:nvSpPr>
        <p:spPr>
          <a:xfrm>
            <a:off x="5006975" y="3471863"/>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Նավթ</a:t>
            </a:r>
            <a:endParaRPr lang="en-US" sz="1200" dirty="0">
              <a:solidFill>
                <a:schemeClr val="tx1"/>
              </a:solidFill>
            </a:endParaRPr>
          </a:p>
        </p:txBody>
      </p:sp>
      <p:sp>
        <p:nvSpPr>
          <p:cNvPr id="24" name="Rectangle 23"/>
          <p:cNvSpPr/>
          <p:nvPr/>
        </p:nvSpPr>
        <p:spPr>
          <a:xfrm>
            <a:off x="5006975" y="2890838"/>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Ածխաջրածիններ/հանածո վառելիք</a:t>
            </a:r>
            <a:endParaRPr lang="en-US" sz="1200" dirty="0">
              <a:solidFill>
                <a:schemeClr val="tx1"/>
              </a:solidFill>
            </a:endParaRPr>
          </a:p>
        </p:txBody>
      </p:sp>
      <p:sp>
        <p:nvSpPr>
          <p:cNvPr id="25" name="Rectangle 24"/>
          <p:cNvSpPr/>
          <p:nvPr/>
        </p:nvSpPr>
        <p:spPr>
          <a:xfrm>
            <a:off x="5006975" y="5214939"/>
            <a:ext cx="2409825" cy="352425"/>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200" dirty="0" smtClean="0">
                <a:solidFill>
                  <a:schemeClr val="tx1"/>
                </a:solidFill>
              </a:rPr>
              <a:t>Տորֆ</a:t>
            </a:r>
            <a:endParaRPr lang="en-US" sz="1200" dirty="0">
              <a:solidFill>
                <a:schemeClr val="tx1"/>
              </a:solidFill>
            </a:endParaRPr>
          </a:p>
        </p:txBody>
      </p:sp>
      <p:sp>
        <p:nvSpPr>
          <p:cNvPr id="6" name="Rectangle 5"/>
          <p:cNvSpPr/>
          <p:nvPr/>
        </p:nvSpPr>
        <p:spPr>
          <a:xfrm>
            <a:off x="6992619" y="1409700"/>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226228" y="1404937"/>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189027" y="4986337"/>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192836" y="3824288"/>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192836" y="3243263"/>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85000" y="2319337"/>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189027" y="4405313"/>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0133005" y="2081213"/>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0136181" y="4986337"/>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0126659" y="2662238"/>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10126659" y="3243263"/>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0140934" y="4405313"/>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1041060" y="2319337"/>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0136181" y="3824288"/>
            <a:ext cx="60325" cy="228600"/>
          </a:xfrm>
          <a:prstGeom prst="rect">
            <a:avLst/>
          </a:prstGeom>
          <a:solidFill>
            <a:srgbClr val="85A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5400000">
            <a:off x="7509826" y="1765935"/>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297419" y="1714500"/>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16200000">
            <a:off x="4888867" y="1765934"/>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799175" y="1898330"/>
            <a:ext cx="56352" cy="616269"/>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297419" y="1714500"/>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rot="16200000">
            <a:off x="7508239" y="2952749"/>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601109" y="1900711"/>
            <a:ext cx="45877" cy="118777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16200000">
            <a:off x="4892754" y="2377439"/>
            <a:ext cx="45719" cy="228600"/>
          </a:xfrm>
          <a:prstGeom prst="rect">
            <a:avLst/>
          </a:prstGeom>
          <a:solidFill>
            <a:srgbClr val="4C89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770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1+#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fill="hold"/>
                                        <p:tgtEl>
                                          <p:spTgt spid="45"/>
                                        </p:tgtEl>
                                        <p:attrNameLst>
                                          <p:attrName>ppt_x</p:attrName>
                                        </p:attrNameLst>
                                      </p:cBhvr>
                                      <p:tavLst>
                                        <p:tav tm="0">
                                          <p:val>
                                            <p:strVal val="1+#ppt_w/2"/>
                                          </p:val>
                                        </p:tav>
                                        <p:tav tm="100000">
                                          <p:val>
                                            <p:strVal val="#ppt_x"/>
                                          </p:val>
                                        </p:tav>
                                      </p:tavLst>
                                    </p:anim>
                                    <p:anim calcmode="lin" valueType="num">
                                      <p:cBhvr additive="base">
                                        <p:cTn id="36" dur="500" fill="hold"/>
                                        <p:tgtEl>
                                          <p:spTgt spid="45"/>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additive="base">
                                        <p:cTn id="39" dur="500" fill="hold"/>
                                        <p:tgtEl>
                                          <p:spTgt spid="46"/>
                                        </p:tgtEl>
                                        <p:attrNameLst>
                                          <p:attrName>ppt_x</p:attrName>
                                        </p:attrNameLst>
                                      </p:cBhvr>
                                      <p:tavLst>
                                        <p:tav tm="0">
                                          <p:val>
                                            <p:strVal val="1+#ppt_w/2"/>
                                          </p:val>
                                        </p:tav>
                                        <p:tav tm="100000">
                                          <p:val>
                                            <p:strVal val="#ppt_x"/>
                                          </p:val>
                                        </p:tav>
                                      </p:tavLst>
                                    </p:anim>
                                    <p:anim calcmode="lin" valueType="num">
                                      <p:cBhvr additive="base">
                                        <p:cTn id="40" dur="500" fill="hold"/>
                                        <p:tgtEl>
                                          <p:spTgt spid="46"/>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1+#ppt_w/2"/>
                                          </p:val>
                                        </p:tav>
                                        <p:tav tm="100000">
                                          <p:val>
                                            <p:strVal val="#ppt_x"/>
                                          </p:val>
                                        </p:tav>
                                      </p:tavLst>
                                    </p:anim>
                                    <p:anim calcmode="lin" valueType="num">
                                      <p:cBhvr additive="base">
                                        <p:cTn id="44" dur="500" fill="hold"/>
                                        <p:tgtEl>
                                          <p:spTgt spid="47"/>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1+#ppt_w/2"/>
                                          </p:val>
                                        </p:tav>
                                        <p:tav tm="100000">
                                          <p:val>
                                            <p:strVal val="#ppt_x"/>
                                          </p:val>
                                        </p:tav>
                                      </p:tavLst>
                                    </p:anim>
                                    <p:anim calcmode="lin" valueType="num">
                                      <p:cBhvr additive="base">
                                        <p:cTn id="56" dur="500" fill="hold"/>
                                        <p:tgtEl>
                                          <p:spTgt spid="50"/>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1+#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fill="hold"/>
                                        <p:tgtEl>
                                          <p:spTgt spid="39"/>
                                        </p:tgtEl>
                                        <p:attrNameLst>
                                          <p:attrName>ppt_x</p:attrName>
                                        </p:attrNameLst>
                                      </p:cBhvr>
                                      <p:tavLst>
                                        <p:tav tm="0">
                                          <p:val>
                                            <p:strVal val="1+#ppt_w/2"/>
                                          </p:val>
                                        </p:tav>
                                        <p:tav tm="100000">
                                          <p:val>
                                            <p:strVal val="#ppt_x"/>
                                          </p:val>
                                        </p:tav>
                                      </p:tavLst>
                                    </p:anim>
                                    <p:anim calcmode="lin" valueType="num">
                                      <p:cBhvr additive="base">
                                        <p:cTn id="6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additive="base">
                                        <p:cTn id="69" dur="500" fill="hold"/>
                                        <p:tgtEl>
                                          <p:spTgt spid="5"/>
                                        </p:tgtEl>
                                        <p:attrNameLst>
                                          <p:attrName>ppt_x</p:attrName>
                                        </p:attrNameLst>
                                      </p:cBhvr>
                                      <p:tavLst>
                                        <p:tav tm="0">
                                          <p:val>
                                            <p:strVal val="#ppt_x"/>
                                          </p:val>
                                        </p:tav>
                                        <p:tav tm="100000">
                                          <p:val>
                                            <p:strVal val="#ppt_x"/>
                                          </p:val>
                                        </p:tav>
                                      </p:tavLst>
                                    </p:anim>
                                    <p:anim calcmode="lin" valueType="num">
                                      <p:cBhvr additive="base">
                                        <p:cTn id="70" dur="500" fill="hold"/>
                                        <p:tgtEl>
                                          <p:spTgt spid="5"/>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additive="base">
                                        <p:cTn id="81" dur="500" fill="hold"/>
                                        <p:tgtEl>
                                          <p:spTgt spid="22"/>
                                        </p:tgtEl>
                                        <p:attrNameLst>
                                          <p:attrName>ppt_x</p:attrName>
                                        </p:attrNameLst>
                                      </p:cBhvr>
                                      <p:tavLst>
                                        <p:tav tm="0">
                                          <p:val>
                                            <p:strVal val="#ppt_x"/>
                                          </p:val>
                                        </p:tav>
                                        <p:tav tm="100000">
                                          <p:val>
                                            <p:strVal val="#ppt_x"/>
                                          </p:val>
                                        </p:tav>
                                      </p:tavLst>
                                    </p:anim>
                                    <p:anim calcmode="lin" valueType="num">
                                      <p:cBhvr additive="base">
                                        <p:cTn id="82" dur="500" fill="hold"/>
                                        <p:tgtEl>
                                          <p:spTgt spid="2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 calcmode="lin" valueType="num">
                                      <p:cBhvr additive="base">
                                        <p:cTn id="93" dur="500" fill="hold"/>
                                        <p:tgtEl>
                                          <p:spTgt spid="25"/>
                                        </p:tgtEl>
                                        <p:attrNameLst>
                                          <p:attrName>ppt_x</p:attrName>
                                        </p:attrNameLst>
                                      </p:cBhvr>
                                      <p:tavLst>
                                        <p:tav tm="0">
                                          <p:val>
                                            <p:strVal val="#ppt_x"/>
                                          </p:val>
                                        </p:tav>
                                        <p:tav tm="100000">
                                          <p:val>
                                            <p:strVal val="#ppt_x"/>
                                          </p:val>
                                        </p:tav>
                                      </p:tavLst>
                                    </p:anim>
                                    <p:anim calcmode="lin" valueType="num">
                                      <p:cBhvr additive="base">
                                        <p:cTn id="94" dur="500" fill="hold"/>
                                        <p:tgtEl>
                                          <p:spTgt spid="25"/>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additive="base">
                                        <p:cTn id="97" dur="500" fill="hold"/>
                                        <p:tgtEl>
                                          <p:spTgt spid="40"/>
                                        </p:tgtEl>
                                        <p:attrNameLst>
                                          <p:attrName>ppt_x</p:attrName>
                                        </p:attrNameLst>
                                      </p:cBhvr>
                                      <p:tavLst>
                                        <p:tav tm="0">
                                          <p:val>
                                            <p:strVal val="#ppt_x"/>
                                          </p:val>
                                        </p:tav>
                                        <p:tav tm="100000">
                                          <p:val>
                                            <p:strVal val="#ppt_x"/>
                                          </p:val>
                                        </p:tav>
                                      </p:tavLst>
                                    </p:anim>
                                    <p:anim calcmode="lin" valueType="num">
                                      <p:cBhvr additive="base">
                                        <p:cTn id="98" dur="500" fill="hold"/>
                                        <p:tgtEl>
                                          <p:spTgt spid="40"/>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additive="base">
                                        <p:cTn id="101" dur="500" fill="hold"/>
                                        <p:tgtEl>
                                          <p:spTgt spid="41"/>
                                        </p:tgtEl>
                                        <p:attrNameLst>
                                          <p:attrName>ppt_x</p:attrName>
                                        </p:attrNameLst>
                                      </p:cBhvr>
                                      <p:tavLst>
                                        <p:tav tm="0">
                                          <p:val>
                                            <p:strVal val="#ppt_x"/>
                                          </p:val>
                                        </p:tav>
                                        <p:tav tm="100000">
                                          <p:val>
                                            <p:strVal val="#ppt_x"/>
                                          </p:val>
                                        </p:tav>
                                      </p:tavLst>
                                    </p:anim>
                                    <p:anim calcmode="lin" valueType="num">
                                      <p:cBhvr additive="base">
                                        <p:cTn id="102" dur="500" fill="hold"/>
                                        <p:tgtEl>
                                          <p:spTgt spid="4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2"/>
                                        </p:tgtEl>
                                        <p:attrNameLst>
                                          <p:attrName>style.visibility</p:attrName>
                                        </p:attrNameLst>
                                      </p:cBhvr>
                                      <p:to>
                                        <p:strVal val="visible"/>
                                      </p:to>
                                    </p:set>
                                    <p:anim calcmode="lin" valueType="num">
                                      <p:cBhvr additive="base">
                                        <p:cTn id="105" dur="500" fill="hold"/>
                                        <p:tgtEl>
                                          <p:spTgt spid="42"/>
                                        </p:tgtEl>
                                        <p:attrNameLst>
                                          <p:attrName>ppt_x</p:attrName>
                                        </p:attrNameLst>
                                      </p:cBhvr>
                                      <p:tavLst>
                                        <p:tav tm="0">
                                          <p:val>
                                            <p:strVal val="#ppt_x"/>
                                          </p:val>
                                        </p:tav>
                                        <p:tav tm="100000">
                                          <p:val>
                                            <p:strVal val="#ppt_x"/>
                                          </p:val>
                                        </p:tav>
                                      </p:tavLst>
                                    </p:anim>
                                    <p:anim calcmode="lin" valueType="num">
                                      <p:cBhvr additive="base">
                                        <p:cTn id="106" dur="500" fill="hold"/>
                                        <p:tgtEl>
                                          <p:spTgt spid="42"/>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 calcmode="lin" valueType="num">
                                      <p:cBhvr additive="base">
                                        <p:cTn id="109" dur="500" fill="hold"/>
                                        <p:tgtEl>
                                          <p:spTgt spid="43"/>
                                        </p:tgtEl>
                                        <p:attrNameLst>
                                          <p:attrName>ppt_x</p:attrName>
                                        </p:attrNameLst>
                                      </p:cBhvr>
                                      <p:tavLst>
                                        <p:tav tm="0">
                                          <p:val>
                                            <p:strVal val="#ppt_x"/>
                                          </p:val>
                                        </p:tav>
                                        <p:tav tm="100000">
                                          <p:val>
                                            <p:strVal val="#ppt_x"/>
                                          </p:val>
                                        </p:tav>
                                      </p:tavLst>
                                    </p:anim>
                                    <p:anim calcmode="lin" valueType="num">
                                      <p:cBhvr additive="base">
                                        <p:cTn id="110" dur="500" fill="hold"/>
                                        <p:tgtEl>
                                          <p:spTgt spid="43"/>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 calcmode="lin" valueType="num">
                                      <p:cBhvr additive="base">
                                        <p:cTn id="113" dur="500" fill="hold"/>
                                        <p:tgtEl>
                                          <p:spTgt spid="44"/>
                                        </p:tgtEl>
                                        <p:attrNameLst>
                                          <p:attrName>ppt_x</p:attrName>
                                        </p:attrNameLst>
                                      </p:cBhvr>
                                      <p:tavLst>
                                        <p:tav tm="0">
                                          <p:val>
                                            <p:strVal val="#ppt_x"/>
                                          </p:val>
                                        </p:tav>
                                        <p:tav tm="100000">
                                          <p:val>
                                            <p:strVal val="#ppt_x"/>
                                          </p:val>
                                        </p:tav>
                                      </p:tavLst>
                                    </p:anim>
                                    <p:anim calcmode="lin" valueType="num">
                                      <p:cBhvr additive="base">
                                        <p:cTn id="114" dur="500" fill="hold"/>
                                        <p:tgtEl>
                                          <p:spTgt spid="44"/>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 calcmode="lin" valueType="num">
                                      <p:cBhvr additive="base">
                                        <p:cTn id="117" dur="500" fill="hold"/>
                                        <p:tgtEl>
                                          <p:spTgt spid="53"/>
                                        </p:tgtEl>
                                        <p:attrNameLst>
                                          <p:attrName>ppt_x</p:attrName>
                                        </p:attrNameLst>
                                      </p:cBhvr>
                                      <p:tavLst>
                                        <p:tav tm="0">
                                          <p:val>
                                            <p:strVal val="#ppt_x"/>
                                          </p:val>
                                        </p:tav>
                                        <p:tav tm="100000">
                                          <p:val>
                                            <p:strVal val="#ppt_x"/>
                                          </p:val>
                                        </p:tav>
                                      </p:tavLst>
                                    </p:anim>
                                    <p:anim calcmode="lin" valueType="num">
                                      <p:cBhvr additive="base">
                                        <p:cTn id="118" dur="500" fill="hold"/>
                                        <p:tgtEl>
                                          <p:spTgt spid="53"/>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54"/>
                                        </p:tgtEl>
                                        <p:attrNameLst>
                                          <p:attrName>style.visibility</p:attrName>
                                        </p:attrNameLst>
                                      </p:cBhvr>
                                      <p:to>
                                        <p:strVal val="visible"/>
                                      </p:to>
                                    </p:set>
                                    <p:anim calcmode="lin" valueType="num">
                                      <p:cBhvr additive="base">
                                        <p:cTn id="121" dur="500" fill="hold"/>
                                        <p:tgtEl>
                                          <p:spTgt spid="54"/>
                                        </p:tgtEl>
                                        <p:attrNameLst>
                                          <p:attrName>ppt_x</p:attrName>
                                        </p:attrNameLst>
                                      </p:cBhvr>
                                      <p:tavLst>
                                        <p:tav tm="0">
                                          <p:val>
                                            <p:strVal val="#ppt_x"/>
                                          </p:val>
                                        </p:tav>
                                        <p:tav tm="100000">
                                          <p:val>
                                            <p:strVal val="#ppt_x"/>
                                          </p:val>
                                        </p:tav>
                                      </p:tavLst>
                                    </p:anim>
                                    <p:anim calcmode="lin" valueType="num">
                                      <p:cBhvr additive="base">
                                        <p:cTn id="122" dur="500" fill="hold"/>
                                        <p:tgtEl>
                                          <p:spTgt spid="54"/>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59"/>
                                        </p:tgtEl>
                                        <p:attrNameLst>
                                          <p:attrName>style.visibility</p:attrName>
                                        </p:attrNameLst>
                                      </p:cBhvr>
                                      <p:to>
                                        <p:strVal val="visible"/>
                                      </p:to>
                                    </p:set>
                                    <p:anim calcmode="lin" valueType="num">
                                      <p:cBhvr additive="base">
                                        <p:cTn id="125" dur="500" fill="hold"/>
                                        <p:tgtEl>
                                          <p:spTgt spid="59"/>
                                        </p:tgtEl>
                                        <p:attrNameLst>
                                          <p:attrName>ppt_x</p:attrName>
                                        </p:attrNameLst>
                                      </p:cBhvr>
                                      <p:tavLst>
                                        <p:tav tm="0">
                                          <p:val>
                                            <p:strVal val="#ppt_x"/>
                                          </p:val>
                                        </p:tav>
                                        <p:tav tm="100000">
                                          <p:val>
                                            <p:strVal val="#ppt_x"/>
                                          </p:val>
                                        </p:tav>
                                      </p:tavLst>
                                    </p:anim>
                                    <p:anim calcmode="lin" valueType="num">
                                      <p:cBhvr additive="base">
                                        <p:cTn id="126" dur="500" fill="hold"/>
                                        <p:tgtEl>
                                          <p:spTgt spid="59"/>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60"/>
                                        </p:tgtEl>
                                        <p:attrNameLst>
                                          <p:attrName>style.visibility</p:attrName>
                                        </p:attrNameLst>
                                      </p:cBhvr>
                                      <p:to>
                                        <p:strVal val="visible"/>
                                      </p:to>
                                    </p:set>
                                    <p:anim calcmode="lin" valueType="num">
                                      <p:cBhvr additive="base">
                                        <p:cTn id="129" dur="500" fill="hold"/>
                                        <p:tgtEl>
                                          <p:spTgt spid="60"/>
                                        </p:tgtEl>
                                        <p:attrNameLst>
                                          <p:attrName>ppt_x</p:attrName>
                                        </p:attrNameLst>
                                      </p:cBhvr>
                                      <p:tavLst>
                                        <p:tav tm="0">
                                          <p:val>
                                            <p:strVal val="#ppt_x"/>
                                          </p:val>
                                        </p:tav>
                                        <p:tav tm="100000">
                                          <p:val>
                                            <p:strVal val="#ppt_x"/>
                                          </p:val>
                                        </p:tav>
                                      </p:tavLst>
                                    </p:anim>
                                    <p:anim calcmode="lin" valueType="num">
                                      <p:cBhvr additive="base">
                                        <p:cTn id="130" dur="500" fill="hold"/>
                                        <p:tgtEl>
                                          <p:spTgt spid="60"/>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anim calcmode="lin" valueType="num">
                                      <p:cBhvr additive="base">
                                        <p:cTn id="133" dur="500" fill="hold"/>
                                        <p:tgtEl>
                                          <p:spTgt spid="61"/>
                                        </p:tgtEl>
                                        <p:attrNameLst>
                                          <p:attrName>ppt_x</p:attrName>
                                        </p:attrNameLst>
                                      </p:cBhvr>
                                      <p:tavLst>
                                        <p:tav tm="0">
                                          <p:val>
                                            <p:strVal val="#ppt_x"/>
                                          </p:val>
                                        </p:tav>
                                        <p:tav tm="100000">
                                          <p:val>
                                            <p:strVal val="#ppt_x"/>
                                          </p:val>
                                        </p:tav>
                                      </p:tavLst>
                                    </p:anim>
                                    <p:anim calcmode="lin" valueType="num">
                                      <p:cBhvr additive="base">
                                        <p:cTn id="134" dur="500" fill="hold"/>
                                        <p:tgtEl>
                                          <p:spTgt spid="61"/>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6"/>
                                        </p:tgtEl>
                                        <p:attrNameLst>
                                          <p:attrName>style.visibility</p:attrName>
                                        </p:attrNameLst>
                                      </p:cBhvr>
                                      <p:to>
                                        <p:strVal val="visible"/>
                                      </p:to>
                                    </p:set>
                                    <p:anim calcmode="lin" valueType="num">
                                      <p:cBhvr additive="base">
                                        <p:cTn id="137" dur="500" fill="hold"/>
                                        <p:tgtEl>
                                          <p:spTgt spid="6"/>
                                        </p:tgtEl>
                                        <p:attrNameLst>
                                          <p:attrName>ppt_x</p:attrName>
                                        </p:attrNameLst>
                                      </p:cBhvr>
                                      <p:tavLst>
                                        <p:tav tm="0">
                                          <p:val>
                                            <p:strVal val="#ppt_x"/>
                                          </p:val>
                                        </p:tav>
                                        <p:tav tm="100000">
                                          <p:val>
                                            <p:strVal val="#ppt_x"/>
                                          </p:val>
                                        </p:tav>
                                      </p:tavLst>
                                    </p:anim>
                                    <p:anim calcmode="lin" valueType="num">
                                      <p:cBhvr additive="base">
                                        <p:cTn id="138" dur="500" fill="hold"/>
                                        <p:tgtEl>
                                          <p:spTgt spid="6"/>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500" fill="hold"/>
                                        <p:tgtEl>
                                          <p:spTgt spid="58"/>
                                        </p:tgtEl>
                                        <p:attrNameLst>
                                          <p:attrName>ppt_x</p:attrName>
                                        </p:attrNameLst>
                                      </p:cBhvr>
                                      <p:tavLst>
                                        <p:tav tm="0">
                                          <p:val>
                                            <p:strVal val="#ppt_x"/>
                                          </p:val>
                                        </p:tav>
                                        <p:tav tm="100000">
                                          <p:val>
                                            <p:strVal val="#ppt_x"/>
                                          </p:val>
                                        </p:tav>
                                      </p:tavLst>
                                    </p:anim>
                                    <p:anim calcmode="lin" valueType="num">
                                      <p:cBhvr additive="base">
                                        <p:cTn id="142" dur="500" fill="hold"/>
                                        <p:tgtEl>
                                          <p:spTgt spid="58"/>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55"/>
                                        </p:tgtEl>
                                        <p:attrNameLst>
                                          <p:attrName>style.visibility</p:attrName>
                                        </p:attrNameLst>
                                      </p:cBhvr>
                                      <p:to>
                                        <p:strVal val="visible"/>
                                      </p:to>
                                    </p:set>
                                    <p:anim calcmode="lin" valueType="num">
                                      <p:cBhvr additive="base">
                                        <p:cTn id="145" dur="500" fill="hold"/>
                                        <p:tgtEl>
                                          <p:spTgt spid="55"/>
                                        </p:tgtEl>
                                        <p:attrNameLst>
                                          <p:attrName>ppt_x</p:attrName>
                                        </p:attrNameLst>
                                      </p:cBhvr>
                                      <p:tavLst>
                                        <p:tav tm="0">
                                          <p:val>
                                            <p:strVal val="#ppt_x"/>
                                          </p:val>
                                        </p:tav>
                                        <p:tav tm="100000">
                                          <p:val>
                                            <p:strVal val="#ppt_x"/>
                                          </p:val>
                                        </p:tav>
                                      </p:tavLst>
                                    </p:anim>
                                    <p:anim calcmode="lin" valueType="num">
                                      <p:cBhvr additive="base">
                                        <p:cTn id="146" dur="500" fill="hold"/>
                                        <p:tgtEl>
                                          <p:spTgt spid="55"/>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additive="base">
                                        <p:cTn id="149" dur="500" fill="hold"/>
                                        <p:tgtEl>
                                          <p:spTgt spid="62"/>
                                        </p:tgtEl>
                                        <p:attrNameLst>
                                          <p:attrName>ppt_x</p:attrName>
                                        </p:attrNameLst>
                                      </p:cBhvr>
                                      <p:tavLst>
                                        <p:tav tm="0">
                                          <p:val>
                                            <p:strVal val="#ppt_x"/>
                                          </p:val>
                                        </p:tav>
                                        <p:tav tm="100000">
                                          <p:val>
                                            <p:strVal val="#ppt_x"/>
                                          </p:val>
                                        </p:tav>
                                      </p:tavLst>
                                    </p:anim>
                                    <p:anim calcmode="lin" valueType="num">
                                      <p:cBhvr additive="base">
                                        <p:cTn id="150"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21" grpId="0" animBg="1"/>
      <p:bldP spid="22" grpId="0" animBg="1"/>
      <p:bldP spid="23" grpId="0" animBg="1"/>
      <p:bldP spid="24" grpId="0" animBg="1"/>
      <p:bldP spid="25" grpId="0" animBg="1"/>
      <p:bldP spid="6"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3" grpId="0" animBg="1"/>
      <p:bldP spid="54" grpId="0" animBg="1"/>
      <p:bldP spid="55" grpId="0" animBg="1"/>
      <p:bldP spid="58" grpId="0" animBg="1"/>
      <p:bldP spid="59" grpId="0" animBg="1"/>
      <p:bldP spid="60" grpId="0" animBg="1"/>
      <p:bldP spid="61" grpId="0" animBg="1"/>
      <p:bldP spid="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6692" y="1779374"/>
            <a:ext cx="4209536" cy="4339698"/>
          </a:xfrm>
          <a:prstGeom prst="rect">
            <a:avLst/>
          </a:prstGeom>
          <a:solidFill>
            <a:srgbClr val="92C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ttps://i.pinimg.com/564x/ee/d8/71/eed8713462e7897c9212a5f3a1b7ff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586" y="477795"/>
            <a:ext cx="4339698" cy="43396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16692" y="1847322"/>
            <a:ext cx="4209536" cy="4524315"/>
          </a:xfrm>
          <a:prstGeom prst="rect">
            <a:avLst/>
          </a:prstGeom>
          <a:noFill/>
        </p:spPr>
        <p:txBody>
          <a:bodyPr wrap="square" rtlCol="0">
            <a:spAutoFit/>
          </a:bodyPr>
          <a:lstStyle/>
          <a:p>
            <a:pPr algn="just"/>
            <a:r>
              <a:rPr lang="hy-AM" dirty="0" smtClean="0"/>
              <a:t>Այն ամենը, ինչ ստեղծվել է աշխարհում բնության կամ մարդու կողմից, էներգիայի օգտագործման արդյունք է։  </a:t>
            </a:r>
          </a:p>
          <a:p>
            <a:pPr algn="just"/>
            <a:endParaRPr lang="hy-AM" dirty="0"/>
          </a:p>
          <a:p>
            <a:pPr algn="just"/>
            <a:r>
              <a:rPr lang="hy-AM" dirty="0" smtClean="0"/>
              <a:t>Շոկոլադե սալիկը խանութում է հայտնվել գործարնից, որտեղ այն արտադրվել և փաթեթավորվել է, ինչի համար օգտագործվել է դաշտերից բերված կակաոյի պտուղն ու շաքարը։Բոլոր մարդիկ,ովքեր աշխատել են այս շոկոլադե սալիկի ստեղծման վրա, սնվել և հագնվել են, ինչի համար ևս ծախսվել է էներգիա։ Հաստոցների ստեղծման համար նույնպես ծախսվել է շատ էներգիա։</a:t>
            </a:r>
            <a:endParaRPr lang="en-US" dirty="0" smtClean="0"/>
          </a:p>
          <a:p>
            <a:pPr algn="just"/>
            <a:endParaRPr lang="en-US" dirty="0"/>
          </a:p>
        </p:txBody>
      </p:sp>
      <p:sp>
        <p:nvSpPr>
          <p:cNvPr id="4" name="Rectangle 3"/>
          <p:cNvSpPr/>
          <p:nvPr/>
        </p:nvSpPr>
        <p:spPr>
          <a:xfrm>
            <a:off x="914400" y="242047"/>
            <a:ext cx="5889812" cy="797859"/>
          </a:xfrm>
          <a:prstGeom prst="rect">
            <a:avLst/>
          </a:prstGeom>
          <a:solidFill>
            <a:srgbClr val="92C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2800" dirty="0" smtClean="0">
                <a:solidFill>
                  <a:schemeClr val="tx1"/>
                </a:solidFill>
              </a:rPr>
              <a:t>ԷՆԵՐԳԻԱՅԻ ԾԱԽՍՄԱՆ ՕՐԻԱՆԿ</a:t>
            </a:r>
            <a:endParaRPr lang="en-US" sz="2800" dirty="0">
              <a:solidFill>
                <a:schemeClr val="tx1"/>
              </a:solidFill>
            </a:endParaRPr>
          </a:p>
        </p:txBody>
      </p:sp>
    </p:spTree>
    <p:extLst>
      <p:ext uri="{BB962C8B-B14F-4D97-AF65-F5344CB8AC3E}">
        <p14:creationId xmlns:p14="http://schemas.microsoft.com/office/powerpoint/2010/main" val="63485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par>
                                <p:cTn id="17" presetID="31" presetClass="entr" presetSubtype="0" fill="hold" nodeType="withEffect">
                                  <p:stCondLst>
                                    <p:cond delay="0"/>
                                  </p:stCondLst>
                                  <p:childTnLst>
                                    <p:set>
                                      <p:cBhvr>
                                        <p:cTn id="18" dur="1" fill="hold">
                                          <p:stCondLst>
                                            <p:cond delay="0"/>
                                          </p:stCondLst>
                                        </p:cTn>
                                        <p:tgtEl>
                                          <p:spTgt spid="4098"/>
                                        </p:tgtEl>
                                        <p:attrNameLst>
                                          <p:attrName>style.visibility</p:attrName>
                                        </p:attrNameLst>
                                      </p:cBhvr>
                                      <p:to>
                                        <p:strVal val="visible"/>
                                      </p:to>
                                    </p:set>
                                    <p:anim calcmode="lin" valueType="num">
                                      <p:cBhvr>
                                        <p:cTn id="19" dur="1000" fill="hold"/>
                                        <p:tgtEl>
                                          <p:spTgt spid="4098"/>
                                        </p:tgtEl>
                                        <p:attrNameLst>
                                          <p:attrName>ppt_w</p:attrName>
                                        </p:attrNameLst>
                                      </p:cBhvr>
                                      <p:tavLst>
                                        <p:tav tm="0">
                                          <p:val>
                                            <p:fltVal val="0"/>
                                          </p:val>
                                        </p:tav>
                                        <p:tav tm="100000">
                                          <p:val>
                                            <p:strVal val="#ppt_w"/>
                                          </p:val>
                                        </p:tav>
                                      </p:tavLst>
                                    </p:anim>
                                    <p:anim calcmode="lin" valueType="num">
                                      <p:cBhvr>
                                        <p:cTn id="20" dur="1000" fill="hold"/>
                                        <p:tgtEl>
                                          <p:spTgt spid="4098"/>
                                        </p:tgtEl>
                                        <p:attrNameLst>
                                          <p:attrName>ppt_h</p:attrName>
                                        </p:attrNameLst>
                                      </p:cBhvr>
                                      <p:tavLst>
                                        <p:tav tm="0">
                                          <p:val>
                                            <p:fltVal val="0"/>
                                          </p:val>
                                        </p:tav>
                                        <p:tav tm="100000">
                                          <p:val>
                                            <p:strVal val="#ppt_h"/>
                                          </p:val>
                                        </p:tav>
                                      </p:tavLst>
                                    </p:anim>
                                    <p:anim calcmode="lin" valueType="num">
                                      <p:cBhvr>
                                        <p:cTn id="21" dur="1000" fill="hold"/>
                                        <p:tgtEl>
                                          <p:spTgt spid="4098"/>
                                        </p:tgtEl>
                                        <p:attrNameLst>
                                          <p:attrName>style.rotation</p:attrName>
                                        </p:attrNameLst>
                                      </p:cBhvr>
                                      <p:tavLst>
                                        <p:tav tm="0">
                                          <p:val>
                                            <p:fltVal val="90"/>
                                          </p:val>
                                        </p:tav>
                                        <p:tav tm="100000">
                                          <p:val>
                                            <p:fltVal val="0"/>
                                          </p:val>
                                        </p:tav>
                                      </p:tavLst>
                                    </p:anim>
                                    <p:animEffect transition="in" filter="fade">
                                      <p:cBhvr>
                                        <p:cTn id="22"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1757" y="277905"/>
            <a:ext cx="7446725" cy="1210235"/>
          </a:xfrm>
          <a:prstGeom prst="rect">
            <a:avLst/>
          </a:prstGeom>
          <a:solidFill>
            <a:srgbClr val="A4B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2800" dirty="0" smtClean="0">
                <a:solidFill>
                  <a:schemeClr val="tx1"/>
                </a:solidFill>
              </a:rPr>
              <a:t>Էլեկտրաէներգիայի ծախսման դիագրամ</a:t>
            </a:r>
            <a:endParaRPr lang="en-US" sz="2800" dirty="0">
              <a:solidFill>
                <a:schemeClr val="tx1"/>
              </a:solidFill>
            </a:endParaRPr>
          </a:p>
        </p:txBody>
      </p:sp>
      <p:pic>
        <p:nvPicPr>
          <p:cNvPr id="5122" name="Picture 2" descr="Пин содержит это изображение: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47900" cy="22479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Пин содержит это изображение: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242" y="95249"/>
            <a:ext cx="2247900" cy="22479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Chart 10"/>
          <p:cNvGraphicFramePr/>
          <p:nvPr>
            <p:extLst>
              <p:ext uri="{D42A27DB-BD31-4B8C-83A1-F6EECF244321}">
                <p14:modId xmlns:p14="http://schemas.microsoft.com/office/powerpoint/2010/main" val="1871659369"/>
              </p:ext>
            </p:extLst>
          </p:nvPr>
        </p:nvGraphicFramePr>
        <p:xfrm>
          <a:off x="0" y="1682787"/>
          <a:ext cx="12108142" cy="55577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399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941" y="742277"/>
            <a:ext cx="8810512" cy="5632311"/>
          </a:xfrm>
          <a:prstGeom prst="rect">
            <a:avLst/>
          </a:prstGeom>
          <a:noFill/>
        </p:spPr>
        <p:txBody>
          <a:bodyPr wrap="square" rtlCol="0">
            <a:spAutoFit/>
          </a:bodyPr>
          <a:lstStyle/>
          <a:p>
            <a:pPr marL="342900" indent="-342900">
              <a:buFont typeface="+mj-lt"/>
              <a:buAutoNum type="arabicPeriod"/>
            </a:pPr>
            <a:r>
              <a:rPr lang="hy-AM" dirty="0" smtClean="0"/>
              <a:t>Անջատենք սենյակի լույսը, երբ դուրս ենք գալիս սենյակից։</a:t>
            </a:r>
          </a:p>
          <a:p>
            <a:pPr marL="342900" indent="-342900">
              <a:buFont typeface="+mj-lt"/>
              <a:buAutoNum type="arabicPeriod"/>
            </a:pPr>
            <a:r>
              <a:rPr lang="hy-AM" dirty="0" smtClean="0"/>
              <a:t>Գրել և վերլուծել էներգիայի ծախսերը։</a:t>
            </a:r>
          </a:p>
          <a:p>
            <a:pPr marL="342900" indent="-342900">
              <a:buFont typeface="+mj-lt"/>
              <a:buAutoNum type="arabicPeriod"/>
            </a:pPr>
            <a:r>
              <a:rPr lang="hy-AM" dirty="0" smtClean="0"/>
              <a:t>Ամբողջությամբ բեռնել լվացքի մեքենան օգտագործելիս։</a:t>
            </a:r>
          </a:p>
          <a:p>
            <a:pPr marL="342900" indent="-342900">
              <a:buFont typeface="+mj-lt"/>
              <a:buAutoNum type="arabicPeriod"/>
            </a:pPr>
            <a:r>
              <a:rPr lang="hy-AM" dirty="0" smtClean="0"/>
              <a:t>Սառնարանը տեղադրել զով տեղում։</a:t>
            </a:r>
          </a:p>
          <a:p>
            <a:pPr marL="342900" indent="-342900">
              <a:buFont typeface="+mj-lt"/>
              <a:buAutoNum type="arabicPeriod"/>
            </a:pPr>
            <a:r>
              <a:rPr lang="hy-AM" dirty="0" smtClean="0"/>
              <a:t>Չծածկել ջեռուցվող սարքերը։</a:t>
            </a:r>
          </a:p>
          <a:p>
            <a:pPr marL="342900" indent="-342900">
              <a:buFont typeface="+mj-lt"/>
              <a:buAutoNum type="arabicPeriod"/>
            </a:pPr>
            <a:r>
              <a:rPr lang="hy-AM" dirty="0" smtClean="0"/>
              <a:t>Օգտագործել էներգաղնայող լամպեր։</a:t>
            </a:r>
          </a:p>
          <a:p>
            <a:pPr marL="342900" indent="-342900">
              <a:buFont typeface="+mj-lt"/>
              <a:buAutoNum type="arabicPeriod"/>
            </a:pPr>
            <a:r>
              <a:rPr lang="hy-AM" dirty="0" smtClean="0"/>
              <a:t>Արագ օդափոխել սենյակը։</a:t>
            </a:r>
          </a:p>
          <a:p>
            <a:pPr marL="342900" indent="-342900">
              <a:buFont typeface="+mj-lt"/>
              <a:buAutoNum type="arabicPeriod"/>
            </a:pPr>
            <a:r>
              <a:rPr lang="hy-AM" dirty="0" smtClean="0"/>
              <a:t>Ձմռանը ջերմամեկուսացնել պատուհանները։</a:t>
            </a:r>
          </a:p>
          <a:p>
            <a:pPr marL="342900" indent="-342900">
              <a:buFont typeface="+mj-lt"/>
              <a:buAutoNum type="arabicPeriod"/>
            </a:pPr>
            <a:r>
              <a:rPr lang="hy-AM" dirty="0" smtClean="0"/>
              <a:t>Ջերմամեկուսացնել պատուհանների ապակիները</a:t>
            </a:r>
          </a:p>
          <a:p>
            <a:pPr marL="342900" indent="-342900">
              <a:buFont typeface="+mj-lt"/>
              <a:buAutoNum type="arabicPeriod"/>
            </a:pPr>
            <a:r>
              <a:rPr lang="hy-AM" dirty="0" smtClean="0"/>
              <a:t>Պատրաստելիս կափարիչով ծածկել կաթսան։</a:t>
            </a:r>
          </a:p>
          <a:p>
            <a:pPr marL="342900" indent="-342900">
              <a:buFont typeface="+mj-lt"/>
              <a:buAutoNum type="arabicPeriod"/>
            </a:pPr>
            <a:r>
              <a:rPr lang="hy-AM" dirty="0" smtClean="0"/>
              <a:t>Ապասառեցնել սառնարանը։</a:t>
            </a:r>
          </a:p>
          <a:p>
            <a:pPr marL="342900" indent="-342900">
              <a:buFont typeface="+mj-lt"/>
              <a:buAutoNum type="arabicPeriod"/>
            </a:pPr>
            <a:r>
              <a:rPr lang="hy-AM" dirty="0" smtClean="0"/>
              <a:t>Սպասքը լվանալիս ծորակը փակել անհրաժեշտության դեպքում</a:t>
            </a:r>
          </a:p>
          <a:p>
            <a:pPr marL="342900" indent="-342900">
              <a:buFont typeface="+mj-lt"/>
              <a:buAutoNum type="arabicPeriod"/>
            </a:pPr>
            <a:r>
              <a:rPr lang="hy-AM" dirty="0" smtClean="0"/>
              <a:t>Հաճախ ընդունել ցնցուղ</a:t>
            </a:r>
          </a:p>
          <a:p>
            <a:pPr marL="342900" indent="-342900">
              <a:buFont typeface="+mj-lt"/>
              <a:buAutoNum type="arabicPeriod"/>
            </a:pPr>
            <a:r>
              <a:rPr lang="hy-AM" dirty="0" smtClean="0"/>
              <a:t>Ոչ հաճախ լոգանք</a:t>
            </a:r>
          </a:p>
          <a:p>
            <a:pPr marL="342900" indent="-342900">
              <a:buFont typeface="+mj-lt"/>
              <a:buAutoNum type="arabicPeriod"/>
            </a:pPr>
            <a:r>
              <a:rPr lang="hy-AM" dirty="0" smtClean="0"/>
              <a:t>Ձմռանը իջեցնել բնակարանի ջեռուցումը երբ երկար ժամանակ տանը չեք լինում </a:t>
            </a:r>
          </a:p>
          <a:p>
            <a:pPr marL="342900" indent="-342900">
              <a:buFont typeface="+mj-lt"/>
              <a:buAutoNum type="arabicPeriod"/>
            </a:pPr>
            <a:r>
              <a:rPr lang="hy-AM" dirty="0" smtClean="0"/>
              <a:t>Նաև գիշերները</a:t>
            </a:r>
          </a:p>
          <a:p>
            <a:pPr marL="342900" indent="-342900">
              <a:buFont typeface="+mj-lt"/>
              <a:buAutoNum type="arabicPeriod"/>
            </a:pPr>
            <a:r>
              <a:rPr lang="hy-AM" dirty="0" smtClean="0"/>
              <a:t>Վերանորոգել հին սարքավորումները</a:t>
            </a:r>
          </a:p>
          <a:p>
            <a:pPr marL="342900" indent="-342900">
              <a:buFont typeface="+mj-lt"/>
              <a:buAutoNum type="arabicPeriod"/>
            </a:pPr>
            <a:r>
              <a:rPr lang="hy-AM" dirty="0" smtClean="0"/>
              <a:t>Համակարգիչը և հեռուստացույցը անջատված պահել</a:t>
            </a:r>
          </a:p>
          <a:p>
            <a:pPr marL="342900" indent="-342900">
              <a:buFont typeface="+mj-lt"/>
              <a:buAutoNum type="arabicPeriod"/>
            </a:pPr>
            <a:endParaRPr lang="hy-AM" dirty="0" smtClean="0"/>
          </a:p>
          <a:p>
            <a:endParaRPr lang="en-US" dirty="0"/>
          </a:p>
        </p:txBody>
      </p:sp>
      <p:graphicFrame>
        <p:nvGraphicFramePr>
          <p:cNvPr id="4" name="Diagram 3"/>
          <p:cNvGraphicFramePr/>
          <p:nvPr>
            <p:extLst>
              <p:ext uri="{D42A27DB-BD31-4B8C-83A1-F6EECF244321}">
                <p14:modId xmlns:p14="http://schemas.microsoft.com/office/powerpoint/2010/main" val="3370723784"/>
              </p:ext>
            </p:extLst>
          </p:nvPr>
        </p:nvGraphicFramePr>
        <p:xfrm>
          <a:off x="6099586" y="-613185"/>
          <a:ext cx="6194648" cy="6987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83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54" y="0"/>
            <a:ext cx="2619632" cy="26196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08670" y="2248930"/>
            <a:ext cx="3739979" cy="3468130"/>
          </a:xfrm>
          <a:prstGeom prst="rect">
            <a:avLst/>
          </a:prstGeom>
          <a:noFill/>
        </p:spPr>
        <p:txBody>
          <a:bodyPr wrap="square" rtlCol="0">
            <a:spAutoFit/>
          </a:bodyPr>
          <a:lstStyle/>
          <a:p>
            <a:pPr algn="just"/>
            <a:r>
              <a:rPr lang="hy-AM" dirty="0" smtClean="0"/>
              <a:t>Հեռուստացույցները տարբեր են լինում, տարբեր է նաև նանց ծախսած էներգիան։ Այն կախված է տեսակից, էներգարդյունավետության դասից, աշխատանքի ռեժիմից և այլնից։Հեռուստացույց գնելիս սովորաբար հաշվի են առնում ապրանքանիշը,ֆիրման, էկրանի չափը,սակայն հազվադեպ են ուշադրություն դարձնում ծախսվող էներգիային։</a:t>
            </a:r>
            <a:endParaRPr lang="en-US" dirty="0"/>
          </a:p>
        </p:txBody>
      </p:sp>
      <p:sp>
        <p:nvSpPr>
          <p:cNvPr id="7" name="Rectangle 6"/>
          <p:cNvSpPr/>
          <p:nvPr/>
        </p:nvSpPr>
        <p:spPr>
          <a:xfrm>
            <a:off x="1305697" y="2071818"/>
            <a:ext cx="4654378" cy="4530810"/>
          </a:xfrm>
          <a:prstGeom prst="rect">
            <a:avLst/>
          </a:prstGeom>
          <a:solidFill>
            <a:srgbClr val="86A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01113" y="2603158"/>
            <a:ext cx="3739979" cy="3468130"/>
          </a:xfrm>
          <a:prstGeom prst="rect">
            <a:avLst/>
          </a:prstGeom>
          <a:noFill/>
        </p:spPr>
        <p:txBody>
          <a:bodyPr wrap="square" rtlCol="0">
            <a:spAutoFit/>
          </a:bodyPr>
          <a:lstStyle/>
          <a:p>
            <a:pPr algn="just"/>
            <a:r>
              <a:rPr lang="hy-AM" dirty="0" smtClean="0"/>
              <a:t>Հեռուստացույցները տարբեր են լինում, տարբեր է նաև նանց ծախսած էներգիան։ Այն կախված է տեսակից, էներգարդյունավետության դասից, աշխատանքի ռեժիմից և այլնից։Հեռուստացույց գնելիս սովորաբար հաշվի են առնում ապրանքանիշը,ֆիրման, էկրանի չափը,սակայն հազվադեպ են ուշադրություն դարձնում ծախսվող էներգիային։</a:t>
            </a:r>
            <a:endParaRPr lang="en-US" dirty="0"/>
          </a:p>
        </p:txBody>
      </p:sp>
      <p:sp>
        <p:nvSpPr>
          <p:cNvPr id="21" name="Rectangle 20"/>
          <p:cNvSpPr/>
          <p:nvPr/>
        </p:nvSpPr>
        <p:spPr>
          <a:xfrm>
            <a:off x="7603524" y="222423"/>
            <a:ext cx="4283676" cy="4357815"/>
          </a:xfrm>
          <a:prstGeom prst="rect">
            <a:avLst/>
          </a:prstGeom>
          <a:solidFill>
            <a:srgbClr val="6787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dirty="0" smtClean="0"/>
              <a:t>Ինչպես խնայել հեռուստացույցի ծախսած էներգիան</a:t>
            </a:r>
          </a:p>
          <a:p>
            <a:pPr marL="285750" indent="-285750">
              <a:buFont typeface="Arial" panose="020B0604020202020204" pitchFamily="34" charset="0"/>
              <a:buChar char="•"/>
            </a:pPr>
            <a:r>
              <a:rPr lang="hy-AM" dirty="0" smtClean="0"/>
              <a:t>Աշխատել գնել  </a:t>
            </a:r>
            <a:r>
              <a:rPr lang="en-US" dirty="0" smtClean="0"/>
              <a:t>A(A+, A++, A+++)</a:t>
            </a:r>
            <a:r>
              <a:rPr lang="hy-AM" dirty="0" smtClean="0"/>
              <a:t>կամ </a:t>
            </a:r>
            <a:r>
              <a:rPr lang="en-US" dirty="0" smtClean="0"/>
              <a:t>B </a:t>
            </a:r>
            <a:r>
              <a:rPr lang="hy-AM" dirty="0" smtClean="0"/>
              <a:t>դասի հեռուստացույցեր</a:t>
            </a:r>
          </a:p>
          <a:p>
            <a:pPr marL="285750" indent="-285750">
              <a:buFont typeface="Arial" panose="020B0604020202020204" pitchFamily="34" charset="0"/>
              <a:buChar char="•"/>
            </a:pPr>
            <a:r>
              <a:rPr lang="hy-AM" dirty="0" smtClean="0"/>
              <a:t>Եթե չեք դիտում հեռուստացույց անջտեք այն</a:t>
            </a:r>
          </a:p>
          <a:p>
            <a:pPr marL="285750" indent="-285750">
              <a:buFont typeface="Arial" panose="020B0604020202020204" pitchFamily="34" charset="0"/>
              <a:buChar char="•"/>
            </a:pPr>
            <a:r>
              <a:rPr lang="hy-AM" dirty="0" smtClean="0"/>
              <a:t>Հեռուստացույցը էներգիա է ծախսում նաև անջատման ռեժիմում, անջատեք այն նաև վարդակից</a:t>
            </a:r>
          </a:p>
          <a:p>
            <a:pPr marL="285750" indent="-285750">
              <a:buFont typeface="Arial" panose="020B0604020202020204" pitchFamily="34" charset="0"/>
              <a:buChar char="•"/>
            </a:pPr>
            <a:r>
              <a:rPr lang="hy-AM" dirty="0" smtClean="0"/>
              <a:t>Օգտվել կարգավորման ծրագրից,որպեսզի այն ավտոմատ անջատվի</a:t>
            </a:r>
            <a:endParaRPr lang="en-US" dirty="0"/>
          </a:p>
        </p:txBody>
      </p:sp>
      <p:sp>
        <p:nvSpPr>
          <p:cNvPr id="22" name="TextBox 21"/>
          <p:cNvSpPr txBox="1"/>
          <p:nvPr/>
        </p:nvSpPr>
        <p:spPr>
          <a:xfrm>
            <a:off x="3575222" y="329514"/>
            <a:ext cx="3682313" cy="707886"/>
          </a:xfrm>
          <a:prstGeom prst="rect">
            <a:avLst/>
          </a:prstGeom>
          <a:noFill/>
        </p:spPr>
        <p:txBody>
          <a:bodyPr wrap="square" rtlCol="0">
            <a:spAutoFit/>
          </a:bodyPr>
          <a:lstStyle/>
          <a:p>
            <a:r>
              <a:rPr lang="hy-AM" sz="4000" dirty="0" smtClean="0"/>
              <a:t>Հեռուստացույց</a:t>
            </a:r>
            <a:endParaRPr lang="en-US" sz="4000" dirty="0"/>
          </a:p>
        </p:txBody>
      </p:sp>
    </p:spTree>
    <p:extLst>
      <p:ext uri="{BB962C8B-B14F-4D97-AF65-F5344CB8AC3E}">
        <p14:creationId xmlns:p14="http://schemas.microsoft.com/office/powerpoint/2010/main" val="425448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73477973"/>
              </p:ext>
            </p:extLst>
          </p:nvPr>
        </p:nvGraphicFramePr>
        <p:xfrm>
          <a:off x="1" y="98854"/>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10964" y="2446638"/>
            <a:ext cx="2150076" cy="2150076"/>
          </a:xfrm>
          <a:prstGeom prst="rect">
            <a:avLst/>
          </a:prstGeom>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09129" y="2137075"/>
            <a:ext cx="2571493" cy="2571493"/>
          </a:xfrm>
          <a:prstGeom prst="rect">
            <a:avLst/>
          </a:prstGeom>
        </p:spPr>
      </p:pic>
    </p:spTree>
    <p:extLst>
      <p:ext uri="{BB962C8B-B14F-4D97-AF65-F5344CB8AC3E}">
        <p14:creationId xmlns:p14="http://schemas.microsoft.com/office/powerpoint/2010/main" val="258059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8455" y="271848"/>
            <a:ext cx="10035119" cy="369332"/>
          </a:xfrm>
          <a:prstGeom prst="rect">
            <a:avLst/>
          </a:prstGeom>
          <a:noFill/>
        </p:spPr>
        <p:txBody>
          <a:bodyPr wrap="none" rtlCol="0">
            <a:spAutoFit/>
          </a:bodyPr>
          <a:lstStyle/>
          <a:p>
            <a:r>
              <a:rPr lang="hy-AM" dirty="0" smtClean="0"/>
              <a:t>Լվացքի մեքենայի ծախսած էլեկտրաէներգիայի  90</a:t>
            </a:r>
            <a:r>
              <a:rPr lang="en-US" dirty="0" smtClean="0"/>
              <a:t>%</a:t>
            </a:r>
            <a:r>
              <a:rPr lang="hy-AM" dirty="0" smtClean="0"/>
              <a:t>  -ը բաժին է ընկնում սառը ջրի տաքացմանը։</a:t>
            </a:r>
            <a:endParaRPr lang="en-US" dirty="0"/>
          </a:p>
        </p:txBody>
      </p:sp>
      <p:sp>
        <p:nvSpPr>
          <p:cNvPr id="6" name="TextBox 5"/>
          <p:cNvSpPr txBox="1"/>
          <p:nvPr/>
        </p:nvSpPr>
        <p:spPr>
          <a:xfrm>
            <a:off x="708455" y="1647567"/>
            <a:ext cx="4539048" cy="4275438"/>
          </a:xfrm>
          <a:prstGeom prst="rect">
            <a:avLst/>
          </a:prstGeom>
          <a:noFill/>
        </p:spPr>
        <p:txBody>
          <a:bodyPr wrap="square" rtlCol="0">
            <a:spAutoFit/>
          </a:bodyPr>
          <a:lstStyle/>
          <a:p>
            <a:pPr marL="285750" indent="-285750" algn="just">
              <a:buFont typeface="Arial" panose="020B0604020202020204" pitchFamily="34" charset="0"/>
              <a:buChar char="•"/>
            </a:pPr>
            <a:r>
              <a:rPr lang="hy-AM" dirty="0" smtClean="0"/>
              <a:t>Լվացքի մեքենա գնելիս ընտրեք այնպիսի չափ, որ համապատասխանի ձեր ընտանիքի անդամների թվին։</a:t>
            </a:r>
          </a:p>
          <a:p>
            <a:pPr marL="285750" indent="-285750" algn="just">
              <a:buFont typeface="Arial" panose="020B0604020202020204" pitchFamily="34" charset="0"/>
              <a:buChar char="•"/>
            </a:pPr>
            <a:r>
              <a:rPr lang="hy-AM" dirty="0" smtClean="0"/>
              <a:t>Աշխատեք գնել </a:t>
            </a:r>
            <a:r>
              <a:rPr lang="en-US" dirty="0" smtClean="0"/>
              <a:t>A</a:t>
            </a:r>
            <a:r>
              <a:rPr lang="hy-AM" dirty="0" smtClean="0"/>
              <a:t> դասի մեքենա</a:t>
            </a:r>
          </a:p>
          <a:p>
            <a:pPr marL="285750" indent="-285750" algn="just">
              <a:buFont typeface="Arial" panose="020B0604020202020204" pitchFamily="34" charset="0"/>
              <a:buChar char="•"/>
            </a:pPr>
            <a:r>
              <a:rPr lang="hy-AM" dirty="0" smtClean="0"/>
              <a:t>Մի միացրեք մեքենան թերբեռնվաց վիճակում, որի  ժամանակ կխնայեք 10-15</a:t>
            </a:r>
            <a:r>
              <a:rPr lang="en-US" dirty="0" smtClean="0"/>
              <a:t>%</a:t>
            </a:r>
            <a:r>
              <a:rPr lang="hy-AM" dirty="0" smtClean="0"/>
              <a:t> էներգիա։</a:t>
            </a:r>
          </a:p>
          <a:p>
            <a:pPr marL="285750" indent="-285750" algn="just">
              <a:buFont typeface="Arial" panose="020B0604020202020204" pitchFamily="34" charset="0"/>
              <a:buChar char="•"/>
            </a:pPr>
            <a:r>
              <a:rPr lang="hy-AM" dirty="0" smtClean="0"/>
              <a:t>Ընտրեք աշխատանքի ճիշտ ռեժիմ։</a:t>
            </a:r>
          </a:p>
          <a:p>
            <a:pPr marL="285750" indent="-285750" algn="just">
              <a:buFont typeface="Arial" panose="020B0604020202020204" pitchFamily="34" charset="0"/>
              <a:buChar char="•"/>
            </a:pPr>
            <a:r>
              <a:rPr lang="hy-AM" dirty="0" smtClean="0"/>
              <a:t>Խուսափեք չորացման ռեժիմով  աշխատանքից։</a:t>
            </a:r>
          </a:p>
          <a:p>
            <a:pPr marL="285750" indent="-285750" algn="just">
              <a:buFont typeface="Arial" panose="020B0604020202020204" pitchFamily="34" charset="0"/>
              <a:buChar char="•"/>
            </a:pPr>
            <a:r>
              <a:rPr lang="hy-AM" dirty="0" smtClean="0"/>
              <a:t>Ջերմաստիճանը կարելի է դնել ցածր, եթե անհրաժեշտություն չկա։</a:t>
            </a:r>
          </a:p>
          <a:p>
            <a:pPr marL="285750" indent="-285750" algn="just">
              <a:buFont typeface="Arial" panose="020B0604020202020204" pitchFamily="34" charset="0"/>
              <a:buChar char="•"/>
            </a:pPr>
            <a:r>
              <a:rPr lang="hy-AM" dirty="0" smtClean="0"/>
              <a:t>Լվացքի փոշու քանակությունը ընտրեք ըստ սպիտակեղենի կեղտոտվածության աստիճանի։ </a:t>
            </a:r>
          </a:p>
        </p:txBody>
      </p:sp>
      <p:sp>
        <p:nvSpPr>
          <p:cNvPr id="9" name="Hexagon 8"/>
          <p:cNvSpPr/>
          <p:nvPr/>
        </p:nvSpPr>
        <p:spPr>
          <a:xfrm>
            <a:off x="5469924" y="962456"/>
            <a:ext cx="6804454" cy="5865909"/>
          </a:xfrm>
          <a:prstGeom prst="hexagon">
            <a:avLst/>
          </a:prstGeom>
          <a:solidFill>
            <a:srgbClr val="9CC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hy-AM" dirty="0">
                <a:solidFill>
                  <a:schemeClr val="tx1">
                    <a:lumMod val="95000"/>
                    <a:lumOff val="5000"/>
                  </a:schemeClr>
                </a:solidFill>
              </a:rPr>
              <a:t>Լվացքի մեքենա գնելիս ընտրեք այնպիսի չափ, որ համապատասխանի ձեր ընտանիքի անդամների թվին։</a:t>
            </a:r>
          </a:p>
          <a:p>
            <a:pPr marL="285750" indent="-285750" algn="just">
              <a:buFont typeface="Arial" panose="020B0604020202020204" pitchFamily="34" charset="0"/>
              <a:buChar char="•"/>
            </a:pPr>
            <a:r>
              <a:rPr lang="hy-AM" dirty="0">
                <a:solidFill>
                  <a:schemeClr val="tx1">
                    <a:lumMod val="95000"/>
                    <a:lumOff val="5000"/>
                  </a:schemeClr>
                </a:solidFill>
              </a:rPr>
              <a:t>Աշխատեք գնել </a:t>
            </a:r>
            <a:r>
              <a:rPr lang="en-US" dirty="0">
                <a:solidFill>
                  <a:schemeClr val="tx1">
                    <a:lumMod val="95000"/>
                    <a:lumOff val="5000"/>
                  </a:schemeClr>
                </a:solidFill>
              </a:rPr>
              <a:t>A</a:t>
            </a:r>
            <a:r>
              <a:rPr lang="hy-AM" dirty="0">
                <a:solidFill>
                  <a:schemeClr val="tx1">
                    <a:lumMod val="95000"/>
                    <a:lumOff val="5000"/>
                  </a:schemeClr>
                </a:solidFill>
              </a:rPr>
              <a:t> դասի մեքենա</a:t>
            </a:r>
          </a:p>
          <a:p>
            <a:pPr marL="285750" indent="-285750" algn="just">
              <a:buFont typeface="Arial" panose="020B0604020202020204" pitchFamily="34" charset="0"/>
              <a:buChar char="•"/>
            </a:pPr>
            <a:r>
              <a:rPr lang="hy-AM" dirty="0">
                <a:solidFill>
                  <a:schemeClr val="tx1">
                    <a:lumMod val="95000"/>
                    <a:lumOff val="5000"/>
                  </a:schemeClr>
                </a:solidFill>
              </a:rPr>
              <a:t>Մի միացրեք մեքենան թերբեռնվաց վիճակում, որի  ժամանակ կխնայեք 10-15</a:t>
            </a:r>
            <a:r>
              <a:rPr lang="en-US" dirty="0">
                <a:solidFill>
                  <a:schemeClr val="tx1">
                    <a:lumMod val="95000"/>
                    <a:lumOff val="5000"/>
                  </a:schemeClr>
                </a:solidFill>
              </a:rPr>
              <a:t>%</a:t>
            </a:r>
            <a:r>
              <a:rPr lang="hy-AM" dirty="0">
                <a:solidFill>
                  <a:schemeClr val="tx1">
                    <a:lumMod val="95000"/>
                    <a:lumOff val="5000"/>
                  </a:schemeClr>
                </a:solidFill>
              </a:rPr>
              <a:t> էներգիա։</a:t>
            </a:r>
          </a:p>
          <a:p>
            <a:pPr marL="285750" indent="-285750" algn="just">
              <a:buFont typeface="Arial" panose="020B0604020202020204" pitchFamily="34" charset="0"/>
              <a:buChar char="•"/>
            </a:pPr>
            <a:r>
              <a:rPr lang="hy-AM" dirty="0">
                <a:solidFill>
                  <a:schemeClr val="tx1">
                    <a:lumMod val="95000"/>
                    <a:lumOff val="5000"/>
                  </a:schemeClr>
                </a:solidFill>
              </a:rPr>
              <a:t>Ընտրեք աշխատանքի ճիշտ ռեժիմ։</a:t>
            </a:r>
          </a:p>
          <a:p>
            <a:pPr marL="285750" indent="-285750" algn="just">
              <a:buFont typeface="Arial" panose="020B0604020202020204" pitchFamily="34" charset="0"/>
              <a:buChar char="•"/>
            </a:pPr>
            <a:r>
              <a:rPr lang="hy-AM" dirty="0">
                <a:solidFill>
                  <a:schemeClr val="tx1">
                    <a:lumMod val="95000"/>
                    <a:lumOff val="5000"/>
                  </a:schemeClr>
                </a:solidFill>
              </a:rPr>
              <a:t>Խուսափեք չորացման ռեժիմով  աշխատանքից։</a:t>
            </a:r>
          </a:p>
          <a:p>
            <a:pPr marL="285750" indent="-285750" algn="just">
              <a:buFont typeface="Arial" panose="020B0604020202020204" pitchFamily="34" charset="0"/>
              <a:buChar char="•"/>
            </a:pPr>
            <a:r>
              <a:rPr lang="hy-AM" dirty="0">
                <a:solidFill>
                  <a:schemeClr val="tx1">
                    <a:lumMod val="95000"/>
                    <a:lumOff val="5000"/>
                  </a:schemeClr>
                </a:solidFill>
              </a:rPr>
              <a:t>Ջերմաստիճանը կարելի է դնել ցածր, եթե անհրաժեշտություն չկա։</a:t>
            </a:r>
          </a:p>
          <a:p>
            <a:pPr marL="285750" indent="-285750" algn="just">
              <a:buFont typeface="Arial" panose="020B0604020202020204" pitchFamily="34" charset="0"/>
              <a:buChar char="•"/>
            </a:pPr>
            <a:r>
              <a:rPr lang="hy-AM" dirty="0">
                <a:solidFill>
                  <a:schemeClr val="tx1">
                    <a:lumMod val="95000"/>
                    <a:lumOff val="5000"/>
                  </a:schemeClr>
                </a:solidFill>
              </a:rPr>
              <a:t>Լվացքի փոշու քանակությունը ընտրեք ըստ սպիտակեղենի կեղտոտվածության աստիճանի։ </a:t>
            </a:r>
          </a:p>
        </p:txBody>
      </p:sp>
      <p:pic>
        <p:nvPicPr>
          <p:cNvPr id="2050" name="Picture 2" descr="https://i.pinimg.com/564x/ff/26/80/ff2680d6394a238cc9ae15c25592a0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8254" y="2175560"/>
            <a:ext cx="3219450" cy="321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7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additive="base">
                                        <p:cTn id="1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additive="base">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 calcmode="lin" valueType="num">
                                      <p:cBhvr additive="base">
                                        <p:cTn id="2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 calcmode="lin" valueType="num">
                                      <p:cBhvr additive="base">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anim calcmode="lin" valueType="num">
                                      <p:cBhvr additive="base">
                                        <p:cTn id="43" dur="500" fill="hold"/>
                                        <p:tgtEl>
                                          <p:spTgt spid="2050"/>
                                        </p:tgtEl>
                                        <p:attrNameLst>
                                          <p:attrName>ppt_x</p:attrName>
                                        </p:attrNameLst>
                                      </p:cBhvr>
                                      <p:tavLst>
                                        <p:tav tm="0">
                                          <p:val>
                                            <p:strVal val="#ppt_x"/>
                                          </p:val>
                                        </p:tav>
                                        <p:tav tm="100000">
                                          <p:val>
                                            <p:strVal val="#ppt_x"/>
                                          </p:val>
                                        </p:tav>
                                      </p:tavLst>
                                    </p:anim>
                                    <p:anim calcmode="lin" valueType="num">
                                      <p:cBhvr additive="base">
                                        <p:cTn id="4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1018</Words>
  <Application>Microsoft Office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ԷՆԵՐԳԱԽՆԱՅՈՂՈՒԹՅՈՒՆԸ  ՏԱՆԸ</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52</cp:revision>
  <dcterms:created xsi:type="dcterms:W3CDTF">2023-12-17T08:52:06Z</dcterms:created>
  <dcterms:modified xsi:type="dcterms:W3CDTF">2023-12-20T06:21:54Z</dcterms:modified>
</cp:coreProperties>
</file>