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A1EF0-3B4C-4BD9-8989-C88674E3785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9869A-56E4-4A58-90FB-FBBBC25E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5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869A-56E4-4A58-90FB-FBBBC25E33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4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9947-770C-4D8B-9186-3880853ACCE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76D4-E7C2-4088-B4B9-2D8B982154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9947-770C-4D8B-9186-3880853ACCE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76D4-E7C2-4088-B4B9-2D8B98215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9947-770C-4D8B-9186-3880853ACCE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76D4-E7C2-4088-B4B9-2D8B98215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9947-770C-4D8B-9186-3880853ACCE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76D4-E7C2-4088-B4B9-2D8B982154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9947-770C-4D8B-9186-3880853ACCE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76D4-E7C2-4088-B4B9-2D8B98215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9947-770C-4D8B-9186-3880853ACCE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76D4-E7C2-4088-B4B9-2D8B982154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9947-770C-4D8B-9186-3880853ACCE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76D4-E7C2-4088-B4B9-2D8B982154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9947-770C-4D8B-9186-3880853ACCE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76D4-E7C2-4088-B4B9-2D8B98215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9947-770C-4D8B-9186-3880853ACCE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76D4-E7C2-4088-B4B9-2D8B98215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9947-770C-4D8B-9186-3880853ACCE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76D4-E7C2-4088-B4B9-2D8B98215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9947-770C-4D8B-9186-3880853ACCE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76D4-E7C2-4088-B4B9-2D8B982154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359947-770C-4D8B-9186-3880853ACCE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4876D4-E7C2-4088-B4B9-2D8B982154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728792" cy="530120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6480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ՀՀ </a:t>
            </a:r>
            <a:r>
              <a:rPr lang="ru-RU" dirty="0" err="1" smtClean="0"/>
              <a:t>Լոռու</a:t>
            </a:r>
            <a:r>
              <a:rPr lang="ru-RU" dirty="0" smtClean="0"/>
              <a:t> </a:t>
            </a:r>
            <a:r>
              <a:rPr lang="ru-RU" dirty="0" err="1" smtClean="0"/>
              <a:t>մարզ</a:t>
            </a:r>
            <a:r>
              <a:rPr lang="ru-RU" dirty="0" smtClean="0"/>
              <a:t> ՊՈԱԿ </a:t>
            </a:r>
            <a:r>
              <a:rPr lang="ru-RU" dirty="0" err="1" smtClean="0"/>
              <a:t>Նորաշենի</a:t>
            </a:r>
            <a:r>
              <a:rPr lang="ru-RU" dirty="0" smtClean="0"/>
              <a:t> </a:t>
            </a:r>
            <a:r>
              <a:rPr lang="ru-RU" dirty="0" err="1" smtClean="0"/>
              <a:t>միջնակարգ</a:t>
            </a:r>
            <a:r>
              <a:rPr lang="ru-RU" dirty="0" smtClean="0"/>
              <a:t> </a:t>
            </a:r>
            <a:r>
              <a:rPr lang="ru-RU" dirty="0" err="1" smtClean="0"/>
              <a:t>դպրոց</a:t>
            </a:r>
            <a:r>
              <a:rPr lang="ru-RU" smtClean="0"/>
              <a:t>              7-րդ </a:t>
            </a:r>
            <a:r>
              <a:rPr lang="ru-RU" dirty="0" err="1" smtClean="0"/>
              <a:t>դասարան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3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29000"/>
            <a:ext cx="8784975" cy="3429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1600" dirty="0" err="1" smtClean="0"/>
              <a:t>Լարի-Վրաստանի</a:t>
            </a:r>
            <a:r>
              <a:rPr lang="en-US" sz="1600" dirty="0" smtClean="0"/>
              <a:t> </a:t>
            </a:r>
            <a:r>
              <a:rPr lang="en-US" sz="1600" dirty="0" err="1" smtClean="0"/>
              <a:t>դրամական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միավորը:Լարիի</a:t>
            </a:r>
            <a:r>
              <a:rPr lang="en-US" sz="1600" dirty="0" smtClean="0"/>
              <a:t> </a:t>
            </a:r>
            <a:r>
              <a:rPr lang="en-US" sz="1600" dirty="0" err="1" smtClean="0"/>
              <a:t>մանրը</a:t>
            </a:r>
            <a:r>
              <a:rPr lang="en-US" sz="1600" dirty="0" smtClean="0"/>
              <a:t> </a:t>
            </a:r>
            <a:r>
              <a:rPr lang="en-US" sz="1600" dirty="0" err="1" smtClean="0"/>
              <a:t>թեթրին</a:t>
            </a:r>
            <a:r>
              <a:rPr lang="en-US" sz="1600" dirty="0" smtClean="0"/>
              <a:t> է,1լարին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 100թեթրին է:Հիշատակային և </a:t>
            </a:r>
            <a:r>
              <a:rPr lang="en-US" sz="1600" dirty="0" err="1" smtClean="0"/>
              <a:t>հոբելյանական</a:t>
            </a:r>
            <a:r>
              <a:rPr lang="en-US" sz="1600" dirty="0" smtClean="0"/>
              <a:t>, </a:t>
            </a:r>
            <a:r>
              <a:rPr lang="en-US" sz="1600" dirty="0" err="1" smtClean="0"/>
              <a:t>ինչպես</a:t>
            </a:r>
            <a:r>
              <a:rPr lang="en-US" sz="1600" dirty="0" smtClean="0"/>
              <a:t> </a:t>
            </a:r>
            <a:r>
              <a:rPr lang="en-US" sz="1600" dirty="0" err="1" smtClean="0"/>
              <a:t>նաև</a:t>
            </a:r>
            <a:r>
              <a:rPr lang="en-US" sz="1600" dirty="0" smtClean="0"/>
              <a:t> </a:t>
            </a:r>
            <a:r>
              <a:rPr lang="en-US" sz="1600" dirty="0" err="1" smtClean="0"/>
              <a:t>ներդրամային</a:t>
            </a:r>
            <a:r>
              <a:rPr lang="en-US" sz="1600" dirty="0" smtClean="0"/>
              <a:t> </a:t>
            </a:r>
            <a:r>
              <a:rPr lang="en-US" sz="1600" dirty="0" err="1" smtClean="0"/>
              <a:t>մետաղադրամները,թողարկում</a:t>
            </a:r>
            <a:r>
              <a:rPr lang="en-US" sz="1600" dirty="0" smtClean="0"/>
              <a:t> </a:t>
            </a:r>
            <a:r>
              <a:rPr lang="en-US" sz="1600" dirty="0" err="1" smtClean="0"/>
              <a:t>են</a:t>
            </a:r>
            <a:r>
              <a:rPr lang="en-US" sz="1600" dirty="0" smtClean="0"/>
              <a:t> </a:t>
            </a:r>
            <a:r>
              <a:rPr lang="en-US" sz="1600" dirty="0" err="1" smtClean="0"/>
              <a:t>Վրաստանի</a:t>
            </a:r>
            <a:r>
              <a:rPr lang="en-US" sz="1600" dirty="0" smtClean="0"/>
              <a:t> </a:t>
            </a:r>
            <a:r>
              <a:rPr lang="en-US" sz="1600" dirty="0" err="1" smtClean="0"/>
              <a:t>ազգային</a:t>
            </a:r>
            <a:r>
              <a:rPr lang="en-US" sz="1600" dirty="0" smtClean="0"/>
              <a:t> </a:t>
            </a:r>
            <a:r>
              <a:rPr lang="en-US" sz="1600" dirty="0" err="1" smtClean="0"/>
              <a:t>բանկի</a:t>
            </a:r>
            <a:r>
              <a:rPr lang="en-US" sz="1600" dirty="0" smtClean="0"/>
              <a:t> </a:t>
            </a:r>
            <a:r>
              <a:rPr lang="en-US" sz="1600" dirty="0" err="1" smtClean="0"/>
              <a:t>կողմից:Թողարկված</a:t>
            </a:r>
            <a:r>
              <a:rPr lang="en-US" sz="1600" dirty="0" smtClean="0"/>
              <a:t> </a:t>
            </a:r>
            <a:r>
              <a:rPr lang="en-US" sz="1600" dirty="0" err="1" smtClean="0"/>
              <a:t>առաջին</a:t>
            </a:r>
            <a:r>
              <a:rPr lang="en-US" sz="1600" dirty="0" smtClean="0"/>
              <a:t> </a:t>
            </a:r>
            <a:r>
              <a:rPr lang="en-US" sz="1600" dirty="0" err="1" smtClean="0"/>
              <a:t>հուշադրամն</a:t>
            </a:r>
            <a:r>
              <a:rPr lang="en-US" sz="1600" dirty="0" smtClean="0"/>
              <a:t> է -- </a:t>
            </a:r>
            <a:r>
              <a:rPr lang="en-US" sz="1600" dirty="0" err="1" smtClean="0"/>
              <a:t>Երկրորդ</a:t>
            </a:r>
            <a:r>
              <a:rPr lang="en-US" sz="1600" dirty="0" smtClean="0"/>
              <a:t> </a:t>
            </a:r>
            <a:r>
              <a:rPr lang="en-US" sz="1600" dirty="0" err="1" smtClean="0"/>
              <a:t>Համաշխարհային</a:t>
            </a:r>
            <a:r>
              <a:rPr lang="en-US" sz="1600" dirty="0" smtClean="0"/>
              <a:t> </a:t>
            </a:r>
            <a:r>
              <a:rPr lang="en-US" sz="1600" dirty="0" err="1" smtClean="0"/>
              <a:t>պատերազմում</a:t>
            </a:r>
            <a:r>
              <a:rPr lang="en-US" sz="1600" dirty="0" smtClean="0"/>
              <a:t> </a:t>
            </a:r>
            <a:r>
              <a:rPr lang="en-US" sz="1600" dirty="0" err="1" smtClean="0"/>
              <a:t>տարած</a:t>
            </a:r>
            <a:r>
              <a:rPr lang="en-US" sz="1600" dirty="0" smtClean="0"/>
              <a:t> </a:t>
            </a:r>
            <a:r>
              <a:rPr lang="en-US" sz="1600" dirty="0" err="1" smtClean="0"/>
              <a:t>հաղթանակի</a:t>
            </a:r>
            <a:r>
              <a:rPr lang="en-US" sz="1600" dirty="0" smtClean="0"/>
              <a:t> 50-ամյակ---</a:t>
            </a:r>
            <a:r>
              <a:rPr lang="en-US" sz="1600" dirty="0" err="1" smtClean="0"/>
              <a:t>մետաղադրամը:Ամենափոքր</a:t>
            </a:r>
            <a:r>
              <a:rPr lang="en-US" sz="1600" dirty="0" smtClean="0"/>
              <a:t> և </a:t>
            </a:r>
            <a:r>
              <a:rPr lang="en-US" sz="1600" dirty="0" err="1" smtClean="0"/>
              <a:t>ամենամեծ</a:t>
            </a:r>
            <a:r>
              <a:rPr lang="en-US" sz="1600" dirty="0" smtClean="0"/>
              <a:t> </a:t>
            </a:r>
            <a:r>
              <a:rPr lang="en-US" sz="1600" dirty="0" err="1" smtClean="0"/>
              <a:t>մետաղադրամները</a:t>
            </a:r>
            <a:r>
              <a:rPr lang="en-US" sz="1600" dirty="0" smtClean="0"/>
              <a:t> 10 և 1000 </a:t>
            </a:r>
            <a:r>
              <a:rPr lang="en-US" sz="1600" dirty="0" err="1" smtClean="0"/>
              <a:t>լարի</a:t>
            </a:r>
            <a:r>
              <a:rPr lang="en-US" sz="1600" dirty="0" smtClean="0"/>
              <a:t> </a:t>
            </a:r>
            <a:r>
              <a:rPr lang="en-US" sz="1600" dirty="0" err="1" smtClean="0"/>
              <a:t>անվանական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արժեքներով</a:t>
            </a:r>
            <a:r>
              <a:rPr lang="en-US" sz="1600" dirty="0" smtClean="0"/>
              <a:t> –</a:t>
            </a:r>
            <a:r>
              <a:rPr lang="en-US" sz="1600" dirty="0" err="1" smtClean="0"/>
              <a:t>Ոսկե</a:t>
            </a:r>
            <a:r>
              <a:rPr lang="en-US" sz="1600" dirty="0" smtClean="0"/>
              <a:t> </a:t>
            </a:r>
            <a:r>
              <a:rPr lang="en-US" sz="1600" dirty="0" err="1" smtClean="0"/>
              <a:t>գեղմ</a:t>
            </a:r>
            <a:r>
              <a:rPr lang="en-US" sz="1600" dirty="0" smtClean="0"/>
              <a:t>- </a:t>
            </a:r>
            <a:r>
              <a:rPr lang="en-US" sz="1600" dirty="0" err="1" smtClean="0"/>
              <a:t>ներդրումային</a:t>
            </a:r>
            <a:r>
              <a:rPr lang="en-US" sz="1600" dirty="0" smtClean="0"/>
              <a:t> </a:t>
            </a:r>
            <a:r>
              <a:rPr lang="en-US" sz="1600" dirty="0" err="1" smtClean="0"/>
              <a:t>ոսկե</a:t>
            </a:r>
            <a:r>
              <a:rPr lang="en-US" sz="1600" dirty="0" smtClean="0"/>
              <a:t> </a:t>
            </a:r>
            <a:r>
              <a:rPr lang="en-US" sz="1600" dirty="0" err="1" smtClean="0"/>
              <a:t>դրամներ</a:t>
            </a:r>
            <a:r>
              <a:rPr lang="en-US" sz="1600" dirty="0" smtClean="0"/>
              <a:t> </a:t>
            </a:r>
            <a:r>
              <a:rPr lang="en-US" sz="1600" dirty="0" err="1" smtClean="0"/>
              <a:t>են</a:t>
            </a:r>
            <a:r>
              <a:rPr lang="en-US" sz="1600" dirty="0" smtClean="0"/>
              <a:t> </a:t>
            </a:r>
            <a:r>
              <a:rPr lang="en-US" sz="1600" dirty="0" err="1" smtClean="0"/>
              <a:t>համապատասխան</a:t>
            </a:r>
            <a:r>
              <a:rPr lang="en-US" sz="1600" dirty="0" smtClean="0"/>
              <a:t> </a:t>
            </a:r>
            <a:r>
              <a:rPr lang="en-US" sz="1600" dirty="0" err="1" smtClean="0"/>
              <a:t>քաշերով.Վրաստանի</a:t>
            </a:r>
            <a:r>
              <a:rPr lang="en-US" sz="1600" dirty="0" smtClean="0"/>
              <a:t> </a:t>
            </a:r>
            <a:r>
              <a:rPr lang="en-US" sz="1600" dirty="0" err="1" smtClean="0"/>
              <a:t>հուշադրամների</a:t>
            </a:r>
            <a:r>
              <a:rPr lang="en-US" sz="1600" dirty="0" smtClean="0"/>
              <a:t> </a:t>
            </a:r>
            <a:r>
              <a:rPr lang="en-US" sz="1600" dirty="0" err="1" smtClean="0"/>
              <a:t>հեղինակներն</a:t>
            </a:r>
            <a:r>
              <a:rPr lang="en-US" sz="1600" dirty="0" smtClean="0"/>
              <a:t> </a:t>
            </a:r>
            <a:r>
              <a:rPr lang="en-US" sz="1600" dirty="0" err="1" smtClean="0"/>
              <a:t>են</a:t>
            </a:r>
            <a:r>
              <a:rPr lang="en-US" sz="1600" dirty="0" smtClean="0"/>
              <a:t> </a:t>
            </a:r>
            <a:r>
              <a:rPr lang="en-US" sz="1600" dirty="0" err="1" smtClean="0"/>
              <a:t>գլխավորապես</a:t>
            </a:r>
            <a:r>
              <a:rPr lang="en-US" sz="1600" dirty="0" smtClean="0"/>
              <a:t> </a:t>
            </a:r>
            <a:r>
              <a:rPr lang="en-US" sz="1600" dirty="0" err="1" smtClean="0"/>
              <a:t>վրացի</a:t>
            </a:r>
            <a:r>
              <a:rPr lang="en-US" sz="1600" dirty="0" smtClean="0"/>
              <a:t> </a:t>
            </a:r>
            <a:r>
              <a:rPr lang="en-US" sz="1600" dirty="0" err="1" smtClean="0"/>
              <a:t>նկարիչ-դիզայները</a:t>
            </a:r>
            <a:r>
              <a:rPr lang="en-US" sz="1600" dirty="0" smtClean="0"/>
              <a:t>՝ </a:t>
            </a:r>
            <a:r>
              <a:rPr lang="en-US" sz="1600" dirty="0" err="1" smtClean="0"/>
              <a:t>Մամուկա</a:t>
            </a:r>
            <a:r>
              <a:rPr lang="en-US" sz="1600" dirty="0" smtClean="0"/>
              <a:t> </a:t>
            </a:r>
            <a:r>
              <a:rPr lang="en-US" sz="1600" dirty="0" err="1" smtClean="0"/>
              <a:t>Գոնգացե,Էմիր</a:t>
            </a:r>
            <a:r>
              <a:rPr lang="en-US" sz="1600" dirty="0" smtClean="0"/>
              <a:t> </a:t>
            </a:r>
            <a:r>
              <a:rPr lang="en-US" sz="1600" dirty="0" err="1" smtClean="0"/>
              <a:t>Բուրջանաձե,Թինաթին</a:t>
            </a:r>
            <a:r>
              <a:rPr lang="en-US" sz="1600" dirty="0" smtClean="0"/>
              <a:t> </a:t>
            </a:r>
            <a:r>
              <a:rPr lang="en-US" sz="1600" dirty="0" err="1" smtClean="0"/>
              <a:t>Տեվաձե,Վիքստորիա</a:t>
            </a:r>
            <a:r>
              <a:rPr lang="en-US" sz="1600" dirty="0" smtClean="0"/>
              <a:t> </a:t>
            </a:r>
            <a:r>
              <a:rPr lang="en-US" sz="1600" dirty="0" err="1" smtClean="0"/>
              <a:t>Քութաթելաձե,Թեմուր</a:t>
            </a:r>
            <a:r>
              <a:rPr lang="en-US" sz="1600" dirty="0" smtClean="0"/>
              <a:t> </a:t>
            </a:r>
            <a:r>
              <a:rPr lang="en-US" sz="1600" dirty="0" err="1" smtClean="0"/>
              <a:t>Աբիաձե,ինչպես</a:t>
            </a:r>
            <a:r>
              <a:rPr lang="en-US" sz="1600" dirty="0" smtClean="0"/>
              <a:t> </a:t>
            </a:r>
            <a:r>
              <a:rPr lang="en-US" sz="1600" dirty="0" err="1" smtClean="0"/>
              <a:t>նաև</a:t>
            </a:r>
            <a:r>
              <a:rPr lang="en-US" sz="1600" dirty="0" smtClean="0"/>
              <a:t>՝ </a:t>
            </a:r>
            <a:r>
              <a:rPr lang="en-US" sz="1600" dirty="0" err="1" smtClean="0"/>
              <a:t>լեհ</a:t>
            </a:r>
            <a:r>
              <a:rPr lang="en-US" sz="1600" dirty="0" smtClean="0"/>
              <a:t> </a:t>
            </a:r>
            <a:r>
              <a:rPr lang="en-US" sz="1600" dirty="0" err="1" smtClean="0"/>
              <a:t>նկարիչ</a:t>
            </a:r>
            <a:r>
              <a:rPr lang="en-US" sz="1600" dirty="0" smtClean="0"/>
              <a:t>- </a:t>
            </a:r>
            <a:r>
              <a:rPr lang="en-US" sz="1600" dirty="0" err="1" smtClean="0"/>
              <a:t>դիզայներ</a:t>
            </a:r>
            <a:r>
              <a:rPr lang="en-US" sz="1600" dirty="0" smtClean="0"/>
              <a:t> </a:t>
            </a:r>
            <a:r>
              <a:rPr lang="en-US" sz="1600" dirty="0" err="1" smtClean="0"/>
              <a:t>Ռոբերտ</a:t>
            </a:r>
            <a:r>
              <a:rPr lang="en-US" sz="1600" dirty="0" smtClean="0"/>
              <a:t> </a:t>
            </a:r>
            <a:r>
              <a:rPr lang="en-US" sz="1600" dirty="0" err="1" smtClean="0"/>
              <a:t>Կութուվիչը:Ի</a:t>
            </a:r>
            <a:r>
              <a:rPr lang="en-US" sz="1600" dirty="0" smtClean="0"/>
              <a:t> </a:t>
            </a:r>
            <a:r>
              <a:rPr lang="en-US" sz="1600" dirty="0" err="1" smtClean="0"/>
              <a:t>տարբերություն</a:t>
            </a:r>
            <a:r>
              <a:rPr lang="en-US" sz="1600" dirty="0" smtClean="0"/>
              <a:t> </a:t>
            </a:r>
            <a:r>
              <a:rPr lang="en-US" sz="1600" dirty="0" err="1" smtClean="0"/>
              <a:t>հիմնական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շրջանառվող</a:t>
            </a:r>
            <a:r>
              <a:rPr lang="en-US" sz="1600" dirty="0" smtClean="0"/>
              <a:t> </a:t>
            </a:r>
            <a:r>
              <a:rPr lang="en-US" sz="1600" dirty="0" err="1" smtClean="0"/>
              <a:t>մետաղադրամների</a:t>
            </a:r>
            <a:r>
              <a:rPr lang="en-US" sz="1600" dirty="0" smtClean="0"/>
              <a:t> </a:t>
            </a:r>
            <a:r>
              <a:rPr lang="en-US" sz="1600" dirty="0" err="1" smtClean="0"/>
              <a:t>հիշատակային</a:t>
            </a:r>
            <a:r>
              <a:rPr lang="en-US" sz="1600" dirty="0" smtClean="0"/>
              <a:t> և </a:t>
            </a:r>
            <a:r>
              <a:rPr lang="en-US" sz="1600" dirty="0" err="1" smtClean="0"/>
              <a:t>հոբելյանական</a:t>
            </a:r>
            <a:r>
              <a:rPr lang="en-US" sz="1600" dirty="0" smtClean="0"/>
              <a:t>  </a:t>
            </a:r>
            <a:r>
              <a:rPr lang="en-US" sz="1600" dirty="0" err="1" smtClean="0"/>
              <a:t>մետաղադրամները</a:t>
            </a:r>
            <a:r>
              <a:rPr lang="en-US" sz="1600" dirty="0" smtClean="0"/>
              <a:t> </a:t>
            </a:r>
            <a:r>
              <a:rPr lang="en-US" sz="1600" dirty="0" err="1" smtClean="0"/>
              <a:t>ունեն</a:t>
            </a:r>
            <a:r>
              <a:rPr lang="en-US" sz="1600" dirty="0" smtClean="0"/>
              <a:t> </a:t>
            </a:r>
            <a:r>
              <a:rPr lang="en-US" sz="1600" dirty="0" err="1" smtClean="0"/>
              <a:t>հավաքորդական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կամ</a:t>
            </a:r>
            <a:r>
              <a:rPr lang="en-US" sz="1600" dirty="0" smtClean="0"/>
              <a:t> </a:t>
            </a:r>
            <a:r>
              <a:rPr lang="en-US" sz="1600" dirty="0" err="1" smtClean="0"/>
              <a:t>ներդրումային</a:t>
            </a:r>
            <a:r>
              <a:rPr lang="en-US" sz="1600" dirty="0" smtClean="0"/>
              <a:t> </a:t>
            </a:r>
            <a:r>
              <a:rPr lang="en-US" sz="1600" dirty="0" err="1" smtClean="0"/>
              <a:t>նշանակություն</a:t>
            </a:r>
            <a:r>
              <a:rPr lang="en-US" sz="1600" dirty="0" smtClean="0"/>
              <a:t>: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99392"/>
            <a:ext cx="5544616" cy="3412311"/>
          </a:xfrm>
        </p:spPr>
      </p:pic>
    </p:spTree>
    <p:extLst>
      <p:ext uri="{BB962C8B-B14F-4D97-AF65-F5344CB8AC3E}">
        <p14:creationId xmlns:p14="http://schemas.microsoft.com/office/powerpoint/2010/main" val="35000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2976"/>
            <a:ext cx="9144000" cy="38884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1600" dirty="0" smtClean="0"/>
              <a:t>2000 </a:t>
            </a:r>
            <a:r>
              <a:rPr lang="en-US" sz="1600" dirty="0" err="1" smtClean="0"/>
              <a:t>դրամի</a:t>
            </a:r>
            <a:r>
              <a:rPr lang="en-US" sz="1600" dirty="0" smtClean="0"/>
              <a:t> </a:t>
            </a:r>
            <a:r>
              <a:rPr lang="en-US" sz="1600" dirty="0" err="1" smtClean="0"/>
              <a:t>վրա</a:t>
            </a:r>
            <a:r>
              <a:rPr lang="en-US" sz="1600" dirty="0" smtClean="0"/>
              <a:t> </a:t>
            </a:r>
            <a:r>
              <a:rPr lang="en-US" sz="1600" dirty="0" err="1" smtClean="0"/>
              <a:t>Տիգրան</a:t>
            </a:r>
            <a:r>
              <a:rPr lang="en-US" sz="1600" dirty="0" smtClean="0"/>
              <a:t> </a:t>
            </a:r>
            <a:r>
              <a:rPr lang="en-US" sz="1600" dirty="0" err="1" smtClean="0"/>
              <a:t>Պետրոսյանի</a:t>
            </a:r>
            <a:r>
              <a:rPr lang="en-US" sz="1600" dirty="0" smtClean="0"/>
              <a:t>  </a:t>
            </a:r>
            <a:r>
              <a:rPr lang="en-US" sz="1600" dirty="0" err="1" smtClean="0"/>
              <a:t>դիմանկարն</a:t>
            </a:r>
            <a:r>
              <a:rPr lang="en-US" sz="1600" dirty="0" smtClean="0"/>
              <a:t> </a:t>
            </a:r>
            <a:r>
              <a:rPr lang="en-US" sz="1600" dirty="0" err="1" smtClean="0"/>
              <a:t>է,որի</a:t>
            </a:r>
            <a:r>
              <a:rPr lang="en-US" sz="1600" dirty="0" smtClean="0"/>
              <a:t> </a:t>
            </a:r>
            <a:r>
              <a:rPr lang="en-US" sz="1600" dirty="0" err="1" smtClean="0"/>
              <a:t>ֆոնին</a:t>
            </a:r>
            <a:r>
              <a:rPr lang="en-US" sz="1600" dirty="0" smtClean="0"/>
              <a:t> </a:t>
            </a:r>
            <a:r>
              <a:rPr lang="en-US" sz="1600" dirty="0" err="1" smtClean="0"/>
              <a:t>հատվածներ</a:t>
            </a:r>
            <a:r>
              <a:rPr lang="en-US" sz="1600" dirty="0" smtClean="0"/>
              <a:t> </a:t>
            </a:r>
            <a:r>
              <a:rPr lang="en-US" sz="1600" dirty="0" err="1" smtClean="0"/>
              <a:t>են</a:t>
            </a:r>
            <a:r>
              <a:rPr lang="en-US" sz="1600" dirty="0" smtClean="0"/>
              <a:t> </a:t>
            </a:r>
            <a:r>
              <a:rPr lang="en-US" sz="1600" dirty="0" err="1" smtClean="0"/>
              <a:t>շախմատի</a:t>
            </a:r>
            <a:r>
              <a:rPr lang="en-US" sz="1600" dirty="0" smtClean="0"/>
              <a:t> 9-րդ </a:t>
            </a:r>
            <a:r>
              <a:rPr lang="en-US" sz="1600" dirty="0" err="1" smtClean="0"/>
              <a:t>չեմպիոնի</a:t>
            </a:r>
            <a:r>
              <a:rPr lang="en-US" sz="1600" dirty="0" smtClean="0"/>
              <a:t> </a:t>
            </a:r>
            <a:r>
              <a:rPr lang="en-US" sz="1600" dirty="0" err="1" smtClean="0"/>
              <a:t>հաղթական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խաղերից</a:t>
            </a:r>
            <a:r>
              <a:rPr lang="en-US" sz="1600" dirty="0" smtClean="0"/>
              <a:t> և </a:t>
            </a:r>
            <a:r>
              <a:rPr lang="en-US" sz="1600" dirty="0" err="1" smtClean="0"/>
              <a:t>շախմատի</a:t>
            </a:r>
            <a:r>
              <a:rPr lang="en-US" sz="1600" dirty="0" smtClean="0"/>
              <a:t> </a:t>
            </a:r>
            <a:r>
              <a:rPr lang="en-US" sz="1600" dirty="0" err="1" smtClean="0"/>
              <a:t>արքայի</a:t>
            </a:r>
            <a:r>
              <a:rPr lang="en-US" sz="1600" dirty="0" smtClean="0"/>
              <a:t> </a:t>
            </a:r>
            <a:r>
              <a:rPr lang="en-US" sz="1600" dirty="0" err="1" smtClean="0"/>
              <a:t>թագադրման</a:t>
            </a:r>
            <a:r>
              <a:rPr lang="en-US" sz="1600" dirty="0" smtClean="0"/>
              <a:t>  </a:t>
            </a:r>
            <a:r>
              <a:rPr lang="en-US" sz="1600" dirty="0" err="1" smtClean="0"/>
              <a:t>տեսարանը</a:t>
            </a:r>
            <a:r>
              <a:rPr lang="en-US" sz="1600" dirty="0" smtClean="0"/>
              <a:t>:  </a:t>
            </a:r>
            <a:r>
              <a:rPr lang="en-US" sz="1600" dirty="0" err="1" smtClean="0"/>
              <a:t>Հայկական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դրամ,Հայաստանի</a:t>
            </a:r>
            <a:r>
              <a:rPr lang="en-US" sz="1600" dirty="0" smtClean="0"/>
              <a:t> </a:t>
            </a:r>
            <a:r>
              <a:rPr lang="en-US" sz="1600" dirty="0" err="1" smtClean="0"/>
              <a:t>ազգային</a:t>
            </a:r>
            <a:r>
              <a:rPr lang="en-US" sz="1600" dirty="0" smtClean="0"/>
              <a:t> </a:t>
            </a:r>
            <a:r>
              <a:rPr lang="en-US" sz="1600" dirty="0" err="1" smtClean="0"/>
              <a:t>արժույթ:Դրամի</a:t>
            </a:r>
            <a:r>
              <a:rPr lang="en-US" sz="1600" dirty="0" smtClean="0"/>
              <a:t> </a:t>
            </a:r>
            <a:r>
              <a:rPr lang="en-US" sz="1600" dirty="0" err="1" smtClean="0"/>
              <a:t>արտադրյալը</a:t>
            </a:r>
            <a:r>
              <a:rPr lang="en-US" sz="1600" dirty="0" smtClean="0"/>
              <a:t> </a:t>
            </a:r>
            <a:r>
              <a:rPr lang="en-US" sz="1600" dirty="0" err="1" smtClean="0"/>
              <a:t>լուման</a:t>
            </a:r>
            <a:r>
              <a:rPr lang="en-US" sz="1600" dirty="0" smtClean="0"/>
              <a:t> է՝1դրամը </a:t>
            </a:r>
            <a:r>
              <a:rPr lang="en-US" sz="1600" dirty="0" err="1" smtClean="0"/>
              <a:t>հավասար</a:t>
            </a:r>
            <a:r>
              <a:rPr lang="en-US" sz="1600" dirty="0" smtClean="0"/>
              <a:t> է 100 </a:t>
            </a:r>
            <a:r>
              <a:rPr lang="en-US" sz="1600" dirty="0" err="1" smtClean="0"/>
              <a:t>լումայի</a:t>
            </a:r>
            <a:r>
              <a:rPr lang="en-US" sz="1600" dirty="0" smtClean="0"/>
              <a:t> </a:t>
            </a:r>
            <a:r>
              <a:rPr lang="en-US" sz="1600" dirty="0" err="1" smtClean="0"/>
              <a:t>հարաբերակցությամբ</a:t>
            </a:r>
            <a:r>
              <a:rPr lang="en-US" sz="1600" dirty="0" smtClean="0"/>
              <a:t>: </a:t>
            </a:r>
            <a:r>
              <a:rPr lang="en-US" sz="1600" dirty="0" err="1" smtClean="0"/>
              <a:t>Դրամը</a:t>
            </a:r>
            <a:r>
              <a:rPr lang="en-US" sz="1600" dirty="0" smtClean="0"/>
              <a:t> </a:t>
            </a:r>
            <a:r>
              <a:rPr lang="en-US" sz="1600" dirty="0" err="1" smtClean="0"/>
              <a:t>հատուկ</a:t>
            </a:r>
            <a:r>
              <a:rPr lang="en-US" sz="1600" dirty="0" smtClean="0"/>
              <a:t> </a:t>
            </a:r>
            <a:r>
              <a:rPr lang="en-US" sz="1600" dirty="0" err="1" smtClean="0"/>
              <a:t>ապրանք</a:t>
            </a:r>
            <a:r>
              <a:rPr lang="en-US" sz="1600" dirty="0" smtClean="0"/>
              <a:t> է և </a:t>
            </a:r>
            <a:r>
              <a:rPr lang="en-US" sz="1600" dirty="0" err="1" smtClean="0"/>
              <a:t>ցանկացած</a:t>
            </a:r>
            <a:r>
              <a:rPr lang="en-US" sz="1600" dirty="0" smtClean="0"/>
              <a:t> </a:t>
            </a:r>
            <a:r>
              <a:rPr lang="en-US" sz="1600" dirty="0" err="1" smtClean="0"/>
              <a:t>ապրանքի</a:t>
            </a:r>
            <a:r>
              <a:rPr lang="en-US" sz="1600" dirty="0" smtClean="0"/>
              <a:t> </a:t>
            </a:r>
            <a:r>
              <a:rPr lang="en-US" sz="1600" dirty="0" err="1" smtClean="0"/>
              <a:t>նման</a:t>
            </a:r>
            <a:r>
              <a:rPr lang="en-US" sz="1600" dirty="0" smtClean="0"/>
              <a:t> </a:t>
            </a:r>
            <a:r>
              <a:rPr lang="en-US" sz="1600" dirty="0" err="1" smtClean="0"/>
              <a:t>այն</a:t>
            </a:r>
            <a:r>
              <a:rPr lang="en-US" sz="1600" dirty="0" smtClean="0"/>
              <a:t> </a:t>
            </a:r>
            <a:r>
              <a:rPr lang="en-US" sz="1600" dirty="0" err="1" smtClean="0"/>
              <a:t>նույնպես</a:t>
            </a:r>
            <a:r>
              <a:rPr lang="en-US" sz="1600" dirty="0" smtClean="0"/>
              <a:t> </a:t>
            </a:r>
            <a:r>
              <a:rPr lang="en-US" sz="1600" dirty="0" err="1" smtClean="0"/>
              <a:t>ունի</a:t>
            </a:r>
            <a:r>
              <a:rPr lang="en-US" sz="1600" dirty="0" smtClean="0"/>
              <a:t> </a:t>
            </a:r>
            <a:r>
              <a:rPr lang="en-US" sz="1600" dirty="0" err="1" smtClean="0"/>
              <a:t>Ծննդյան</a:t>
            </a:r>
            <a:r>
              <a:rPr lang="en-US" sz="1600" dirty="0" smtClean="0"/>
              <a:t> </a:t>
            </a:r>
            <a:r>
              <a:rPr lang="en-US" sz="1600" dirty="0" err="1" smtClean="0"/>
              <a:t>օր:Հայկական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դրամի</a:t>
            </a:r>
            <a:r>
              <a:rPr lang="en-US" sz="1600" dirty="0" smtClean="0"/>
              <a:t> </a:t>
            </a:r>
            <a:r>
              <a:rPr lang="en-US" sz="1600" dirty="0" err="1" smtClean="0"/>
              <a:t>ծնունդը</a:t>
            </a:r>
            <a:r>
              <a:rPr lang="en-US" sz="1600" dirty="0" smtClean="0"/>
              <a:t> </a:t>
            </a:r>
            <a:r>
              <a:rPr lang="en-US" sz="1600" dirty="0" err="1" smtClean="0"/>
              <a:t>նոյեմբերի</a:t>
            </a:r>
            <a:r>
              <a:rPr lang="en-US" sz="1600" dirty="0" smtClean="0"/>
              <a:t> 22-ին է:1993թ.-ին </a:t>
            </a:r>
            <a:r>
              <a:rPr lang="en-US" sz="1600" dirty="0" err="1" smtClean="0"/>
              <a:t>հենց</a:t>
            </a:r>
            <a:r>
              <a:rPr lang="en-US" sz="1600" dirty="0" smtClean="0"/>
              <a:t> </a:t>
            </a:r>
            <a:r>
              <a:rPr lang="en-US" sz="1600" dirty="0" err="1" smtClean="0"/>
              <a:t>այդ</a:t>
            </a:r>
            <a:r>
              <a:rPr lang="en-US" sz="1600" dirty="0" smtClean="0"/>
              <a:t> </a:t>
            </a:r>
            <a:r>
              <a:rPr lang="en-US" sz="1600" dirty="0" err="1" smtClean="0"/>
              <a:t>օրը</a:t>
            </a:r>
            <a:r>
              <a:rPr lang="en-US" sz="1600" dirty="0" smtClean="0"/>
              <a:t> </a:t>
            </a:r>
            <a:r>
              <a:rPr lang="en-US" sz="1600" dirty="0" err="1" smtClean="0"/>
              <a:t>Հայաստանի</a:t>
            </a:r>
            <a:r>
              <a:rPr lang="en-US" sz="1600" dirty="0" smtClean="0"/>
              <a:t> </a:t>
            </a:r>
            <a:r>
              <a:rPr lang="en-US" sz="1600" dirty="0" err="1" smtClean="0"/>
              <a:t>կենտրոնական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բանկը</a:t>
            </a:r>
            <a:r>
              <a:rPr lang="en-US" sz="1600" dirty="0" smtClean="0"/>
              <a:t> </a:t>
            </a:r>
            <a:r>
              <a:rPr lang="en-US" sz="1600" dirty="0" err="1" smtClean="0"/>
              <a:t>հայտարարեց</a:t>
            </a:r>
            <a:r>
              <a:rPr lang="en-US" sz="1600" dirty="0" smtClean="0"/>
              <a:t> </a:t>
            </a:r>
            <a:r>
              <a:rPr lang="en-US" sz="1600" dirty="0" err="1" smtClean="0"/>
              <a:t>խորհրդային</a:t>
            </a:r>
            <a:r>
              <a:rPr lang="en-US" sz="1600" dirty="0" smtClean="0"/>
              <a:t> </a:t>
            </a:r>
            <a:r>
              <a:rPr lang="en-US" sz="1600" dirty="0" err="1" smtClean="0"/>
              <a:t>ռուբլու</a:t>
            </a:r>
            <a:r>
              <a:rPr lang="en-US" sz="1600" dirty="0" smtClean="0"/>
              <a:t> </a:t>
            </a:r>
            <a:r>
              <a:rPr lang="en-US" sz="1600" dirty="0" err="1" smtClean="0"/>
              <a:t>փոխարեն</a:t>
            </a:r>
            <a:r>
              <a:rPr lang="en-US" sz="1600" dirty="0" smtClean="0"/>
              <a:t> </a:t>
            </a:r>
            <a:r>
              <a:rPr lang="en-US" sz="1600" dirty="0" err="1" smtClean="0"/>
              <a:t>սեփական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ազգային</a:t>
            </a:r>
            <a:r>
              <a:rPr lang="en-US" sz="1600" dirty="0" smtClean="0"/>
              <a:t> </a:t>
            </a:r>
            <a:r>
              <a:rPr lang="en-US" sz="1600" dirty="0" err="1" smtClean="0"/>
              <a:t>արժույթի</a:t>
            </a:r>
            <a:r>
              <a:rPr lang="en-US" sz="1600" dirty="0" smtClean="0"/>
              <a:t> </a:t>
            </a:r>
            <a:r>
              <a:rPr lang="en-US" sz="1600" dirty="0" err="1" smtClean="0"/>
              <a:t>շրջանառության</a:t>
            </a:r>
            <a:r>
              <a:rPr lang="en-US" sz="1600" dirty="0" smtClean="0"/>
              <a:t> </a:t>
            </a:r>
            <a:r>
              <a:rPr lang="en-US" sz="1600" dirty="0" err="1" smtClean="0"/>
              <a:t>մեկնարկի</a:t>
            </a:r>
            <a:r>
              <a:rPr lang="en-US" sz="1600" dirty="0" smtClean="0"/>
              <a:t> </a:t>
            </a:r>
            <a:r>
              <a:rPr lang="en-US" sz="1600" dirty="0" err="1" smtClean="0"/>
              <a:t>մասին:Ի</a:t>
            </a:r>
            <a:r>
              <a:rPr lang="en-US" sz="1600" dirty="0" smtClean="0"/>
              <a:t> </a:t>
            </a:r>
            <a:r>
              <a:rPr lang="en-US" sz="1600" dirty="0" err="1" smtClean="0"/>
              <a:t>դեպ</a:t>
            </a:r>
            <a:r>
              <a:rPr lang="en-US" sz="1600" dirty="0" smtClean="0"/>
              <a:t>, </a:t>
            </a:r>
            <a:r>
              <a:rPr lang="en-US" sz="1600" dirty="0" err="1" smtClean="0"/>
              <a:t>հայկական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դրամը</a:t>
            </a:r>
            <a:r>
              <a:rPr lang="en-US" sz="1600" dirty="0" smtClean="0"/>
              <a:t> </a:t>
            </a:r>
            <a:r>
              <a:rPr lang="en-US" sz="1600" dirty="0" err="1" smtClean="0"/>
              <a:t>հայտնվել</a:t>
            </a:r>
            <a:r>
              <a:rPr lang="en-US" sz="1600" dirty="0" smtClean="0"/>
              <a:t> է 1993թ.-ից </a:t>
            </a:r>
            <a:r>
              <a:rPr lang="en-US" sz="1600" dirty="0" err="1" smtClean="0"/>
              <a:t>ավելի</a:t>
            </a:r>
            <a:r>
              <a:rPr lang="en-US" sz="1600" dirty="0" smtClean="0"/>
              <a:t> </a:t>
            </a:r>
            <a:r>
              <a:rPr lang="en-US" sz="1600" dirty="0" err="1" smtClean="0"/>
              <a:t>շուտ:Մետաղադրամը</a:t>
            </a:r>
            <a:r>
              <a:rPr lang="en-US" sz="1600" dirty="0" smtClean="0"/>
              <a:t> </a:t>
            </a:r>
            <a:r>
              <a:rPr lang="en-US" sz="1600" dirty="0" err="1" smtClean="0"/>
              <a:t>Հայաստանում</a:t>
            </a:r>
            <a:r>
              <a:rPr lang="en-US" sz="1600" dirty="0" smtClean="0"/>
              <a:t> </a:t>
            </a:r>
            <a:r>
              <a:rPr lang="en-US" sz="1600" dirty="0" err="1" smtClean="0"/>
              <a:t>հայտնվել</a:t>
            </a:r>
            <a:r>
              <a:rPr lang="en-US" sz="1600" dirty="0" smtClean="0"/>
              <a:t> է ՚Ք.Ա. 3-րդ </a:t>
            </a:r>
            <a:r>
              <a:rPr lang="en-US" sz="1600" dirty="0" err="1" smtClean="0"/>
              <a:t>դարում</a:t>
            </a:r>
            <a:r>
              <a:rPr lang="en-US" sz="1600" dirty="0" smtClean="0"/>
              <a:t>:</a:t>
            </a:r>
            <a:r>
              <a:rPr lang="ru-RU" sz="1600" dirty="0" smtClean="0"/>
              <a:t>                             </a:t>
            </a:r>
            <a:r>
              <a:rPr lang="ru-RU" sz="1600" u="sng" dirty="0" smtClean="0"/>
              <a:t>1000</a:t>
            </a:r>
            <a:r>
              <a:rPr lang="ru-RU" sz="1600" dirty="0" smtClean="0"/>
              <a:t>-հին </a:t>
            </a:r>
            <a:r>
              <a:rPr lang="ru-RU" sz="1600" dirty="0" err="1" smtClean="0"/>
              <a:t>Չարենց-նոր</a:t>
            </a:r>
            <a:r>
              <a:rPr lang="ru-RU" sz="1600" dirty="0" smtClean="0"/>
              <a:t> </a:t>
            </a:r>
            <a:r>
              <a:rPr lang="ru-RU" sz="1600" dirty="0" err="1" smtClean="0"/>
              <a:t>Վ.Սարոյան</a:t>
            </a:r>
            <a:r>
              <a:rPr lang="ru-RU" sz="1600" dirty="0" smtClean="0"/>
              <a:t>                  </a:t>
            </a:r>
            <a:r>
              <a:rPr lang="ru-RU" sz="1600" u="sng" dirty="0" smtClean="0"/>
              <a:t>5000</a:t>
            </a:r>
            <a:r>
              <a:rPr lang="ru-RU" sz="1600" dirty="0" smtClean="0"/>
              <a:t>-հին </a:t>
            </a:r>
            <a:r>
              <a:rPr lang="ru-RU" sz="1600" dirty="0" err="1" smtClean="0"/>
              <a:t>Թումանյան-նոր</a:t>
            </a:r>
            <a:r>
              <a:rPr lang="ru-RU" sz="1600" dirty="0" smtClean="0"/>
              <a:t> </a:t>
            </a:r>
            <a:r>
              <a:rPr lang="ru-RU" sz="1600" dirty="0" err="1" smtClean="0"/>
              <a:t>Վ.Սարոյան</a:t>
            </a:r>
            <a:r>
              <a:rPr lang="ru-RU" sz="1600" dirty="0" smtClean="0"/>
              <a:t>    </a:t>
            </a:r>
            <a:r>
              <a:rPr lang="ru-RU" sz="1600" u="sng" dirty="0" smtClean="0"/>
              <a:t>100000  </a:t>
            </a:r>
            <a:r>
              <a:rPr lang="ru-RU" sz="1600" dirty="0" err="1" smtClean="0"/>
              <a:t>Աբգար</a:t>
            </a:r>
            <a:r>
              <a:rPr lang="ru-RU" sz="1600" dirty="0" smtClean="0"/>
              <a:t> Ե </a:t>
            </a:r>
            <a:r>
              <a:rPr lang="ru-RU" sz="1600" dirty="0" err="1" smtClean="0"/>
              <a:t>թագավոր</a:t>
            </a:r>
            <a:r>
              <a:rPr lang="ru-RU" sz="1600" dirty="0" smtClean="0"/>
              <a:t>    </a:t>
            </a:r>
            <a:r>
              <a:rPr lang="ru-RU" sz="1600" u="sng" dirty="0" smtClean="0"/>
              <a:t>50000</a:t>
            </a:r>
            <a:r>
              <a:rPr lang="ru-RU" sz="1600" dirty="0" smtClean="0"/>
              <a:t>-Սուրբ </a:t>
            </a:r>
            <a:r>
              <a:rPr lang="ru-RU" sz="1600" dirty="0" err="1" smtClean="0"/>
              <a:t>Գրիգոր</a:t>
            </a:r>
            <a:r>
              <a:rPr lang="ru-RU" sz="1600" dirty="0" smtClean="0"/>
              <a:t> </a:t>
            </a:r>
            <a:r>
              <a:rPr lang="ru-RU" sz="1600" dirty="0" err="1" smtClean="0"/>
              <a:t>Լուսավորիչի</a:t>
            </a:r>
            <a:r>
              <a:rPr lang="ru-RU" sz="1600" dirty="0" smtClean="0"/>
              <a:t> </a:t>
            </a:r>
            <a:r>
              <a:rPr lang="ru-RU" sz="1600" dirty="0" err="1" smtClean="0"/>
              <a:t>Պատկերն</a:t>
            </a:r>
            <a:r>
              <a:rPr lang="ru-RU" sz="1600" dirty="0" smtClean="0"/>
              <a:t> է: </a:t>
            </a:r>
            <a:r>
              <a:rPr lang="ru-RU" sz="1600" dirty="0" err="1" smtClean="0"/>
              <a:t>Հայկական</a:t>
            </a:r>
            <a:r>
              <a:rPr lang="ru-RU" sz="1600" dirty="0" smtClean="0"/>
              <a:t> 20000 </a:t>
            </a:r>
            <a:r>
              <a:rPr lang="ru-RU" sz="1600" dirty="0" err="1" smtClean="0"/>
              <a:t>դրամի</a:t>
            </a:r>
            <a:r>
              <a:rPr lang="ru-RU" sz="1600" dirty="0" smtClean="0"/>
              <a:t> </a:t>
            </a:r>
            <a:r>
              <a:rPr lang="ru-RU" sz="1600" dirty="0" err="1" smtClean="0"/>
              <a:t>վրա</a:t>
            </a:r>
            <a:r>
              <a:rPr lang="ru-RU" sz="1600" dirty="0" smtClean="0"/>
              <a:t> </a:t>
            </a:r>
            <a:r>
              <a:rPr lang="ru-RU" sz="1600" dirty="0" err="1" smtClean="0"/>
              <a:t>պատկերված</a:t>
            </a:r>
            <a:r>
              <a:rPr lang="ru-RU" sz="1600" dirty="0" smtClean="0"/>
              <a:t> է </a:t>
            </a:r>
            <a:r>
              <a:rPr lang="ru-RU" sz="1600" dirty="0" err="1" smtClean="0"/>
              <a:t>Հայ</a:t>
            </a:r>
            <a:r>
              <a:rPr lang="ru-RU" sz="1600" dirty="0" smtClean="0"/>
              <a:t> </a:t>
            </a:r>
            <a:r>
              <a:rPr lang="ru-RU" sz="1600" dirty="0" err="1" smtClean="0"/>
              <a:t>Մեծ</a:t>
            </a:r>
            <a:r>
              <a:rPr lang="ru-RU" sz="1600" dirty="0" smtClean="0"/>
              <a:t> </a:t>
            </a:r>
            <a:r>
              <a:rPr lang="ru-RU" sz="1600" dirty="0" err="1" smtClean="0"/>
              <a:t>նկարիչ</a:t>
            </a:r>
            <a:r>
              <a:rPr lang="ru-RU" sz="1600" dirty="0" smtClean="0"/>
              <a:t>  </a:t>
            </a:r>
            <a:r>
              <a:rPr lang="ru-RU" sz="1600" dirty="0" err="1" smtClean="0"/>
              <a:t>Մարտիրոս</a:t>
            </a:r>
            <a:r>
              <a:rPr lang="ru-RU" sz="1600" dirty="0" smtClean="0"/>
              <a:t> </a:t>
            </a:r>
            <a:r>
              <a:rPr lang="ru-RU" sz="1600" dirty="0" err="1" smtClean="0"/>
              <a:t>Սարյանը:Այդ</a:t>
            </a:r>
            <a:r>
              <a:rPr lang="ru-RU" sz="1600" dirty="0" smtClean="0"/>
              <a:t> </a:t>
            </a:r>
            <a:r>
              <a:rPr lang="ru-RU" sz="1600" dirty="0" err="1" smtClean="0"/>
              <a:t>թղթադրամը</a:t>
            </a:r>
            <a:r>
              <a:rPr lang="ru-RU" sz="1600" dirty="0" smtClean="0"/>
              <a:t> </a:t>
            </a:r>
            <a:r>
              <a:rPr lang="ru-RU" sz="1600" dirty="0" err="1" smtClean="0"/>
              <a:t>դեղին</a:t>
            </a:r>
            <a:r>
              <a:rPr lang="ru-RU" sz="1600" dirty="0" smtClean="0"/>
              <a:t> և </a:t>
            </a:r>
            <a:r>
              <a:rPr lang="ru-RU" sz="1600" dirty="0" err="1" smtClean="0"/>
              <a:t>շականակագույն</a:t>
            </a:r>
            <a:r>
              <a:rPr lang="ru-RU" sz="1600" dirty="0" smtClean="0"/>
              <a:t> է: </a:t>
            </a:r>
            <a:r>
              <a:rPr lang="ru-RU" sz="1600" dirty="0" err="1" smtClean="0"/>
              <a:t>Իսկ</a:t>
            </a:r>
            <a:r>
              <a:rPr lang="ru-RU" sz="1600" dirty="0" smtClean="0"/>
              <a:t> </a:t>
            </a:r>
            <a:r>
              <a:rPr lang="ru-RU" sz="1600" dirty="0" err="1" smtClean="0"/>
              <a:t>նոր</a:t>
            </a:r>
            <a:r>
              <a:rPr lang="ru-RU" sz="1600" dirty="0" smtClean="0"/>
              <a:t> 20000 </a:t>
            </a:r>
            <a:r>
              <a:rPr lang="ru-RU" sz="1600" dirty="0" err="1" smtClean="0"/>
              <a:t>դրամի</a:t>
            </a:r>
            <a:r>
              <a:rPr lang="ru-RU" sz="1600" dirty="0" smtClean="0"/>
              <a:t> </a:t>
            </a:r>
            <a:r>
              <a:rPr lang="ru-RU" sz="1600" dirty="0" err="1" smtClean="0"/>
              <a:t>վրա</a:t>
            </a:r>
            <a:r>
              <a:rPr lang="ru-RU" sz="1600" dirty="0" smtClean="0"/>
              <a:t> </a:t>
            </a:r>
            <a:r>
              <a:rPr lang="ru-RU" sz="1600" dirty="0" err="1" smtClean="0"/>
              <a:t>պատկերված</a:t>
            </a:r>
            <a:r>
              <a:rPr lang="ru-RU" sz="1600" dirty="0" smtClean="0"/>
              <a:t> է </a:t>
            </a:r>
            <a:r>
              <a:rPr lang="ru-RU" sz="1600" dirty="0" err="1" smtClean="0"/>
              <a:t>Հովհաննես</a:t>
            </a:r>
            <a:r>
              <a:rPr lang="ru-RU" sz="1600" dirty="0" smtClean="0"/>
              <a:t> </a:t>
            </a:r>
            <a:r>
              <a:rPr lang="ru-RU" sz="1600" dirty="0" err="1" smtClean="0"/>
              <a:t>Այվազովսկու</a:t>
            </a:r>
            <a:r>
              <a:rPr lang="ru-RU" sz="1600" dirty="0" smtClean="0"/>
              <a:t> </a:t>
            </a:r>
            <a:r>
              <a:rPr lang="ru-RU" sz="1600" dirty="0" err="1" smtClean="0"/>
              <a:t>դիմանկարը:Այդ</a:t>
            </a:r>
            <a:r>
              <a:rPr lang="ru-RU" sz="1600" dirty="0" smtClean="0"/>
              <a:t> </a:t>
            </a:r>
            <a:r>
              <a:rPr lang="ru-RU" sz="1600" dirty="0" err="1" smtClean="0"/>
              <a:t>թղթադրամը</a:t>
            </a:r>
            <a:r>
              <a:rPr lang="ru-RU" sz="1600" dirty="0" smtClean="0"/>
              <a:t> </a:t>
            </a:r>
            <a:r>
              <a:rPr lang="ru-RU" sz="1600" dirty="0" err="1" smtClean="0"/>
              <a:t>կանաչ</a:t>
            </a:r>
            <a:r>
              <a:rPr lang="ru-RU" sz="1600" dirty="0" smtClean="0"/>
              <a:t> </a:t>
            </a:r>
            <a:r>
              <a:rPr lang="ru-RU" sz="1600" dirty="0" err="1" smtClean="0"/>
              <a:t>գույն</a:t>
            </a:r>
            <a:r>
              <a:rPr lang="ru-RU" sz="1600" dirty="0" smtClean="0"/>
              <a:t> է: 10000 </a:t>
            </a:r>
            <a:r>
              <a:rPr lang="ru-RU" sz="1600" dirty="0" err="1" smtClean="0"/>
              <a:t>դրամի</a:t>
            </a:r>
            <a:r>
              <a:rPr lang="ru-RU" sz="1600" dirty="0" smtClean="0"/>
              <a:t> </a:t>
            </a:r>
            <a:r>
              <a:rPr lang="ru-RU" sz="1600" dirty="0" err="1" smtClean="0"/>
              <a:t>վրա</a:t>
            </a:r>
            <a:r>
              <a:rPr lang="ru-RU" sz="1600" dirty="0" smtClean="0"/>
              <a:t> </a:t>
            </a:r>
            <a:r>
              <a:rPr lang="ru-RU" sz="1600" dirty="0" err="1" smtClean="0"/>
              <a:t>պատկերված</a:t>
            </a:r>
            <a:r>
              <a:rPr lang="ru-RU" sz="1600" dirty="0" smtClean="0"/>
              <a:t> է </a:t>
            </a:r>
            <a:r>
              <a:rPr lang="ru-RU" sz="1600" dirty="0" err="1" smtClean="0"/>
              <a:t>Հայ</a:t>
            </a:r>
            <a:r>
              <a:rPr lang="ru-RU" sz="1600" dirty="0" smtClean="0"/>
              <a:t> </a:t>
            </a:r>
            <a:r>
              <a:rPr lang="ru-RU" sz="1600" dirty="0" err="1" smtClean="0"/>
              <a:t>մեծ</a:t>
            </a:r>
            <a:r>
              <a:rPr lang="ru-RU" sz="1600" dirty="0" smtClean="0"/>
              <a:t> </a:t>
            </a:r>
            <a:r>
              <a:rPr lang="ru-RU" sz="1600" dirty="0" err="1" smtClean="0"/>
              <a:t>գրող</a:t>
            </a:r>
            <a:r>
              <a:rPr lang="ru-RU" sz="1600" dirty="0" smtClean="0"/>
              <a:t> </a:t>
            </a:r>
            <a:r>
              <a:rPr lang="ru-RU" sz="1600" dirty="0" err="1" smtClean="0"/>
              <a:t>Ավետիք</a:t>
            </a:r>
            <a:r>
              <a:rPr lang="ru-RU" sz="1600" dirty="0" smtClean="0"/>
              <a:t> </a:t>
            </a:r>
            <a:r>
              <a:rPr lang="ru-RU" sz="1600" dirty="0" err="1" smtClean="0"/>
              <a:t>Իսահակյանի</a:t>
            </a:r>
            <a:r>
              <a:rPr lang="ru-RU" sz="1600" dirty="0" smtClean="0"/>
              <a:t> </a:t>
            </a:r>
            <a:r>
              <a:rPr lang="ru-RU" sz="1600" dirty="0" err="1" smtClean="0"/>
              <a:t>դիմանկարը</a:t>
            </a:r>
            <a:r>
              <a:rPr lang="ru-RU" sz="1600" dirty="0" smtClean="0"/>
              <a:t> </a:t>
            </a:r>
            <a:r>
              <a:rPr lang="ru-RU" sz="1600" dirty="0" err="1" smtClean="0"/>
              <a:t>հինըՙ</a:t>
            </a:r>
            <a:r>
              <a:rPr lang="ru-RU" sz="1600" dirty="0" smtClean="0"/>
              <a:t>՚,  </a:t>
            </a:r>
            <a:r>
              <a:rPr lang="ru-RU" sz="1600" dirty="0" err="1" smtClean="0"/>
              <a:t>իսկ</a:t>
            </a:r>
            <a:r>
              <a:rPr lang="ru-RU" sz="1600" dirty="0" smtClean="0"/>
              <a:t> </a:t>
            </a:r>
            <a:r>
              <a:rPr lang="ru-RU" sz="1600" dirty="0" err="1" smtClean="0"/>
              <a:t>նորինը</a:t>
            </a:r>
            <a:r>
              <a:rPr lang="ru-RU" sz="1600" dirty="0" smtClean="0"/>
              <a:t> </a:t>
            </a:r>
            <a:r>
              <a:rPr lang="ru-RU" sz="1600" dirty="0" err="1" smtClean="0"/>
              <a:t>Կոմիտասը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144001" cy="3744416"/>
          </a:xfrm>
        </p:spPr>
      </p:pic>
    </p:spTree>
    <p:extLst>
      <p:ext uri="{BB962C8B-B14F-4D97-AF65-F5344CB8AC3E}">
        <p14:creationId xmlns:p14="http://schemas.microsoft.com/office/powerpoint/2010/main" val="120917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964487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748464" cy="191683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Մենք</a:t>
            </a:r>
            <a:r>
              <a:rPr lang="en-US" sz="2400" dirty="0" smtClean="0"/>
              <a:t> </a:t>
            </a:r>
            <a:r>
              <a:rPr lang="en-US" sz="2400" dirty="0" err="1" smtClean="0"/>
              <a:t>խմբով</a:t>
            </a:r>
            <a:r>
              <a:rPr lang="en-US" sz="2400" dirty="0" smtClean="0"/>
              <a:t> </a:t>
            </a:r>
            <a:r>
              <a:rPr lang="en-US" sz="2400" dirty="0" err="1" smtClean="0"/>
              <a:t>որոշեցինք</a:t>
            </a:r>
            <a:r>
              <a:rPr lang="en-US" sz="2400" dirty="0" smtClean="0"/>
              <a:t>, </a:t>
            </a:r>
            <a:r>
              <a:rPr lang="en-US" sz="2400" dirty="0" err="1" smtClean="0"/>
              <a:t>եթե</a:t>
            </a:r>
            <a:r>
              <a:rPr lang="en-US" sz="2400" dirty="0" smtClean="0"/>
              <a:t> </a:t>
            </a:r>
            <a:r>
              <a:rPr lang="en-US" sz="2400" dirty="0" err="1" smtClean="0"/>
              <a:t>մեզանից</a:t>
            </a:r>
            <a:r>
              <a:rPr lang="en-US" sz="2400" dirty="0" smtClean="0"/>
              <a:t> </a:t>
            </a:r>
            <a:r>
              <a:rPr lang="en-US" sz="2400" dirty="0" err="1" smtClean="0"/>
              <a:t>որևէ</a:t>
            </a:r>
            <a:r>
              <a:rPr lang="en-US" sz="2400" dirty="0" smtClean="0"/>
              <a:t> </a:t>
            </a:r>
            <a:r>
              <a:rPr lang="en-US" sz="2400" dirty="0" err="1" smtClean="0"/>
              <a:t>մեկին</a:t>
            </a:r>
            <a:r>
              <a:rPr lang="en-US" sz="2400" dirty="0" smtClean="0"/>
              <a:t> </a:t>
            </a:r>
            <a:r>
              <a:rPr lang="en-US" sz="2400" dirty="0" err="1" smtClean="0"/>
              <a:t>հաջողվի</a:t>
            </a:r>
            <a:r>
              <a:rPr lang="en-US" sz="2400" dirty="0" smtClean="0"/>
              <a:t> </a:t>
            </a:r>
            <a:r>
              <a:rPr lang="en-US" sz="2400" dirty="0" err="1" smtClean="0"/>
              <a:t>հետագայում</a:t>
            </a:r>
            <a:r>
              <a:rPr lang="en-US" sz="2400" dirty="0" smtClean="0"/>
              <a:t> </a:t>
            </a:r>
            <a:r>
              <a:rPr lang="en-US" sz="2400" dirty="0" err="1" smtClean="0"/>
              <a:t>ֆինանսների</a:t>
            </a:r>
            <a:r>
              <a:rPr lang="en-US" sz="2400" dirty="0" smtClean="0"/>
              <a:t>  </a:t>
            </a:r>
            <a:r>
              <a:rPr lang="en-US" sz="2400" dirty="0" err="1" smtClean="0"/>
              <a:t>նախարարությունում</a:t>
            </a:r>
            <a:r>
              <a:rPr lang="en-US" sz="2400" dirty="0" smtClean="0"/>
              <a:t> </a:t>
            </a:r>
            <a:r>
              <a:rPr lang="en-US" sz="2400" dirty="0" err="1" smtClean="0"/>
              <a:t>աշխատելու</a:t>
            </a:r>
            <a:r>
              <a:rPr lang="en-US" sz="2400" dirty="0" smtClean="0"/>
              <a:t>, </a:t>
            </a:r>
            <a:r>
              <a:rPr lang="en-US" sz="2400" dirty="0" err="1" smtClean="0"/>
              <a:t>կառաջարկենք</a:t>
            </a:r>
            <a:r>
              <a:rPr lang="en-US" sz="2400" dirty="0" smtClean="0"/>
              <a:t> </a:t>
            </a:r>
            <a:r>
              <a:rPr lang="en-US" sz="2400" dirty="0" err="1" smtClean="0"/>
              <a:t>հայկական</a:t>
            </a:r>
            <a:r>
              <a:rPr lang="en-US" sz="2400" dirty="0" smtClean="0"/>
              <a:t> </a:t>
            </a:r>
            <a:r>
              <a:rPr lang="en-US" sz="2400" dirty="0" err="1" smtClean="0"/>
              <a:t>դրամի</a:t>
            </a:r>
            <a:r>
              <a:rPr lang="en-US" sz="2400" dirty="0" smtClean="0"/>
              <a:t> </a:t>
            </a:r>
            <a:r>
              <a:rPr lang="en-US" sz="2400" dirty="0" err="1" smtClean="0"/>
              <a:t>հետևյալ</a:t>
            </a:r>
            <a:r>
              <a:rPr lang="en-US" sz="2400" dirty="0" smtClean="0"/>
              <a:t> </a:t>
            </a:r>
            <a:r>
              <a:rPr lang="en-US" sz="2400" dirty="0" err="1" smtClean="0"/>
              <a:t>արժույթները</a:t>
            </a:r>
            <a:r>
              <a:rPr lang="en-US" sz="2400" dirty="0" smtClean="0"/>
              <a:t>: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8" y="1268760"/>
            <a:ext cx="9135059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9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3692"/>
            <a:ext cx="10745401" cy="6741368"/>
          </a:xfrm>
        </p:spPr>
      </p:pic>
    </p:spTree>
    <p:extLst>
      <p:ext uri="{BB962C8B-B14F-4D97-AF65-F5344CB8AC3E}">
        <p14:creationId xmlns:p14="http://schemas.microsoft.com/office/powerpoint/2010/main" val="221435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1004923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7" y="-315415"/>
            <a:ext cx="10270239" cy="73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11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403648"/>
            <a:ext cx="9361040" cy="10273143"/>
          </a:xfrm>
        </p:spPr>
      </p:pic>
    </p:spTree>
    <p:extLst>
      <p:ext uri="{BB962C8B-B14F-4D97-AF65-F5344CB8AC3E}">
        <p14:creationId xmlns:p14="http://schemas.microsoft.com/office/powerpoint/2010/main" val="329275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75805"/>
            <a:ext cx="9432032" cy="17008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b="0" i="1" dirty="0" err="1" smtClean="0"/>
              <a:t>Օգտագործվել</a:t>
            </a:r>
            <a:r>
              <a:rPr lang="en-US" sz="2400" b="0" i="1" dirty="0" smtClean="0"/>
              <a:t> է </a:t>
            </a:r>
            <a:r>
              <a:rPr lang="en-US" sz="2400" b="0" i="1" dirty="0" err="1" smtClean="0"/>
              <a:t>մինչև</a:t>
            </a:r>
            <a:r>
              <a:rPr lang="en-US" sz="2400" b="0" i="1" dirty="0" smtClean="0"/>
              <a:t> 1993թ.-ի  </a:t>
            </a:r>
            <a:r>
              <a:rPr lang="en-US" sz="2400" b="0" i="1" dirty="0" err="1" smtClean="0"/>
              <a:t>նոյեմբերի</a:t>
            </a:r>
            <a:r>
              <a:rPr lang="en-US" sz="2400" b="0" i="1" dirty="0" smtClean="0"/>
              <a:t> 23-ը</a:t>
            </a:r>
            <a:r>
              <a:rPr lang="en-US" sz="2400" dirty="0" smtClean="0"/>
              <a:t>: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" y="-12969"/>
            <a:ext cx="9324528" cy="513246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360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57192"/>
            <a:ext cx="9036496" cy="1688750"/>
          </a:xfrm>
        </p:spPr>
        <p:txBody>
          <a:bodyPr/>
          <a:lstStyle/>
          <a:p>
            <a:pPr algn="ctr"/>
            <a:r>
              <a:rPr lang="en-US" sz="2400" i="1" dirty="0" err="1" smtClean="0"/>
              <a:t>Գործածության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մեջ</a:t>
            </a:r>
            <a:r>
              <a:rPr lang="en-US" sz="2400" i="1" dirty="0" smtClean="0"/>
              <a:t> է </a:t>
            </a:r>
            <a:r>
              <a:rPr lang="en-US" sz="2400" i="1" dirty="0" err="1" smtClean="0"/>
              <a:t>մտել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մինչև</a:t>
            </a:r>
            <a:r>
              <a:rPr lang="en-US" sz="2400" i="1" dirty="0" smtClean="0"/>
              <a:t> 1952 </a:t>
            </a:r>
            <a:r>
              <a:rPr lang="en-US" sz="2400" i="1" dirty="0" err="1" smtClean="0"/>
              <a:t>թվականը</a:t>
            </a:r>
            <a:r>
              <a:rPr lang="en-US" sz="2400" i="1" dirty="0" smtClean="0"/>
              <a:t>:</a:t>
            </a:r>
            <a:endParaRPr lang="ru-RU" sz="24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" y="30583"/>
            <a:ext cx="9135550" cy="4752423"/>
          </a:xfrm>
        </p:spPr>
      </p:pic>
    </p:spTree>
    <p:extLst>
      <p:ext uri="{BB962C8B-B14F-4D97-AF65-F5344CB8AC3E}">
        <p14:creationId xmlns:p14="http://schemas.microsoft.com/office/powerpoint/2010/main" val="400286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" y="-81834"/>
            <a:ext cx="9116728" cy="6939834"/>
          </a:xfrm>
        </p:spPr>
      </p:pic>
    </p:spTree>
    <p:extLst>
      <p:ext uri="{BB962C8B-B14F-4D97-AF65-F5344CB8AC3E}">
        <p14:creationId xmlns:p14="http://schemas.microsoft.com/office/powerpoint/2010/main" val="2639411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" y="12415"/>
            <a:ext cx="9147429" cy="6860573"/>
          </a:xfrm>
        </p:spPr>
      </p:pic>
    </p:spTree>
    <p:extLst>
      <p:ext uri="{BB962C8B-B14F-4D97-AF65-F5344CB8AC3E}">
        <p14:creationId xmlns:p14="http://schemas.microsoft.com/office/powerpoint/2010/main" val="424579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005064"/>
            <a:ext cx="8054280" cy="1510104"/>
          </a:xfrm>
        </p:spPr>
        <p:txBody>
          <a:bodyPr/>
          <a:lstStyle/>
          <a:p>
            <a:r>
              <a:rPr lang="ru-RU" dirty="0" smtClean="0"/>
              <a:t>2023-2024 </a:t>
            </a:r>
            <a:r>
              <a:rPr lang="en-US" dirty="0" err="1" smtClean="0"/>
              <a:t>ուս</a:t>
            </a:r>
            <a:r>
              <a:rPr lang="en-US" dirty="0" smtClean="0"/>
              <a:t> </a:t>
            </a:r>
            <a:r>
              <a:rPr lang="en-US" dirty="0" err="1"/>
              <a:t>տ</a:t>
            </a:r>
            <a:r>
              <a:rPr lang="en-US" dirty="0" err="1" smtClean="0"/>
              <a:t>արի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8640"/>
            <a:ext cx="6400800" cy="3202431"/>
          </a:xfrm>
        </p:spPr>
      </p:pic>
    </p:spTree>
    <p:extLst>
      <p:ext uri="{BB962C8B-B14F-4D97-AF65-F5344CB8AC3E}">
        <p14:creationId xmlns:p14="http://schemas.microsoft.com/office/powerpoint/2010/main" val="357400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2976"/>
            <a:ext cx="8676456" cy="3240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</a:t>
            </a:r>
            <a:r>
              <a:rPr lang="ru-RU" dirty="0" err="1" smtClean="0"/>
              <a:t>Ղեկավար</a:t>
            </a:r>
            <a:r>
              <a:rPr lang="ru-RU" dirty="0" smtClean="0"/>
              <a:t>՝ </a:t>
            </a:r>
            <a:r>
              <a:rPr lang="ru-RU" dirty="0" err="1" smtClean="0"/>
              <a:t>Մեհրի</a:t>
            </a:r>
            <a:r>
              <a:rPr lang="ru-RU" dirty="0" smtClean="0"/>
              <a:t> </a:t>
            </a:r>
            <a:r>
              <a:rPr lang="ru-RU" dirty="0" err="1" smtClean="0"/>
              <a:t>Գրիգորյան</a:t>
            </a:r>
            <a:r>
              <a:rPr lang="ru-RU" dirty="0" smtClean="0"/>
              <a:t>  </a:t>
            </a:r>
            <a:r>
              <a:rPr lang="ru-RU" dirty="0" err="1" smtClean="0"/>
              <a:t>Մենթոր</a:t>
            </a:r>
            <a:r>
              <a:rPr lang="ru-RU" dirty="0" smtClean="0"/>
              <a:t>՝ </a:t>
            </a:r>
            <a:r>
              <a:rPr lang="ru-RU" dirty="0" err="1" smtClean="0"/>
              <a:t>Ռուզաննա</a:t>
            </a:r>
            <a:r>
              <a:rPr lang="ru-RU" dirty="0" smtClean="0"/>
              <a:t> </a:t>
            </a:r>
            <a:r>
              <a:rPr lang="ru-RU" dirty="0" err="1" smtClean="0"/>
              <a:t>Սուքիասյան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60648"/>
            <a:ext cx="6264696" cy="21339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err="1" smtClean="0"/>
              <a:t>Նախագծային</a:t>
            </a:r>
            <a:r>
              <a:rPr lang="ru-RU" sz="3600" dirty="0" smtClean="0"/>
              <a:t> </a:t>
            </a:r>
            <a:r>
              <a:rPr lang="ru-RU" sz="3600" dirty="0" err="1" smtClean="0"/>
              <a:t>աշխատանք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88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518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352928" cy="6336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err="1" smtClean="0"/>
              <a:t>Նախագծի</a:t>
            </a:r>
            <a:r>
              <a:rPr lang="ru-RU" sz="4400" b="1" dirty="0"/>
              <a:t> </a:t>
            </a:r>
            <a:r>
              <a:rPr lang="ru-RU" sz="4400" b="1" dirty="0" err="1" smtClean="0"/>
              <a:t>թեմա</a:t>
            </a:r>
            <a:r>
              <a:rPr lang="ru-RU" sz="4400" b="1" dirty="0" smtClean="0"/>
              <a:t>՝ </a:t>
            </a:r>
            <a:r>
              <a:rPr lang="ru-RU" sz="4400" b="1" dirty="0"/>
              <a:t>«</a:t>
            </a:r>
            <a:r>
              <a:rPr lang="ru-RU" sz="4400" b="1" dirty="0" smtClean="0"/>
              <a:t>‎</a:t>
            </a:r>
            <a:r>
              <a:rPr lang="ru-RU" sz="4400" b="1" dirty="0" err="1" smtClean="0"/>
              <a:t>Արտարժույթի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վարքը</a:t>
            </a:r>
            <a:r>
              <a:rPr lang="ru-RU" sz="4400" b="1" dirty="0" smtClean="0"/>
              <a:t> ՀՀ-</a:t>
            </a:r>
            <a:r>
              <a:rPr lang="ru-RU" sz="4400" b="1" dirty="0" err="1" smtClean="0"/>
              <a:t>ում</a:t>
            </a:r>
            <a:r>
              <a:rPr lang="ru-RU" sz="4400" b="1" dirty="0" smtClean="0"/>
              <a:t>»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3" y="3936876"/>
            <a:ext cx="7972477" cy="25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0"/>
            <a:ext cx="5905822" cy="32694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90410"/>
            <a:ext cx="777686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5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86" y="-243408"/>
            <a:ext cx="5112568" cy="38344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32956"/>
            <a:ext cx="8712968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5064"/>
            <a:ext cx="9144000" cy="28529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i="1" dirty="0" err="1" smtClean="0"/>
              <a:t>Եվրոն</a:t>
            </a:r>
            <a:r>
              <a:rPr lang="en-US" sz="2000" i="1" dirty="0"/>
              <a:t> </a:t>
            </a:r>
            <a:r>
              <a:rPr lang="en-US" sz="2000" i="1" dirty="0" smtClean="0"/>
              <a:t>320միլիոն </a:t>
            </a:r>
            <a:r>
              <a:rPr lang="en-US" sz="2000" i="1" dirty="0" err="1" smtClean="0"/>
              <a:t>եվրոպացիների</a:t>
            </a:r>
            <a:r>
              <a:rPr lang="en-US" sz="2000" i="1" dirty="0" smtClean="0"/>
              <a:t> համար </a:t>
            </a:r>
            <a:r>
              <a:rPr lang="en-US" sz="2000" i="1" dirty="0" err="1" smtClean="0"/>
              <a:t>ընդհանուր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դրամական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միավոր</a:t>
            </a:r>
            <a:r>
              <a:rPr lang="en-US" sz="2000" i="1" dirty="0" smtClean="0"/>
              <a:t> է:Եվրոն </a:t>
            </a:r>
            <a:r>
              <a:rPr lang="en-US" sz="2000" i="1" dirty="0" err="1" smtClean="0"/>
              <a:t>ներկայացվել</a:t>
            </a:r>
            <a:r>
              <a:rPr lang="en-US" sz="2000" i="1" dirty="0"/>
              <a:t> </a:t>
            </a:r>
            <a:r>
              <a:rPr lang="en-US" sz="2000" i="1" dirty="0" smtClean="0"/>
              <a:t>է </a:t>
            </a:r>
            <a:r>
              <a:rPr lang="en-US" sz="2000" i="1" dirty="0" err="1" smtClean="0"/>
              <a:t>համաշխարհային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ֆինանսական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շուկային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դրամական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արժեք</a:t>
            </a:r>
            <a:r>
              <a:rPr lang="en-US" sz="2000" i="1" dirty="0" smtClean="0"/>
              <a:t> 1999թ. ,</a:t>
            </a:r>
            <a:r>
              <a:rPr lang="en-US" sz="2000" i="1" dirty="0" err="1" smtClean="0"/>
              <a:t>իսկ</a:t>
            </a:r>
            <a:r>
              <a:rPr lang="en-US" sz="2000" i="1" dirty="0" smtClean="0"/>
              <a:t> 2002թ. </a:t>
            </a:r>
            <a:r>
              <a:rPr lang="hy-AM" sz="2000" i="1" dirty="0" smtClean="0"/>
              <a:t>Հ</a:t>
            </a:r>
            <a:r>
              <a:rPr lang="en-US" sz="2000" i="1" dirty="0" err="1" smtClean="0"/>
              <a:t>ունվարի</a:t>
            </a:r>
            <a:r>
              <a:rPr lang="en-US" sz="2000" i="1" dirty="0" smtClean="0"/>
              <a:t> 1-ին </a:t>
            </a:r>
            <a:r>
              <a:rPr lang="en-US" sz="2000" i="1" dirty="0" err="1" smtClean="0"/>
              <a:t>շրջանառության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դուրս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եկան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թղթադրամներ</a:t>
            </a:r>
            <a:r>
              <a:rPr lang="en-US" sz="2000" i="1" dirty="0" smtClean="0"/>
              <a:t> և </a:t>
            </a:r>
            <a:r>
              <a:rPr lang="en-US" sz="2000" i="1" dirty="0" err="1" smtClean="0"/>
              <a:t>մետաղադրամներ</a:t>
            </a:r>
            <a:r>
              <a:rPr lang="en-US" sz="2000" i="1" dirty="0" smtClean="0"/>
              <a:t>: </a:t>
            </a:r>
            <a:r>
              <a:rPr lang="en-US" sz="2000" i="1" dirty="0" err="1" smtClean="0"/>
              <a:t>Եվրոն</a:t>
            </a:r>
            <a:r>
              <a:rPr lang="en-US" sz="2000" i="1" dirty="0" smtClean="0"/>
              <a:t>   </a:t>
            </a:r>
            <a:r>
              <a:rPr lang="en-US" sz="2000" i="1" dirty="0" err="1" smtClean="0"/>
              <a:t>փոխարինեց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Եվրոպական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դրամական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միավորին</a:t>
            </a:r>
            <a:r>
              <a:rPr lang="en-US" sz="2000" i="1" dirty="0" smtClean="0"/>
              <a:t>  </a:t>
            </a:r>
            <a:r>
              <a:rPr lang="en-US" sz="2000" i="1" dirty="0" err="1" smtClean="0"/>
              <a:t>որն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օգտագործվում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էր</a:t>
            </a:r>
            <a:r>
              <a:rPr lang="en-US" sz="2000" i="1" dirty="0" smtClean="0"/>
              <a:t>  </a:t>
            </a:r>
            <a:r>
              <a:rPr lang="en-US" sz="2000" i="1" dirty="0" err="1" smtClean="0"/>
              <a:t>եվրոպական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դրամական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համակարգում</a:t>
            </a:r>
            <a:r>
              <a:rPr lang="en-US" sz="2000" i="1" dirty="0" smtClean="0"/>
              <a:t>  1979-1998թթ.:Եվրոն </a:t>
            </a:r>
            <a:r>
              <a:rPr lang="en-US" sz="2000" i="1" dirty="0" err="1" smtClean="0"/>
              <a:t>կառավարվում</a:t>
            </a:r>
            <a:r>
              <a:rPr lang="en-US" sz="2000" i="1" dirty="0" smtClean="0"/>
              <a:t> է </a:t>
            </a:r>
            <a:r>
              <a:rPr lang="en-US" sz="2000" i="1" dirty="0" err="1" smtClean="0"/>
              <a:t>Եվրոպական</a:t>
            </a:r>
            <a:r>
              <a:rPr lang="en-US" sz="2000" i="1" dirty="0" smtClean="0"/>
              <a:t>  </a:t>
            </a:r>
            <a:r>
              <a:rPr lang="en-US" sz="2000" i="1" dirty="0" err="1" smtClean="0"/>
              <a:t>կենտրանական</a:t>
            </a:r>
            <a:r>
              <a:rPr lang="en-US" sz="2000" i="1" dirty="0" smtClean="0"/>
              <a:t>  </a:t>
            </a:r>
            <a:r>
              <a:rPr lang="en-US" sz="2000" i="1" dirty="0" err="1" smtClean="0"/>
              <a:t>բանկի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կողմից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որը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գտնվում</a:t>
            </a:r>
            <a:r>
              <a:rPr lang="en-US" sz="2000" i="1" dirty="0" smtClean="0"/>
              <a:t> է </a:t>
            </a:r>
            <a:r>
              <a:rPr lang="en-US" sz="2000" i="1" dirty="0" err="1" smtClean="0"/>
              <a:t>Ֆրանկ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Ֆորտում</a:t>
            </a:r>
            <a:r>
              <a:rPr lang="en-US" sz="2000" i="1" dirty="0" smtClean="0"/>
              <a:t> :</a:t>
            </a:r>
            <a:r>
              <a:rPr lang="en-US" sz="2000" i="1" dirty="0" err="1" smtClean="0"/>
              <a:t>Եվրոն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թողարկվում</a:t>
            </a:r>
            <a:r>
              <a:rPr lang="en-US" sz="2000" i="1" dirty="0" smtClean="0"/>
              <a:t> է 5;10;20;50;100;200;500 </a:t>
            </a:r>
            <a:r>
              <a:rPr lang="en-US" sz="2000" i="1" dirty="0" err="1" smtClean="0"/>
              <a:t>արժողությամբ</a:t>
            </a:r>
            <a:r>
              <a:rPr lang="en-US" sz="2000" i="1" dirty="0"/>
              <a:t> </a:t>
            </a:r>
            <a:r>
              <a:rPr lang="en-US" sz="2000" i="1" dirty="0" err="1" smtClean="0"/>
              <a:t>թղթադրամներով</a:t>
            </a:r>
            <a:r>
              <a:rPr lang="en-US" sz="2000" i="1" dirty="0" smtClean="0"/>
              <a:t>:                                 </a:t>
            </a:r>
            <a:endParaRPr lang="ru-RU" sz="2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5832647" cy="3896421"/>
          </a:xfrm>
        </p:spPr>
      </p:pic>
    </p:spTree>
    <p:extLst>
      <p:ext uri="{BB962C8B-B14F-4D97-AF65-F5344CB8AC3E}">
        <p14:creationId xmlns:p14="http://schemas.microsoft.com/office/powerpoint/2010/main" val="20028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212976"/>
            <a:ext cx="9252520" cy="44644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1600" dirty="0" smtClean="0"/>
              <a:t>ԱՄՆ  </a:t>
            </a:r>
            <a:r>
              <a:rPr lang="en-US" sz="1600" dirty="0" err="1" smtClean="0"/>
              <a:t>դոլարը</a:t>
            </a:r>
            <a:r>
              <a:rPr lang="en-US" sz="1600" dirty="0" smtClean="0"/>
              <a:t> </a:t>
            </a:r>
            <a:r>
              <a:rPr lang="en-US" sz="1600" dirty="0" err="1" smtClean="0"/>
              <a:t>առավել</a:t>
            </a:r>
            <a:r>
              <a:rPr lang="en-US" sz="1600" dirty="0" smtClean="0"/>
              <a:t> </a:t>
            </a:r>
            <a:r>
              <a:rPr lang="en-US" sz="1600" dirty="0" err="1" smtClean="0"/>
              <a:t>հաճախ</a:t>
            </a:r>
            <a:r>
              <a:rPr lang="en-US" sz="1600" dirty="0" smtClean="0"/>
              <a:t> </a:t>
            </a:r>
            <a:r>
              <a:rPr lang="en-US" sz="1600" dirty="0" err="1" smtClean="0"/>
              <a:t>օգտագործվում</a:t>
            </a:r>
            <a:r>
              <a:rPr lang="en-US" sz="1600" dirty="0" smtClean="0"/>
              <a:t> է </a:t>
            </a:r>
            <a:r>
              <a:rPr lang="en-US" sz="1600" dirty="0" err="1" smtClean="0"/>
              <a:t>միջազգային</a:t>
            </a:r>
            <a:r>
              <a:rPr lang="en-US" sz="1600" dirty="0" smtClean="0"/>
              <a:t> </a:t>
            </a:r>
            <a:r>
              <a:rPr lang="en-US" sz="1600" dirty="0" err="1" smtClean="0"/>
              <a:t>գործարքներում</a:t>
            </a:r>
            <a:r>
              <a:rPr lang="en-US" sz="1600" dirty="0" smtClean="0"/>
              <a:t>, </a:t>
            </a:r>
            <a:r>
              <a:rPr lang="en-US" sz="1600" dirty="0" err="1" smtClean="0"/>
              <a:t>ինչով</a:t>
            </a:r>
            <a:r>
              <a:rPr lang="en-US" sz="1600" dirty="0" smtClean="0"/>
              <a:t> </a:t>
            </a:r>
            <a:r>
              <a:rPr lang="en-US" sz="1600" dirty="0" err="1" smtClean="0"/>
              <a:t>պայմանավորված</a:t>
            </a:r>
            <a:r>
              <a:rPr lang="en-US" sz="1600" dirty="0" smtClean="0"/>
              <a:t> </a:t>
            </a:r>
            <a:r>
              <a:rPr lang="en-US" sz="1600" dirty="0" err="1" smtClean="0"/>
              <a:t>այն</a:t>
            </a:r>
            <a:r>
              <a:rPr lang="en-US" sz="1600" dirty="0" smtClean="0"/>
              <a:t> </a:t>
            </a:r>
            <a:r>
              <a:rPr lang="en-US" sz="1600" dirty="0" err="1" smtClean="0"/>
              <a:t>հանդիսանում</a:t>
            </a:r>
            <a:r>
              <a:rPr lang="en-US" sz="1600" dirty="0" smtClean="0"/>
              <a:t> է </a:t>
            </a:r>
            <a:r>
              <a:rPr lang="en-US" sz="1600" dirty="0" err="1" smtClean="0"/>
              <a:t>հիմնական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պահուստային</a:t>
            </a:r>
            <a:r>
              <a:rPr lang="en-US" sz="1600" dirty="0" smtClean="0"/>
              <a:t> </a:t>
            </a:r>
            <a:r>
              <a:rPr lang="en-US" sz="1600" dirty="0" err="1" smtClean="0"/>
              <a:t>արժույթ</a:t>
            </a:r>
            <a:r>
              <a:rPr lang="en-US" sz="1600" dirty="0" smtClean="0"/>
              <a:t>: 1971թ.-ից  </a:t>
            </a:r>
            <a:r>
              <a:rPr lang="en-US" sz="1600" dirty="0" err="1"/>
              <a:t>հ</a:t>
            </a:r>
            <a:r>
              <a:rPr lang="en-US" sz="1600" dirty="0" err="1" smtClean="0"/>
              <a:t>ետո</a:t>
            </a:r>
            <a:r>
              <a:rPr lang="en-US" sz="1600" dirty="0" smtClean="0"/>
              <a:t>  </a:t>
            </a:r>
            <a:r>
              <a:rPr lang="en-US" sz="1600" dirty="0" err="1" smtClean="0"/>
              <a:t>որոշ</a:t>
            </a:r>
            <a:r>
              <a:rPr lang="en-US" sz="1600" dirty="0" smtClean="0"/>
              <a:t> </a:t>
            </a:r>
            <a:r>
              <a:rPr lang="en-US" sz="1600" dirty="0" err="1" smtClean="0"/>
              <a:t>երկրներում</a:t>
            </a:r>
            <a:r>
              <a:rPr lang="en-US" sz="1600" dirty="0" smtClean="0"/>
              <a:t> </a:t>
            </a:r>
            <a:r>
              <a:rPr lang="en-US" sz="1600" dirty="0" err="1" smtClean="0"/>
              <a:t>այն</a:t>
            </a:r>
            <a:r>
              <a:rPr lang="en-US" sz="1600" dirty="0" smtClean="0"/>
              <a:t> </a:t>
            </a:r>
            <a:r>
              <a:rPr lang="en-US" sz="1600" dirty="0" err="1" smtClean="0"/>
              <a:t>օգտագործվում</a:t>
            </a:r>
            <a:r>
              <a:rPr lang="en-US" sz="1600" dirty="0" smtClean="0"/>
              <a:t> է </a:t>
            </a:r>
            <a:r>
              <a:rPr lang="en-US" sz="1600" dirty="0" err="1" smtClean="0"/>
              <a:t>որպես</a:t>
            </a:r>
            <a:r>
              <a:rPr lang="en-US" sz="1600" dirty="0" smtClean="0"/>
              <a:t> </a:t>
            </a:r>
            <a:r>
              <a:rPr lang="en-US" sz="1600" dirty="0" err="1" smtClean="0"/>
              <a:t>պաշտոնական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արժույթ</a:t>
            </a:r>
            <a:r>
              <a:rPr lang="en-US" sz="1600" dirty="0" smtClean="0"/>
              <a:t>, </a:t>
            </a:r>
            <a:r>
              <a:rPr lang="en-US" sz="1600" dirty="0" err="1" smtClean="0"/>
              <a:t>իսկ</a:t>
            </a:r>
            <a:r>
              <a:rPr lang="en-US" sz="1600" dirty="0" smtClean="0"/>
              <a:t> </a:t>
            </a:r>
            <a:r>
              <a:rPr lang="en-US" sz="1600" dirty="0" err="1" smtClean="0"/>
              <a:t>շատ</a:t>
            </a:r>
            <a:r>
              <a:rPr lang="en-US" sz="1600" dirty="0" smtClean="0"/>
              <a:t> </a:t>
            </a:r>
            <a:r>
              <a:rPr lang="en-US" sz="1600" dirty="0" err="1" smtClean="0"/>
              <a:t>այլ</a:t>
            </a:r>
            <a:r>
              <a:rPr lang="en-US" sz="1600" dirty="0" smtClean="0"/>
              <a:t> </a:t>
            </a:r>
            <a:r>
              <a:rPr lang="en-US" sz="1600" dirty="0" err="1" smtClean="0"/>
              <a:t>երկրներում</a:t>
            </a:r>
            <a:r>
              <a:rPr lang="en-US" sz="1600" dirty="0" smtClean="0"/>
              <a:t> </a:t>
            </a:r>
            <a:r>
              <a:rPr lang="en-US" sz="1600" dirty="0" err="1" smtClean="0"/>
              <a:t>այն</a:t>
            </a:r>
            <a:r>
              <a:rPr lang="en-US" sz="1600" dirty="0" smtClean="0"/>
              <a:t> </a:t>
            </a:r>
            <a:r>
              <a:rPr lang="en-US" sz="1600" dirty="0" err="1" smtClean="0"/>
              <a:t>օգտագործվում</a:t>
            </a:r>
            <a:r>
              <a:rPr lang="en-US" sz="1600" dirty="0" smtClean="0"/>
              <a:t> է </a:t>
            </a:r>
            <a:r>
              <a:rPr lang="en-US" sz="1600" dirty="0" err="1" smtClean="0"/>
              <a:t>որպես</a:t>
            </a:r>
            <a:r>
              <a:rPr lang="en-US" sz="1600" dirty="0" smtClean="0"/>
              <a:t> </a:t>
            </a:r>
            <a:r>
              <a:rPr lang="en-US" sz="1600" dirty="0" err="1" smtClean="0"/>
              <a:t>միակ</a:t>
            </a:r>
            <a:r>
              <a:rPr lang="en-US" sz="1600" dirty="0" smtClean="0"/>
              <a:t> </a:t>
            </a:r>
            <a:r>
              <a:rPr lang="en-US" sz="1600" dirty="0" err="1" smtClean="0"/>
              <a:t>արժույթ</a:t>
            </a:r>
            <a:r>
              <a:rPr lang="en-US" sz="1600" dirty="0" smtClean="0"/>
              <a:t> : 2018թ.-ի </a:t>
            </a:r>
            <a:r>
              <a:rPr lang="en-US" sz="1600" dirty="0" err="1" smtClean="0"/>
              <a:t>հունիսի</a:t>
            </a:r>
            <a:r>
              <a:rPr lang="en-US" sz="1600" dirty="0" smtClean="0"/>
              <a:t> 27-ի </a:t>
            </a:r>
            <a:r>
              <a:rPr lang="en-US" sz="1600" dirty="0" err="1" smtClean="0"/>
              <a:t>դրությամբ,շրջանառության</a:t>
            </a:r>
            <a:r>
              <a:rPr lang="en-US" sz="1600" dirty="0" smtClean="0"/>
              <a:t> </a:t>
            </a:r>
            <a:r>
              <a:rPr lang="en-US" sz="1600" dirty="0" err="1" smtClean="0"/>
              <a:t>մեջ</a:t>
            </a:r>
            <a:r>
              <a:rPr lang="en-US" sz="1600" dirty="0" smtClean="0"/>
              <a:t> է </a:t>
            </a:r>
            <a:r>
              <a:rPr lang="en-US" sz="1600" dirty="0" err="1" smtClean="0"/>
              <a:t>եղել</a:t>
            </a:r>
            <a:r>
              <a:rPr lang="en-US" sz="1600" dirty="0" smtClean="0"/>
              <a:t>  </a:t>
            </a:r>
            <a:r>
              <a:rPr lang="en-US" sz="1600" dirty="0" err="1" smtClean="0"/>
              <a:t>մոտ</a:t>
            </a:r>
            <a:r>
              <a:rPr lang="en-US" sz="1600" dirty="0" smtClean="0"/>
              <a:t> 1,67 </a:t>
            </a:r>
            <a:r>
              <a:rPr lang="en-US" sz="1600" dirty="0" err="1" smtClean="0"/>
              <a:t>տրիլիոն</a:t>
            </a:r>
            <a:r>
              <a:rPr lang="en-US" sz="1600" dirty="0" smtClean="0"/>
              <a:t>  </a:t>
            </a:r>
            <a:r>
              <a:rPr lang="en-US" sz="1600" dirty="0" err="1" smtClean="0"/>
              <a:t>դոլար,որից</a:t>
            </a:r>
            <a:r>
              <a:rPr lang="en-US" sz="1600" dirty="0" smtClean="0"/>
              <a:t> 1,62 </a:t>
            </a:r>
            <a:r>
              <a:rPr lang="en-US" sz="1600" dirty="0" err="1" smtClean="0"/>
              <a:t>տրիլիոն</a:t>
            </a:r>
            <a:r>
              <a:rPr lang="en-US" sz="1600" dirty="0" smtClean="0"/>
              <a:t> </a:t>
            </a:r>
            <a:r>
              <a:rPr lang="en-US" sz="1600" dirty="0" err="1" smtClean="0"/>
              <a:t>դոլարը</a:t>
            </a:r>
            <a:r>
              <a:rPr lang="en-US" sz="1600" dirty="0" smtClean="0"/>
              <a:t> </a:t>
            </a:r>
            <a:r>
              <a:rPr lang="en-US" sz="1600" dirty="0" err="1" smtClean="0"/>
              <a:t>դաշնության</a:t>
            </a:r>
            <a:r>
              <a:rPr lang="en-US" sz="1600" dirty="0" smtClean="0"/>
              <a:t> </a:t>
            </a:r>
            <a:r>
              <a:rPr lang="en-US" sz="1600" dirty="0" err="1" smtClean="0"/>
              <a:t>պահուստային</a:t>
            </a:r>
            <a:r>
              <a:rPr lang="en-US" sz="1600" dirty="0" smtClean="0"/>
              <a:t> </a:t>
            </a:r>
            <a:r>
              <a:rPr lang="en-US" sz="1600" dirty="0" err="1" smtClean="0"/>
              <a:t>թղթադրամներով:Ներկայումս</a:t>
            </a:r>
            <a:r>
              <a:rPr lang="en-US" sz="1600" dirty="0" smtClean="0"/>
              <a:t> ԱՄՆ </a:t>
            </a:r>
            <a:r>
              <a:rPr lang="en-US" sz="1600" dirty="0" err="1" smtClean="0"/>
              <a:t>թղթադրամը</a:t>
            </a:r>
            <a:r>
              <a:rPr lang="en-US" sz="1600" dirty="0" smtClean="0"/>
              <a:t> </a:t>
            </a:r>
            <a:r>
              <a:rPr lang="en-US" sz="1600" dirty="0" err="1" smtClean="0"/>
              <a:t>պատրաստվում</a:t>
            </a:r>
            <a:r>
              <a:rPr lang="en-US" sz="1600" dirty="0" smtClean="0"/>
              <a:t> է </a:t>
            </a:r>
            <a:r>
              <a:rPr lang="en-US" sz="1600" dirty="0" err="1" smtClean="0"/>
              <a:t>բամբակի</a:t>
            </a:r>
            <a:r>
              <a:rPr lang="en-US" sz="1600" dirty="0" smtClean="0"/>
              <a:t> </a:t>
            </a:r>
            <a:r>
              <a:rPr lang="en-US" sz="1600" dirty="0" err="1" smtClean="0"/>
              <a:t>մանրաթելերից</a:t>
            </a:r>
            <a:r>
              <a:rPr lang="en-US" sz="1600" dirty="0" smtClean="0"/>
              <a:t>, ի </a:t>
            </a:r>
            <a:r>
              <a:rPr lang="en-US" sz="1600" dirty="0" err="1" smtClean="0"/>
              <a:t>տարբերություն</a:t>
            </a:r>
            <a:r>
              <a:rPr lang="en-US" sz="1600" dirty="0" smtClean="0"/>
              <a:t> </a:t>
            </a:r>
            <a:r>
              <a:rPr lang="en-US" sz="1600" dirty="0" err="1" smtClean="0"/>
              <a:t>շատ</a:t>
            </a:r>
            <a:r>
              <a:rPr lang="en-US" sz="1600" dirty="0" smtClean="0"/>
              <a:t> </a:t>
            </a:r>
            <a:r>
              <a:rPr lang="en-US" sz="1600" dirty="0" err="1" smtClean="0"/>
              <a:t>հաճախ</a:t>
            </a:r>
            <a:r>
              <a:rPr lang="en-US" sz="1600" dirty="0" smtClean="0"/>
              <a:t> </a:t>
            </a:r>
            <a:r>
              <a:rPr lang="en-US" sz="1600" dirty="0" err="1" smtClean="0"/>
              <a:t>հանդիպող</a:t>
            </a:r>
            <a:r>
              <a:rPr lang="en-US" sz="1600" dirty="0" smtClean="0"/>
              <a:t> </a:t>
            </a:r>
            <a:r>
              <a:rPr lang="en-US" sz="1600" dirty="0" err="1" smtClean="0"/>
              <a:t>թղթի,որը</a:t>
            </a:r>
            <a:r>
              <a:rPr lang="en-US" sz="1600" dirty="0" smtClean="0"/>
              <a:t> </a:t>
            </a:r>
            <a:r>
              <a:rPr lang="en-US" sz="1600" dirty="0" err="1" smtClean="0"/>
              <a:t>պատրաստվում</a:t>
            </a:r>
            <a:r>
              <a:rPr lang="en-US" sz="1600" dirty="0" smtClean="0"/>
              <a:t> է </a:t>
            </a:r>
            <a:r>
              <a:rPr lang="en-US" sz="1600" dirty="0" err="1" smtClean="0"/>
              <a:t>փայտի</a:t>
            </a:r>
            <a:r>
              <a:rPr lang="en-US" sz="1600" dirty="0" smtClean="0"/>
              <a:t> </a:t>
            </a:r>
            <a:r>
              <a:rPr lang="en-US" sz="1600" dirty="0" err="1" smtClean="0"/>
              <a:t>տաշեղներից</a:t>
            </a:r>
            <a:r>
              <a:rPr lang="en-US" sz="1600" dirty="0" smtClean="0"/>
              <a:t>: </a:t>
            </a:r>
            <a:r>
              <a:rPr lang="en-US" sz="1600" dirty="0" err="1" smtClean="0"/>
              <a:t>Դոլարը</a:t>
            </a:r>
            <a:r>
              <a:rPr lang="en-US" sz="1600" dirty="0" smtClean="0"/>
              <a:t> </a:t>
            </a:r>
            <a:r>
              <a:rPr lang="en-US" sz="1600" dirty="0" err="1" smtClean="0"/>
              <a:t>տարբեր</a:t>
            </a:r>
            <a:r>
              <a:rPr lang="en-US" sz="1600" dirty="0" smtClean="0"/>
              <a:t> </a:t>
            </a:r>
            <a:r>
              <a:rPr lang="en-US" sz="1600" dirty="0" err="1" smtClean="0"/>
              <a:t>երկրներում</a:t>
            </a:r>
            <a:r>
              <a:rPr lang="en-US" sz="1600" dirty="0" smtClean="0"/>
              <a:t> </a:t>
            </a:r>
            <a:r>
              <a:rPr lang="en-US" sz="1600" dirty="0" err="1" smtClean="0"/>
              <a:t>արտադրվել</a:t>
            </a:r>
            <a:r>
              <a:rPr lang="en-US" sz="1600" dirty="0" smtClean="0"/>
              <a:t> և </a:t>
            </a:r>
            <a:r>
              <a:rPr lang="en-US" sz="1600" dirty="0" err="1" smtClean="0"/>
              <a:t>շրջանառության</a:t>
            </a:r>
            <a:r>
              <a:rPr lang="en-US" sz="1600" dirty="0" smtClean="0"/>
              <a:t> </a:t>
            </a:r>
            <a:r>
              <a:rPr lang="en-US" sz="1600" dirty="0" err="1" smtClean="0"/>
              <a:t>մեջ</a:t>
            </a:r>
            <a:r>
              <a:rPr lang="en-US" sz="1600" dirty="0" smtClean="0"/>
              <a:t> է </a:t>
            </a:r>
            <a:r>
              <a:rPr lang="en-US" sz="1600" dirty="0" err="1" smtClean="0"/>
              <a:t>բաց</a:t>
            </a:r>
            <a:r>
              <a:rPr lang="en-US" sz="1600" dirty="0" smtClean="0"/>
              <a:t> </a:t>
            </a:r>
            <a:r>
              <a:rPr lang="en-US" sz="1600" dirty="0" err="1" smtClean="0"/>
              <a:t>թողվել</a:t>
            </a:r>
            <a:r>
              <a:rPr lang="en-US" sz="1600" dirty="0" smtClean="0"/>
              <a:t>  </a:t>
            </a:r>
            <a:r>
              <a:rPr lang="en-US" sz="1600" dirty="0" err="1" smtClean="0"/>
              <a:t>թղթադրամի</a:t>
            </a:r>
            <a:r>
              <a:rPr lang="en-US" sz="1600" dirty="0" smtClean="0"/>
              <a:t> և </a:t>
            </a:r>
            <a:r>
              <a:rPr lang="en-US" sz="1600" dirty="0" err="1" smtClean="0"/>
              <a:t>մետաղադրամի</a:t>
            </a:r>
            <a:r>
              <a:rPr lang="en-US" sz="1600" dirty="0" smtClean="0"/>
              <a:t> </a:t>
            </a:r>
            <a:r>
              <a:rPr lang="en-US" sz="1600" dirty="0" err="1" smtClean="0"/>
              <a:t>տեսքով:Շատ</a:t>
            </a:r>
            <a:r>
              <a:rPr lang="en-US" sz="1600" dirty="0" smtClean="0"/>
              <a:t> </a:t>
            </a:r>
            <a:r>
              <a:rPr lang="en-US" sz="1600" dirty="0" err="1" smtClean="0"/>
              <a:t>երկրներում</a:t>
            </a:r>
            <a:r>
              <a:rPr lang="en-US" sz="1600" dirty="0" smtClean="0"/>
              <a:t> </a:t>
            </a:r>
            <a:r>
              <a:rPr lang="en-US" sz="1600" dirty="0" err="1" smtClean="0"/>
              <a:t>այն</a:t>
            </a:r>
            <a:r>
              <a:rPr lang="en-US" sz="1600" dirty="0" smtClean="0"/>
              <a:t> </a:t>
            </a:r>
            <a:r>
              <a:rPr lang="en-US" sz="1600" dirty="0" err="1" smtClean="0"/>
              <a:t>շրջանառությունից</a:t>
            </a:r>
            <a:r>
              <a:rPr lang="en-US" sz="1600" dirty="0" smtClean="0"/>
              <a:t> </a:t>
            </a:r>
            <a:r>
              <a:rPr lang="en-US" sz="1600" dirty="0" err="1" smtClean="0"/>
              <a:t>դուրս</a:t>
            </a:r>
            <a:r>
              <a:rPr lang="en-US" sz="1600" dirty="0" smtClean="0"/>
              <a:t> է </a:t>
            </a:r>
            <a:r>
              <a:rPr lang="en-US" sz="1600" dirty="0" err="1" smtClean="0"/>
              <a:t>եկել</a:t>
            </a:r>
            <a:r>
              <a:rPr lang="en-US" sz="1600" dirty="0" smtClean="0"/>
              <a:t> </a:t>
            </a:r>
            <a:r>
              <a:rPr lang="en-US" sz="1600" dirty="0" err="1" smtClean="0"/>
              <a:t>զանազան</a:t>
            </a:r>
            <a:r>
              <a:rPr lang="en-US" sz="1600" dirty="0" smtClean="0"/>
              <a:t> </a:t>
            </a:r>
            <a:r>
              <a:rPr lang="en-US" sz="1600" dirty="0" err="1" smtClean="0"/>
              <a:t>պատճառներով</a:t>
            </a:r>
            <a:r>
              <a:rPr lang="en-US" sz="1600" dirty="0" smtClean="0"/>
              <a:t>:՚</a:t>
            </a:r>
            <a:r>
              <a:rPr lang="en-US" sz="1600" dirty="0" err="1" smtClean="0"/>
              <a:t>Դոլար</a:t>
            </a:r>
            <a:r>
              <a:rPr lang="en-US" sz="1600" dirty="0" smtClean="0"/>
              <a:t> </a:t>
            </a:r>
            <a:r>
              <a:rPr lang="en-US" sz="1600" dirty="0" err="1" smtClean="0"/>
              <a:t>բառը</a:t>
            </a:r>
            <a:r>
              <a:rPr lang="en-US" sz="1600" dirty="0" smtClean="0"/>
              <a:t> </a:t>
            </a:r>
            <a:r>
              <a:rPr lang="en-US" sz="1600" dirty="0" err="1" smtClean="0"/>
              <a:t>գերմանական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թալեր</a:t>
            </a:r>
            <a:r>
              <a:rPr lang="en-US" sz="1600" dirty="0" smtClean="0"/>
              <a:t> </a:t>
            </a:r>
            <a:r>
              <a:rPr lang="en-US" sz="1600" dirty="0" err="1" smtClean="0"/>
              <a:t>դրամի</a:t>
            </a:r>
            <a:r>
              <a:rPr lang="en-US" sz="1600" dirty="0" smtClean="0"/>
              <a:t> </a:t>
            </a:r>
            <a:r>
              <a:rPr lang="en-US" sz="1600" dirty="0" err="1" smtClean="0"/>
              <a:t>անվան</a:t>
            </a:r>
            <a:r>
              <a:rPr lang="en-US" sz="1600" dirty="0" smtClean="0"/>
              <a:t> </a:t>
            </a:r>
            <a:r>
              <a:rPr lang="en-US" sz="1600" dirty="0" err="1" smtClean="0"/>
              <a:t>անգլիականացված</a:t>
            </a:r>
            <a:r>
              <a:rPr lang="en-US" sz="1600" dirty="0" smtClean="0"/>
              <a:t> </a:t>
            </a:r>
            <a:r>
              <a:rPr lang="en-US" sz="1600" dirty="0" err="1" smtClean="0"/>
              <a:t>ձևն</a:t>
            </a:r>
            <a:r>
              <a:rPr lang="en-US" sz="1600" dirty="0" smtClean="0"/>
              <a:t> է:Թալերը </a:t>
            </a:r>
            <a:r>
              <a:rPr lang="en-US" sz="1600" dirty="0" err="1" smtClean="0"/>
              <a:t>համատարած</a:t>
            </a:r>
            <a:r>
              <a:rPr lang="en-US" sz="1600" dirty="0" smtClean="0"/>
              <a:t> </a:t>
            </a:r>
            <a:r>
              <a:rPr lang="en-US" sz="1600" dirty="0" err="1" smtClean="0"/>
              <a:t>դրամական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միավոր</a:t>
            </a:r>
            <a:r>
              <a:rPr lang="en-US" sz="1600" dirty="0" smtClean="0"/>
              <a:t> </a:t>
            </a:r>
            <a:r>
              <a:rPr lang="en-US" sz="1600" dirty="0" err="1" smtClean="0"/>
              <a:t>էր</a:t>
            </a:r>
            <a:r>
              <a:rPr lang="en-US" sz="1600" dirty="0" smtClean="0"/>
              <a:t> </a:t>
            </a:r>
            <a:r>
              <a:rPr lang="en-US" sz="1600" dirty="0" err="1" smtClean="0"/>
              <a:t>միջնադարյան</a:t>
            </a:r>
            <a:r>
              <a:rPr lang="en-US" sz="1600" dirty="0" smtClean="0"/>
              <a:t>  </a:t>
            </a:r>
            <a:r>
              <a:rPr lang="en-US" sz="1600" dirty="0" err="1" smtClean="0"/>
              <a:t>գերմանական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պետություններում</a:t>
            </a:r>
            <a:r>
              <a:rPr lang="en-US" sz="1600" dirty="0" smtClean="0"/>
              <a:t> և </a:t>
            </a:r>
            <a:r>
              <a:rPr lang="en-US" sz="1600" dirty="0" err="1" smtClean="0"/>
              <a:t>ամբողջ</a:t>
            </a:r>
            <a:r>
              <a:rPr lang="en-US" sz="1600" dirty="0" smtClean="0"/>
              <a:t> </a:t>
            </a:r>
            <a:r>
              <a:rPr lang="en-US" sz="1600" dirty="0" err="1" smtClean="0"/>
              <a:t>Արևմտյան</a:t>
            </a:r>
            <a:r>
              <a:rPr lang="en-US" sz="1600" dirty="0" smtClean="0"/>
              <a:t> </a:t>
            </a:r>
            <a:r>
              <a:rPr lang="en-US" sz="1600" dirty="0" err="1" smtClean="0"/>
              <a:t>Եվրոպայում</a:t>
            </a:r>
            <a:r>
              <a:rPr lang="en-US" sz="1600" dirty="0" smtClean="0"/>
              <a:t> </a:t>
            </a:r>
            <a:r>
              <a:rPr lang="en-US" sz="1600" dirty="0" err="1" smtClean="0"/>
              <a:t>ընդհանրապես</a:t>
            </a:r>
            <a:r>
              <a:rPr lang="en-US" sz="1600" dirty="0" smtClean="0"/>
              <a:t>, </a:t>
            </a:r>
            <a:r>
              <a:rPr lang="en-US" sz="1600" dirty="0" err="1" smtClean="0"/>
              <a:t>այդ</a:t>
            </a:r>
            <a:r>
              <a:rPr lang="en-US" sz="1600" dirty="0" smtClean="0"/>
              <a:t> </a:t>
            </a:r>
            <a:r>
              <a:rPr lang="en-US" sz="1600" dirty="0" err="1" smtClean="0"/>
              <a:t>թվում</a:t>
            </a:r>
            <a:r>
              <a:rPr lang="en-US" sz="1600" dirty="0" smtClean="0"/>
              <a:t> </a:t>
            </a:r>
            <a:r>
              <a:rPr lang="en-US" sz="1600" dirty="0" err="1" smtClean="0"/>
              <a:t>այն</a:t>
            </a:r>
            <a:r>
              <a:rPr lang="en-US" sz="1600" dirty="0" smtClean="0"/>
              <a:t> </a:t>
            </a:r>
            <a:r>
              <a:rPr lang="en-US" sz="1600" dirty="0" err="1" smtClean="0"/>
              <a:t>ճանաչված</a:t>
            </a:r>
            <a:r>
              <a:rPr lang="en-US" sz="1600" dirty="0" smtClean="0"/>
              <a:t> </a:t>
            </a:r>
            <a:r>
              <a:rPr lang="en-US" sz="1600" dirty="0" err="1" smtClean="0"/>
              <a:t>էրԱնգլիայում:Ժամանակակից</a:t>
            </a:r>
            <a:r>
              <a:rPr lang="en-US" sz="1600" dirty="0" smtClean="0"/>
              <a:t> </a:t>
            </a:r>
            <a:r>
              <a:rPr lang="en-US" sz="1600" dirty="0" err="1" smtClean="0"/>
              <a:t>աշխարհում</a:t>
            </a:r>
            <a:r>
              <a:rPr lang="en-US" sz="1600" dirty="0" smtClean="0"/>
              <a:t> </a:t>
            </a:r>
            <a:r>
              <a:rPr lang="en-US" sz="1600" dirty="0" err="1" smtClean="0"/>
              <a:t>դոլար</a:t>
            </a:r>
            <a:r>
              <a:rPr lang="en-US" sz="1600" dirty="0" smtClean="0"/>
              <a:t> </a:t>
            </a:r>
            <a:r>
              <a:rPr lang="en-US" sz="1600" dirty="0" err="1" smtClean="0"/>
              <a:t>անունը</a:t>
            </a:r>
            <a:r>
              <a:rPr lang="en-US" sz="1600" dirty="0" smtClean="0"/>
              <a:t> </a:t>
            </a:r>
            <a:r>
              <a:rPr lang="en-US" sz="1600" dirty="0" err="1" smtClean="0"/>
              <a:t>համբավ</a:t>
            </a:r>
            <a:r>
              <a:rPr lang="en-US" sz="1600" dirty="0" smtClean="0"/>
              <a:t> է </a:t>
            </a:r>
            <a:r>
              <a:rPr lang="en-US" sz="1600" dirty="0" err="1" smtClean="0"/>
              <a:t>ձեռք</a:t>
            </a:r>
            <a:r>
              <a:rPr lang="en-US" sz="1600" dirty="0" smtClean="0"/>
              <a:t> </a:t>
            </a:r>
            <a:r>
              <a:rPr lang="en-US" sz="1600" dirty="0" err="1" smtClean="0"/>
              <a:t>բերել</a:t>
            </a:r>
            <a:r>
              <a:rPr lang="en-US" sz="1600" dirty="0" smtClean="0"/>
              <a:t> </a:t>
            </a:r>
            <a:r>
              <a:rPr lang="en-US" sz="1600" dirty="0" err="1" smtClean="0"/>
              <a:t>մասնավորապես</a:t>
            </a:r>
            <a:r>
              <a:rPr lang="en-US" sz="1600" dirty="0" smtClean="0"/>
              <a:t> ԱՄՆ </a:t>
            </a:r>
            <a:r>
              <a:rPr lang="en-US" sz="1600" dirty="0" err="1" smtClean="0"/>
              <a:t>դոլարի</a:t>
            </a:r>
            <a:r>
              <a:rPr lang="en-US" sz="1600" dirty="0" smtClean="0"/>
              <a:t> </a:t>
            </a:r>
            <a:r>
              <a:rPr lang="en-US" sz="1600" dirty="0" err="1" smtClean="0"/>
              <a:t>շնորհիվ</a:t>
            </a:r>
            <a:r>
              <a:rPr lang="en-US" sz="1600" dirty="0" smtClean="0"/>
              <a:t>, </a:t>
            </a:r>
            <a:r>
              <a:rPr lang="en-US" sz="1600" dirty="0" err="1" smtClean="0"/>
              <a:t>որը</a:t>
            </a:r>
            <a:r>
              <a:rPr lang="en-US" sz="1600" dirty="0" smtClean="0"/>
              <a:t> </a:t>
            </a:r>
            <a:r>
              <a:rPr lang="en-US" sz="1600" dirty="0" err="1" smtClean="0"/>
              <a:t>դոլար</a:t>
            </a:r>
            <a:r>
              <a:rPr lang="en-US" sz="1600" dirty="0" smtClean="0"/>
              <a:t> </a:t>
            </a:r>
            <a:r>
              <a:rPr lang="en-US" sz="1600" dirty="0" err="1" smtClean="0"/>
              <a:t>անվանումը</a:t>
            </a:r>
            <a:r>
              <a:rPr lang="en-US" sz="1600" dirty="0" smtClean="0"/>
              <a:t> </a:t>
            </a:r>
            <a:r>
              <a:rPr lang="en-US" sz="1600" dirty="0" err="1" smtClean="0"/>
              <a:t>կարող</a:t>
            </a:r>
            <a:r>
              <a:rPr lang="en-US" sz="1600" dirty="0" smtClean="0"/>
              <a:t>  </a:t>
            </a:r>
            <a:r>
              <a:rPr lang="en-US" sz="1600" dirty="0" err="1" smtClean="0"/>
              <a:t>տարադրամներից</a:t>
            </a:r>
            <a:r>
              <a:rPr lang="en-US" sz="1600" dirty="0" smtClean="0"/>
              <a:t>  </a:t>
            </a:r>
            <a:r>
              <a:rPr lang="en-US" sz="1600" dirty="0" err="1" smtClean="0"/>
              <a:t>ամենատարածվածը</a:t>
            </a:r>
            <a:r>
              <a:rPr lang="en-US" sz="1600" dirty="0" smtClean="0"/>
              <a:t>  և </a:t>
            </a:r>
            <a:r>
              <a:rPr lang="en-US" sz="1600" dirty="0" err="1" smtClean="0"/>
              <a:t>ամենաճանաչվածն</a:t>
            </a:r>
            <a:r>
              <a:rPr lang="en-US" sz="1600" dirty="0" smtClean="0"/>
              <a:t> է:Շրջանառության </a:t>
            </a:r>
            <a:r>
              <a:rPr lang="en-US" sz="1600" dirty="0" err="1" smtClean="0"/>
              <a:t>մեջ</a:t>
            </a:r>
            <a:r>
              <a:rPr lang="en-US" sz="1600" dirty="0" smtClean="0"/>
              <a:t> է </a:t>
            </a:r>
            <a:r>
              <a:rPr lang="en-US" sz="1600" dirty="0" err="1" smtClean="0"/>
              <a:t>գտնվում</a:t>
            </a:r>
            <a:r>
              <a:rPr lang="en-US" sz="1600" dirty="0" smtClean="0"/>
              <a:t> </a:t>
            </a:r>
            <a:r>
              <a:rPr lang="en-US" sz="1600" dirty="0" err="1" smtClean="0"/>
              <a:t>դոլարը</a:t>
            </a:r>
            <a:r>
              <a:rPr lang="en-US" sz="1600" dirty="0" smtClean="0"/>
              <a:t> 1;2;5;20;10;50;100; </a:t>
            </a:r>
            <a:r>
              <a:rPr lang="en-US" sz="1600" dirty="0" err="1" smtClean="0"/>
              <a:t>թղթադրամներով</a:t>
            </a:r>
            <a:r>
              <a:rPr lang="en-US" sz="1600" dirty="0" smtClean="0"/>
              <a:t>: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92" y="0"/>
            <a:ext cx="5693355" cy="2996952"/>
          </a:xfrm>
        </p:spPr>
      </p:pic>
    </p:spTree>
    <p:extLst>
      <p:ext uri="{BB962C8B-B14F-4D97-AF65-F5344CB8AC3E}">
        <p14:creationId xmlns:p14="http://schemas.microsoft.com/office/powerpoint/2010/main" val="25705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2" y="3284984"/>
            <a:ext cx="9129048" cy="37444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1600" dirty="0" err="1" smtClean="0"/>
              <a:t>Ռուբլին</a:t>
            </a:r>
            <a:r>
              <a:rPr lang="en-US" sz="1600" dirty="0" smtClean="0"/>
              <a:t> </a:t>
            </a:r>
            <a:r>
              <a:rPr lang="en-US" sz="1600" dirty="0" err="1" smtClean="0"/>
              <a:t>Ռուսաստանի</a:t>
            </a:r>
            <a:r>
              <a:rPr lang="en-US" sz="1600" dirty="0" smtClean="0"/>
              <a:t> </a:t>
            </a:r>
            <a:r>
              <a:rPr lang="en-US" sz="1600" dirty="0" err="1" smtClean="0"/>
              <a:t>դրամական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միավորն</a:t>
            </a:r>
            <a:r>
              <a:rPr lang="en-US" sz="1600" dirty="0" smtClean="0"/>
              <a:t> է: </a:t>
            </a:r>
            <a:r>
              <a:rPr lang="en-US" sz="1600" dirty="0" err="1" smtClean="0"/>
              <a:t>Օգտագործվում</a:t>
            </a:r>
            <a:r>
              <a:rPr lang="en-US" sz="1600" dirty="0" smtClean="0"/>
              <a:t> է </a:t>
            </a:r>
            <a:r>
              <a:rPr lang="en-US" sz="1600" dirty="0" err="1" smtClean="0"/>
              <a:t>նաև</a:t>
            </a:r>
            <a:r>
              <a:rPr lang="en-US" sz="1600" dirty="0" smtClean="0"/>
              <a:t> </a:t>
            </a:r>
            <a:r>
              <a:rPr lang="en-US" sz="1600" dirty="0" err="1" smtClean="0"/>
              <a:t>Աբխազիայում</a:t>
            </a:r>
            <a:r>
              <a:rPr lang="en-US" sz="1600" dirty="0" smtClean="0"/>
              <a:t> և </a:t>
            </a:r>
            <a:r>
              <a:rPr lang="en-US" sz="1600" dirty="0" err="1" smtClean="0"/>
              <a:t>Հարավային</a:t>
            </a:r>
            <a:r>
              <a:rPr lang="en-US" sz="1600" dirty="0" smtClean="0"/>
              <a:t> </a:t>
            </a:r>
            <a:r>
              <a:rPr lang="en-US" sz="1600" dirty="0" err="1" smtClean="0"/>
              <a:t>Օսիայում:Ռուսական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ռուբլիի</a:t>
            </a:r>
            <a:r>
              <a:rPr lang="en-US" sz="1600" dirty="0" smtClean="0"/>
              <a:t> </a:t>
            </a:r>
            <a:r>
              <a:rPr lang="en-US" sz="1600" dirty="0" err="1" smtClean="0"/>
              <a:t>տառային</a:t>
            </a:r>
            <a:r>
              <a:rPr lang="en-US" sz="1600" dirty="0" smtClean="0"/>
              <a:t> </a:t>
            </a:r>
            <a:r>
              <a:rPr lang="en-US" sz="1600" dirty="0" err="1" smtClean="0"/>
              <a:t>կոդը</a:t>
            </a:r>
            <a:r>
              <a:rPr lang="en-US" sz="1600" dirty="0" smtClean="0"/>
              <a:t> </a:t>
            </a:r>
            <a:r>
              <a:rPr lang="en-US" sz="1600" dirty="0" err="1" smtClean="0"/>
              <a:t>առաջին</a:t>
            </a:r>
            <a:r>
              <a:rPr lang="en-US" sz="1600" dirty="0" smtClean="0"/>
              <a:t> </a:t>
            </a:r>
            <a:r>
              <a:rPr lang="ru-RU" sz="1600" dirty="0" smtClean="0"/>
              <a:t>SO </a:t>
            </a:r>
            <a:r>
              <a:rPr lang="en-US" sz="1600" dirty="0" smtClean="0"/>
              <a:t>4217 </a:t>
            </a:r>
            <a:r>
              <a:rPr lang="en-US" sz="1600" dirty="0" err="1" smtClean="0"/>
              <a:t>ստանդարտում</a:t>
            </a:r>
            <a:r>
              <a:rPr lang="en-US" sz="1600" dirty="0" smtClean="0"/>
              <a:t> </a:t>
            </a:r>
            <a:r>
              <a:rPr lang="ru-RU" sz="1600" dirty="0" smtClean="0"/>
              <a:t>RUB-</a:t>
            </a:r>
            <a:r>
              <a:rPr lang="en-US" sz="1600" dirty="0" smtClean="0"/>
              <a:t>ն ,</a:t>
            </a:r>
            <a:r>
              <a:rPr lang="en-US" sz="1600" dirty="0" err="1" smtClean="0"/>
              <a:t>թվայինը</a:t>
            </a:r>
            <a:r>
              <a:rPr lang="en-US" sz="1600" dirty="0" smtClean="0"/>
              <a:t> 643:Ռուսաստանում </a:t>
            </a:r>
            <a:r>
              <a:rPr lang="en-US" sz="1600" dirty="0" err="1" smtClean="0"/>
              <a:t>ռուբլին</a:t>
            </a:r>
            <a:r>
              <a:rPr lang="en-US" sz="1600" dirty="0" smtClean="0"/>
              <a:t> </a:t>
            </a:r>
            <a:r>
              <a:rPr lang="en-US" sz="1600" dirty="0" err="1" smtClean="0"/>
              <a:t>գործածվում</a:t>
            </a:r>
            <a:r>
              <a:rPr lang="en-US" sz="1600" dirty="0" smtClean="0"/>
              <a:t> է </a:t>
            </a:r>
            <a:r>
              <a:rPr lang="en-US" sz="1600" dirty="0" err="1" smtClean="0"/>
              <a:t>դեռևս</a:t>
            </a:r>
            <a:r>
              <a:rPr lang="en-US" sz="1600" dirty="0" smtClean="0"/>
              <a:t> 13-րդ </a:t>
            </a:r>
            <a:r>
              <a:rPr lang="en-US" sz="1600" dirty="0" err="1" smtClean="0"/>
              <a:t>դարից:Այժմյան</a:t>
            </a:r>
            <a:r>
              <a:rPr lang="en-US" sz="1600" dirty="0" smtClean="0"/>
              <a:t> </a:t>
            </a:r>
            <a:r>
              <a:rPr lang="en-US" sz="1600" dirty="0" err="1" smtClean="0"/>
              <a:t>ռուսական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ռուբլին</a:t>
            </a:r>
            <a:r>
              <a:rPr lang="en-US" sz="1600" dirty="0" smtClean="0"/>
              <a:t> </a:t>
            </a:r>
            <a:r>
              <a:rPr lang="en-US" sz="1600" dirty="0" err="1" smtClean="0"/>
              <a:t>փաստացի</a:t>
            </a:r>
            <a:r>
              <a:rPr lang="en-US" sz="1600" dirty="0" smtClean="0"/>
              <a:t> </a:t>
            </a:r>
            <a:r>
              <a:rPr lang="en-US" sz="1600" dirty="0" err="1" smtClean="0"/>
              <a:t>հայտնվել</a:t>
            </a:r>
            <a:r>
              <a:rPr lang="en-US" sz="1600" dirty="0" smtClean="0"/>
              <a:t> է 1991թ. </a:t>
            </a:r>
            <a:r>
              <a:rPr lang="hy-AM" sz="1600" dirty="0" smtClean="0"/>
              <a:t>Դ</a:t>
            </a:r>
            <a:r>
              <a:rPr lang="en-US" sz="1600" dirty="0" err="1" smtClean="0"/>
              <a:t>եկտեմբերի</a:t>
            </a:r>
            <a:r>
              <a:rPr lang="en-US" sz="1600" dirty="0" smtClean="0"/>
              <a:t>  </a:t>
            </a:r>
            <a:r>
              <a:rPr lang="en-US" sz="1600" dirty="0" err="1" smtClean="0"/>
              <a:t>սովետական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ռուբլիի</a:t>
            </a:r>
            <a:r>
              <a:rPr lang="en-US" sz="1600" dirty="0" smtClean="0"/>
              <a:t> </a:t>
            </a:r>
            <a:r>
              <a:rPr lang="en-US" sz="1600" dirty="0" err="1" smtClean="0"/>
              <a:t>հետ,որը</a:t>
            </a:r>
            <a:r>
              <a:rPr lang="en-US" sz="1600" dirty="0" smtClean="0"/>
              <a:t> </a:t>
            </a:r>
            <a:r>
              <a:rPr lang="en-US" sz="1600" dirty="0" err="1" smtClean="0"/>
              <a:t>մնաց</a:t>
            </a:r>
            <a:r>
              <a:rPr lang="en-US" sz="1600" dirty="0" smtClean="0"/>
              <a:t> </a:t>
            </a:r>
            <a:r>
              <a:rPr lang="en-US" sz="1600" dirty="0" err="1" smtClean="0"/>
              <a:t>մինչև</a:t>
            </a:r>
            <a:r>
              <a:rPr lang="en-US" sz="1600" dirty="0" smtClean="0"/>
              <a:t> 1993թ.:1992-1993թթ. </a:t>
            </a:r>
            <a:r>
              <a:rPr lang="hy-AM" sz="1600" dirty="0" smtClean="0"/>
              <a:t>Թ</a:t>
            </a:r>
            <a:r>
              <a:rPr lang="en-US" sz="1600" dirty="0" err="1" smtClean="0"/>
              <a:t>ղթադրամների</a:t>
            </a:r>
            <a:r>
              <a:rPr lang="en-US" sz="1600" dirty="0" smtClean="0"/>
              <a:t> </a:t>
            </a:r>
            <a:r>
              <a:rPr lang="en-US" sz="1600" dirty="0" err="1" smtClean="0"/>
              <a:t>վրա</a:t>
            </a:r>
            <a:r>
              <a:rPr lang="en-US" sz="1600" dirty="0" smtClean="0"/>
              <a:t>, </a:t>
            </a:r>
            <a:r>
              <a:rPr lang="en-US" sz="1600" dirty="0" err="1" smtClean="0"/>
              <a:t>այնտեղ,որտեղ</a:t>
            </a:r>
            <a:r>
              <a:rPr lang="en-US" sz="1600" dirty="0" smtClean="0"/>
              <a:t> </a:t>
            </a:r>
            <a:r>
              <a:rPr lang="en-US" sz="1600" dirty="0" err="1" smtClean="0"/>
              <a:t>առաջ</a:t>
            </a:r>
            <a:r>
              <a:rPr lang="en-US" sz="1600" dirty="0" smtClean="0"/>
              <a:t> </a:t>
            </a:r>
            <a:r>
              <a:rPr lang="en-US" sz="1600" dirty="0" err="1" smtClean="0"/>
              <a:t>Լենինն</a:t>
            </a:r>
            <a:r>
              <a:rPr lang="en-US" sz="1600" dirty="0" smtClean="0"/>
              <a:t> </a:t>
            </a:r>
            <a:r>
              <a:rPr lang="en-US" sz="1600" dirty="0" err="1" smtClean="0"/>
              <a:t>էր</a:t>
            </a:r>
            <a:r>
              <a:rPr lang="en-US" sz="1600" dirty="0" smtClean="0"/>
              <a:t>, </a:t>
            </a:r>
            <a:r>
              <a:rPr lang="en-US" sz="1600" dirty="0" err="1" smtClean="0"/>
              <a:t>այժմ</a:t>
            </a:r>
            <a:r>
              <a:rPr lang="en-US" sz="1600" dirty="0" smtClean="0"/>
              <a:t> </a:t>
            </a:r>
            <a:r>
              <a:rPr lang="en-US" sz="1600" dirty="0" err="1" smtClean="0"/>
              <a:t>պատկերված</a:t>
            </a:r>
            <a:r>
              <a:rPr lang="en-US" sz="1600" dirty="0" smtClean="0"/>
              <a:t> է </a:t>
            </a:r>
            <a:r>
              <a:rPr lang="en-US" sz="1600" dirty="0" err="1" smtClean="0"/>
              <a:t>Մոսկովյան</a:t>
            </a:r>
            <a:r>
              <a:rPr lang="en-US" sz="1600" dirty="0" smtClean="0"/>
              <a:t> Կրեմլը:1996թ. </a:t>
            </a:r>
            <a:r>
              <a:rPr lang="hy-AM" sz="1600" dirty="0" smtClean="0"/>
              <a:t>Թ</a:t>
            </a:r>
            <a:r>
              <a:rPr lang="en-US" sz="1600" dirty="0" err="1" smtClean="0"/>
              <a:t>ղթադրամների</a:t>
            </a:r>
            <a:r>
              <a:rPr lang="en-US" sz="1600" dirty="0" smtClean="0"/>
              <a:t> </a:t>
            </a:r>
            <a:r>
              <a:rPr lang="en-US" sz="1600" dirty="0" err="1" smtClean="0"/>
              <a:t>վրա</a:t>
            </a:r>
            <a:r>
              <a:rPr lang="en-US" sz="1600" dirty="0" smtClean="0"/>
              <a:t> </a:t>
            </a:r>
            <a:r>
              <a:rPr lang="en-US" sz="1600" dirty="0" err="1" smtClean="0"/>
              <a:t>սկսեց</a:t>
            </a:r>
            <a:r>
              <a:rPr lang="en-US" sz="1600" dirty="0" smtClean="0"/>
              <a:t> </a:t>
            </a:r>
            <a:r>
              <a:rPr lang="en-US" sz="1600" dirty="0" err="1" smtClean="0"/>
              <a:t>պատկերել</a:t>
            </a:r>
            <a:r>
              <a:rPr lang="en-US" sz="1600" dirty="0" smtClean="0"/>
              <a:t> </a:t>
            </a:r>
            <a:r>
              <a:rPr lang="en-US" sz="1600" dirty="0" err="1" smtClean="0"/>
              <a:t>ռուսական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քաղաքները</a:t>
            </a:r>
            <a:r>
              <a:rPr lang="en-US" sz="1600" dirty="0" smtClean="0"/>
              <a:t>:                                                                        1997թ. </a:t>
            </a:r>
            <a:r>
              <a:rPr lang="hy-AM" sz="1600" dirty="0" smtClean="0"/>
              <a:t>Թ</a:t>
            </a:r>
            <a:r>
              <a:rPr lang="en-US" sz="1600" dirty="0" err="1" smtClean="0"/>
              <a:t>ղթադրամներ</a:t>
            </a:r>
            <a:r>
              <a:rPr lang="en-US" sz="1600" dirty="0" smtClean="0"/>
              <a:t>    </a:t>
            </a:r>
            <a:r>
              <a:rPr lang="en-US" sz="1600" b="0" dirty="0" smtClean="0"/>
              <a:t>.5 </a:t>
            </a:r>
            <a:r>
              <a:rPr lang="en-US" sz="1600" dirty="0" err="1" smtClean="0"/>
              <a:t>ռուբլիանոց</a:t>
            </a:r>
            <a:r>
              <a:rPr lang="en-US" sz="1600" dirty="0" smtClean="0"/>
              <a:t> </a:t>
            </a:r>
            <a:r>
              <a:rPr lang="en-US" sz="1600" dirty="0" err="1" smtClean="0"/>
              <a:t>թղթադրամն</a:t>
            </a:r>
            <a:r>
              <a:rPr lang="en-US" sz="1600" dirty="0" smtClean="0"/>
              <a:t> </a:t>
            </a:r>
            <a:r>
              <a:rPr lang="en-US" sz="1600" dirty="0" err="1" smtClean="0"/>
              <a:t>այլևս</a:t>
            </a:r>
            <a:r>
              <a:rPr lang="en-US" sz="1600" dirty="0" smtClean="0"/>
              <a:t> </a:t>
            </a:r>
            <a:r>
              <a:rPr lang="en-US" sz="1600" dirty="0" err="1" smtClean="0"/>
              <a:t>չի</a:t>
            </a:r>
            <a:r>
              <a:rPr lang="en-US" sz="1600" dirty="0" smtClean="0"/>
              <a:t> </a:t>
            </a:r>
            <a:r>
              <a:rPr lang="en-US" sz="1600" dirty="0" err="1" smtClean="0"/>
              <a:t>տպագրվում,թեև</a:t>
            </a:r>
            <a:r>
              <a:rPr lang="en-US" sz="1600" dirty="0" smtClean="0"/>
              <a:t> </a:t>
            </a:r>
            <a:r>
              <a:rPr lang="en-US" sz="1600" dirty="0" err="1" smtClean="0"/>
              <a:t>մնում</a:t>
            </a:r>
            <a:r>
              <a:rPr lang="en-US" sz="1600" dirty="0" smtClean="0"/>
              <a:t> է </a:t>
            </a:r>
            <a:r>
              <a:rPr lang="en-US" sz="1600" dirty="0" err="1" smtClean="0"/>
              <a:t>որպես</a:t>
            </a:r>
            <a:r>
              <a:rPr lang="en-US" sz="1600" dirty="0" smtClean="0"/>
              <a:t> </a:t>
            </a:r>
            <a:r>
              <a:rPr lang="en-US" sz="1600" dirty="0" err="1" smtClean="0"/>
              <a:t>վճարման</a:t>
            </a:r>
            <a:r>
              <a:rPr lang="en-US" sz="1600" dirty="0" smtClean="0"/>
              <a:t> </a:t>
            </a:r>
            <a:r>
              <a:rPr lang="en-US" sz="1600" dirty="0" err="1" smtClean="0"/>
              <a:t>միջոց</a:t>
            </a:r>
            <a:r>
              <a:rPr lang="en-US" sz="1600" dirty="0" smtClean="0"/>
              <a:t>:  </a:t>
            </a:r>
            <a:r>
              <a:rPr lang="en-US" sz="1600" b="0" dirty="0" smtClean="0"/>
              <a:t>. </a:t>
            </a:r>
            <a:r>
              <a:rPr lang="en-US" sz="1600" dirty="0" smtClean="0"/>
              <a:t>10 </a:t>
            </a:r>
            <a:r>
              <a:rPr lang="en-US" sz="1600" dirty="0" err="1" smtClean="0"/>
              <a:t>ռուբլիանոց</a:t>
            </a:r>
            <a:r>
              <a:rPr lang="en-US" sz="1600" dirty="0" smtClean="0"/>
              <a:t> </a:t>
            </a:r>
            <a:r>
              <a:rPr lang="en-US" sz="1600" dirty="0" err="1" smtClean="0"/>
              <a:t>թղթադրամը</a:t>
            </a:r>
            <a:r>
              <a:rPr lang="en-US" sz="1600" dirty="0" smtClean="0"/>
              <a:t> 2012թ.-ից </a:t>
            </a:r>
            <a:r>
              <a:rPr lang="en-US" sz="1600" dirty="0" err="1" smtClean="0"/>
              <a:t>դուրս</a:t>
            </a:r>
            <a:r>
              <a:rPr lang="en-US" sz="1600" dirty="0" smtClean="0"/>
              <a:t> </a:t>
            </a:r>
            <a:r>
              <a:rPr lang="en-US" sz="1600" dirty="0" err="1" smtClean="0"/>
              <a:t>չեկավ</a:t>
            </a:r>
            <a:r>
              <a:rPr lang="en-US" sz="1600" dirty="0" smtClean="0"/>
              <a:t> </a:t>
            </a:r>
            <a:r>
              <a:rPr lang="en-US" sz="1600" dirty="0" err="1" smtClean="0"/>
              <a:t>գործածությունից,չնայած</a:t>
            </a:r>
            <a:r>
              <a:rPr lang="en-US" sz="1600" dirty="0" smtClean="0"/>
              <a:t> </a:t>
            </a:r>
            <a:r>
              <a:rPr lang="en-US" sz="1600" dirty="0" err="1" smtClean="0"/>
              <a:t>որ</a:t>
            </a:r>
            <a:r>
              <a:rPr lang="en-US" sz="1600" dirty="0" smtClean="0"/>
              <a:t> 2009թ. </a:t>
            </a:r>
            <a:r>
              <a:rPr lang="hy-AM" sz="1600" dirty="0" smtClean="0"/>
              <a:t>Հ</a:t>
            </a:r>
            <a:r>
              <a:rPr lang="en-US" sz="1600" dirty="0" err="1" smtClean="0"/>
              <a:t>ոկտեմբերի</a:t>
            </a:r>
            <a:r>
              <a:rPr lang="en-US" sz="1600" dirty="0" smtClean="0"/>
              <a:t> 1-ից </a:t>
            </a:r>
            <a:r>
              <a:rPr lang="en-US" sz="1600" dirty="0" err="1" smtClean="0"/>
              <a:t>գործածության</a:t>
            </a:r>
            <a:r>
              <a:rPr lang="en-US" sz="1600" dirty="0" smtClean="0"/>
              <a:t> </a:t>
            </a:r>
            <a:r>
              <a:rPr lang="en-US" sz="1600" dirty="0" err="1" smtClean="0"/>
              <a:t>մեջ</a:t>
            </a:r>
            <a:r>
              <a:rPr lang="en-US" sz="1600" dirty="0" smtClean="0"/>
              <a:t> </a:t>
            </a:r>
            <a:r>
              <a:rPr lang="en-US" sz="1600" dirty="0" err="1" smtClean="0"/>
              <a:t>մտավ</a:t>
            </a:r>
            <a:r>
              <a:rPr lang="en-US" sz="1600" dirty="0" smtClean="0"/>
              <a:t> 10 </a:t>
            </a:r>
            <a:r>
              <a:rPr lang="en-US" sz="1600" dirty="0" err="1" smtClean="0"/>
              <a:t>ռուբլիանոց</a:t>
            </a:r>
            <a:r>
              <a:rPr lang="en-US" sz="1600" dirty="0" smtClean="0"/>
              <a:t> </a:t>
            </a:r>
            <a:r>
              <a:rPr lang="en-US" sz="1600" dirty="0" err="1" smtClean="0"/>
              <a:t>մետաղադրամը</a:t>
            </a:r>
            <a:r>
              <a:rPr lang="en-US" sz="1600" dirty="0" smtClean="0"/>
              <a:t>: 1992-1993թթ, </a:t>
            </a:r>
            <a:r>
              <a:rPr lang="en-US" sz="1600" dirty="0" err="1" smtClean="0"/>
              <a:t>մետաղադրամներ</a:t>
            </a:r>
            <a:r>
              <a:rPr lang="en-US" sz="1600" dirty="0" smtClean="0"/>
              <a:t>:    1992թ. </a:t>
            </a:r>
            <a:r>
              <a:rPr lang="hy-AM" sz="1600" dirty="0" smtClean="0"/>
              <a:t>Վ</a:t>
            </a:r>
            <a:r>
              <a:rPr lang="en-US" sz="1600" dirty="0" err="1" smtClean="0"/>
              <a:t>երջերից</a:t>
            </a:r>
            <a:r>
              <a:rPr lang="en-US" sz="1600" dirty="0" smtClean="0"/>
              <a:t> </a:t>
            </a:r>
            <a:r>
              <a:rPr lang="en-US" sz="1600" dirty="0" err="1" smtClean="0"/>
              <a:t>հայտնվեցին</a:t>
            </a:r>
            <a:r>
              <a:rPr lang="en-US" sz="1600" dirty="0" smtClean="0"/>
              <a:t> </a:t>
            </a:r>
            <a:r>
              <a:rPr lang="en-US" sz="1600" dirty="0" err="1" smtClean="0"/>
              <a:t>ներկայիս</a:t>
            </a:r>
            <a:r>
              <a:rPr lang="en-US" sz="1600" dirty="0" smtClean="0"/>
              <a:t> </a:t>
            </a:r>
            <a:r>
              <a:rPr lang="en-US" sz="1600" dirty="0" err="1" smtClean="0"/>
              <a:t>ռուսական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ռուբլիի</a:t>
            </a:r>
            <a:r>
              <a:rPr lang="en-US" sz="1600" dirty="0" smtClean="0"/>
              <a:t> </a:t>
            </a:r>
            <a:r>
              <a:rPr lang="en-US" sz="1600" dirty="0" err="1" smtClean="0"/>
              <a:t>մետաղադրամները</a:t>
            </a:r>
            <a:r>
              <a:rPr lang="en-US" sz="1600" dirty="0" smtClean="0"/>
              <a:t>: 1;5;10;50 և 100ռուբլիի </a:t>
            </a:r>
            <a:r>
              <a:rPr lang="en-US" sz="1600" dirty="0" err="1" smtClean="0"/>
              <a:t>արժողությամբ</a:t>
            </a:r>
            <a:r>
              <a:rPr lang="en-US" sz="1600" dirty="0" smtClean="0"/>
              <a:t>: </a:t>
            </a:r>
            <a:r>
              <a:rPr lang="en-US" sz="1600" dirty="0" err="1" smtClean="0"/>
              <a:t>Ռուբլիի</a:t>
            </a:r>
            <a:r>
              <a:rPr lang="en-US" sz="1600" dirty="0" smtClean="0"/>
              <a:t> </a:t>
            </a:r>
            <a:r>
              <a:rPr lang="en-US" sz="1600" dirty="0" err="1" smtClean="0"/>
              <a:t>նշանը</a:t>
            </a:r>
            <a:r>
              <a:rPr lang="en-US" sz="1600" dirty="0" smtClean="0"/>
              <a:t> </a:t>
            </a:r>
            <a:r>
              <a:rPr lang="en-US" sz="1600" dirty="0" err="1" smtClean="0"/>
              <a:t>ռուսական</a:t>
            </a:r>
            <a:r>
              <a:rPr lang="en-US" sz="1600" dirty="0" smtClean="0"/>
              <a:t> </a:t>
            </a:r>
            <a:r>
              <a:rPr lang="en-US" sz="1600" dirty="0" err="1" smtClean="0"/>
              <a:t>գրի</a:t>
            </a:r>
            <a:r>
              <a:rPr lang="en-US" sz="1600" dirty="0" smtClean="0"/>
              <a:t> </a:t>
            </a:r>
            <a:r>
              <a:rPr lang="en-US" sz="1600" dirty="0" err="1" smtClean="0"/>
              <a:t>էվոլյուցիայի</a:t>
            </a:r>
            <a:r>
              <a:rPr lang="en-US" sz="1600" dirty="0" smtClean="0"/>
              <a:t> </a:t>
            </a:r>
            <a:r>
              <a:rPr lang="en-US" sz="1600" dirty="0" err="1" smtClean="0"/>
              <a:t>արդյունքում</a:t>
            </a:r>
            <a:r>
              <a:rPr lang="en-US" sz="1600" dirty="0" smtClean="0"/>
              <a:t> </a:t>
            </a:r>
            <a:r>
              <a:rPr lang="en-US" sz="1600" dirty="0" err="1" smtClean="0"/>
              <a:t>առաջացած</a:t>
            </a:r>
            <a:r>
              <a:rPr lang="en-US" sz="1600" dirty="0" smtClean="0"/>
              <a:t> </a:t>
            </a:r>
            <a:r>
              <a:rPr lang="ru-RU" sz="1600" dirty="0" err="1" smtClean="0"/>
              <a:t>rubl</a:t>
            </a:r>
            <a:r>
              <a:rPr lang="ru-RU" sz="1600" dirty="0" smtClean="0"/>
              <a:t>, </a:t>
            </a:r>
            <a:r>
              <a:rPr lang="en-US" sz="1600" dirty="0" err="1" smtClean="0"/>
              <a:t>բառի</a:t>
            </a:r>
            <a:r>
              <a:rPr lang="en-US" sz="1600" dirty="0" smtClean="0"/>
              <a:t> </a:t>
            </a:r>
            <a:r>
              <a:rPr lang="en-US" sz="1600" dirty="0" err="1" smtClean="0"/>
              <a:t>կրճատումն</a:t>
            </a:r>
            <a:r>
              <a:rPr lang="en-US" sz="1600" dirty="0" smtClean="0"/>
              <a:t> է </a:t>
            </a:r>
            <a:r>
              <a:rPr lang="en-US" sz="1600" dirty="0" err="1" smtClean="0"/>
              <a:t>որը</a:t>
            </a:r>
            <a:r>
              <a:rPr lang="en-US" sz="1600" dirty="0" smtClean="0"/>
              <a:t> </a:t>
            </a:r>
            <a:r>
              <a:rPr lang="en-US" sz="1600" dirty="0" err="1" smtClean="0"/>
              <a:t>օգտագործվում</a:t>
            </a:r>
            <a:r>
              <a:rPr lang="en-US" sz="1600" dirty="0" smtClean="0"/>
              <a:t> է 17-րդ </a:t>
            </a:r>
            <a:r>
              <a:rPr lang="en-US" sz="1600" dirty="0" err="1" smtClean="0"/>
              <a:t>դարի</a:t>
            </a:r>
            <a:r>
              <a:rPr lang="en-US" sz="1600" dirty="0" smtClean="0"/>
              <a:t> </a:t>
            </a:r>
            <a:r>
              <a:rPr lang="en-US" sz="1600" dirty="0" err="1" smtClean="0"/>
              <a:t>երկրորդ</a:t>
            </a:r>
            <a:r>
              <a:rPr lang="en-US" sz="1600" dirty="0" smtClean="0"/>
              <a:t> </a:t>
            </a:r>
            <a:r>
              <a:rPr lang="en-US" sz="1600" dirty="0" err="1" smtClean="0"/>
              <a:t>կեսից</a:t>
            </a:r>
            <a:r>
              <a:rPr lang="en-US" sz="1600" dirty="0" smtClean="0"/>
              <a:t> 19-րդ </a:t>
            </a:r>
            <a:r>
              <a:rPr lang="en-US" sz="1600" dirty="0" err="1" smtClean="0"/>
              <a:t>դարի</a:t>
            </a:r>
            <a:r>
              <a:rPr lang="en-US" sz="1600" dirty="0" smtClean="0"/>
              <a:t> </a:t>
            </a:r>
            <a:r>
              <a:rPr lang="en-US" sz="1600" dirty="0" err="1" smtClean="0"/>
              <a:t>երկրորդ</a:t>
            </a:r>
            <a:r>
              <a:rPr lang="en-US" sz="1600" dirty="0" smtClean="0"/>
              <a:t> </a:t>
            </a:r>
            <a:r>
              <a:rPr lang="en-US" sz="1600" dirty="0" err="1" smtClean="0"/>
              <a:t>կեսը</a:t>
            </a:r>
            <a:r>
              <a:rPr lang="en-US" sz="1600" dirty="0" smtClean="0"/>
              <a:t>: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3"/>
            <a:ext cx="5745767" cy="3093850"/>
          </a:xfrm>
        </p:spPr>
      </p:pic>
    </p:spTree>
    <p:extLst>
      <p:ext uri="{BB962C8B-B14F-4D97-AF65-F5344CB8AC3E}">
        <p14:creationId xmlns:p14="http://schemas.microsoft.com/office/powerpoint/2010/main" val="21208749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688</Words>
  <Application>Microsoft Office PowerPoint</Application>
  <PresentationFormat>Экран (4:3)</PresentationFormat>
  <Paragraphs>15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ՀՀ Լոռու մարզ ՊՈԱԿ Նորաշենի միջնակարգ դպրոց              7-րդ դասարան</vt:lpstr>
      <vt:lpstr>2023-2024 ուս տարի</vt:lpstr>
      <vt:lpstr>                                                Ղեկավար՝ Մեհրի Գրիգորյան  Մենթոր՝ Ռուզաննա Սուքիասյան</vt:lpstr>
      <vt:lpstr>Презентация PowerPoint</vt:lpstr>
      <vt:lpstr>Презентация PowerPoint</vt:lpstr>
      <vt:lpstr>Презентация PowerPoint</vt:lpstr>
      <vt:lpstr>Եվրոն 320միլիոն եվրոպացիների համար ընդհանուր դրամական միավոր է:Եվրոն ներկայացվել է համաշխարհային ֆինանսական շուկային դրամական արժեք 1999թ. ,իսկ 2002թ. Հունվարի 1-ին շրջանառության դուրս եկան թղթադրամներ և մետաղադրամներ: Եվրոն   փոխարինեց Եվրոպական դրամական միավորին  որն օգտագործվում էր  եվրոպական դրամական համակարգում  1979-1998թթ.:Եվրոն կառավարվում է Եվրոպական  կենտրանական  բանկի կողմից, որը գտնվում է Ֆրանկ Ֆորտում :Եվրոն թողարկվում է 5;10;20;50;100;200;500 արժողությամբ թղթադրամներով:                                 </vt:lpstr>
      <vt:lpstr>ԱՄՆ  դոլարը առավել հաճախ օգտագործվում է միջազգային գործարքներում, ինչով պայմանավորված այն հանդիսանում է հիմնական պահուստային արժույթ: 1971թ.-ից  հետո  որոշ երկրներում այն օգտագործվում է որպես պաշտոնական արժույթ, իսկ շատ այլ երկրներում այն օգտագործվում է որպես միակ արժույթ : 2018թ.-ի հունիսի 27-ի դրությամբ,շրջանառության մեջ է եղել  մոտ 1,67 տրիլիոն  դոլար,որից 1,62 տրիլիոն դոլարը դաշնության պահուստային թղթադրամներով:Ներկայումս ԱՄՆ թղթադրամը պատրաստվում է բամբակի մանրաթելերից, ի տարբերություն շատ հաճախ հանդիպող թղթի,որը պատրաստվում է փայտի տաշեղներից: Դոլարը տարբեր երկրներում արտադրվել և շրջանառության մեջ է բաց թողվել  թղթադրամի և մետաղադրամի տեսքով:Շատ երկրներում այն շրջանառությունից դուրս է եկել զանազան պատճառներով:՚Դոլար բառը գերմանական թալեր դրամի անվան անգլիականացված ձևն է:Թալերը համատարած դրամական միավոր էր միջնադարյան  գերմանական պետություններում և ամբողջ Արևմտյան Եվրոպայում ընդհանրապես, այդ թվում այն ճանաչված էրԱնգլիայում:Ժամանակակից աշխարհում դոլար անունը համբավ է ձեռք բերել մասնավորապես ԱՄՆ դոլարի շնորհիվ, որը դոլար անվանումը կարող  տարադրամներից  ամենատարածվածը  և ամենաճանաչվածն է:Շրջանառության մեջ է գտնվում դոլարը 1;2;5;20;10;50;100; թղթադրամներով:</vt:lpstr>
      <vt:lpstr>Ռուբլին Ռուսաստանի դրամական միավորն է: Օգտագործվում է նաև Աբխազիայում և Հարավային Օսիայում:Ռուսական ռուբլիի տառային կոդը առաջին SO 4217 ստանդարտում RUB-ն ,թվայինը 643:Ռուսաստանում ռուբլին գործածվում է դեռևս 13-րդ դարից:Այժմյան ռուսական ռուբլին փաստացի հայտնվել է 1991թ. Դեկտեմբերի  սովետական ռուբլիի հետ,որը մնաց մինչև 1993թ.:1992-1993թթ. Թղթադրամների վրա, այնտեղ,որտեղ առաջ Լենինն էր, այժմ պատկերված է Մոսկովյան Կրեմլը:1996թ. Թղթադրամների վրա սկսեց պատկերել ռուսական քաղաքները:                                                                        1997թ. Թղթադրամներ    .5 ռուբլիանոց թղթադրամն այլևս չի տպագրվում,թեև մնում է որպես վճարման միջոց:  . 10 ռուբլիանոց թղթադրամը 2012թ.-ից դուրս չեկավ գործածությունից,չնայած որ 2009թ. Հոկտեմբերի 1-ից գործածության մեջ մտավ 10 ռուբլիանոց մետաղադրամը: 1992-1993թթ, մետաղադրամներ:    1992թ. Վերջերից հայտնվեցին ներկայիս ռուսական ռուբլիի մետաղադրամները: 1;5;10;50 և 100ռուբլիի արժողությամբ: Ռուբլիի նշանը ռուսական գրի էվոլյուցիայի արդյունքում առաջացած rubl, բառի կրճատումն է որը օգտագործվում է 17-րդ դարի երկրորդ կեսից 19-րդ դարի երկրորդ կեսը:</vt:lpstr>
      <vt:lpstr>Լարի-Վրաստանի դրամական միավորը:Լարիի մանրը թեթրին է,1լարին  100թեթրին է:Հիշատակային և հոբելյանական, ինչպես նաև ներդրամային մետաղադրամները,թողարկում են Վրաստանի ազգային բանկի կողմից:Թողարկված առաջին հուշադրամն է -- Երկրորդ Համաշխարհային պատերազմում տարած հաղթանակի 50-ամյակ---մետաղադրամը:Ամենափոքր և ամենամեծ մետաղադրամները 10 և 1000 լարի անվանական արժեքներով –Ոսկե գեղմ- ներդրումային ոսկե դրամներ են համապատասխան քաշերով.Վրաստանի հուշադրամների հեղինակներն են գլխավորապես վրացի նկարիչ-դիզայները՝ Մամուկա Գոնգացե,Էմիր Բուրջանաձե,Թինաթին Տեվաձե,Վիքստորիա Քութաթելաձե,Թեմուր Աբիաձե,ինչպես նաև՝ լեհ նկարիչ- դիզայներ Ռոբերտ Կութուվիչը:Ի տարբերություն հիմնական շրջանառվող մետաղադրամների հիշատակային և հոբելյանական  մետաղադրամները ունեն հավաքորդական կամ ներդրումային նշանակություն:</vt:lpstr>
      <vt:lpstr>2000 դրամի վրա Տիգրան Պետրոսյանի  դիմանկարն է,որի ֆոնին հատվածներ են շախմատի 9-րդ չեմպիոնի հաղթական խաղերից և շախմատի արքայի թագադրման  տեսարանը:  Հայկական դրամ,Հայաստանի ազգային արժույթ:Դրամի արտադրյալը լուման է՝1դրամը հավասար է 100 լումայի հարաբերակցությամբ: Դրամը հատուկ ապրանք է և ցանկացած ապրանքի նման այն նույնպես ունի Ծննդյան օր:Հայկական դրամի ծնունդը նոյեմբերի 22-ին է:1993թ.-ին հենց այդ օրը Հայաստանի կենտրոնական բանկը հայտարարեց խորհրդային ռուբլու փոխարեն սեփական ազգային արժույթի շրջանառության մեկնարկի մասին:Ի դեպ, հայկական դրամը հայտնվել է 1993թ.-ից ավելի շուտ:Մետաղադրամը Հայաստանում հայտնվել է ՚Ք.Ա. 3-րդ դարում:                             1000-հին Չարենց-նոր Վ.Սարոյան                  5000-հին Թումանյան-նոր Վ.Սարոյան    100000  Աբգար Ե թագավոր    50000-Սուրբ Գրիգոր Լուսավորիչի Պատկերն է: Հայկական 20000 դրամի վրա պատկերված է Հայ Մեծ նկարիչ  Մարտիրոս Սարյանը:Այդ թղթադրամը դեղին և շականակագույն է: Իսկ նոր 20000 դրամի վրա պատկերված է Հովհաննես Այվազովսկու դիմանկարը:Այդ թղթադրամը կանաչ գույն է: 10000 դրամի վրա պատկերված է Հայ մեծ գրող Ավետիք Իսահակյանի դիմանկարը հինըՙ՚,  իսկ նորինը Կոմիտասը:</vt:lpstr>
      <vt:lpstr>Презентация PowerPoint</vt:lpstr>
      <vt:lpstr>Презентация PowerPoint</vt:lpstr>
      <vt:lpstr>Презентация PowerPoint</vt:lpstr>
      <vt:lpstr>Презентация PowerPoint</vt:lpstr>
      <vt:lpstr>Օգտագործվել է մինչև 1993թ.-ի  նոյեմբերի 23-ը:</vt:lpstr>
      <vt:lpstr>Գործածության մեջ է մտել մինչև 1952 թվականը: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ՀՀ Լոռու մարզ ՊՈԱԿ Նորաշենի միջնակարգ դպրոց 7-րդ դասարան</dc:title>
  <dc:creator>Dproc</dc:creator>
  <cp:lastModifiedBy>Dproc</cp:lastModifiedBy>
  <cp:revision>34</cp:revision>
  <dcterms:created xsi:type="dcterms:W3CDTF">2023-09-29T06:50:22Z</dcterms:created>
  <dcterms:modified xsi:type="dcterms:W3CDTF">2023-11-08T05:36:45Z</dcterms:modified>
</cp:coreProperties>
</file>