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EC0"/>
    <a:srgbClr val="FFFFE5"/>
    <a:srgbClr val="6E8893"/>
    <a:srgbClr val="D6712A"/>
    <a:srgbClr val="FFFFD8"/>
    <a:srgbClr val="CD2173"/>
    <a:srgbClr val="382273"/>
    <a:srgbClr val="E3A781"/>
    <a:srgbClr val="58B0ED"/>
    <a:srgbClr val="86C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845" autoAdjust="0"/>
  </p:normalViewPr>
  <p:slideViewPr>
    <p:cSldViewPr snapToGrid="0">
      <p:cViewPr varScale="1">
        <p:scale>
          <a:sx n="69" d="100"/>
          <a:sy n="69" d="100"/>
        </p:scale>
        <p:origin x="115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9A06E-1380-4459-81EC-D6719AC445C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03D64-C3DE-4BB0-B2D4-8AB7A4CAA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03D64-C3DE-4BB0-B2D4-8AB7A4CAA5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8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A1BA0-B16F-B03E-D0DB-D35DD9246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FAC538-94A5-EB04-E7E3-BEEED2F0F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04B70-DA1D-3B8C-16B6-FFF83F7D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B48B-D69E-42D8-B869-905F55DA496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40707-08F9-7A11-D2A0-432540E2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A661C7-82FD-7FD9-D994-C15E3025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4397-E512-4A03-9A62-37F12638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631B6-6E6E-F82A-9189-094EE3BEE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AB56E5-0476-8B24-C848-38C77572D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1B5EF-35BB-D06F-A451-18285304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B48B-D69E-42D8-B869-905F55DA496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399DA0-74C8-85E2-4174-C87B8FEC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922A35-98CB-5A51-3962-BC5DB868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4397-E512-4A03-9A62-37F12638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2E5D78-E4F9-0036-F58E-877C4F040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59F901-DAE7-E4CA-1CCC-E77B30A3A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9F328D-F30F-B0A0-BAAA-0847485D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B48B-D69E-42D8-B869-905F55DA496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95C9-FB4F-DAF7-A14A-8C0D3B2A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90C2D-B6D2-5406-EB2F-E2A8857C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4397-E512-4A03-9A62-37F12638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31EDC-926D-4D02-F8D4-F27F22E3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8CBDCB-F619-35FA-E1C8-DEDA6C6CB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C8FEB-4ED5-983F-12CA-D260A0BE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B48B-D69E-42D8-B869-905F55DA496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2346DD-CB42-A188-1E89-BF482A2F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5CBBC-7285-D313-9B67-04EE4015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4397-E512-4A03-9A62-37F12638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3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5E421-55CC-71DA-72E0-3FB5FC17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89952D-0BAC-7C7E-5CA5-0C9A3FD52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22AA3F-D73A-7B07-E186-E6F6C6E7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B48B-D69E-42D8-B869-905F55DA496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303D29-DBA1-AD8E-9521-4F83B066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EC3C5-E93E-C9E4-A328-3718A411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4397-E512-4A03-9A62-37F12638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A5EE1-84B9-132F-516D-F6C0D9C3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61110D-61B5-874D-6BB7-3609587E8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835C2-1B15-3BA2-55AC-846B6B296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3D05C4-014D-2147-8C82-E28E5D9D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B48B-D69E-42D8-B869-905F55DA496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118F1B-5B56-3F3B-3584-AC9922FC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19E0BB-FE40-1D62-256C-BE36DE85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4397-E512-4A03-9A62-37F12638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0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B1A02-6E5B-3201-7001-1E803CC3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3F889A-9A49-EB5A-FB92-9D6CEDD57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ECC615-8818-3B75-E7C2-2CD112F84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36C03C-A632-DFD5-549B-637EFBC9C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D22808-99BA-0AEB-044A-40D7C4106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BD4514-4C23-84F2-B110-D32901BB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B48B-D69E-42D8-B869-905F55DA496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1FC9E1-9AD9-E90C-C5EE-049AF0F9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188A8C-17C9-7F8B-31C0-96E996BB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4397-E512-4A03-9A62-37F12638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19B2C-1E0B-E63A-E5A0-D3C55C42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A4D32F-70BD-85CA-8C34-E8F7727A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B48B-D69E-42D8-B869-905F55DA496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1FEB59-5738-DFF9-FD8E-7D560AA8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FF2CB6-3886-2ABF-1897-39E4D63D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4397-E512-4A03-9A62-37F12638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C8A573-29B1-C19E-9DBD-2940774E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B48B-D69E-42D8-B869-905F55DA496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3911C8-1261-1708-A6D4-C4D58330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4E38C3-3B69-AE85-E2D4-FAFAF07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4397-E512-4A03-9A62-37F12638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ED2EF-DBB2-7035-231A-8E7EA373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D12DA8-1F2D-8ADA-A407-41D7B5CF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C57A18-09F9-0D85-AC2B-B73D6EB6A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05AD5-C318-4A02-392B-EF7EE79E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B48B-D69E-42D8-B869-905F55DA496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1F6708-6871-593A-CB73-6A8D9FF5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1EEB4-8D1D-F452-3CDE-6E716B9A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4397-E512-4A03-9A62-37F12638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7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14181-CAC7-31EC-03F2-E5D46AF6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042CDD-1295-C270-8969-FA9FB18BE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5AACFE-AB86-9117-2661-5C16DD550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0D8400-97ED-9741-80E5-AB1918E3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B48B-D69E-42D8-B869-905F55DA496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00656C-B23B-0CD8-7EA9-CC01B60C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BC7024-5682-7AB8-DD8F-57388C4B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4397-E512-4A03-9A62-37F12638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1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7121-F615-ECCA-4DB3-54AEA9E1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E7F24-95A4-11A8-3ED0-7D25F31F0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8EC62-C269-EEE5-6251-B8B4406B9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BB48B-D69E-42D8-B869-905F55DA496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BBE6DD-6279-FA88-4081-8D972C296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C7404-1AA3-2084-B1BB-36B154725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4397-E512-4A03-9A62-37F12638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5229-text-photography-question-interrogation-communication-stoc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fr/question-point-d-interrogation-or-634903/" TargetMode="External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9526A71-BE7F-1105-1287-77A344F8536E}"/>
              </a:ext>
            </a:extLst>
          </p:cNvPr>
          <p:cNvSpPr/>
          <p:nvPr/>
        </p:nvSpPr>
        <p:spPr>
          <a:xfrm>
            <a:off x="0" y="-20240"/>
            <a:ext cx="12192000" cy="6878240"/>
          </a:xfrm>
          <a:prstGeom prst="rect">
            <a:avLst/>
          </a:prstGeom>
          <a:solidFill>
            <a:srgbClr val="9CDC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82273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4A009B-BBAF-7947-976D-E30D76A31F0A}"/>
              </a:ext>
            </a:extLst>
          </p:cNvPr>
          <p:cNvSpPr/>
          <p:nvPr/>
        </p:nvSpPr>
        <p:spPr>
          <a:xfrm>
            <a:off x="4604657" y="346644"/>
            <a:ext cx="6858001" cy="1096394"/>
          </a:xfrm>
          <a:custGeom>
            <a:avLst/>
            <a:gdLst>
              <a:gd name="connsiteX0" fmla="*/ 0 w 6574972"/>
              <a:gd name="connsiteY0" fmla="*/ 0 h 1096394"/>
              <a:gd name="connsiteX1" fmla="*/ 6574972 w 6574972"/>
              <a:gd name="connsiteY1" fmla="*/ 0 h 1096394"/>
              <a:gd name="connsiteX2" fmla="*/ 6574972 w 6574972"/>
              <a:gd name="connsiteY2" fmla="*/ 1096394 h 1096394"/>
              <a:gd name="connsiteX3" fmla="*/ 0 w 6574972"/>
              <a:gd name="connsiteY3" fmla="*/ 1096394 h 1096394"/>
              <a:gd name="connsiteX4" fmla="*/ 0 w 6574972"/>
              <a:gd name="connsiteY4" fmla="*/ 0 h 1096394"/>
              <a:gd name="connsiteX0" fmla="*/ 0 w 6574972"/>
              <a:gd name="connsiteY0" fmla="*/ 0 h 1096394"/>
              <a:gd name="connsiteX1" fmla="*/ 6574972 w 6574972"/>
              <a:gd name="connsiteY1" fmla="*/ 0 h 1096394"/>
              <a:gd name="connsiteX2" fmla="*/ 6574972 w 6574972"/>
              <a:gd name="connsiteY2" fmla="*/ 1096394 h 1096394"/>
              <a:gd name="connsiteX3" fmla="*/ 315686 w 6574972"/>
              <a:gd name="connsiteY3" fmla="*/ 1096394 h 1096394"/>
              <a:gd name="connsiteX4" fmla="*/ 0 w 6574972"/>
              <a:gd name="connsiteY4" fmla="*/ 0 h 1096394"/>
              <a:gd name="connsiteX0" fmla="*/ 0 w 6858001"/>
              <a:gd name="connsiteY0" fmla="*/ 0 h 1096394"/>
              <a:gd name="connsiteX1" fmla="*/ 6574972 w 6858001"/>
              <a:gd name="connsiteY1" fmla="*/ 0 h 1096394"/>
              <a:gd name="connsiteX2" fmla="*/ 6858001 w 6858001"/>
              <a:gd name="connsiteY2" fmla="*/ 1074622 h 1096394"/>
              <a:gd name="connsiteX3" fmla="*/ 315686 w 6858001"/>
              <a:gd name="connsiteY3" fmla="*/ 1096394 h 1096394"/>
              <a:gd name="connsiteX4" fmla="*/ 0 w 6858001"/>
              <a:gd name="connsiteY4" fmla="*/ 0 h 109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1" h="1096394">
                <a:moveTo>
                  <a:pt x="0" y="0"/>
                </a:moveTo>
                <a:lnTo>
                  <a:pt x="6574972" y="0"/>
                </a:lnTo>
                <a:lnTo>
                  <a:pt x="6858001" y="1074622"/>
                </a:lnTo>
                <a:lnTo>
                  <a:pt x="315686" y="1096394"/>
                </a:lnTo>
                <a:lnTo>
                  <a:pt x="0" y="0"/>
                </a:lnTo>
                <a:close/>
              </a:path>
            </a:pathLst>
          </a:custGeom>
          <a:solidFill>
            <a:srgbClr val="4CC0A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87EF2-6029-25B3-3A5D-C1D118654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242" y="483565"/>
            <a:ext cx="6302829" cy="822552"/>
          </a:xfrm>
        </p:spPr>
        <p:txBody>
          <a:bodyPr>
            <a:noAutofit/>
          </a:bodyPr>
          <a:lstStyle/>
          <a:p>
            <a:r>
              <a:rPr lang="hy-AM" sz="4800" b="1" dirty="0">
                <a:solidFill>
                  <a:srgbClr val="382273"/>
                </a:solidFill>
              </a:rPr>
              <a:t>ԳԼՈՒԽ 4</a:t>
            </a:r>
            <a:endParaRPr lang="en-US" sz="16600" b="1" dirty="0">
              <a:solidFill>
                <a:srgbClr val="382273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B6B1E58-6A97-2C83-3A69-E43616C59287}"/>
              </a:ext>
            </a:extLst>
          </p:cNvPr>
          <p:cNvGrpSpPr/>
          <p:nvPr/>
        </p:nvGrpSpPr>
        <p:grpSpPr>
          <a:xfrm>
            <a:off x="0" y="-20240"/>
            <a:ext cx="2492829" cy="2746952"/>
            <a:chOff x="0" y="-20240"/>
            <a:chExt cx="2492829" cy="274695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425AC7F-5717-4F60-DB48-058D29515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0240"/>
              <a:ext cx="2492829" cy="27469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AF1CDC-629A-0141-EEDB-4CBD70220F1B}"/>
                </a:ext>
              </a:extLst>
            </p:cNvPr>
            <p:cNvSpPr txBox="1"/>
            <p:nvPr/>
          </p:nvSpPr>
          <p:spPr>
            <a:xfrm>
              <a:off x="1782537" y="519708"/>
              <a:ext cx="566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y-AM" sz="5400" b="1" dirty="0">
                  <a:solidFill>
                    <a:srgbClr val="382273"/>
                  </a:solidFill>
                </a:rPr>
                <a:t>5</a:t>
              </a:r>
              <a:endParaRPr lang="en-US" sz="5400" b="1" dirty="0">
                <a:solidFill>
                  <a:srgbClr val="382273"/>
                </a:solidFill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117364-892A-427E-BE12-2558B972EFD5}"/>
              </a:ext>
            </a:extLst>
          </p:cNvPr>
          <p:cNvSpPr/>
          <p:nvPr/>
        </p:nvSpPr>
        <p:spPr>
          <a:xfrm>
            <a:off x="2983888" y="1814046"/>
            <a:ext cx="8183652" cy="923330"/>
          </a:xfrm>
          <a:prstGeom prst="rect">
            <a:avLst/>
          </a:prstGeom>
          <a:noFill/>
          <a:ln>
            <a:solidFill>
              <a:srgbClr val="90D36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227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Բեկյալ և բազմանկյուն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8227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Пятиугольник 15">
            <a:extLst>
              <a:ext uri="{FF2B5EF4-FFF2-40B4-BE49-F238E27FC236}">
                <a16:creationId xmlns:a16="http://schemas.microsoft.com/office/drawing/2014/main" id="{7F31DB48-8DEF-EBAA-31E0-231046F4B588}"/>
              </a:ext>
            </a:extLst>
          </p:cNvPr>
          <p:cNvSpPr/>
          <p:nvPr/>
        </p:nvSpPr>
        <p:spPr>
          <a:xfrm>
            <a:off x="3516085" y="3918857"/>
            <a:ext cx="2460171" cy="2275114"/>
          </a:xfrm>
          <a:prstGeom prst="pentagon">
            <a:avLst/>
          </a:prstGeom>
          <a:solidFill>
            <a:srgbClr val="86C659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1FD7086-8F49-4CB9-BCED-9BDB95697880}"/>
              </a:ext>
            </a:extLst>
          </p:cNvPr>
          <p:cNvCxnSpPr>
            <a:cxnSpLocks/>
          </p:cNvCxnSpPr>
          <p:nvPr/>
        </p:nvCxnSpPr>
        <p:spPr>
          <a:xfrm>
            <a:off x="6477000" y="3805536"/>
            <a:ext cx="1197429" cy="1250878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CD77515-D997-3FFC-822F-D80875521D8A}"/>
              </a:ext>
            </a:extLst>
          </p:cNvPr>
          <p:cNvCxnSpPr>
            <a:cxnSpLocks/>
          </p:cNvCxnSpPr>
          <p:nvPr/>
        </p:nvCxnSpPr>
        <p:spPr>
          <a:xfrm flipV="1">
            <a:off x="7646276" y="3443033"/>
            <a:ext cx="1203810" cy="161338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D3334EB-A22D-7D1B-137F-1E47348E9C85}"/>
              </a:ext>
            </a:extLst>
          </p:cNvPr>
          <p:cNvCxnSpPr>
            <a:cxnSpLocks/>
          </p:cNvCxnSpPr>
          <p:nvPr/>
        </p:nvCxnSpPr>
        <p:spPr>
          <a:xfrm>
            <a:off x="8846004" y="3443033"/>
            <a:ext cx="483053" cy="2609424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9B5A5D6-2A28-DA83-CDF5-1B05416614B3}"/>
              </a:ext>
            </a:extLst>
          </p:cNvPr>
          <p:cNvCxnSpPr>
            <a:cxnSpLocks/>
          </p:cNvCxnSpPr>
          <p:nvPr/>
        </p:nvCxnSpPr>
        <p:spPr>
          <a:xfrm flipV="1">
            <a:off x="9329057" y="3465357"/>
            <a:ext cx="1578429" cy="258710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ый треугольник 31">
            <a:extLst>
              <a:ext uri="{FF2B5EF4-FFF2-40B4-BE49-F238E27FC236}">
                <a16:creationId xmlns:a16="http://schemas.microsoft.com/office/drawing/2014/main" id="{5DE1AF93-2797-70E3-7E36-9AC94C5BBBBA}"/>
              </a:ext>
            </a:extLst>
          </p:cNvPr>
          <p:cNvSpPr/>
          <p:nvPr/>
        </p:nvSpPr>
        <p:spPr>
          <a:xfrm>
            <a:off x="885217" y="3356043"/>
            <a:ext cx="2460171" cy="914400"/>
          </a:xfrm>
          <a:prstGeom prst="rtTriangle">
            <a:avLst/>
          </a:prstGeom>
          <a:solidFill>
            <a:srgbClr val="9CDC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Шестиугольник 32">
            <a:extLst>
              <a:ext uri="{FF2B5EF4-FFF2-40B4-BE49-F238E27FC236}">
                <a16:creationId xmlns:a16="http://schemas.microsoft.com/office/drawing/2014/main" id="{0B1902E0-A0B7-6C18-1D83-F996549682A0}"/>
              </a:ext>
            </a:extLst>
          </p:cNvPr>
          <p:cNvSpPr/>
          <p:nvPr/>
        </p:nvSpPr>
        <p:spPr>
          <a:xfrm>
            <a:off x="1507787" y="4560998"/>
            <a:ext cx="1614792" cy="1632973"/>
          </a:xfrm>
          <a:prstGeom prst="hexagon">
            <a:avLst/>
          </a:prstGeom>
          <a:solidFill>
            <a:srgbClr val="FAEE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05B38-CD6D-C8BF-297D-2A8DBB2DC319}"/>
              </a:ext>
            </a:extLst>
          </p:cNvPr>
          <p:cNvSpPr txBox="1"/>
          <p:nvPr/>
        </p:nvSpPr>
        <p:spPr>
          <a:xfrm>
            <a:off x="9808028" y="5664820"/>
            <a:ext cx="2157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400" dirty="0">
                <a:solidFill>
                  <a:schemeClr val="accent1"/>
                </a:solidFill>
              </a:rPr>
              <a:t>Արարատի մարզ</a:t>
            </a:r>
          </a:p>
          <a:p>
            <a:r>
              <a:rPr lang="hy-AM" sz="1400" dirty="0">
                <a:solidFill>
                  <a:schemeClr val="accent1"/>
                </a:solidFill>
              </a:rPr>
              <a:t>Ջրաշենի միջն․ դպրոց</a:t>
            </a:r>
          </a:p>
          <a:p>
            <a:r>
              <a:rPr lang="hy-AM" sz="1400" dirty="0">
                <a:solidFill>
                  <a:schemeClr val="accent1"/>
                </a:solidFill>
              </a:rPr>
              <a:t>Հասմիկ Հակոբյան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5" grpId="0" animBg="1"/>
      <p:bldP spid="16" grpId="0" animBg="1"/>
      <p:bldP spid="32" grpId="0" animBg="1"/>
      <p:bldP spid="33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E17A6DA-3F80-4A10-76E0-D3069177965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357159" y="938833"/>
            <a:chExt cx="5949115" cy="136753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529E5CD-19A2-895E-CFEA-6C03F7F288BA}"/>
                </a:ext>
              </a:extLst>
            </p:cNvPr>
            <p:cNvSpPr/>
            <p:nvPr/>
          </p:nvSpPr>
          <p:spPr>
            <a:xfrm rot="10800000" flipH="1">
              <a:off x="357159" y="938833"/>
              <a:ext cx="5738841" cy="119198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E7FFB16A-A664-9C85-06A8-4582F87EDD3F}"/>
                </a:ext>
              </a:extLst>
            </p:cNvPr>
            <p:cNvSpPr/>
            <p:nvPr/>
          </p:nvSpPr>
          <p:spPr>
            <a:xfrm rot="10800000" flipH="1">
              <a:off x="567433" y="1114382"/>
              <a:ext cx="5738841" cy="1191986"/>
            </a:xfrm>
            <a:prstGeom prst="roundRect">
              <a:avLst/>
            </a:prstGeom>
            <a:solidFill>
              <a:srgbClr val="FFFFE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516BD5-BBE4-6F63-A574-AE88A28AF1DC}"/>
              </a:ext>
            </a:extLst>
          </p:cNvPr>
          <p:cNvSpPr/>
          <p:nvPr/>
        </p:nvSpPr>
        <p:spPr>
          <a:xfrm>
            <a:off x="1138552" y="321089"/>
            <a:ext cx="9914894" cy="59400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Տնային հանձնարարություն</a:t>
            </a:r>
          </a:p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hy-AM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Կետ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4.2</a:t>
            </a:r>
            <a:r>
              <a:rPr lang="hy-AM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hy-AM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Էջ 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98-100</a:t>
            </a:r>
            <a:endParaRPr lang="hy-AM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hy-AM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Խնդիր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337, 338</a:t>
            </a:r>
            <a:r>
              <a:rPr lang="hy-AM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ա, բ, գ, 340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hy-AM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hy-AM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Լրացուցիչ խնդիր – Տրված եռանկյան չափով կտրել 6 եռանկյուն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hy-AM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hy-AM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և նրանց միջոցով ստանալ վեցանկյուն բազմանկյուն,ստացված 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hy-AM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բազմանկյունը փակցնել տետրի մեջ։ Կատարել եզրակացություններ 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hy-AM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ստացված բազմանկյան  վերաբերյալ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sz="2400" b="0" dirty="0">
                <a:effectLst/>
              </a:rPr>
              <a:t> </a:t>
            </a:r>
            <a:endParaRPr lang="hy-AM" sz="2400" b="0" dirty="0">
              <a:effectLst/>
            </a:endParaRPr>
          </a:p>
          <a:p>
            <a:br>
              <a:rPr lang="hy-AM" sz="2800" b="0" dirty="0">
                <a:effectLst/>
              </a:rPr>
            </a:br>
            <a:endParaRPr lang="hy-AM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hy-AM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Մաղթում եմ </a:t>
            </a:r>
            <a:r>
              <a:rPr lang="hy-AM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հաջողություն</a:t>
            </a:r>
            <a:r>
              <a:rPr lang="hy-AM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2C92516F-BC4E-87CA-EA6B-1CA09764649F}"/>
              </a:ext>
            </a:extLst>
          </p:cNvPr>
          <p:cNvSpPr/>
          <p:nvPr/>
        </p:nvSpPr>
        <p:spPr>
          <a:xfrm>
            <a:off x="6389648" y="4583151"/>
            <a:ext cx="1103971" cy="925551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7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5D77771-82CF-2355-97A4-495B45DD60D9}"/>
              </a:ext>
            </a:extLst>
          </p:cNvPr>
          <p:cNvSpPr/>
          <p:nvPr/>
        </p:nvSpPr>
        <p:spPr>
          <a:xfrm>
            <a:off x="-32920" y="27024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100CF71-7CB4-691A-95BA-5AB3F925B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87" y="116958"/>
            <a:ext cx="3133946" cy="22966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214672-7F6E-5A70-3CF0-E2095CA61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0" b="92583" l="3000" r="94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42" y="4550044"/>
            <a:ext cx="1828249" cy="182824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08D871-182C-F456-475A-5509C06F1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0" b="92583" l="3000" r="94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71" y="3735344"/>
            <a:ext cx="1828249" cy="182824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06DF13A-E1F8-C3FD-B0F2-B0619C7806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99" y="42708"/>
            <a:ext cx="2143125" cy="2143125"/>
          </a:xfrm>
          <a:prstGeom prst="rect">
            <a:avLst/>
          </a:pr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99F73FF-818B-61C3-FC63-0B7EB94CADCF}"/>
              </a:ext>
            </a:extLst>
          </p:cNvPr>
          <p:cNvCxnSpPr>
            <a:cxnSpLocks/>
          </p:cNvCxnSpPr>
          <p:nvPr/>
        </p:nvCxnSpPr>
        <p:spPr>
          <a:xfrm>
            <a:off x="1035606" y="5934353"/>
            <a:ext cx="3757290" cy="4530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4E87DB1B-6706-BD5B-7B72-B744F03F133D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1035606" y="3538522"/>
            <a:ext cx="677838" cy="239583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0D733B6-3F8C-1177-6FFB-55812687CB97}"/>
              </a:ext>
            </a:extLst>
          </p:cNvPr>
          <p:cNvCxnSpPr>
            <a:cxnSpLocks/>
          </p:cNvCxnSpPr>
          <p:nvPr/>
        </p:nvCxnSpPr>
        <p:spPr>
          <a:xfrm flipH="1">
            <a:off x="4875205" y="5582093"/>
            <a:ext cx="2993796" cy="73223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5D51B15-476F-31C7-878A-B207D1C86FF1}"/>
              </a:ext>
            </a:extLst>
          </p:cNvPr>
          <p:cNvCxnSpPr>
            <a:cxnSpLocks/>
          </p:cNvCxnSpPr>
          <p:nvPr/>
        </p:nvCxnSpPr>
        <p:spPr>
          <a:xfrm flipV="1">
            <a:off x="7988078" y="2405234"/>
            <a:ext cx="2076523" cy="30790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F1EB493-4BAA-5F27-D14F-6B5D7E747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0" b="92583" l="3000" r="94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96" y="-290470"/>
            <a:ext cx="2120216" cy="2120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5485E0C-D3D5-B81E-EA1C-2B1C5EAAE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0" b="92583" l="3000" r="94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7" y="1630729"/>
            <a:ext cx="1907793" cy="190779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168ECA-18FF-B51A-3232-6B0F611D6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0" b="92583" l="3000" r="94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66" y="-154079"/>
            <a:ext cx="2213615" cy="2213615"/>
          </a:xfrm>
          <a:prstGeom prst="rect">
            <a:avLst/>
          </a:prstGeom>
        </p:spPr>
      </p:pic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64223263-550B-BF1D-33D6-B8237FF78F4D}"/>
              </a:ext>
            </a:extLst>
          </p:cNvPr>
          <p:cNvCxnSpPr>
            <a:cxnSpLocks/>
          </p:cNvCxnSpPr>
          <p:nvPr/>
        </p:nvCxnSpPr>
        <p:spPr>
          <a:xfrm>
            <a:off x="7988078" y="1757449"/>
            <a:ext cx="1975994" cy="428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4F6511D-B583-1748-8DC0-92AE19B0878F}"/>
              </a:ext>
            </a:extLst>
          </p:cNvPr>
          <p:cNvCxnSpPr>
            <a:cxnSpLocks/>
          </p:cNvCxnSpPr>
          <p:nvPr/>
        </p:nvCxnSpPr>
        <p:spPr>
          <a:xfrm>
            <a:off x="4782275" y="1748329"/>
            <a:ext cx="242868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1CD1535A-F5DE-0571-D096-4EBF092D5FA7}"/>
              </a:ext>
            </a:extLst>
          </p:cNvPr>
          <p:cNvGrpSpPr/>
          <p:nvPr/>
        </p:nvGrpSpPr>
        <p:grpSpPr>
          <a:xfrm>
            <a:off x="583511" y="5667536"/>
            <a:ext cx="780725" cy="584775"/>
            <a:chOff x="2485812" y="463508"/>
            <a:chExt cx="780725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DC4C1EE-4A16-F30E-0B6F-E26A5E3DEE05}"/>
                </a:ext>
              </a:extLst>
            </p:cNvPr>
            <p:cNvSpPr/>
            <p:nvPr/>
          </p:nvSpPr>
          <p:spPr>
            <a:xfrm>
              <a:off x="2485812" y="576503"/>
              <a:ext cx="780725" cy="45306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4B8DFF-0137-C3A8-FA40-AE2FF604849D}"/>
                </a:ext>
              </a:extLst>
            </p:cNvPr>
            <p:cNvSpPr txBox="1"/>
            <p:nvPr/>
          </p:nvSpPr>
          <p:spPr>
            <a:xfrm>
              <a:off x="2665818" y="463508"/>
              <a:ext cx="495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y-AM" sz="3200" b="1" dirty="0"/>
                <a:t>Ա</a:t>
              </a:r>
              <a:endParaRPr lang="en-US" sz="3200" b="1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35955C9-EB92-1B48-4035-0D5DD8631CDD}"/>
              </a:ext>
            </a:extLst>
          </p:cNvPr>
          <p:cNvGrpSpPr/>
          <p:nvPr/>
        </p:nvGrpSpPr>
        <p:grpSpPr>
          <a:xfrm>
            <a:off x="1257530" y="3168776"/>
            <a:ext cx="780725" cy="584775"/>
            <a:chOff x="2506566" y="463508"/>
            <a:chExt cx="780725" cy="584775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6D1BDD56-1E91-A38F-7806-85127EFE4ACB}"/>
                </a:ext>
              </a:extLst>
            </p:cNvPr>
            <p:cNvSpPr/>
            <p:nvPr/>
          </p:nvSpPr>
          <p:spPr>
            <a:xfrm>
              <a:off x="2506566" y="524226"/>
              <a:ext cx="780725" cy="45306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CBD1462-48A3-E84B-B256-559A2AEECFEC}"/>
                </a:ext>
              </a:extLst>
            </p:cNvPr>
            <p:cNvSpPr txBox="1"/>
            <p:nvPr/>
          </p:nvSpPr>
          <p:spPr>
            <a:xfrm>
              <a:off x="2665818" y="463508"/>
              <a:ext cx="495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y-AM" sz="3200" b="1" dirty="0"/>
                <a:t>Բ</a:t>
              </a:r>
              <a:endParaRPr lang="en-US" sz="3200" b="1" dirty="0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6A84AEA-5203-ADD1-8D5C-BD45BC081870}"/>
              </a:ext>
            </a:extLst>
          </p:cNvPr>
          <p:cNvGrpSpPr/>
          <p:nvPr/>
        </p:nvGrpSpPr>
        <p:grpSpPr>
          <a:xfrm>
            <a:off x="4294589" y="1322152"/>
            <a:ext cx="780725" cy="584775"/>
            <a:chOff x="2485812" y="463508"/>
            <a:chExt cx="780725" cy="584775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7998C240-43C9-16CE-9EDD-304A87DB02BE}"/>
                </a:ext>
              </a:extLst>
            </p:cNvPr>
            <p:cNvSpPr/>
            <p:nvPr/>
          </p:nvSpPr>
          <p:spPr>
            <a:xfrm>
              <a:off x="2485812" y="576503"/>
              <a:ext cx="780725" cy="45306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3562640-25F3-4395-F0B3-EADEEE8CBF7F}"/>
                </a:ext>
              </a:extLst>
            </p:cNvPr>
            <p:cNvSpPr txBox="1"/>
            <p:nvPr/>
          </p:nvSpPr>
          <p:spPr>
            <a:xfrm>
              <a:off x="2665818" y="463508"/>
              <a:ext cx="495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y-AM" sz="3200" b="1" dirty="0"/>
                <a:t>Գ</a:t>
              </a:r>
              <a:endParaRPr lang="en-US" sz="3200" b="1" dirty="0"/>
            </a:p>
          </p:txBody>
        </p:sp>
      </p:grp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976D7E6B-29D0-96D4-3FD8-CF0B3A7E1456}"/>
              </a:ext>
            </a:extLst>
          </p:cNvPr>
          <p:cNvCxnSpPr>
            <a:cxnSpLocks/>
          </p:cNvCxnSpPr>
          <p:nvPr/>
        </p:nvCxnSpPr>
        <p:spPr>
          <a:xfrm flipH="1">
            <a:off x="2013900" y="1757449"/>
            <a:ext cx="2383707" cy="160227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AD366CF6-F9F4-D139-687D-63A6A6031643}"/>
              </a:ext>
            </a:extLst>
          </p:cNvPr>
          <p:cNvGrpSpPr/>
          <p:nvPr/>
        </p:nvGrpSpPr>
        <p:grpSpPr>
          <a:xfrm>
            <a:off x="7198539" y="1369289"/>
            <a:ext cx="780725" cy="584775"/>
            <a:chOff x="2485812" y="463508"/>
            <a:chExt cx="780725" cy="584775"/>
          </a:xfrm>
        </p:grpSpPr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75EE3F24-2732-4E05-A5D8-1A38D6754582}"/>
                </a:ext>
              </a:extLst>
            </p:cNvPr>
            <p:cNvSpPr/>
            <p:nvPr/>
          </p:nvSpPr>
          <p:spPr>
            <a:xfrm>
              <a:off x="2485812" y="576503"/>
              <a:ext cx="780725" cy="45306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3B6A16D-153F-AC88-845F-084A18E096D8}"/>
                </a:ext>
              </a:extLst>
            </p:cNvPr>
            <p:cNvSpPr txBox="1"/>
            <p:nvPr/>
          </p:nvSpPr>
          <p:spPr>
            <a:xfrm>
              <a:off x="2665818" y="463508"/>
              <a:ext cx="495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y-AM" sz="3200" b="1" dirty="0"/>
                <a:t>Դ</a:t>
              </a:r>
              <a:endParaRPr lang="en-US" sz="3200" b="1" dirty="0"/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CD2095C4-CE18-A575-B075-B6FA10A4D1BF}"/>
              </a:ext>
            </a:extLst>
          </p:cNvPr>
          <p:cNvGrpSpPr/>
          <p:nvPr/>
        </p:nvGrpSpPr>
        <p:grpSpPr>
          <a:xfrm>
            <a:off x="9570259" y="1905571"/>
            <a:ext cx="780725" cy="584775"/>
            <a:chOff x="2485812" y="463508"/>
            <a:chExt cx="780725" cy="584775"/>
          </a:xfrm>
        </p:grpSpPr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9D5F73B3-C7FA-C47A-0BC4-8CFF88833488}"/>
                </a:ext>
              </a:extLst>
            </p:cNvPr>
            <p:cNvSpPr/>
            <p:nvPr/>
          </p:nvSpPr>
          <p:spPr>
            <a:xfrm>
              <a:off x="2485812" y="576503"/>
              <a:ext cx="780725" cy="45306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E9AF800-5B24-C0A2-6D57-9FF78E98F6AD}"/>
                </a:ext>
              </a:extLst>
            </p:cNvPr>
            <p:cNvSpPr txBox="1"/>
            <p:nvPr/>
          </p:nvSpPr>
          <p:spPr>
            <a:xfrm>
              <a:off x="2665818" y="463508"/>
              <a:ext cx="495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y-AM" sz="3200" b="1" dirty="0"/>
                <a:t>Ե</a:t>
              </a:r>
              <a:endParaRPr lang="en-US" sz="3200" b="1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E70A8E00-BE00-D7C8-05ED-6033A40A2137}"/>
              </a:ext>
            </a:extLst>
          </p:cNvPr>
          <p:cNvGrpSpPr/>
          <p:nvPr/>
        </p:nvGrpSpPr>
        <p:grpSpPr>
          <a:xfrm>
            <a:off x="7652946" y="5151551"/>
            <a:ext cx="780725" cy="584775"/>
            <a:chOff x="2485812" y="463508"/>
            <a:chExt cx="780725" cy="584775"/>
          </a:xfrm>
        </p:grpSpPr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DECA253-63A1-3625-F771-C2AA2EF4A247}"/>
                </a:ext>
              </a:extLst>
            </p:cNvPr>
            <p:cNvSpPr/>
            <p:nvPr/>
          </p:nvSpPr>
          <p:spPr>
            <a:xfrm>
              <a:off x="2485812" y="576503"/>
              <a:ext cx="780725" cy="45306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E36F228-6F2E-8059-FF22-DEB09F17B830}"/>
                </a:ext>
              </a:extLst>
            </p:cNvPr>
            <p:cNvSpPr txBox="1"/>
            <p:nvPr/>
          </p:nvSpPr>
          <p:spPr>
            <a:xfrm>
              <a:off x="2665818" y="463508"/>
              <a:ext cx="495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y-AM" sz="3200" b="1" dirty="0"/>
                <a:t>Լ</a:t>
              </a:r>
              <a:endParaRPr lang="en-US" sz="3200" b="1" dirty="0"/>
            </a:p>
          </p:txBody>
        </p:sp>
      </p:grp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19ECAC5B-6135-F00C-EEB0-B832ADD344C4}"/>
              </a:ext>
            </a:extLst>
          </p:cNvPr>
          <p:cNvSpPr/>
          <p:nvPr/>
        </p:nvSpPr>
        <p:spPr>
          <a:xfrm>
            <a:off x="3822190" y="3104843"/>
            <a:ext cx="2435622" cy="1286929"/>
          </a:xfrm>
          <a:prstGeom prst="roundRect">
            <a:avLst/>
          </a:prstGeom>
          <a:solidFill>
            <a:srgbClr val="73BC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A34CFE7-A0D4-BC3D-E3BE-6A97E344FC59}"/>
              </a:ext>
            </a:extLst>
          </p:cNvPr>
          <p:cNvSpPr txBox="1"/>
          <p:nvPr/>
        </p:nvSpPr>
        <p:spPr>
          <a:xfrm>
            <a:off x="3882115" y="3209900"/>
            <a:ext cx="2548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/>
              <a:t>Օգնեք Նարեին ծննդյան օրվա նվերը հասցնել տատիկին</a:t>
            </a:r>
            <a:endParaRPr lang="en-US" dirty="0"/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8F865C16-CC13-C96D-5A5A-0201625B393A}"/>
              </a:ext>
            </a:extLst>
          </p:cNvPr>
          <p:cNvSpPr/>
          <p:nvPr/>
        </p:nvSpPr>
        <p:spPr>
          <a:xfrm>
            <a:off x="8669218" y="5868855"/>
            <a:ext cx="3522782" cy="948965"/>
          </a:xfrm>
          <a:prstGeom prst="roundRect">
            <a:avLst/>
          </a:prstGeom>
          <a:solidFill>
            <a:srgbClr val="73BC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3964019-DDC5-4157-4FAD-97AED8A2CA29}"/>
              </a:ext>
            </a:extLst>
          </p:cNvPr>
          <p:cNvSpPr txBox="1"/>
          <p:nvPr/>
        </p:nvSpPr>
        <p:spPr>
          <a:xfrm>
            <a:off x="8838715" y="5971884"/>
            <a:ext cx="383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/>
              <a:t>Ո՞ր կետերով պետք է անցնի Նարեն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9A7360-AA3D-5E8C-5BCD-9A6EBCFFA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677" r="897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784" y="4325173"/>
            <a:ext cx="1335449" cy="1693543"/>
          </a:xfrm>
          <a:prstGeom prst="rect">
            <a:avLst/>
          </a:prstGeom>
        </p:spPr>
      </p:pic>
      <p:sp>
        <p:nvSpPr>
          <p:cNvPr id="115" name="Прямоугольник: скругленные углы 114">
            <a:extLst>
              <a:ext uri="{FF2B5EF4-FFF2-40B4-BE49-F238E27FC236}">
                <a16:creationId xmlns:a16="http://schemas.microsoft.com/office/drawing/2014/main" id="{D53F73B6-6AE6-63AE-4607-A01606A9A162}"/>
              </a:ext>
            </a:extLst>
          </p:cNvPr>
          <p:cNvSpPr/>
          <p:nvPr/>
        </p:nvSpPr>
        <p:spPr>
          <a:xfrm>
            <a:off x="8715550" y="4706918"/>
            <a:ext cx="3522782" cy="948965"/>
          </a:xfrm>
          <a:prstGeom prst="roundRect">
            <a:avLst/>
          </a:prstGeom>
          <a:solidFill>
            <a:srgbClr val="73BC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499A4D8-03A1-6BD3-C42E-7C4A68FA1A2E}"/>
              </a:ext>
            </a:extLst>
          </p:cNvPr>
          <p:cNvSpPr txBox="1"/>
          <p:nvPr/>
        </p:nvSpPr>
        <p:spPr>
          <a:xfrm>
            <a:off x="8733529" y="4808128"/>
            <a:ext cx="3838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/>
              <a:t>Կարո՞ղ ես օգնել նարեին ավելի</a:t>
            </a:r>
            <a:r>
              <a:rPr lang="ru-RU" dirty="0"/>
              <a:t> </a:t>
            </a:r>
            <a:r>
              <a:rPr lang="hy-AM" dirty="0"/>
              <a:t>կարճ ճանապարհով հասնել տատիկին</a:t>
            </a:r>
            <a:endParaRPr lang="en-US" dirty="0"/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3AC7A35E-326C-3CA4-5904-F45A6020115B}"/>
              </a:ext>
            </a:extLst>
          </p:cNvPr>
          <p:cNvGrpSpPr/>
          <p:nvPr/>
        </p:nvGrpSpPr>
        <p:grpSpPr>
          <a:xfrm>
            <a:off x="4484842" y="6034651"/>
            <a:ext cx="780725" cy="584775"/>
            <a:chOff x="3332435" y="384271"/>
            <a:chExt cx="780725" cy="584775"/>
          </a:xfrm>
        </p:grpSpPr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1F41B15D-119F-214D-D807-442B997902C1}"/>
                </a:ext>
              </a:extLst>
            </p:cNvPr>
            <p:cNvSpPr/>
            <p:nvPr/>
          </p:nvSpPr>
          <p:spPr>
            <a:xfrm>
              <a:off x="3332435" y="450128"/>
              <a:ext cx="780725" cy="45306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C772E92-DB47-0234-E426-B81B09F3EE7D}"/>
                </a:ext>
              </a:extLst>
            </p:cNvPr>
            <p:cNvSpPr txBox="1"/>
            <p:nvPr/>
          </p:nvSpPr>
          <p:spPr>
            <a:xfrm>
              <a:off x="3490125" y="384271"/>
              <a:ext cx="495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y-AM" sz="3200" b="1" dirty="0"/>
                <a:t>Կ</a:t>
              </a:r>
              <a:endParaRPr lang="en-US" sz="3200" b="1" dirty="0"/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FE8679C-9047-1A67-BCEB-7FD79A7D679E}"/>
              </a:ext>
            </a:extLst>
          </p:cNvPr>
          <p:cNvSpPr/>
          <p:nvPr/>
        </p:nvSpPr>
        <p:spPr>
          <a:xfrm>
            <a:off x="8679483" y="3531920"/>
            <a:ext cx="3522782" cy="948965"/>
          </a:xfrm>
          <a:prstGeom prst="roundRect">
            <a:avLst/>
          </a:prstGeom>
          <a:solidFill>
            <a:srgbClr val="73BC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E4EB6-4434-9A24-E512-4E2C04C5DBD7}"/>
              </a:ext>
            </a:extLst>
          </p:cNvPr>
          <p:cNvSpPr txBox="1"/>
          <p:nvPr/>
        </p:nvSpPr>
        <p:spPr>
          <a:xfrm>
            <a:off x="8697462" y="3633130"/>
            <a:ext cx="383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/>
              <a:t>Ո՞ր կետերով անցավ նարեն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0612 -0.3166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87 -0.29306 L 0.29935 -0.588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35 -0.58889 L 0.53451 -0.577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51 -0.57755 L 0.72435 -0.540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2526 -0.3159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-1581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20651 -0.1824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-912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767 0.283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1419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1315 -0.2627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0" grpId="0"/>
      <p:bldP spid="100" grpId="1"/>
      <p:bldP spid="112" grpId="0" animBg="1"/>
      <p:bldP spid="101" grpId="0"/>
      <p:bldP spid="115" grpId="0" animBg="1"/>
      <p:bldP spid="115" grpId="1" animBg="1"/>
      <p:bldP spid="116" grpId="0"/>
      <p:bldP spid="116" grpId="1"/>
      <p:bldP spid="3" grpId="0" animBg="1"/>
      <p:bldP spid="3" grpId="1" animBg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A7B98-B664-55CE-E3B2-EE584D71EC2C}"/>
              </a:ext>
            </a:extLst>
          </p:cNvPr>
          <p:cNvSpPr/>
          <p:nvPr/>
        </p:nvSpPr>
        <p:spPr>
          <a:xfrm>
            <a:off x="-8185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77BFB4-3C8E-5698-CDD3-B77D5DC1FE59}"/>
              </a:ext>
            </a:extLst>
          </p:cNvPr>
          <p:cNvSpPr/>
          <p:nvPr/>
        </p:nvSpPr>
        <p:spPr>
          <a:xfrm>
            <a:off x="784202" y="975357"/>
            <a:ext cx="100621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y-AM" sz="28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Հաջորդաբար իրար միացած հատվածները կազմում են մի պատկեր , որին անվանում են    </a:t>
            </a:r>
            <a:r>
              <a:rPr lang="hy-AM" sz="2800" i="1" u="sng" cap="none" spc="0" dirty="0">
                <a:ln w="0"/>
                <a:solidFill>
                  <a:srgbClr val="FF0000"/>
                </a:solidFill>
              </a:rPr>
              <a:t>բեկյալ գիծ </a:t>
            </a:r>
            <a:r>
              <a:rPr lang="en-US" sz="2800" i="1" dirty="0">
                <a:ln w="0"/>
                <a:solidFill>
                  <a:srgbClr val="FF0000"/>
                </a:solidFill>
              </a:rPr>
              <a:t> </a:t>
            </a:r>
            <a:r>
              <a:rPr lang="hy-AM" sz="2800" cap="none" spc="0" dirty="0">
                <a:ln w="0"/>
              </a:rPr>
              <a:t>կամ</a:t>
            </a:r>
            <a:r>
              <a:rPr lang="hy-AM" sz="2800" i="1" u="sng" cap="none" spc="0" dirty="0">
                <a:ln w="0"/>
                <a:solidFill>
                  <a:srgbClr val="FF0000"/>
                </a:solidFill>
              </a:rPr>
              <a:t>  բեկյալ </a:t>
            </a:r>
            <a:r>
              <a:rPr lang="hy-AM" sz="2800" i="1" cap="none" spc="0" dirty="0">
                <a:ln w="0"/>
                <a:solidFill>
                  <a:srgbClr val="FF0000"/>
                </a:solidFill>
              </a:rPr>
              <a:t>։</a:t>
            </a:r>
            <a:endParaRPr lang="en-US" sz="2800" cap="none" spc="0" dirty="0">
              <a:ln w="0"/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F314CED-2AAB-FF98-A431-7246073693C5}"/>
              </a:ext>
            </a:extLst>
          </p:cNvPr>
          <p:cNvCxnSpPr>
            <a:cxnSpLocks/>
          </p:cNvCxnSpPr>
          <p:nvPr/>
        </p:nvCxnSpPr>
        <p:spPr>
          <a:xfrm flipV="1">
            <a:off x="737674" y="2584313"/>
            <a:ext cx="1801239" cy="13148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578E0192-65A8-164B-1E2F-47F1CF551579}"/>
              </a:ext>
            </a:extLst>
          </p:cNvPr>
          <p:cNvSpPr/>
          <p:nvPr/>
        </p:nvSpPr>
        <p:spPr>
          <a:xfrm>
            <a:off x="6776007" y="3847288"/>
            <a:ext cx="155643" cy="165370"/>
          </a:xfrm>
          <a:prstGeom prst="ellipse">
            <a:avLst/>
          </a:prstGeom>
          <a:solidFill>
            <a:srgbClr val="E3A78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3B24506-B183-16B8-7AB2-86F27C8041E6}"/>
              </a:ext>
            </a:extLst>
          </p:cNvPr>
          <p:cNvSpPr/>
          <p:nvPr/>
        </p:nvSpPr>
        <p:spPr>
          <a:xfrm>
            <a:off x="5400663" y="2889111"/>
            <a:ext cx="155643" cy="165370"/>
          </a:xfrm>
          <a:prstGeom prst="ellipse">
            <a:avLst/>
          </a:prstGeom>
          <a:solidFill>
            <a:srgbClr val="E3A78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4806B8A-BBCE-8815-2387-BD822BD03F8C}"/>
              </a:ext>
            </a:extLst>
          </p:cNvPr>
          <p:cNvSpPr/>
          <p:nvPr/>
        </p:nvSpPr>
        <p:spPr>
          <a:xfrm>
            <a:off x="4094090" y="3503898"/>
            <a:ext cx="155643" cy="165370"/>
          </a:xfrm>
          <a:prstGeom prst="ellipse">
            <a:avLst/>
          </a:prstGeom>
          <a:solidFill>
            <a:srgbClr val="E3A78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75B254B-15CC-4A05-EF7C-9FC6A99F58A3}"/>
              </a:ext>
            </a:extLst>
          </p:cNvPr>
          <p:cNvSpPr/>
          <p:nvPr/>
        </p:nvSpPr>
        <p:spPr>
          <a:xfrm>
            <a:off x="2538918" y="2501628"/>
            <a:ext cx="155643" cy="165370"/>
          </a:xfrm>
          <a:prstGeom prst="ellipse">
            <a:avLst/>
          </a:prstGeom>
          <a:solidFill>
            <a:srgbClr val="E3A78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72681B6-1CCB-76E6-C982-969E8BE42AEA}"/>
              </a:ext>
            </a:extLst>
          </p:cNvPr>
          <p:cNvSpPr/>
          <p:nvPr/>
        </p:nvSpPr>
        <p:spPr>
          <a:xfrm>
            <a:off x="630268" y="3856427"/>
            <a:ext cx="155643" cy="165370"/>
          </a:xfrm>
          <a:prstGeom prst="ellipse">
            <a:avLst/>
          </a:prstGeom>
          <a:solidFill>
            <a:srgbClr val="E3A78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1D2E3AE-D89B-E5A6-DD3C-696BC080F398}"/>
              </a:ext>
            </a:extLst>
          </p:cNvPr>
          <p:cNvCxnSpPr>
            <a:cxnSpLocks/>
          </p:cNvCxnSpPr>
          <p:nvPr/>
        </p:nvCxnSpPr>
        <p:spPr>
          <a:xfrm flipH="1" flipV="1">
            <a:off x="2671768" y="2628086"/>
            <a:ext cx="1445115" cy="90975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984855C-91A6-A2E9-D6AC-9ACC7BF2A974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5533513" y="3030263"/>
            <a:ext cx="1272989" cy="83500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0B2833F-B51D-4EAD-E7E9-837CD6A5302C}"/>
              </a:ext>
            </a:extLst>
          </p:cNvPr>
          <p:cNvCxnSpPr>
            <a:cxnSpLocks/>
          </p:cNvCxnSpPr>
          <p:nvPr/>
        </p:nvCxnSpPr>
        <p:spPr>
          <a:xfrm flipV="1">
            <a:off x="4239685" y="3020535"/>
            <a:ext cx="1183771" cy="52681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3DF520F-C248-EE20-7395-A59711157F32}"/>
              </a:ext>
            </a:extLst>
          </p:cNvPr>
          <p:cNvSpPr/>
          <p:nvPr/>
        </p:nvSpPr>
        <p:spPr>
          <a:xfrm>
            <a:off x="4633944" y="104151"/>
            <a:ext cx="21050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Բեկյալ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4DDAD3C-B208-4363-81D6-1927C29E494D}"/>
              </a:ext>
            </a:extLst>
          </p:cNvPr>
          <p:cNvSpPr/>
          <p:nvPr/>
        </p:nvSpPr>
        <p:spPr>
          <a:xfrm>
            <a:off x="-54788" y="4725497"/>
            <a:ext cx="93774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Բեկյալը կազմող հատվածների երկարությունների գումարը անվանում են բեկյալի </a:t>
            </a:r>
            <a:r>
              <a:rPr lang="hy-AM" sz="28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երկարություն։</a:t>
            </a:r>
            <a:endParaRPr lang="en-US" sz="28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3685F-5FDA-B3BA-72D5-1AF1ED18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>
                        <a14:backgroundMark x1="48444" y1="38667" x2="28000" y2="64444"/>
                        <a14:backgroundMark x1="31111" y1="63111" x2="3556" y2="96000"/>
                        <a14:backgroundMark x1="47111" y1="40000" x2="81333" y2="1333"/>
                        <a14:backgroundMark x1="68889" y1="17778" x2="90667" y2="38222"/>
                        <a14:backgroundMark x1="92000" y1="35556" x2="92000" y2="35556"/>
                        <a14:backgroundMark x1="92000" y1="35556" x2="40444" y2="98667"/>
                        <a14:backgroundMark x1="24444" y1="69778" x2="22667" y2="98667"/>
                        <a14:backgroundMark x1="22667" y1="92444" x2="46222" y2="94667"/>
                        <a14:backgroundMark x1="34667" y1="85778" x2="50667" y2="85778"/>
                        <a14:backgroundMark x1="32000" y1="90667" x2="32000" y2="90667"/>
                        <a14:backgroundMark x1="37333" y1="89778" x2="37333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4138">
            <a:off x="186369" y="2782461"/>
            <a:ext cx="1087453" cy="1087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C1E23-27B2-F1A1-F3CA-6FAF0ECA270A}"/>
              </a:ext>
            </a:extLst>
          </p:cNvPr>
          <p:cNvSpPr txBox="1"/>
          <p:nvPr/>
        </p:nvSpPr>
        <p:spPr>
          <a:xfrm>
            <a:off x="593117" y="4081812"/>
            <a:ext cx="36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0B0AC-C155-C76B-FEC2-C8B7386D0770}"/>
              </a:ext>
            </a:extLst>
          </p:cNvPr>
          <p:cNvSpPr txBox="1"/>
          <p:nvPr/>
        </p:nvSpPr>
        <p:spPr>
          <a:xfrm>
            <a:off x="2538913" y="2091447"/>
            <a:ext cx="32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66E2E-ACD2-8648-FBEF-19B2C2F1546E}"/>
              </a:ext>
            </a:extLst>
          </p:cNvPr>
          <p:cNvSpPr txBox="1"/>
          <p:nvPr/>
        </p:nvSpPr>
        <p:spPr>
          <a:xfrm>
            <a:off x="4039425" y="3661382"/>
            <a:ext cx="73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8C07B2-0E1C-D9E3-8734-2D466DAFF2C2}"/>
              </a:ext>
            </a:extLst>
          </p:cNvPr>
          <p:cNvSpPr txBox="1"/>
          <p:nvPr/>
        </p:nvSpPr>
        <p:spPr>
          <a:xfrm>
            <a:off x="5316825" y="2538710"/>
            <a:ext cx="32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5D639-0AC4-3C5A-6999-04BC6920F582}"/>
              </a:ext>
            </a:extLst>
          </p:cNvPr>
          <p:cNvSpPr txBox="1"/>
          <p:nvPr/>
        </p:nvSpPr>
        <p:spPr>
          <a:xfrm>
            <a:off x="6882925" y="3932741"/>
            <a:ext cx="36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1" name="Стрелка: пятиугольник 30">
            <a:extLst>
              <a:ext uri="{FF2B5EF4-FFF2-40B4-BE49-F238E27FC236}">
                <a16:creationId xmlns:a16="http://schemas.microsoft.com/office/drawing/2014/main" id="{43FC804A-F6F6-C854-BF91-33CF5AB29545}"/>
              </a:ext>
            </a:extLst>
          </p:cNvPr>
          <p:cNvSpPr/>
          <p:nvPr/>
        </p:nvSpPr>
        <p:spPr>
          <a:xfrm rot="10800000">
            <a:off x="7793139" y="2267031"/>
            <a:ext cx="4431445" cy="747466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35E7CBD-94B7-EBFA-E11E-081D74923498}"/>
              </a:ext>
            </a:extLst>
          </p:cNvPr>
          <p:cNvSpPr/>
          <p:nvPr/>
        </p:nvSpPr>
        <p:spPr>
          <a:xfrm>
            <a:off x="8260108" y="2373842"/>
            <a:ext cx="35718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Բեկյալի գագաթներն են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Стрелка: пятиугольник 32">
            <a:extLst>
              <a:ext uri="{FF2B5EF4-FFF2-40B4-BE49-F238E27FC236}">
                <a16:creationId xmlns:a16="http://schemas.microsoft.com/office/drawing/2014/main" id="{29A0319B-D0D6-8044-7E1C-C7BBE799EAEF}"/>
              </a:ext>
            </a:extLst>
          </p:cNvPr>
          <p:cNvSpPr/>
          <p:nvPr/>
        </p:nvSpPr>
        <p:spPr>
          <a:xfrm rot="10800000">
            <a:off x="7745401" y="3024757"/>
            <a:ext cx="4431445" cy="74746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Стрелка: пятиугольник 33">
            <a:extLst>
              <a:ext uri="{FF2B5EF4-FFF2-40B4-BE49-F238E27FC236}">
                <a16:creationId xmlns:a16="http://schemas.microsoft.com/office/drawing/2014/main" id="{44EE0E35-CECF-0473-A4B1-5787696298BC}"/>
              </a:ext>
            </a:extLst>
          </p:cNvPr>
          <p:cNvSpPr/>
          <p:nvPr/>
        </p:nvSpPr>
        <p:spPr>
          <a:xfrm rot="10800000">
            <a:off x="7768132" y="3772223"/>
            <a:ext cx="4431445" cy="74746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E81260B-DCC5-C26A-4751-E3309176BFFD}"/>
              </a:ext>
            </a:extLst>
          </p:cNvPr>
          <p:cNvSpPr/>
          <p:nvPr/>
        </p:nvSpPr>
        <p:spPr>
          <a:xfrm>
            <a:off x="8194377" y="3109121"/>
            <a:ext cx="38411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Բեկյալի ծայրակետերն են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8E63594-B423-5782-EE7D-62E97A5C4C81}"/>
              </a:ext>
            </a:extLst>
          </p:cNvPr>
          <p:cNvSpPr/>
          <p:nvPr/>
        </p:nvSpPr>
        <p:spPr>
          <a:xfrm>
            <a:off x="8260108" y="3833635"/>
            <a:ext cx="3007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Բեկյալի կողմերն են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653F63E-7C34-D948-72AC-BF9CB3ED0903}"/>
              </a:ext>
            </a:extLst>
          </p:cNvPr>
          <p:cNvGrpSpPr/>
          <p:nvPr/>
        </p:nvGrpSpPr>
        <p:grpSpPr>
          <a:xfrm>
            <a:off x="8938533" y="2373841"/>
            <a:ext cx="3254134" cy="2781991"/>
            <a:chOff x="8938533" y="1919854"/>
            <a:chExt cx="3254134" cy="3235979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A0CFE310-AD32-632A-BD63-3E01EC3A8688}"/>
                </a:ext>
              </a:extLst>
            </p:cNvPr>
            <p:cNvSpPr/>
            <p:nvPr/>
          </p:nvSpPr>
          <p:spPr>
            <a:xfrm rot="10800000">
              <a:off x="8938533" y="1919854"/>
              <a:ext cx="3254134" cy="323597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744016C7-A306-8ECF-7B51-EA0CB02D61E4}"/>
                </a:ext>
              </a:extLst>
            </p:cNvPr>
            <p:cNvSpPr/>
            <p:nvPr/>
          </p:nvSpPr>
          <p:spPr>
            <a:xfrm>
              <a:off x="9415442" y="2164673"/>
              <a:ext cx="2428870" cy="52321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y-AM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Բեկյալն ունի 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D119368-977A-A0C1-FD62-53554F147345}"/>
                </a:ext>
              </a:extLst>
            </p:cNvPr>
            <p:cNvSpPr/>
            <p:nvPr/>
          </p:nvSpPr>
          <p:spPr>
            <a:xfrm>
              <a:off x="9598655" y="3055744"/>
              <a:ext cx="2114681" cy="52321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y-AM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5 - գագաթ</a:t>
              </a:r>
              <a:endPara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252BEF1C-4A16-77AC-BD26-8BE36E87E878}"/>
                </a:ext>
              </a:extLst>
            </p:cNvPr>
            <p:cNvSpPr/>
            <p:nvPr/>
          </p:nvSpPr>
          <p:spPr>
            <a:xfrm>
              <a:off x="9622249" y="3831154"/>
              <a:ext cx="1585690" cy="52321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y-AM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4 - կողմ</a:t>
              </a:r>
              <a:endPara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4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15468 -0.191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-96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68 -0.19189 L 0.28724 -0.051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701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24 -0.05162 L 0.39218 -0.1391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42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19 -0.13912 L 0.50872 0.009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694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32" grpId="0"/>
      <p:bldP spid="4" grpId="0"/>
      <p:bldP spid="5" grpId="0"/>
      <p:bldP spid="8" grpId="0"/>
      <p:bldP spid="16" grpId="0"/>
      <p:bldP spid="17" grpId="0"/>
      <p:bldP spid="31" grpId="0" animBg="1"/>
      <p:bldP spid="31" grpId="1" animBg="1"/>
      <p:bldP spid="27" grpId="0"/>
      <p:bldP spid="27" grpId="1"/>
      <p:bldP spid="33" grpId="0" animBg="1"/>
      <p:bldP spid="33" grpId="1" animBg="1"/>
      <p:bldP spid="34" grpId="0" animBg="1"/>
      <p:bldP spid="34" grpId="1" animBg="1"/>
      <p:bldP spid="28" grpId="0"/>
      <p:bldP spid="28" grpId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2E7518-3313-B3C8-9EFC-3829FBFD774B}"/>
              </a:ext>
            </a:extLst>
          </p:cNvPr>
          <p:cNvSpPr/>
          <p:nvPr/>
        </p:nvSpPr>
        <p:spPr>
          <a:xfrm>
            <a:off x="0" y="15071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BE12086-1DA9-B2A5-16EA-DF2531F64D4B}"/>
              </a:ext>
            </a:extLst>
          </p:cNvPr>
          <p:cNvCxnSpPr>
            <a:cxnSpLocks/>
          </p:cNvCxnSpPr>
          <p:nvPr/>
        </p:nvCxnSpPr>
        <p:spPr>
          <a:xfrm flipV="1">
            <a:off x="655137" y="1812228"/>
            <a:ext cx="1723418" cy="132134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54C7E73D-D50E-A99D-EB85-00EE7D10F372}"/>
              </a:ext>
            </a:extLst>
          </p:cNvPr>
          <p:cNvSpPr/>
          <p:nvPr/>
        </p:nvSpPr>
        <p:spPr>
          <a:xfrm>
            <a:off x="3303535" y="3699682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3270F0F-8C14-E841-9DF7-D59259234E77}"/>
              </a:ext>
            </a:extLst>
          </p:cNvPr>
          <p:cNvSpPr/>
          <p:nvPr/>
        </p:nvSpPr>
        <p:spPr>
          <a:xfrm>
            <a:off x="3799065" y="4252018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6C8FD2C-C550-EF86-B479-B4BC83ADA251}"/>
              </a:ext>
            </a:extLst>
          </p:cNvPr>
          <p:cNvSpPr/>
          <p:nvPr/>
        </p:nvSpPr>
        <p:spPr>
          <a:xfrm>
            <a:off x="2140581" y="4158444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B939D68-E29C-3D7C-A26A-04E7A32C6D9F}"/>
              </a:ext>
            </a:extLst>
          </p:cNvPr>
          <p:cNvSpPr/>
          <p:nvPr/>
        </p:nvSpPr>
        <p:spPr>
          <a:xfrm>
            <a:off x="588946" y="3050883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B3BB001-1681-BA7A-14D6-15715136F2EB}"/>
              </a:ext>
            </a:extLst>
          </p:cNvPr>
          <p:cNvCxnSpPr>
            <a:cxnSpLocks/>
          </p:cNvCxnSpPr>
          <p:nvPr/>
        </p:nvCxnSpPr>
        <p:spPr>
          <a:xfrm flipV="1">
            <a:off x="2220686" y="1977894"/>
            <a:ext cx="164779" cy="217195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99338D2-0714-6B68-CE36-66F42B63510C}"/>
              </a:ext>
            </a:extLst>
          </p:cNvPr>
          <p:cNvCxnSpPr>
            <a:cxnSpLocks/>
          </p:cNvCxnSpPr>
          <p:nvPr/>
        </p:nvCxnSpPr>
        <p:spPr>
          <a:xfrm flipV="1">
            <a:off x="2296224" y="3722255"/>
            <a:ext cx="1085133" cy="52976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EE65F44-1128-F732-E59E-83CFBBA1197B}"/>
              </a:ext>
            </a:extLst>
          </p:cNvPr>
          <p:cNvCxnSpPr>
            <a:cxnSpLocks/>
          </p:cNvCxnSpPr>
          <p:nvPr/>
        </p:nvCxnSpPr>
        <p:spPr>
          <a:xfrm>
            <a:off x="3448253" y="3813764"/>
            <a:ext cx="454698" cy="53847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30EDB442-A392-A4C7-0B01-E366E7FDD67A}"/>
              </a:ext>
            </a:extLst>
          </p:cNvPr>
          <p:cNvSpPr/>
          <p:nvPr/>
        </p:nvSpPr>
        <p:spPr>
          <a:xfrm>
            <a:off x="2307643" y="1802476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A9998D9-D3EF-AD54-4D52-C6E682F7E375}"/>
              </a:ext>
            </a:extLst>
          </p:cNvPr>
          <p:cNvCxnSpPr>
            <a:cxnSpLocks/>
          </p:cNvCxnSpPr>
          <p:nvPr/>
        </p:nvCxnSpPr>
        <p:spPr>
          <a:xfrm flipV="1">
            <a:off x="5890460" y="2257957"/>
            <a:ext cx="1723418" cy="132134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05FDD5F4-4CCE-53E6-D8E3-CB50A5B65A42}"/>
              </a:ext>
            </a:extLst>
          </p:cNvPr>
          <p:cNvSpPr/>
          <p:nvPr/>
        </p:nvSpPr>
        <p:spPr>
          <a:xfrm>
            <a:off x="7118898" y="3432579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29920C9-04E0-9AE7-48CE-28F9A75DFF89}"/>
              </a:ext>
            </a:extLst>
          </p:cNvPr>
          <p:cNvSpPr/>
          <p:nvPr/>
        </p:nvSpPr>
        <p:spPr>
          <a:xfrm>
            <a:off x="7359696" y="4582967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4BF8A59-CBB3-A2B1-490D-A2568CC5ED40}"/>
              </a:ext>
            </a:extLst>
          </p:cNvPr>
          <p:cNvSpPr/>
          <p:nvPr/>
        </p:nvSpPr>
        <p:spPr>
          <a:xfrm>
            <a:off x="5848697" y="3444071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1AD9EDF-9C16-C0D4-20C0-50988223108B}"/>
              </a:ext>
            </a:extLst>
          </p:cNvPr>
          <p:cNvCxnSpPr>
            <a:cxnSpLocks/>
            <a:endCxn id="25" idx="4"/>
          </p:cNvCxnSpPr>
          <p:nvPr/>
        </p:nvCxnSpPr>
        <p:spPr>
          <a:xfrm flipV="1">
            <a:off x="7453514" y="2365762"/>
            <a:ext cx="187879" cy="228829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4F9016F-08C4-333A-8434-8FB8E1AF2218}"/>
              </a:ext>
            </a:extLst>
          </p:cNvPr>
          <p:cNvCxnSpPr>
            <a:cxnSpLocks/>
            <a:endCxn id="19" idx="5"/>
          </p:cNvCxnSpPr>
          <p:nvPr/>
        </p:nvCxnSpPr>
        <p:spPr>
          <a:xfrm flipH="1" flipV="1">
            <a:off x="7251748" y="3573731"/>
            <a:ext cx="1397718" cy="56607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96B9B7-6646-031D-174A-B4067576B6A7}"/>
              </a:ext>
            </a:extLst>
          </p:cNvPr>
          <p:cNvCxnSpPr>
            <a:cxnSpLocks/>
          </p:cNvCxnSpPr>
          <p:nvPr/>
        </p:nvCxnSpPr>
        <p:spPr>
          <a:xfrm flipV="1">
            <a:off x="7453514" y="4139805"/>
            <a:ext cx="1183771" cy="52681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98A027CE-479F-26C6-D220-876FFBA918AD}"/>
              </a:ext>
            </a:extLst>
          </p:cNvPr>
          <p:cNvSpPr/>
          <p:nvPr/>
        </p:nvSpPr>
        <p:spPr>
          <a:xfrm>
            <a:off x="7563571" y="2200392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AB09971-2A31-B362-9BFA-F07EBF489D3F}"/>
              </a:ext>
            </a:extLst>
          </p:cNvPr>
          <p:cNvSpPr/>
          <p:nvPr/>
        </p:nvSpPr>
        <p:spPr>
          <a:xfrm>
            <a:off x="8575460" y="4058089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0F05A80-0A65-160E-5483-A00526E6AADA}"/>
              </a:ext>
            </a:extLst>
          </p:cNvPr>
          <p:cNvSpPr/>
          <p:nvPr/>
        </p:nvSpPr>
        <p:spPr>
          <a:xfrm>
            <a:off x="1208387" y="939909"/>
            <a:ext cx="26196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Պարզ բեկյալ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B655926-27B5-94B8-79CB-7E09EBD6DF67}"/>
              </a:ext>
            </a:extLst>
          </p:cNvPr>
          <p:cNvSpPr/>
          <p:nvPr/>
        </p:nvSpPr>
        <p:spPr>
          <a:xfrm>
            <a:off x="6752169" y="846174"/>
            <a:ext cx="3190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Ոչ պարզ բեկյալ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46D75DB-1528-B01D-3695-08608EDE282F}"/>
              </a:ext>
            </a:extLst>
          </p:cNvPr>
          <p:cNvSpPr/>
          <p:nvPr/>
        </p:nvSpPr>
        <p:spPr>
          <a:xfrm>
            <a:off x="6860687" y="4963203"/>
            <a:ext cx="52590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Բեկյալը, որը գծելիս նույն կետով երկու անգամ է անցնում, կոչվում է ինքնահատումով բեկյալ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2E8CD95-A8CE-FC85-C4AC-BAA281034E2C}"/>
              </a:ext>
            </a:extLst>
          </p:cNvPr>
          <p:cNvSpPr/>
          <p:nvPr/>
        </p:nvSpPr>
        <p:spPr>
          <a:xfrm>
            <a:off x="250677" y="5169343"/>
            <a:ext cx="57536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Ինքնահատում չունեցող բեկյալներն անվանում են պարզ բեկյալներ։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7C1CA53-F85C-3047-7AC6-137FF6795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1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214" y="5700928"/>
            <a:ext cx="1106530" cy="11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0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EF4253-B4FC-012B-8912-D645E4128A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5C2915-429E-70B8-CF3F-C6953B5DD043}"/>
              </a:ext>
            </a:extLst>
          </p:cNvPr>
          <p:cNvSpPr/>
          <p:nvPr/>
        </p:nvSpPr>
        <p:spPr>
          <a:xfrm>
            <a:off x="462995" y="1241030"/>
            <a:ext cx="10666015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Այն </a:t>
            </a:r>
            <a:r>
              <a:rPr lang="hy-AM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պարզ բեկյալը, որի  սկիզբը և վերջը համընկնում են կանվա</a:t>
            </a:r>
            <a:r>
              <a:rPr lang="hy-AM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նե</a:t>
            </a:r>
            <a:r>
              <a:rPr lang="hy-AM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նք</a:t>
            </a:r>
          </a:p>
          <a:p>
            <a:pPr algn="ctr"/>
            <a:r>
              <a:rPr lang="hy-AM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y-AM" sz="2800" b="0" u="sng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բազմանկյուն</a:t>
            </a:r>
            <a:r>
              <a:rPr lang="hy-AM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։</a:t>
            </a:r>
            <a:endParaRPr lang="en-US" sz="2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05522E-60D2-F725-043C-9EAE2205B9A5}"/>
              </a:ext>
            </a:extLst>
          </p:cNvPr>
          <p:cNvSpPr/>
          <p:nvPr/>
        </p:nvSpPr>
        <p:spPr>
          <a:xfrm>
            <a:off x="3329986" y="194952"/>
            <a:ext cx="4559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Բազմանկյուն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9379891-F721-BF33-5AC3-771271971A90}"/>
              </a:ext>
            </a:extLst>
          </p:cNvPr>
          <p:cNvCxnSpPr>
            <a:cxnSpLocks/>
          </p:cNvCxnSpPr>
          <p:nvPr/>
        </p:nvCxnSpPr>
        <p:spPr>
          <a:xfrm flipH="1">
            <a:off x="2970339" y="4718947"/>
            <a:ext cx="1426165" cy="94554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43A045A-5D84-A63B-60A4-A846C17B7F3C}"/>
              </a:ext>
            </a:extLst>
          </p:cNvPr>
          <p:cNvGrpSpPr/>
          <p:nvPr/>
        </p:nvGrpSpPr>
        <p:grpSpPr>
          <a:xfrm>
            <a:off x="7828431" y="2141931"/>
            <a:ext cx="3683215" cy="1819252"/>
            <a:chOff x="8567893" y="1919852"/>
            <a:chExt cx="3950466" cy="3235979"/>
          </a:xfrm>
          <a:solidFill>
            <a:srgbClr val="FFFFD8"/>
          </a:solidFill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CC8BA26C-AFB4-2203-8714-CFCD02161671}"/>
                </a:ext>
              </a:extLst>
            </p:cNvPr>
            <p:cNvSpPr/>
            <p:nvPr/>
          </p:nvSpPr>
          <p:spPr>
            <a:xfrm rot="10800000">
              <a:off x="8567893" y="1919852"/>
              <a:ext cx="3950466" cy="3235979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9CBE7F00-4AE5-F7BD-0A71-CCC9B4CAB32C}"/>
                </a:ext>
              </a:extLst>
            </p:cNvPr>
            <p:cNvSpPr/>
            <p:nvPr/>
          </p:nvSpPr>
          <p:spPr>
            <a:xfrm>
              <a:off x="8771127" y="2164673"/>
              <a:ext cx="3717504" cy="71169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ABCDEF</a:t>
              </a:r>
              <a:r>
                <a:rPr lang="hy-AM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բ</a:t>
              </a:r>
              <a:r>
                <a:rPr lang="hy-AM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ազմանկյունն ունի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7D6DFD02-6C59-E721-C9C7-9C02BCE606D3}"/>
                </a:ext>
              </a:extLst>
            </p:cNvPr>
            <p:cNvSpPr/>
            <p:nvPr/>
          </p:nvSpPr>
          <p:spPr>
            <a:xfrm>
              <a:off x="9671516" y="3055744"/>
              <a:ext cx="1968960" cy="82118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y-AM" sz="2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6</a:t>
              </a:r>
              <a:r>
                <a:rPr lang="hy-AM" sz="2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- գագաթ</a:t>
              </a:r>
              <a:endPara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D0762797-4473-5562-C056-9FB3277D777F}"/>
                </a:ext>
              </a:extLst>
            </p:cNvPr>
            <p:cNvSpPr/>
            <p:nvPr/>
          </p:nvSpPr>
          <p:spPr>
            <a:xfrm>
              <a:off x="9693280" y="3802358"/>
              <a:ext cx="1482395" cy="82118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y-AM" sz="2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6</a:t>
              </a:r>
              <a:r>
                <a:rPr lang="hy-AM" sz="2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- կողմ</a:t>
              </a:r>
              <a:endPara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C169914-A12A-C997-1F9E-49060845CB8D}"/>
              </a:ext>
            </a:extLst>
          </p:cNvPr>
          <p:cNvGrpSpPr/>
          <p:nvPr/>
        </p:nvGrpSpPr>
        <p:grpSpPr>
          <a:xfrm>
            <a:off x="5307685" y="5719438"/>
            <a:ext cx="7047375" cy="945544"/>
            <a:chOff x="7521787" y="2900955"/>
            <a:chExt cx="7047375" cy="3235979"/>
          </a:xfrm>
          <a:solidFill>
            <a:srgbClr val="FFFFD8"/>
          </a:solidFill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0B40D6F3-9507-A701-C3AF-1D933E2B4D0D}"/>
                </a:ext>
              </a:extLst>
            </p:cNvPr>
            <p:cNvSpPr/>
            <p:nvPr/>
          </p:nvSpPr>
          <p:spPr>
            <a:xfrm rot="10800000">
              <a:off x="8148313" y="2900955"/>
              <a:ext cx="6104495" cy="3235979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CE28F9C2-563A-B999-3BAE-955103903999}"/>
                </a:ext>
              </a:extLst>
            </p:cNvPr>
            <p:cNvSpPr/>
            <p:nvPr/>
          </p:nvSpPr>
          <p:spPr>
            <a:xfrm>
              <a:off x="7521787" y="3145581"/>
              <a:ext cx="7047375" cy="24226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y-AM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Բազմանկյան բոլոր կողմերի գումարը կանվանենք պարագիծ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90C30BA-67EA-2D5D-9E9D-9DC2E168B0D1}"/>
              </a:ext>
            </a:extLst>
          </p:cNvPr>
          <p:cNvGrpSpPr/>
          <p:nvPr/>
        </p:nvGrpSpPr>
        <p:grpSpPr>
          <a:xfrm>
            <a:off x="891777" y="2297981"/>
            <a:ext cx="3765233" cy="3810852"/>
            <a:chOff x="2041071" y="2492838"/>
            <a:chExt cx="3765233" cy="3810852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156F2276-0EF4-A250-31F0-EDB6F2F7CF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0356" y="2903906"/>
              <a:ext cx="1246906" cy="775784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3DF8273A-2C8B-E5F3-2BDB-A9CED3A2DAE1}"/>
                </a:ext>
              </a:extLst>
            </p:cNvPr>
            <p:cNvSpPr/>
            <p:nvPr/>
          </p:nvSpPr>
          <p:spPr>
            <a:xfrm>
              <a:off x="2184713" y="3632153"/>
              <a:ext cx="155643" cy="165370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61EE410-536F-C040-C40A-4E8650C566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7167" y="2894466"/>
              <a:ext cx="1224397" cy="33003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27D65A0-CEFB-E897-B70B-01CD59C00D51}"/>
                </a:ext>
              </a:extLst>
            </p:cNvPr>
            <p:cNvCxnSpPr>
              <a:cxnSpLocks/>
            </p:cNvCxnSpPr>
            <p:nvPr/>
          </p:nvCxnSpPr>
          <p:spPr>
            <a:xfrm>
              <a:off x="5071578" y="3299655"/>
              <a:ext cx="517828" cy="159918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29771BDB-575A-937C-0E12-BD8B1091D1F9}"/>
                </a:ext>
              </a:extLst>
            </p:cNvPr>
            <p:cNvSpPr/>
            <p:nvPr/>
          </p:nvSpPr>
          <p:spPr>
            <a:xfrm>
              <a:off x="4941564" y="3158144"/>
              <a:ext cx="155643" cy="165370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44EC1CC4-A64B-95A7-4243-04948DAA9B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3824" y="3797523"/>
              <a:ext cx="463018" cy="1426048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B7262A1D-67A5-A1EC-6E41-233183E745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97321" y="5279277"/>
              <a:ext cx="1193909" cy="54188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F12ACAB-69CF-F17E-EBE4-097F03077C2F}"/>
                </a:ext>
              </a:extLst>
            </p:cNvPr>
            <p:cNvSpPr/>
            <p:nvPr/>
          </p:nvSpPr>
          <p:spPr>
            <a:xfrm>
              <a:off x="3955143" y="5765456"/>
              <a:ext cx="155643" cy="165370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8310569-F8A0-3C9B-EA88-1B76957F6196}"/>
                </a:ext>
              </a:extLst>
            </p:cNvPr>
            <p:cNvSpPr txBox="1"/>
            <p:nvPr/>
          </p:nvSpPr>
          <p:spPr>
            <a:xfrm>
              <a:off x="2041071" y="3240829"/>
              <a:ext cx="232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2E8297-0897-F790-2618-E17F9F4C735C}"/>
                </a:ext>
              </a:extLst>
            </p:cNvPr>
            <p:cNvSpPr txBox="1"/>
            <p:nvPr/>
          </p:nvSpPr>
          <p:spPr>
            <a:xfrm>
              <a:off x="3498221" y="2492838"/>
              <a:ext cx="493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28AF008-43A4-B160-F228-E2828F521217}"/>
                </a:ext>
              </a:extLst>
            </p:cNvPr>
            <p:cNvSpPr txBox="1"/>
            <p:nvPr/>
          </p:nvSpPr>
          <p:spPr>
            <a:xfrm>
              <a:off x="5054994" y="2857093"/>
              <a:ext cx="378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70B1F0-3870-17B4-399C-E91BF8B1E1D3}"/>
                </a:ext>
              </a:extLst>
            </p:cNvPr>
            <p:cNvSpPr txBox="1"/>
            <p:nvPr/>
          </p:nvSpPr>
          <p:spPr>
            <a:xfrm>
              <a:off x="5589406" y="4768165"/>
              <a:ext cx="216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1EC1E2-F3B7-C7D8-13E9-C996E5C295B8}"/>
                </a:ext>
              </a:extLst>
            </p:cNvPr>
            <p:cNvSpPr txBox="1"/>
            <p:nvPr/>
          </p:nvSpPr>
          <p:spPr>
            <a:xfrm>
              <a:off x="3908313" y="5934358"/>
              <a:ext cx="342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75948B3-D24B-6A2B-674B-CFD72C38F534}"/>
                </a:ext>
              </a:extLst>
            </p:cNvPr>
            <p:cNvSpPr txBox="1"/>
            <p:nvPr/>
          </p:nvSpPr>
          <p:spPr>
            <a:xfrm>
              <a:off x="2532981" y="5287441"/>
              <a:ext cx="235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78F71D03-2770-87A1-EACF-8701FC7F7A3E}"/>
              </a:ext>
            </a:extLst>
          </p:cNvPr>
          <p:cNvSpPr/>
          <p:nvPr/>
        </p:nvSpPr>
        <p:spPr>
          <a:xfrm rot="10800000">
            <a:off x="5934211" y="4344897"/>
            <a:ext cx="6104495" cy="945544"/>
          </a:xfrm>
          <a:prstGeom prst="roundRect">
            <a:avLst/>
          </a:prstGeom>
          <a:solidFill>
            <a:srgbClr val="FFFFE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A32BD6E-FFBD-26E8-FB0E-ADA797A6D4FC}"/>
              </a:ext>
            </a:extLst>
          </p:cNvPr>
          <p:cNvSpPr/>
          <p:nvPr/>
        </p:nvSpPr>
        <p:spPr>
          <a:xfrm>
            <a:off x="5307686" y="4654353"/>
            <a:ext cx="70473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ABCDEF </a:t>
            </a:r>
            <a:r>
              <a:rPr lang="hy-AM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BCDEFA</a:t>
            </a:r>
            <a:r>
              <a:rPr lang="hy-AM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բազմանկյունները նույնն են</a:t>
            </a:r>
            <a:r>
              <a:rPr lang="hy-AM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38B0EBC-D7B2-39F2-0E88-0404F5CD4C11}"/>
              </a:ext>
            </a:extLst>
          </p:cNvPr>
          <p:cNvSpPr/>
          <p:nvPr/>
        </p:nvSpPr>
        <p:spPr>
          <a:xfrm>
            <a:off x="2441397" y="2616924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8F79A0-B0F8-4FA6-AADC-9315F296B593}"/>
              </a:ext>
            </a:extLst>
          </p:cNvPr>
          <p:cNvSpPr/>
          <p:nvPr/>
        </p:nvSpPr>
        <p:spPr>
          <a:xfrm>
            <a:off x="4336171" y="4611838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0DBD659-2A48-ECDC-34CB-8D1CDFC34814}"/>
              </a:ext>
            </a:extLst>
          </p:cNvPr>
          <p:cNvSpPr/>
          <p:nvPr/>
        </p:nvSpPr>
        <p:spPr>
          <a:xfrm>
            <a:off x="1560596" y="4964904"/>
            <a:ext cx="155643" cy="16537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8AD99D-4C0A-3244-674E-79644CE05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1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0" y="-18453"/>
            <a:ext cx="1106530" cy="11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3A859-9A86-2286-0D91-9152B12E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F30CE-0063-452D-AB50-F51C78566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2B1458-F568-2B44-7EBF-E3ACE55C6709}"/>
              </a:ext>
            </a:extLst>
          </p:cNvPr>
          <p:cNvSpPr/>
          <p:nvPr/>
        </p:nvSpPr>
        <p:spPr>
          <a:xfrm>
            <a:off x="0" y="8861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24B7BA68-D597-EE57-924C-B0BC37F58B42}"/>
              </a:ext>
            </a:extLst>
          </p:cNvPr>
          <p:cNvSpPr/>
          <p:nvPr/>
        </p:nvSpPr>
        <p:spPr>
          <a:xfrm>
            <a:off x="1796871" y="859649"/>
            <a:ext cx="1240244" cy="1134126"/>
          </a:xfrm>
          <a:prstGeom prst="triangle">
            <a:avLst/>
          </a:prstGeom>
          <a:noFill/>
          <a:ln w="38100">
            <a:solidFill>
              <a:srgbClr val="E3A7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5504B7-A9E9-D79B-2AD3-604B00C0B708}"/>
              </a:ext>
            </a:extLst>
          </p:cNvPr>
          <p:cNvSpPr/>
          <p:nvPr/>
        </p:nvSpPr>
        <p:spPr>
          <a:xfrm>
            <a:off x="5814820" y="907776"/>
            <a:ext cx="44919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Երեք կողմ ունեցող բազմանյունը</a:t>
            </a:r>
          </a:p>
          <a:p>
            <a:pPr algn="ctr"/>
            <a:r>
              <a:rPr lang="hy-AM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կանվանենք եռանկյուն։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9B5A88E-8AAD-FE10-CCB2-EEB13B6FF70D}"/>
              </a:ext>
            </a:extLst>
          </p:cNvPr>
          <p:cNvSpPr/>
          <p:nvPr/>
        </p:nvSpPr>
        <p:spPr>
          <a:xfrm rot="10800000" flipH="1">
            <a:off x="5644210" y="4826039"/>
            <a:ext cx="5738841" cy="1191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dirty="0"/>
              <a:t>ց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729ED6-BBCE-E93E-EF93-EA2438AE25C7}"/>
              </a:ext>
            </a:extLst>
          </p:cNvPr>
          <p:cNvSpPr txBox="1"/>
          <p:nvPr/>
        </p:nvSpPr>
        <p:spPr>
          <a:xfrm>
            <a:off x="5998690" y="5175342"/>
            <a:ext cx="425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rgbClr val="FF0000"/>
                </a:solidFill>
              </a:rPr>
              <a:t>Հարց-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8E57B-656D-EE0D-C8BD-229669A54E6C}"/>
              </a:ext>
            </a:extLst>
          </p:cNvPr>
          <p:cNvSpPr txBox="1"/>
          <p:nvPr/>
        </p:nvSpPr>
        <p:spPr>
          <a:xfrm>
            <a:off x="7523981" y="5079618"/>
            <a:ext cx="383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/>
              <a:t>Ինչու՞ երկու կողմից բաղկացած բազմանկյուն չկա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AC0FFD-6A5A-5113-AF4A-274BDAF7A15B}"/>
              </a:ext>
            </a:extLst>
          </p:cNvPr>
          <p:cNvSpPr txBox="1"/>
          <p:nvPr/>
        </p:nvSpPr>
        <p:spPr>
          <a:xfrm>
            <a:off x="5544903" y="2336297"/>
            <a:ext cx="53598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Չորս կողմ ունեցող բազմանկյունը </a:t>
            </a:r>
          </a:p>
          <a:p>
            <a:pPr algn="ctr"/>
            <a:r>
              <a:rPr lang="hy-AM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կանվանենք քառանկյուն։</a:t>
            </a:r>
          </a:p>
          <a:p>
            <a:pPr algn="ctr"/>
            <a:endParaRPr lang="hy-AM" sz="1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3ABD1-1BE1-536A-B621-D5BA0DF35FE9}"/>
              </a:ext>
            </a:extLst>
          </p:cNvPr>
          <p:cNvSpPr txBox="1"/>
          <p:nvPr/>
        </p:nvSpPr>
        <p:spPr>
          <a:xfrm>
            <a:off x="5544903" y="3584183"/>
            <a:ext cx="53598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Հինգ կողմ ունեցող</a:t>
            </a:r>
            <a:r>
              <a:rPr lang="hy-AM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բազմանկյունը </a:t>
            </a:r>
          </a:p>
          <a:p>
            <a:pPr algn="ctr"/>
            <a:r>
              <a:rPr lang="hy-AM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կանվանենք հնգանկյուն։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47B578EA-B527-10B8-E389-01AB6E8A6582}"/>
              </a:ext>
            </a:extLst>
          </p:cNvPr>
          <p:cNvSpPr/>
          <p:nvPr/>
        </p:nvSpPr>
        <p:spPr>
          <a:xfrm>
            <a:off x="1693771" y="2461554"/>
            <a:ext cx="1672952" cy="751157"/>
          </a:xfrm>
          <a:prstGeom prst="parallelogram">
            <a:avLst/>
          </a:prstGeom>
          <a:noFill/>
          <a:ln w="38100">
            <a:solidFill>
              <a:srgbClr val="38227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ятиугольник 17">
            <a:extLst>
              <a:ext uri="{FF2B5EF4-FFF2-40B4-BE49-F238E27FC236}">
                <a16:creationId xmlns:a16="http://schemas.microsoft.com/office/drawing/2014/main" id="{B1835690-D572-44CF-DDD3-8E8DA3ED6FF0}"/>
              </a:ext>
            </a:extLst>
          </p:cNvPr>
          <p:cNvSpPr/>
          <p:nvPr/>
        </p:nvSpPr>
        <p:spPr>
          <a:xfrm>
            <a:off x="1796871" y="3671711"/>
            <a:ext cx="1672951" cy="984885"/>
          </a:xfrm>
          <a:prstGeom prst="pentagon">
            <a:avLst/>
          </a:prstGeom>
          <a:noFill/>
          <a:ln w="38100">
            <a:solidFill>
              <a:srgbClr val="CD21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21270C-5F13-D367-6981-C113CCAE5325}"/>
              </a:ext>
            </a:extLst>
          </p:cNvPr>
          <p:cNvSpPr/>
          <p:nvPr/>
        </p:nvSpPr>
        <p:spPr>
          <a:xfrm>
            <a:off x="280012" y="-28525"/>
            <a:ext cx="8818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Փորձե</a:t>
            </a:r>
            <a:r>
              <a:rPr lang="hy-AM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՛ք սահմանել պատկերները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ABC8C3-1E7F-0474-799A-82991625C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555" y="4379307"/>
            <a:ext cx="1752733" cy="23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2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936FFD-DF1D-B7B0-13FE-873DCFCE2DB7}"/>
              </a:ext>
            </a:extLst>
          </p:cNvPr>
          <p:cNvSpPr/>
          <p:nvPr/>
        </p:nvSpPr>
        <p:spPr>
          <a:xfrm rot="10800000" flipH="1">
            <a:off x="-20257" y="-25033"/>
            <a:ext cx="12292560" cy="7277397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dirty="0"/>
              <a:t>տառեչով</a:t>
            </a:r>
            <a:endParaRPr lang="en-US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FFB16A-A664-9C85-06A8-4582F87EDD3F}"/>
              </a:ext>
            </a:extLst>
          </p:cNvPr>
          <p:cNvSpPr/>
          <p:nvPr/>
        </p:nvSpPr>
        <p:spPr>
          <a:xfrm rot="10800000" flipH="1">
            <a:off x="215465" y="-15421"/>
            <a:ext cx="11761069" cy="1729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DAA77-5289-0B0D-73C6-57767D3D4A29}"/>
              </a:ext>
            </a:extLst>
          </p:cNvPr>
          <p:cNvSpPr txBox="1"/>
          <p:nvPr/>
        </p:nvSpPr>
        <p:spPr>
          <a:xfrm>
            <a:off x="1089498" y="1984443"/>
            <a:ext cx="903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516BD5-BBE4-6F63-A574-AE88A28AF1DC}"/>
              </a:ext>
            </a:extLst>
          </p:cNvPr>
          <p:cNvSpPr/>
          <p:nvPr/>
        </p:nvSpPr>
        <p:spPr>
          <a:xfrm>
            <a:off x="632298" y="298260"/>
            <a:ext cx="1026892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Առաջադրանք 336- </a:t>
            </a:r>
            <a:r>
              <a:rPr lang="hy-AM" sz="2400" b="1" dirty="0"/>
              <a:t>Գծ՛եք երեք գագաթ ունեցող բեկյալ։ Նշանակե՛ք գագաթները </a:t>
            </a:r>
            <a:r>
              <a:rPr lang="en-US" sz="2400" b="1" dirty="0"/>
              <a:t>A, B,</a:t>
            </a:r>
            <a:r>
              <a:rPr lang="hy-AM" sz="2400" b="1" dirty="0"/>
              <a:t> </a:t>
            </a:r>
            <a:r>
              <a:rPr lang="en-US" sz="2400" b="1" dirty="0"/>
              <a:t>C</a:t>
            </a:r>
            <a:r>
              <a:rPr lang="hy-AM" sz="2400" b="1" dirty="0"/>
              <a:t> տառերով։ Քանի՞ կողմ ունի այդ բեկյալը։</a:t>
            </a:r>
            <a:r>
              <a:rPr lang="en-US" sz="2400" b="1" dirty="0"/>
              <a:t> </a:t>
            </a:r>
            <a:endParaRPr lang="en-US" sz="2000" b="1" dirty="0"/>
          </a:p>
          <a:p>
            <a:pPr algn="ctr"/>
            <a:r>
              <a:rPr lang="hy-AM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B779F-3C4E-616A-5F12-111B14087671}"/>
              </a:ext>
            </a:extLst>
          </p:cNvPr>
          <p:cNvSpPr txBox="1"/>
          <p:nvPr/>
        </p:nvSpPr>
        <p:spPr>
          <a:xfrm>
            <a:off x="972766" y="2568102"/>
            <a:ext cx="66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/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2DB7CF-7487-BAF3-5335-F4A182CA13EB}"/>
              </a:ext>
            </a:extLst>
          </p:cNvPr>
          <p:cNvSpPr/>
          <p:nvPr/>
        </p:nvSpPr>
        <p:spPr>
          <a:xfrm>
            <a:off x="159710" y="1967206"/>
            <a:ext cx="23006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y-AM" sz="3200" b="1" cap="none" spc="0" dirty="0">
                <a:ln/>
                <a:solidFill>
                  <a:srgbClr val="FF0000"/>
                </a:solidFill>
                <a:effectLst/>
              </a:rPr>
              <a:t>Քայլաշար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2DC2321-10BB-026F-D3F0-22CCA06BFC14}"/>
              </a:ext>
            </a:extLst>
          </p:cNvPr>
          <p:cNvSpPr/>
          <p:nvPr/>
        </p:nvSpPr>
        <p:spPr>
          <a:xfrm>
            <a:off x="324296" y="4153945"/>
            <a:ext cx="55002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y-AM" sz="3200" b="1" cap="none" spc="0" dirty="0">
                <a:ln/>
                <a:solidFill>
                  <a:srgbClr val="FF0000"/>
                </a:solidFill>
                <a:effectLst/>
              </a:rPr>
              <a:t>Պատասխանել հարցերին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DA63541-04C1-0868-6719-95075B5BB4A0}"/>
              </a:ext>
            </a:extLst>
          </p:cNvPr>
          <p:cNvSpPr/>
          <p:nvPr/>
        </p:nvSpPr>
        <p:spPr>
          <a:xfrm>
            <a:off x="2520271" y="5457650"/>
            <a:ext cx="46410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y-AM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Քանի՞ գագաթ ունի  բեկյալը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6F5DC9E-964F-5EA4-14DA-CB2CDC208277}"/>
              </a:ext>
            </a:extLst>
          </p:cNvPr>
          <p:cNvSpPr/>
          <p:nvPr/>
        </p:nvSpPr>
        <p:spPr>
          <a:xfrm>
            <a:off x="2488023" y="4847128"/>
            <a:ext cx="42466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y-AM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Քանի՞ կողմ ունի  բեկյալը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C9C29A1-B8D1-A3E0-5098-19065678836E}"/>
              </a:ext>
            </a:extLst>
          </p:cNvPr>
          <p:cNvSpPr/>
          <p:nvPr/>
        </p:nvSpPr>
        <p:spPr>
          <a:xfrm>
            <a:off x="2488023" y="6092958"/>
            <a:ext cx="65918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y-AM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Գագաթները կողմերից քանիսով են ավելի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370BED-580B-7894-6F2E-3A4FCC7A2043}"/>
              </a:ext>
            </a:extLst>
          </p:cNvPr>
          <p:cNvSpPr/>
          <p:nvPr/>
        </p:nvSpPr>
        <p:spPr>
          <a:xfrm>
            <a:off x="49854" y="2564855"/>
            <a:ext cx="108093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y-AM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Նշեք երեք կետեր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y-AM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Կատարե՛ք նշանակում՝ 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A, B,</a:t>
            </a:r>
            <a:r>
              <a:rPr lang="hy-AM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hy-AM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տառերով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y-AM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Կետերը հերթականությամբ միացրեք իրար քանոնի </a:t>
            </a:r>
            <a:r>
              <a:rPr lang="hy-AM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օգնությամբ</a:t>
            </a:r>
            <a:r>
              <a:rPr lang="hy-AM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494001-229C-9A75-B4F2-684925FBE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1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804" y="6049995"/>
            <a:ext cx="1106530" cy="11065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F0C25E-DB65-592C-448B-5C234A298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1853" y="4947659"/>
            <a:ext cx="1077806" cy="107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20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3DAA77-5289-0B0D-73C6-57767D3D4A29}"/>
              </a:ext>
            </a:extLst>
          </p:cNvPr>
          <p:cNvSpPr txBox="1"/>
          <p:nvPr/>
        </p:nvSpPr>
        <p:spPr>
          <a:xfrm>
            <a:off x="1089498" y="1984443"/>
            <a:ext cx="903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516BD5-BBE4-6F63-A574-AE88A28AF1DC}"/>
              </a:ext>
            </a:extLst>
          </p:cNvPr>
          <p:cNvSpPr/>
          <p:nvPr/>
        </p:nvSpPr>
        <p:spPr>
          <a:xfrm>
            <a:off x="632298" y="298260"/>
            <a:ext cx="102689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4249558-AF53-0DC7-CF12-6E003192C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3" r="33293"/>
          <a:stretch/>
        </p:blipFill>
        <p:spPr>
          <a:xfrm>
            <a:off x="9932110" y="2142772"/>
            <a:ext cx="1838972" cy="2750153"/>
          </a:xfrm>
          <a:prstGeom prst="rect">
            <a:avLst/>
          </a:prstGeom>
        </p:spPr>
      </p:pic>
      <p:sp>
        <p:nvSpPr>
          <p:cNvPr id="39" name="Rectangle 12">
            <a:extLst>
              <a:ext uri="{FF2B5EF4-FFF2-40B4-BE49-F238E27FC236}">
                <a16:creationId xmlns:a16="http://schemas.microsoft.com/office/drawing/2014/main" id="{88CAE1A1-CA14-915A-1CE7-83CAED142745}"/>
              </a:ext>
            </a:extLst>
          </p:cNvPr>
          <p:cNvSpPr/>
          <p:nvPr/>
        </p:nvSpPr>
        <p:spPr>
          <a:xfrm>
            <a:off x="-2367054" y="-234141"/>
            <a:ext cx="13183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113CE8A-F485-4CA6-D225-02402415E060}"/>
              </a:ext>
            </a:extLst>
          </p:cNvPr>
          <p:cNvSpPr/>
          <p:nvPr/>
        </p:nvSpPr>
        <p:spPr>
          <a:xfrm rot="10800000" flipH="1">
            <a:off x="0" y="0"/>
            <a:ext cx="2722045" cy="12270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74AD65-900D-D99D-22DF-26ABE11F8A53}"/>
              </a:ext>
            </a:extLst>
          </p:cNvPr>
          <p:cNvSpPr txBox="1"/>
          <p:nvPr/>
        </p:nvSpPr>
        <p:spPr>
          <a:xfrm>
            <a:off x="423928" y="205369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Խնդիր 338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0" name="Стрелка: пятиугольник 49">
            <a:extLst>
              <a:ext uri="{FF2B5EF4-FFF2-40B4-BE49-F238E27FC236}">
                <a16:creationId xmlns:a16="http://schemas.microsoft.com/office/drawing/2014/main" id="{D1718EB7-8738-826F-1A1F-CCFEEC01948E}"/>
              </a:ext>
            </a:extLst>
          </p:cNvPr>
          <p:cNvSpPr/>
          <p:nvPr/>
        </p:nvSpPr>
        <p:spPr>
          <a:xfrm>
            <a:off x="820364" y="3295744"/>
            <a:ext cx="7870284" cy="900341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51" name="Стрелка: пятиугольник 50">
            <a:extLst>
              <a:ext uri="{FF2B5EF4-FFF2-40B4-BE49-F238E27FC236}">
                <a16:creationId xmlns:a16="http://schemas.microsoft.com/office/drawing/2014/main" id="{BC952720-52C8-2E36-32B5-5E8731C1FAFB}"/>
              </a:ext>
            </a:extLst>
          </p:cNvPr>
          <p:cNvSpPr/>
          <p:nvPr/>
        </p:nvSpPr>
        <p:spPr>
          <a:xfrm>
            <a:off x="820364" y="1825004"/>
            <a:ext cx="7870283" cy="863337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33C768D-3BD8-373C-091C-B67C562C2EF7}"/>
              </a:ext>
            </a:extLst>
          </p:cNvPr>
          <p:cNvSpPr/>
          <p:nvPr/>
        </p:nvSpPr>
        <p:spPr>
          <a:xfrm>
            <a:off x="1366737" y="1960386"/>
            <a:ext cx="62584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Քանի՞ գագաթ ունի 4 կողմ ունեցող ոչ փակ բեկյալը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Стрелка: пятиугольник 52">
            <a:extLst>
              <a:ext uri="{FF2B5EF4-FFF2-40B4-BE49-F238E27FC236}">
                <a16:creationId xmlns:a16="http://schemas.microsoft.com/office/drawing/2014/main" id="{32FB5F68-C328-61CC-94D2-FE1A7D9F4ECE}"/>
              </a:ext>
            </a:extLst>
          </p:cNvPr>
          <p:cNvSpPr/>
          <p:nvPr/>
        </p:nvSpPr>
        <p:spPr>
          <a:xfrm>
            <a:off x="820364" y="4854229"/>
            <a:ext cx="7870284" cy="900341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B779F-3C4E-616A-5F12-111B14087671}"/>
              </a:ext>
            </a:extLst>
          </p:cNvPr>
          <p:cNvSpPr txBox="1"/>
          <p:nvPr/>
        </p:nvSpPr>
        <p:spPr>
          <a:xfrm>
            <a:off x="989124" y="5096874"/>
            <a:ext cx="66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Քանի՞ գագաթ ունի </a:t>
            </a:r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r>
              <a:rPr lang="hy-AM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կողմ ունեցող ոչ փակ բեկյալը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4D59D05-21A8-4998-0642-E3804D9838C6}"/>
              </a:ext>
            </a:extLst>
          </p:cNvPr>
          <p:cNvSpPr txBox="1"/>
          <p:nvPr/>
        </p:nvSpPr>
        <p:spPr>
          <a:xfrm>
            <a:off x="632298" y="3561248"/>
            <a:ext cx="7280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Քանի՞ գագաթ ունի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hy-AM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կողմ ունեցող ոչ փակ բեկյալը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9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53" grpId="0" animBg="1"/>
      <p:bldP spid="5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4ED7EB9-2A7A-EEAC-DA9C-569CE7FAF505}"/>
              </a:ext>
            </a:extLst>
          </p:cNvPr>
          <p:cNvSpPr/>
          <p:nvPr/>
        </p:nvSpPr>
        <p:spPr>
          <a:xfrm rot="10800000" flipH="1">
            <a:off x="0" y="-6"/>
            <a:ext cx="12192000" cy="68580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796A02D-EA23-F865-4E98-00B6BF676AC0}"/>
              </a:ext>
            </a:extLst>
          </p:cNvPr>
          <p:cNvSpPr/>
          <p:nvPr/>
        </p:nvSpPr>
        <p:spPr>
          <a:xfrm rot="10800000" flipH="1">
            <a:off x="254000" y="151277"/>
            <a:ext cx="11714480" cy="65202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DF5AB1-6C9C-B1A9-60CA-74B6ED11521E}"/>
              </a:ext>
            </a:extLst>
          </p:cNvPr>
          <p:cNvSpPr/>
          <p:nvPr/>
        </p:nvSpPr>
        <p:spPr>
          <a:xfrm>
            <a:off x="1557578" y="186489"/>
            <a:ext cx="4538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Անդրադարձ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408146-C9E8-E983-C51A-67885F3FD6DE}"/>
              </a:ext>
            </a:extLst>
          </p:cNvPr>
          <p:cNvSpPr/>
          <p:nvPr/>
        </p:nvSpPr>
        <p:spPr>
          <a:xfrm>
            <a:off x="1557578" y="1543030"/>
            <a:ext cx="112245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q"/>
            </a:pPr>
            <a:r>
              <a:rPr lang="hy-AM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y-AM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Ի՞նչ նոր պատկերների հետ ծանոթացանք այսօր</a:t>
            </a:r>
          </a:p>
          <a:p>
            <a:pPr>
              <a:buClr>
                <a:schemeClr val="accent1"/>
              </a:buClr>
              <a:buSzPct val="105000"/>
            </a:pP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976D9-2708-C46A-2C46-FA2179F853B0}"/>
              </a:ext>
            </a:extLst>
          </p:cNvPr>
          <p:cNvSpPr txBox="1"/>
          <p:nvPr/>
        </p:nvSpPr>
        <p:spPr>
          <a:xfrm>
            <a:off x="1557578" y="2090637"/>
            <a:ext cx="7399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107000"/>
              <a:buFont typeface="Wingdings" panose="05000000000000000000" pitchFamily="2" charset="2"/>
              <a:buChar char="q"/>
            </a:pPr>
            <a:r>
              <a:rPr lang="hy-AM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Քանի՞ գագաթ ունի երեք կողմ ունեցող բեկյալը</a:t>
            </a:r>
          </a:p>
          <a:p>
            <a:pPr>
              <a:buClr>
                <a:schemeClr val="accent1"/>
              </a:buClr>
              <a:buSzPct val="105000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A3383-F4A7-0422-1965-586D7E8E6D4A}"/>
              </a:ext>
            </a:extLst>
          </p:cNvPr>
          <p:cNvSpPr txBox="1"/>
          <p:nvPr/>
        </p:nvSpPr>
        <p:spPr>
          <a:xfrm>
            <a:off x="1557578" y="2668120"/>
            <a:ext cx="5673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105000"/>
              <a:buFont typeface="Wingdings" panose="05000000000000000000" pitchFamily="2" charset="2"/>
              <a:buChar char="q"/>
            </a:pPr>
            <a:r>
              <a:rPr lang="hy-AM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y-AM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Քանի՞ տեսակ են լինում բեկյալները</a:t>
            </a:r>
          </a:p>
          <a:p>
            <a:pPr>
              <a:buClr>
                <a:schemeClr val="accent1"/>
              </a:buClr>
              <a:buSzPct val="105000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ED067-3144-0519-FD43-8F998F59EC6A}"/>
              </a:ext>
            </a:extLst>
          </p:cNvPr>
          <p:cNvSpPr txBox="1"/>
          <p:nvPr/>
        </p:nvSpPr>
        <p:spPr>
          <a:xfrm>
            <a:off x="1579108" y="3290036"/>
            <a:ext cx="85054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05000"/>
              <a:buFont typeface="Wingdings" panose="05000000000000000000" pitchFamily="2" charset="2"/>
              <a:buChar char="q"/>
            </a:pPr>
            <a:r>
              <a:rPr lang="hy-AM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hy-AM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Կարո՞ղ են բեկյալի ծայրակետերը համընկնել</a:t>
            </a:r>
          </a:p>
          <a:p>
            <a:pPr>
              <a:buClr>
                <a:schemeClr val="accent1"/>
              </a:buClr>
              <a:buSzPct val="105000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771AA9-79F9-9D9A-4E91-F8C1464A415C}"/>
              </a:ext>
            </a:extLst>
          </p:cNvPr>
          <p:cNvSpPr txBox="1"/>
          <p:nvPr/>
        </p:nvSpPr>
        <p:spPr>
          <a:xfrm>
            <a:off x="1579108" y="3876716"/>
            <a:ext cx="7458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05000"/>
              <a:buFont typeface="Wingdings" panose="05000000000000000000" pitchFamily="2" charset="2"/>
              <a:buChar char="q"/>
            </a:pPr>
            <a:r>
              <a:rPr lang="hy-AM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hy-AM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Ո՞ր բազմանկյան տեսքը </a:t>
            </a:r>
            <a:r>
              <a:rPr lang="hy-AM" sz="24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ունի տետրը</a:t>
            </a:r>
            <a:endParaRPr lang="hy-AM" sz="2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buClr>
                <a:schemeClr val="accent1"/>
              </a:buClr>
              <a:buSzPct val="105000"/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DF77B-7B2B-E0C1-BD9A-213794600CD9}"/>
              </a:ext>
            </a:extLst>
          </p:cNvPr>
          <p:cNvSpPr txBox="1"/>
          <p:nvPr/>
        </p:nvSpPr>
        <p:spPr>
          <a:xfrm>
            <a:off x="1582789" y="4611442"/>
            <a:ext cx="8920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y-AM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hy-AM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Ամենաքիչը քանի՞ կողմ կարող է ունենալ բազմանկյունը </a:t>
            </a:r>
            <a:endParaRPr lang="en-US" sz="2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7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510582EA1C049A9BCD16AD5451B09" ma:contentTypeVersion="7" ma:contentTypeDescription="Create a new document." ma:contentTypeScope="" ma:versionID="d7f5d4a9212ad05016878371953ac032">
  <xsd:schema xmlns:xsd="http://www.w3.org/2001/XMLSchema" xmlns:xs="http://www.w3.org/2001/XMLSchema" xmlns:p="http://schemas.microsoft.com/office/2006/metadata/properties" xmlns:ns3="e2c38e15-49fa-4f68-8c3f-eb26ce3b76bc" xmlns:ns4="b64ac7d6-2941-4a9e-96e6-0281e929a0a9" targetNamespace="http://schemas.microsoft.com/office/2006/metadata/properties" ma:root="true" ma:fieldsID="1a6eb3da7d4c47993ccb78a17bdc3aa0" ns3:_="" ns4:_="">
    <xsd:import namespace="e2c38e15-49fa-4f68-8c3f-eb26ce3b76bc"/>
    <xsd:import namespace="b64ac7d6-2941-4a9e-96e6-0281e929a0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38e15-49fa-4f68-8c3f-eb26ce3b76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ac7d6-2941-4a9e-96e6-0281e929a0a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c38e15-49fa-4f68-8c3f-eb26ce3b76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4DBF3-93C0-4963-AB4A-C0BF204C99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38e15-49fa-4f68-8c3f-eb26ce3b76bc"/>
    <ds:schemaRef ds:uri="b64ac7d6-2941-4a9e-96e6-0281e929a0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AD6D85-2044-4733-A59C-6EF3615F8B65}">
  <ds:schemaRefs>
    <ds:schemaRef ds:uri="http://purl.org/dc/dcmitype/"/>
    <ds:schemaRef ds:uri="http://purl.org/dc/elements/1.1/"/>
    <ds:schemaRef ds:uri="http://purl.org/dc/terms/"/>
    <ds:schemaRef ds:uri="e2c38e15-49fa-4f68-8c3f-eb26ce3b76b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64ac7d6-2941-4a9e-96e6-0281e929a0a9"/>
  </ds:schemaRefs>
</ds:datastoreItem>
</file>

<file path=customXml/itemProps3.xml><?xml version="1.0" encoding="utf-8"?>
<ds:datastoreItem xmlns:ds="http://schemas.openxmlformats.org/officeDocument/2006/customXml" ds:itemID="{A970832D-5AAE-4F97-AE39-CE26F02AB2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416</Words>
  <Application>Microsoft Office PowerPoint</Application>
  <PresentationFormat>Широкоэкранный</PresentationFormat>
  <Paragraphs>98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ԳԼՈՒԽ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ԳԼՈՒԽ 4</dc:title>
  <dc:creator>Հասմիկ Հակոբյան</dc:creator>
  <cp:lastModifiedBy>Հասմիկ Հակոբյան</cp:lastModifiedBy>
  <cp:revision>15</cp:revision>
  <dcterms:created xsi:type="dcterms:W3CDTF">2023-11-20T19:47:43Z</dcterms:created>
  <dcterms:modified xsi:type="dcterms:W3CDTF">2023-12-12T08:36:43Z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0x010100E69510582EA1C049A9BCD16AD5451B09</vt:lpwstr>
  </property>
</Properties>
</file>