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2" r:id="rId6"/>
    <p:sldId id="257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 varScale="1">
        <p:scale>
          <a:sx n="59" d="100"/>
          <a:sy n="59" d="100"/>
        </p:scale>
        <p:origin x="-5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820C93-579F-4587-AF16-16AE94A1B2E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B66126-A46A-48B5-8EC8-C712B4D8EA0B}">
      <dgm:prSet phldrT="[Текст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Օգնում</a:t>
          </a:r>
          <a:r>
            <a:rPr lang="en-US" sz="2000" dirty="0" smtClean="0">
              <a:solidFill>
                <a:schemeClr val="tx1"/>
              </a:solidFill>
            </a:rPr>
            <a:t> է  </a:t>
          </a:r>
          <a:r>
            <a:rPr lang="en-US" sz="2000" dirty="0" err="1" smtClean="0">
              <a:solidFill>
                <a:schemeClr val="tx1"/>
              </a:solidFill>
            </a:rPr>
            <a:t>սովորողներին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ակտիվորեն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ընդգրկվել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ուսումնական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գործընթացում</a:t>
          </a:r>
          <a:endParaRPr lang="ru-RU" sz="2000" dirty="0">
            <a:solidFill>
              <a:schemeClr val="tx1"/>
            </a:solidFill>
          </a:endParaRPr>
        </a:p>
      </dgm:t>
    </dgm:pt>
    <dgm:pt modelId="{7DF48CD1-2D12-4EBD-9514-4DFC330A2BD9}" type="parTrans" cxnId="{55880957-CC9B-4A1E-A0FA-F2F9E98331BF}">
      <dgm:prSet/>
      <dgm:spPr/>
      <dgm:t>
        <a:bodyPr/>
        <a:lstStyle/>
        <a:p>
          <a:endParaRPr lang="ru-RU"/>
        </a:p>
      </dgm:t>
    </dgm:pt>
    <dgm:pt modelId="{9632BA6D-34E0-4CB4-89D7-D98DEF14442F}" type="sibTrans" cxnId="{55880957-CC9B-4A1E-A0FA-F2F9E98331BF}">
      <dgm:prSet/>
      <dgm:spPr/>
      <dgm:t>
        <a:bodyPr/>
        <a:lstStyle/>
        <a:p>
          <a:endParaRPr lang="ru-RU"/>
        </a:p>
      </dgm:t>
    </dgm:pt>
    <dgm:pt modelId="{A008B207-48ED-4CC2-A403-82449AC02C18}">
      <dgm:prSet phldrT="[Текст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Խորացնում</a:t>
          </a:r>
          <a:r>
            <a:rPr lang="en-US" dirty="0" smtClean="0">
              <a:solidFill>
                <a:schemeClr val="tx1"/>
              </a:solidFill>
            </a:rPr>
            <a:t> է  </a:t>
          </a:r>
          <a:r>
            <a:rPr lang="en-US" dirty="0" err="1" smtClean="0">
              <a:solidFill>
                <a:schemeClr val="tx1"/>
              </a:solidFill>
            </a:rPr>
            <a:t>ուսուցանվող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նյութի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իմացությունը</a:t>
          </a:r>
          <a:endParaRPr lang="ru-RU" dirty="0">
            <a:solidFill>
              <a:schemeClr val="tx1"/>
            </a:solidFill>
          </a:endParaRPr>
        </a:p>
      </dgm:t>
    </dgm:pt>
    <dgm:pt modelId="{0F44D282-BACC-47BA-B915-20337FFFD83F}" type="parTrans" cxnId="{64E83FD8-5A80-4AD7-9A66-E45DB838DEEB}">
      <dgm:prSet/>
      <dgm:spPr/>
      <dgm:t>
        <a:bodyPr/>
        <a:lstStyle/>
        <a:p>
          <a:endParaRPr lang="ru-RU"/>
        </a:p>
      </dgm:t>
    </dgm:pt>
    <dgm:pt modelId="{420441DD-BAE8-4241-86B6-8B6299275114}" type="sibTrans" cxnId="{64E83FD8-5A80-4AD7-9A66-E45DB838DEEB}">
      <dgm:prSet/>
      <dgm:spPr/>
      <dgm:t>
        <a:bodyPr/>
        <a:lstStyle/>
        <a:p>
          <a:endParaRPr lang="ru-RU"/>
        </a:p>
      </dgm:t>
    </dgm:pt>
    <dgm:pt modelId="{8C7E4306-7E14-4D3B-8637-9A661DC8CA1E}">
      <dgm:prSet phldrT="[Текст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Բարձրացնում</a:t>
          </a:r>
          <a:r>
            <a:rPr lang="en-US" sz="2000" dirty="0" smtClean="0">
              <a:solidFill>
                <a:schemeClr val="tx1"/>
              </a:solidFill>
            </a:rPr>
            <a:t> է </a:t>
          </a:r>
          <a:r>
            <a:rPr lang="en-US" sz="2000" dirty="0" err="1" smtClean="0">
              <a:solidFill>
                <a:schemeClr val="tx1"/>
              </a:solidFill>
            </a:rPr>
            <a:t>առաջադիմությունը</a:t>
          </a:r>
          <a:r>
            <a:rPr lang="en-US" sz="2000" dirty="0" smtClean="0">
              <a:solidFill>
                <a:schemeClr val="tx1"/>
              </a:solidFill>
            </a:rPr>
            <a:t> և </a:t>
          </a:r>
          <a:r>
            <a:rPr lang="en-US" sz="2000" dirty="0" err="1" smtClean="0">
              <a:solidFill>
                <a:schemeClr val="tx1"/>
              </a:solidFill>
            </a:rPr>
            <a:t>հետաքրքրվածությունը</a:t>
          </a:r>
          <a:endParaRPr lang="ru-RU" sz="2000" dirty="0">
            <a:solidFill>
              <a:schemeClr val="tx1"/>
            </a:solidFill>
          </a:endParaRPr>
        </a:p>
      </dgm:t>
    </dgm:pt>
    <dgm:pt modelId="{78A026BB-3FD5-4746-A5FD-F27337D4427E}" type="parTrans" cxnId="{53A2E25E-2DE1-4C08-8859-6885B576655A}">
      <dgm:prSet/>
      <dgm:spPr/>
      <dgm:t>
        <a:bodyPr/>
        <a:lstStyle/>
        <a:p>
          <a:endParaRPr lang="ru-RU"/>
        </a:p>
      </dgm:t>
    </dgm:pt>
    <dgm:pt modelId="{4B54F7C3-3E38-4F49-B3C8-105007555B73}" type="sibTrans" cxnId="{53A2E25E-2DE1-4C08-8859-6885B576655A}">
      <dgm:prSet/>
      <dgm:spPr/>
      <dgm:t>
        <a:bodyPr/>
        <a:lstStyle/>
        <a:p>
          <a:endParaRPr lang="ru-RU"/>
        </a:p>
      </dgm:t>
    </dgm:pt>
    <dgm:pt modelId="{92C069F6-7BD5-4568-A6CA-06647E54DBAF}">
      <dgm:prSet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Խթանում</a:t>
          </a:r>
          <a:r>
            <a:rPr lang="en-US" sz="2000" dirty="0" smtClean="0">
              <a:solidFill>
                <a:schemeClr val="tx1"/>
              </a:solidFill>
            </a:rPr>
            <a:t>  է </a:t>
          </a:r>
          <a:r>
            <a:rPr lang="en-US" sz="2000" dirty="0" err="1" smtClean="0">
              <a:solidFill>
                <a:schemeClr val="tx1"/>
              </a:solidFill>
            </a:rPr>
            <a:t>սովորողի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ստեղծագործ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մտածողությունը</a:t>
          </a:r>
          <a:endParaRPr lang="ru-RU" sz="2000" dirty="0">
            <a:solidFill>
              <a:schemeClr val="tx1"/>
            </a:solidFill>
          </a:endParaRPr>
        </a:p>
      </dgm:t>
    </dgm:pt>
    <dgm:pt modelId="{07B65672-47C2-49B4-A354-450E51C27E32}" type="parTrans" cxnId="{8BE298BF-EDD1-4335-9B6E-DB2CFA35CCF2}">
      <dgm:prSet/>
      <dgm:spPr/>
      <dgm:t>
        <a:bodyPr/>
        <a:lstStyle/>
        <a:p>
          <a:endParaRPr lang="ru-RU"/>
        </a:p>
      </dgm:t>
    </dgm:pt>
    <dgm:pt modelId="{5A2D179A-D682-4C43-BE75-56A9271FF580}" type="sibTrans" cxnId="{8BE298BF-EDD1-4335-9B6E-DB2CFA35CCF2}">
      <dgm:prSet/>
      <dgm:spPr/>
      <dgm:t>
        <a:bodyPr/>
        <a:lstStyle/>
        <a:p>
          <a:endParaRPr lang="ru-RU"/>
        </a:p>
      </dgm:t>
    </dgm:pt>
    <dgm:pt modelId="{1C53055F-9E2F-4AB2-9DB7-5C976B7C826E}" type="pres">
      <dgm:prSet presAssocID="{F1820C93-579F-4587-AF16-16AE94A1B2E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05E62A-FF8F-439C-A72D-E09DC0634DAB}" type="pres">
      <dgm:prSet presAssocID="{1DB66126-A46A-48B5-8EC8-C712B4D8EA0B}" presName="node" presStyleLbl="node1" presStyleIdx="0" presStyleCnt="4" custScaleX="170870" custScaleY="227594" custLinFactNeighborX="-10788" custLinFactNeighborY="7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6A915-EF49-44E8-A8F8-A838240F54DA}" type="pres">
      <dgm:prSet presAssocID="{9632BA6D-34E0-4CB4-89D7-D98DEF14442F}" presName="sibTrans" presStyleCnt="0"/>
      <dgm:spPr/>
    </dgm:pt>
    <dgm:pt modelId="{5CEF00FC-5294-4BCD-B14C-121163354890}" type="pres">
      <dgm:prSet presAssocID="{92C069F6-7BD5-4568-A6CA-06647E54DBAF}" presName="node" presStyleLbl="node1" presStyleIdx="1" presStyleCnt="4" custScaleX="163282" custScaleY="223345" custLinFactNeighborX="41846" custLinFactNeighborY="5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48EAFC-32F7-4E7B-8D3E-00BF9B255FFE}" type="pres">
      <dgm:prSet presAssocID="{5A2D179A-D682-4C43-BE75-56A9271FF580}" presName="sibTrans" presStyleCnt="0"/>
      <dgm:spPr/>
    </dgm:pt>
    <dgm:pt modelId="{6DEE0BE4-0712-41B3-B64A-AABD5242157F}" type="pres">
      <dgm:prSet presAssocID="{A008B207-48ED-4CC2-A403-82449AC02C18}" presName="node" presStyleLbl="node1" presStyleIdx="2" presStyleCnt="4" custScaleX="170303" custScaleY="139669" custLinFactNeighborX="-14296" custLinFactNeighborY="1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9B259F-C5B5-48B2-AB35-14DF57BF6845}" type="pres">
      <dgm:prSet presAssocID="{420441DD-BAE8-4241-86B6-8B6299275114}" presName="sibTrans" presStyleCnt="0"/>
      <dgm:spPr/>
    </dgm:pt>
    <dgm:pt modelId="{57335411-D3B4-4A83-B945-3CC1E3BE4926}" type="pres">
      <dgm:prSet presAssocID="{8C7E4306-7E14-4D3B-8637-9A661DC8CA1E}" presName="node" presStyleLbl="node1" presStyleIdx="3" presStyleCnt="4" custScaleX="164876" custScaleY="133882" custLinFactNeighborX="21287" custLinFactNeighborY="-2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E298BF-EDD1-4335-9B6E-DB2CFA35CCF2}" srcId="{F1820C93-579F-4587-AF16-16AE94A1B2E7}" destId="{92C069F6-7BD5-4568-A6CA-06647E54DBAF}" srcOrd="1" destOrd="0" parTransId="{07B65672-47C2-49B4-A354-450E51C27E32}" sibTransId="{5A2D179A-D682-4C43-BE75-56A9271FF580}"/>
    <dgm:cxn modelId="{53A2E25E-2DE1-4C08-8859-6885B576655A}" srcId="{F1820C93-579F-4587-AF16-16AE94A1B2E7}" destId="{8C7E4306-7E14-4D3B-8637-9A661DC8CA1E}" srcOrd="3" destOrd="0" parTransId="{78A026BB-3FD5-4746-A5FD-F27337D4427E}" sibTransId="{4B54F7C3-3E38-4F49-B3C8-105007555B73}"/>
    <dgm:cxn modelId="{E39E28D4-7C50-4A6A-BDCA-ED1E21476796}" type="presOf" srcId="{F1820C93-579F-4587-AF16-16AE94A1B2E7}" destId="{1C53055F-9E2F-4AB2-9DB7-5C976B7C826E}" srcOrd="0" destOrd="0" presId="urn:microsoft.com/office/officeart/2005/8/layout/default"/>
    <dgm:cxn modelId="{DA9AC502-FF51-461A-827C-13DA6581574C}" type="presOf" srcId="{8C7E4306-7E14-4D3B-8637-9A661DC8CA1E}" destId="{57335411-D3B4-4A83-B945-3CC1E3BE4926}" srcOrd="0" destOrd="0" presId="urn:microsoft.com/office/officeart/2005/8/layout/default"/>
    <dgm:cxn modelId="{55880957-CC9B-4A1E-A0FA-F2F9E98331BF}" srcId="{F1820C93-579F-4587-AF16-16AE94A1B2E7}" destId="{1DB66126-A46A-48B5-8EC8-C712B4D8EA0B}" srcOrd="0" destOrd="0" parTransId="{7DF48CD1-2D12-4EBD-9514-4DFC330A2BD9}" sibTransId="{9632BA6D-34E0-4CB4-89D7-D98DEF14442F}"/>
    <dgm:cxn modelId="{E4BD4BB4-1714-4E9A-A490-B80DEB558B23}" type="presOf" srcId="{92C069F6-7BD5-4568-A6CA-06647E54DBAF}" destId="{5CEF00FC-5294-4BCD-B14C-121163354890}" srcOrd="0" destOrd="0" presId="urn:microsoft.com/office/officeart/2005/8/layout/default"/>
    <dgm:cxn modelId="{508301DA-6C0C-4968-8D19-5EC75F0EBE40}" type="presOf" srcId="{1DB66126-A46A-48B5-8EC8-C712B4D8EA0B}" destId="{F905E62A-FF8F-439C-A72D-E09DC0634DAB}" srcOrd="0" destOrd="0" presId="urn:microsoft.com/office/officeart/2005/8/layout/default"/>
    <dgm:cxn modelId="{64E83FD8-5A80-4AD7-9A66-E45DB838DEEB}" srcId="{F1820C93-579F-4587-AF16-16AE94A1B2E7}" destId="{A008B207-48ED-4CC2-A403-82449AC02C18}" srcOrd="2" destOrd="0" parTransId="{0F44D282-BACC-47BA-B915-20337FFFD83F}" sibTransId="{420441DD-BAE8-4241-86B6-8B6299275114}"/>
    <dgm:cxn modelId="{6A11B354-DC23-4D3F-8E59-C756A62C143C}" type="presOf" srcId="{A008B207-48ED-4CC2-A403-82449AC02C18}" destId="{6DEE0BE4-0712-41B3-B64A-AABD5242157F}" srcOrd="0" destOrd="0" presId="urn:microsoft.com/office/officeart/2005/8/layout/default"/>
    <dgm:cxn modelId="{CBBA7568-B76C-4274-8CB3-E29C4115D7B3}" type="presParOf" srcId="{1C53055F-9E2F-4AB2-9DB7-5C976B7C826E}" destId="{F905E62A-FF8F-439C-A72D-E09DC0634DAB}" srcOrd="0" destOrd="0" presId="urn:microsoft.com/office/officeart/2005/8/layout/default"/>
    <dgm:cxn modelId="{525BFBCD-4382-4A43-A5B9-77782ADFE025}" type="presParOf" srcId="{1C53055F-9E2F-4AB2-9DB7-5C976B7C826E}" destId="{D2E6A915-EF49-44E8-A8F8-A838240F54DA}" srcOrd="1" destOrd="0" presId="urn:microsoft.com/office/officeart/2005/8/layout/default"/>
    <dgm:cxn modelId="{C20B1C11-2A21-4BBA-A51F-D92DA0387F5C}" type="presParOf" srcId="{1C53055F-9E2F-4AB2-9DB7-5C976B7C826E}" destId="{5CEF00FC-5294-4BCD-B14C-121163354890}" srcOrd="2" destOrd="0" presId="urn:microsoft.com/office/officeart/2005/8/layout/default"/>
    <dgm:cxn modelId="{79657D62-96D4-466F-A92E-FC331C0904C3}" type="presParOf" srcId="{1C53055F-9E2F-4AB2-9DB7-5C976B7C826E}" destId="{0348EAFC-32F7-4E7B-8D3E-00BF9B255FFE}" srcOrd="3" destOrd="0" presId="urn:microsoft.com/office/officeart/2005/8/layout/default"/>
    <dgm:cxn modelId="{678E2D66-9EE1-4F77-8D23-8A25453A8E88}" type="presParOf" srcId="{1C53055F-9E2F-4AB2-9DB7-5C976B7C826E}" destId="{6DEE0BE4-0712-41B3-B64A-AABD5242157F}" srcOrd="4" destOrd="0" presId="urn:microsoft.com/office/officeart/2005/8/layout/default"/>
    <dgm:cxn modelId="{31639D02-E438-47C6-A4C2-5995005F619D}" type="presParOf" srcId="{1C53055F-9E2F-4AB2-9DB7-5C976B7C826E}" destId="{619B259F-C5B5-48B2-AB35-14DF57BF6845}" srcOrd="5" destOrd="0" presId="urn:microsoft.com/office/officeart/2005/8/layout/default"/>
    <dgm:cxn modelId="{F6408E9F-E507-4513-B764-ACD3EC170221}" type="presParOf" srcId="{1C53055F-9E2F-4AB2-9DB7-5C976B7C826E}" destId="{57335411-D3B4-4A83-B945-3CC1E3BE492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5E62A-FF8F-439C-A72D-E09DC0634DAB}">
      <dsp:nvSpPr>
        <dsp:cNvPr id="0" name=""/>
        <dsp:cNvSpPr/>
      </dsp:nvSpPr>
      <dsp:spPr>
        <a:xfrm>
          <a:off x="0" y="152107"/>
          <a:ext cx="3016029" cy="24103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Օգնում</a:t>
          </a:r>
          <a:r>
            <a:rPr lang="en-US" sz="2000" kern="1200" dirty="0" smtClean="0">
              <a:solidFill>
                <a:schemeClr val="tx1"/>
              </a:solidFill>
            </a:rPr>
            <a:t> է  </a:t>
          </a:r>
          <a:r>
            <a:rPr lang="en-US" sz="2000" kern="1200" dirty="0" err="1" smtClean="0">
              <a:solidFill>
                <a:schemeClr val="tx1"/>
              </a:solidFill>
            </a:rPr>
            <a:t>սովորողներին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ակտիվորեն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ընդգրկվել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ուսումնական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գործընթացում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152107"/>
        <a:ext cx="3016029" cy="2410359"/>
      </dsp:txXfrm>
    </dsp:sp>
    <dsp:sp modelId="{5CEF00FC-5294-4BCD-B14C-121163354890}">
      <dsp:nvSpPr>
        <dsp:cNvPr id="0" name=""/>
        <dsp:cNvSpPr/>
      </dsp:nvSpPr>
      <dsp:spPr>
        <a:xfrm>
          <a:off x="3213906" y="151816"/>
          <a:ext cx="2882093" cy="23653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Խթանում</a:t>
          </a:r>
          <a:r>
            <a:rPr lang="en-US" sz="2000" kern="1200" dirty="0" smtClean="0">
              <a:solidFill>
                <a:schemeClr val="tx1"/>
              </a:solidFill>
            </a:rPr>
            <a:t>  է </a:t>
          </a:r>
          <a:r>
            <a:rPr lang="en-US" sz="2000" kern="1200" dirty="0" err="1" smtClean="0">
              <a:solidFill>
                <a:schemeClr val="tx1"/>
              </a:solidFill>
            </a:rPr>
            <a:t>սովորողի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ստեղծագործ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մտածողությունը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213906" y="151816"/>
        <a:ext cx="2882093" cy="2365359"/>
      </dsp:txXfrm>
    </dsp:sp>
    <dsp:sp modelId="{6DEE0BE4-0712-41B3-B64A-AABD5242157F}">
      <dsp:nvSpPr>
        <dsp:cNvPr id="0" name=""/>
        <dsp:cNvSpPr/>
      </dsp:nvSpPr>
      <dsp:spPr>
        <a:xfrm>
          <a:off x="0" y="2669258"/>
          <a:ext cx="3006020" cy="14791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Խորացնում</a:t>
          </a:r>
          <a:r>
            <a:rPr lang="en-US" sz="2400" kern="1200" dirty="0" smtClean="0">
              <a:solidFill>
                <a:schemeClr val="tx1"/>
              </a:solidFill>
            </a:rPr>
            <a:t> է  </a:t>
          </a:r>
          <a:r>
            <a:rPr lang="en-US" sz="2400" kern="1200" dirty="0" err="1" smtClean="0">
              <a:solidFill>
                <a:schemeClr val="tx1"/>
              </a:solidFill>
            </a:rPr>
            <a:t>ուսուցանվող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նյութի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իմացությունը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2669258"/>
        <a:ext cx="3006020" cy="1479179"/>
      </dsp:txXfrm>
    </dsp:sp>
    <dsp:sp modelId="{57335411-D3B4-4A83-B945-3CC1E3BE4926}">
      <dsp:nvSpPr>
        <dsp:cNvPr id="0" name=""/>
        <dsp:cNvSpPr/>
      </dsp:nvSpPr>
      <dsp:spPr>
        <a:xfrm>
          <a:off x="3185771" y="2660431"/>
          <a:ext cx="2910228" cy="1417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Բարձրացնում</a:t>
          </a:r>
          <a:r>
            <a:rPr lang="en-US" sz="2000" kern="1200" dirty="0" smtClean="0">
              <a:solidFill>
                <a:schemeClr val="tx1"/>
              </a:solidFill>
            </a:rPr>
            <a:t> է </a:t>
          </a:r>
          <a:r>
            <a:rPr lang="en-US" sz="2000" kern="1200" dirty="0" err="1" smtClean="0">
              <a:solidFill>
                <a:schemeClr val="tx1"/>
              </a:solidFill>
            </a:rPr>
            <a:t>առաջադիմությունը</a:t>
          </a:r>
          <a:r>
            <a:rPr lang="en-US" sz="2000" kern="1200" dirty="0" smtClean="0">
              <a:solidFill>
                <a:schemeClr val="tx1"/>
              </a:solidFill>
            </a:rPr>
            <a:t> և </a:t>
          </a:r>
          <a:r>
            <a:rPr lang="en-US" sz="2000" kern="1200" dirty="0" err="1" smtClean="0">
              <a:solidFill>
                <a:schemeClr val="tx1"/>
              </a:solidFill>
            </a:rPr>
            <a:t>հետաքրքրվածությունը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185771" y="2660431"/>
        <a:ext cx="2910228" cy="1417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98AEF-2803-422F-A2F8-5667DF98E35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C30EA-525C-43B1-A73F-424B8978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45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C30EA-525C-43B1-A73F-424B8978A0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109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C30EA-525C-43B1-A73F-424B8978A0C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880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C30EA-525C-43B1-A73F-424B8978A0C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911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C30EA-525C-43B1-A73F-424B8978A0C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56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C30EA-525C-43B1-A73F-424B8978A0C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761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C30EA-525C-43B1-A73F-424B8978A0C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00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C30EA-525C-43B1-A73F-424B8978A0C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30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1FC5-4AD1-46E5-BA1C-3C2AF47E44C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93C-B1B5-4B01-AC5C-DAE12C720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1FC5-4AD1-46E5-BA1C-3C2AF47E44C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93C-B1B5-4B01-AC5C-DAE12C720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1FC5-4AD1-46E5-BA1C-3C2AF47E44C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93C-B1B5-4B01-AC5C-DAE12C72014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1FC5-4AD1-46E5-BA1C-3C2AF47E44C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93C-B1B5-4B01-AC5C-DAE12C7201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1FC5-4AD1-46E5-BA1C-3C2AF47E44C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93C-B1B5-4B01-AC5C-DAE12C720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1FC5-4AD1-46E5-BA1C-3C2AF47E44C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93C-B1B5-4B01-AC5C-DAE12C7201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1FC5-4AD1-46E5-BA1C-3C2AF47E44C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93C-B1B5-4B01-AC5C-DAE12C720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1FC5-4AD1-46E5-BA1C-3C2AF47E44C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93C-B1B5-4B01-AC5C-DAE12C720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1FC5-4AD1-46E5-BA1C-3C2AF47E44C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93C-B1B5-4B01-AC5C-DAE12C720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1FC5-4AD1-46E5-BA1C-3C2AF47E44C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93C-B1B5-4B01-AC5C-DAE12C72014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1FC5-4AD1-46E5-BA1C-3C2AF47E44C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93C-B1B5-4B01-AC5C-DAE12C72014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A571FC5-4AD1-46E5-BA1C-3C2AF47E44C7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E7293C-B1B5-4B01-AC5C-DAE12C72014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86409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ՀԵՏԱԶՈՏԱԿԱՆ   ԱՇԽԱՏԱՆՔ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600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ՏՀՏ  ԳՈՐԾԻՔՆԵՐԻ  ԿԻՐԱՌՄԱՆ ԱՐԴՅՈՒՆԱՎԵՏՈՒԹՅՈՒՆԸ  ՏԱՐՐԱԿԱՆ  ԴԱՍԱՐԱՆՆԵՐՈՒՄ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chemeClr val="tx1"/>
                </a:solidFill>
              </a:rPr>
              <a:t>ԱՐԶՈՒՄԱՆՅԱՆ   ԼԻԼԻԹ  Ե ՂԻՇԻ</a:t>
            </a:r>
          </a:p>
          <a:p>
            <a:endParaRPr lang="en-US" sz="2400" b="1" dirty="0"/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56066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-конечная звезда 4"/>
          <p:cNvSpPr/>
          <p:nvPr/>
        </p:nvSpPr>
        <p:spPr>
          <a:xfrm>
            <a:off x="-16237" y="3966673"/>
            <a:ext cx="3240360" cy="201622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ՆԵՐԱԾՈՒԹՅՈՒՆ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>
            <a:stCxn id="21" idx="2"/>
            <a:endCxn id="24" idx="5"/>
          </p:cNvCxnSpPr>
          <p:nvPr/>
        </p:nvCxnSpPr>
        <p:spPr>
          <a:xfrm>
            <a:off x="4628996" y="2118993"/>
            <a:ext cx="2751316" cy="1847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1" idx="2"/>
            <a:endCxn id="5" idx="5"/>
          </p:cNvCxnSpPr>
          <p:nvPr/>
        </p:nvCxnSpPr>
        <p:spPr>
          <a:xfrm flipH="1">
            <a:off x="1603943" y="2118993"/>
            <a:ext cx="3025053" cy="1847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Круглая лента лицом вверх 20"/>
          <p:cNvSpPr/>
          <p:nvPr/>
        </p:nvSpPr>
        <p:spPr>
          <a:xfrm>
            <a:off x="452532" y="1124744"/>
            <a:ext cx="8352927" cy="2088232"/>
          </a:xfrm>
          <a:prstGeom prst="ellipseRibbon2">
            <a:avLst>
              <a:gd name="adj1" fmla="val 52388"/>
              <a:gd name="adj2" fmla="val 50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ԲՈՎԱՆԴԱԿՈՒԹՅՈՒՆ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6-конечная звезда 23"/>
          <p:cNvSpPr/>
          <p:nvPr/>
        </p:nvSpPr>
        <p:spPr>
          <a:xfrm>
            <a:off x="6084168" y="3966673"/>
            <a:ext cx="2592288" cy="2033195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ԱՌՑԱՆՑ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ԳՈՐԾԻՔՆԵՐ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6" name="Прямая со стрелкой 25"/>
          <p:cNvCxnSpPr>
            <a:stCxn id="21" idx="2"/>
            <a:endCxn id="28" idx="5"/>
          </p:cNvCxnSpPr>
          <p:nvPr/>
        </p:nvCxnSpPr>
        <p:spPr>
          <a:xfrm flipH="1">
            <a:off x="4628995" y="2118993"/>
            <a:ext cx="1" cy="2685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6-конечная звезда 27"/>
          <p:cNvSpPr/>
          <p:nvPr/>
        </p:nvSpPr>
        <p:spPr>
          <a:xfrm>
            <a:off x="3306984" y="2387521"/>
            <a:ext cx="2644021" cy="208823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ՀԻԲՐԻԴ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ՈՒՍՈՒՑՈՒՄ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1" name="Прямая со стрелкой 40"/>
          <p:cNvCxnSpPr>
            <a:stCxn id="5" idx="2"/>
            <a:endCxn id="56" idx="1"/>
          </p:cNvCxnSpPr>
          <p:nvPr/>
        </p:nvCxnSpPr>
        <p:spPr>
          <a:xfrm flipV="1">
            <a:off x="1603943" y="5949280"/>
            <a:ext cx="375769" cy="336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4" idx="2"/>
            <a:endCxn id="56" idx="3"/>
          </p:cNvCxnSpPr>
          <p:nvPr/>
        </p:nvCxnSpPr>
        <p:spPr>
          <a:xfrm flipH="1" flipV="1">
            <a:off x="7126387" y="5949280"/>
            <a:ext cx="253925" cy="50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28" idx="2"/>
          </p:cNvCxnSpPr>
          <p:nvPr/>
        </p:nvCxnSpPr>
        <p:spPr>
          <a:xfrm>
            <a:off x="4628995" y="4475753"/>
            <a:ext cx="18003" cy="826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Блок-схема: решение 55"/>
          <p:cNvSpPr/>
          <p:nvPr/>
        </p:nvSpPr>
        <p:spPr>
          <a:xfrm>
            <a:off x="1979712" y="5301208"/>
            <a:ext cx="5146675" cy="129614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ԵԶՐԱԿԱՑՈՒԹՅՈՒՆ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79417902"/>
              </p:ext>
            </p:extLst>
          </p:nvPr>
        </p:nvGraphicFramePr>
        <p:xfrm>
          <a:off x="1547664" y="1313633"/>
          <a:ext cx="6096000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авильный пятиугольник 3"/>
          <p:cNvSpPr/>
          <p:nvPr/>
        </p:nvSpPr>
        <p:spPr>
          <a:xfrm>
            <a:off x="1691680" y="165973"/>
            <a:ext cx="5832648" cy="93610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ՏՀՏ </a:t>
            </a:r>
            <a:r>
              <a:rPr lang="en-US" sz="2400" dirty="0" err="1" smtClean="0">
                <a:solidFill>
                  <a:schemeClr val="tx1"/>
                </a:solidFill>
              </a:rPr>
              <a:t>առցանց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գործիքներ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22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ՀԻԲՐԻԴ  ՈՒՍՈՒՑՈՒՄ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ԽԱՌԸ  ՏԻՊԻ  ՈՒՍՈՒՑՈՒՄ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 rot="2045187">
            <a:off x="3742451" y="1636984"/>
            <a:ext cx="484632" cy="1032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19821226">
            <a:off x="4633507" y="164570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40481" y="2589270"/>
            <a:ext cx="3672408" cy="29999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err="1" smtClean="0">
                <a:solidFill>
                  <a:schemeClr val="tx1"/>
                </a:solidFill>
              </a:rPr>
              <a:t>Համաժամանակյա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</a:rPr>
              <a:t>ուսուցումը</a:t>
            </a:r>
            <a:endParaRPr lang="en-US" sz="2400" b="1" i="1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</a:rPr>
              <a:t>կենդանի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կապ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է </a:t>
            </a:r>
            <a:r>
              <a:rPr lang="en-US" sz="2400" dirty="0" err="1" smtClean="0">
                <a:solidFill>
                  <a:schemeClr val="tx1"/>
                </a:solidFill>
              </a:rPr>
              <a:t>պահպանում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մասնակիցների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միջև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smtClean="0"/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875822" y="2589270"/>
            <a:ext cx="3872641" cy="29999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err="1">
                <a:solidFill>
                  <a:schemeClr val="tx1"/>
                </a:solidFill>
              </a:rPr>
              <a:t>Անհամաժամանակյա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ուսուցումը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</a:rPr>
              <a:t>աշխարհի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տարբեր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dirty="0" err="1">
                <a:solidFill>
                  <a:schemeClr val="tx1"/>
                </a:solidFill>
              </a:rPr>
              <a:t>անկյուններում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հասանելի</a:t>
            </a:r>
            <a:r>
              <a:rPr lang="en-US" sz="2400" dirty="0">
                <a:solidFill>
                  <a:schemeClr val="tx1"/>
                </a:solidFill>
              </a:rPr>
              <a:t> է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7</a:t>
            </a:r>
            <a:r>
              <a:rPr lang="en-US" sz="2400" dirty="0">
                <a:solidFill>
                  <a:schemeClr val="tx1"/>
                </a:solidFill>
              </a:rPr>
              <a:t>/24                                 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ժամանակացույցով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endParaRPr lang="ru-RU" sz="2400" dirty="0">
              <a:solidFill>
                <a:schemeClr val="tx1"/>
              </a:solidFill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2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86409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ԱՌՑԱՆՑ ԳՈՐԾԻՔՆԵՐ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094"/>
            <a:ext cx="9144000" cy="484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34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179512" y="620688"/>
            <a:ext cx="7992888" cy="122413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  ԵԶՐԱԿԱՑՈՒԹՅՈՒՆ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88840"/>
            <a:ext cx="8640960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hy-AM" sz="2400" dirty="0" smtClean="0">
                <a:solidFill>
                  <a:schemeClr val="tx1"/>
                </a:solidFill>
              </a:rPr>
              <a:t>ՏՀՏ </a:t>
            </a:r>
            <a:r>
              <a:rPr lang="hy-AM" sz="2400" dirty="0">
                <a:solidFill>
                  <a:schemeClr val="tx1"/>
                </a:solidFill>
              </a:rPr>
              <a:t>գործիքները տարրական դասարաններում  ուսուցման գործընթացը  դարձնում են ավելի հետաքրքիր, բովանդակալից` ներկայացնելով անհրաժեշտ տեղեկատվությունը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hy-AM" sz="2400" dirty="0" smtClean="0">
                <a:solidFill>
                  <a:schemeClr val="tx1"/>
                </a:solidFill>
              </a:rPr>
              <a:t>անհրաժեշտ 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hy-AM" sz="2400" dirty="0" smtClean="0">
                <a:solidFill>
                  <a:schemeClr val="tx1"/>
                </a:solidFill>
              </a:rPr>
              <a:t>ժամանակին: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hy-AM" sz="2400" dirty="0" smtClean="0"/>
              <a:t> </a:t>
            </a:r>
            <a:r>
              <a:rPr lang="en-US" sz="2400" dirty="0" smtClean="0"/>
              <a:t>  </a:t>
            </a:r>
            <a:r>
              <a:rPr lang="hy-AM" sz="2400" dirty="0" smtClean="0">
                <a:solidFill>
                  <a:schemeClr val="tx1"/>
                </a:solidFill>
              </a:rPr>
              <a:t>Էլեկտրոնային </a:t>
            </a:r>
            <a:r>
              <a:rPr lang="hy-AM" sz="2400" dirty="0">
                <a:solidFill>
                  <a:schemeClr val="tx1"/>
                </a:solidFill>
              </a:rPr>
              <a:t>առաջադրանքները նպաստում են   աշակերտների ուշադրության կենտրոնացմանը, դասերի հանդեպ հետաքրքրության </a:t>
            </a:r>
            <a:r>
              <a:rPr lang="hy-AM" sz="2400" dirty="0" smtClean="0">
                <a:solidFill>
                  <a:schemeClr val="tx1"/>
                </a:solidFill>
              </a:rPr>
              <a:t>մեծացմանը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r>
              <a:rPr lang="hy-AM" sz="2400" dirty="0" smtClean="0">
                <a:solidFill>
                  <a:schemeClr val="tx1"/>
                </a:solidFill>
              </a:rPr>
              <a:t> </a:t>
            </a:r>
            <a:r>
              <a:rPr lang="hy-AM" sz="2400" dirty="0">
                <a:solidFill>
                  <a:schemeClr val="tx1"/>
                </a:solidFill>
              </a:rPr>
              <a:t>Սովորողները  ուսումնական նյութը  առավել հեշտությամբ   են յուրացնում   մշակված   խաղ-վարժությունները կատարելուց հետո: </a:t>
            </a:r>
            <a:endParaRPr lang="ru-RU" sz="2400" dirty="0">
              <a:solidFill>
                <a:schemeClr val="tx1"/>
              </a:solidFill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8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5472608"/>
          </a:xfrm>
        </p:spPr>
        <p:txBody>
          <a:bodyPr>
            <a:norm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«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92696"/>
            <a:ext cx="8640960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«</a:t>
            </a:r>
            <a:r>
              <a:rPr lang="en-US" sz="3200" dirty="0" err="1" smtClean="0">
                <a:solidFill>
                  <a:schemeClr val="tx1"/>
                </a:solidFill>
              </a:rPr>
              <a:t>Կրթությունը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գիտելիքների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քանակը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չէ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այլ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լիակատար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ըմբռնումն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ու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հմուտ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կիրառումն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այն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ամենի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ինչ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գիտես</a:t>
            </a:r>
            <a:r>
              <a:rPr lang="en-US" sz="3200" dirty="0">
                <a:solidFill>
                  <a:schemeClr val="tx1"/>
                </a:solidFill>
              </a:rPr>
              <a:t>»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</a:t>
            </a:r>
            <a:r>
              <a:rPr lang="en-US" sz="3200" dirty="0" smtClean="0">
                <a:solidFill>
                  <a:schemeClr val="tx1"/>
                </a:solidFill>
              </a:rPr>
              <a:t>                                                                               </a:t>
            </a:r>
            <a:r>
              <a:rPr lang="en-US" sz="3200" dirty="0" err="1" smtClean="0">
                <a:solidFill>
                  <a:schemeClr val="tx1"/>
                </a:solidFill>
              </a:rPr>
              <a:t>Ադոլֆ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Դիստերվեգ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51520" y="5301208"/>
            <a:ext cx="864096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ՇՆՈՐՀԱԿԱԼՈՒԹՅՈՒՆ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46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148</Words>
  <Application>Microsoft Office PowerPoint</Application>
  <PresentationFormat>Экран (4:3)</PresentationFormat>
  <Paragraphs>38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ՀԵՏԱԶՈՏԱԿԱՆ   ԱՇԽԱՏԱՆՔ</vt:lpstr>
      <vt:lpstr>Презентация PowerPoint</vt:lpstr>
      <vt:lpstr>Презентация PowerPoint</vt:lpstr>
      <vt:lpstr>ՀԻԲՐԻԴ  ՈՒՍՈՒՑՈՒՄ ԽԱՌԸ  ՏԻՊԻ  ՈՒՍՈՒՑՈՒՄ</vt:lpstr>
      <vt:lpstr>ԱՌՑԱՆՑ ԳՈՐԾԻՔՆԵՐ</vt:lpstr>
      <vt:lpstr>Презентация PowerPoint</vt:lpstr>
      <vt:lpstr> 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ՀԵՏԱԶՈՏԱԿԱՆ ԱՇԽԱՏԱՆՔ</dc:title>
  <dc:creator>Пользователь</dc:creator>
  <cp:lastModifiedBy>Пользователь</cp:lastModifiedBy>
  <cp:revision>13</cp:revision>
  <dcterms:created xsi:type="dcterms:W3CDTF">2023-10-04T17:52:01Z</dcterms:created>
  <dcterms:modified xsi:type="dcterms:W3CDTF">2023-10-04T20:10:16Z</dcterms:modified>
</cp:coreProperties>
</file>