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3" r:id="rId6"/>
    <p:sldId id="265" r:id="rId7"/>
    <p:sldId id="266" r:id="rId8"/>
    <p:sldId id="267" r:id="rId9"/>
    <p:sldId id="275" r:id="rId10"/>
    <p:sldId id="272" r:id="rId11"/>
    <p:sldId id="274" r:id="rId12"/>
    <p:sldId id="276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3B69-F609-46DF-BE75-6FE6431CDD3C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E1342-3203-4FC0-B6D4-FB3BCBD476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a4c1a440f19c4a91ca58f44d68a39e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228599"/>
            <a:ext cx="6103958" cy="64027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381654">
            <a:off x="1754433" y="1136988"/>
            <a:ext cx="2692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Ողջույն</a:t>
            </a:r>
            <a:endParaRPr lang="ru-RU" sz="4800" b="1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322365" y="2678107"/>
            <a:ext cx="307183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822431" y="2678107"/>
            <a:ext cx="307183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893207" y="2678901"/>
            <a:ext cx="3072628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393141" y="2678901"/>
            <a:ext cx="3072628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>
            <a:off x="5143504" y="1285860"/>
            <a:ext cx="714380" cy="71438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Isosceles Triangle 24"/>
          <p:cNvSpPr/>
          <p:nvPr/>
        </p:nvSpPr>
        <p:spPr>
          <a:xfrm>
            <a:off x="5286380" y="2357430"/>
            <a:ext cx="714380" cy="64294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Isosceles Triangle 25"/>
          <p:cNvSpPr/>
          <p:nvPr/>
        </p:nvSpPr>
        <p:spPr>
          <a:xfrm>
            <a:off x="5286380" y="3286124"/>
            <a:ext cx="785818" cy="71438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Straight Connector 42"/>
          <p:cNvCxnSpPr/>
          <p:nvPr/>
        </p:nvCxnSpPr>
        <p:spPr>
          <a:xfrm>
            <a:off x="5000628" y="1357298"/>
            <a:ext cx="1143008" cy="7858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143504" y="2357430"/>
            <a:ext cx="1000132" cy="714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14942" y="3429000"/>
            <a:ext cx="1000132" cy="714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C:\Users\Home\Desktop\b8e7d0318cd32e793388920bfeab450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2992458" cy="4143404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1071538" y="4714884"/>
            <a:ext cx="73581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4</a:t>
            </a:r>
            <a:r>
              <a:rPr lang="ru-RU" sz="6600" b="1" dirty="0" smtClean="0"/>
              <a:t>տ.3մ-3մ</a:t>
            </a:r>
            <a:r>
              <a:rPr lang="en-US" sz="6600" b="1" dirty="0" smtClean="0"/>
              <a:t>=</a:t>
            </a:r>
            <a:r>
              <a:rPr lang="ru-RU" sz="6600" b="1" dirty="0" smtClean="0"/>
              <a:t>4տ.</a:t>
            </a:r>
            <a:r>
              <a:rPr lang="en-US" sz="6600" b="1" dirty="0" smtClean="0"/>
              <a:t>=40</a:t>
            </a:r>
            <a:endParaRPr lang="ru-RU" sz="66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892213" y="2606669"/>
            <a:ext cx="307183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463585" y="2606669"/>
            <a:ext cx="307183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71538" y="4714884"/>
            <a:ext cx="73581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2</a:t>
            </a:r>
            <a:r>
              <a:rPr lang="ru-RU" sz="6600" b="1" dirty="0" smtClean="0"/>
              <a:t>տ.</a:t>
            </a:r>
            <a:r>
              <a:rPr lang="en-US" sz="6600" b="1" dirty="0" smtClean="0"/>
              <a:t>6</a:t>
            </a:r>
            <a:r>
              <a:rPr lang="ru-RU" sz="6600" b="1" dirty="0" smtClean="0"/>
              <a:t>մ-</a:t>
            </a:r>
            <a:r>
              <a:rPr lang="en-US" sz="6600" b="1" dirty="0" smtClean="0"/>
              <a:t>6</a:t>
            </a:r>
            <a:r>
              <a:rPr lang="ru-RU" sz="6600" b="1" dirty="0" smtClean="0"/>
              <a:t>մ</a:t>
            </a:r>
            <a:r>
              <a:rPr lang="en-US" sz="6600" b="1" dirty="0" smtClean="0"/>
              <a:t>=</a:t>
            </a:r>
            <a:r>
              <a:rPr lang="en-US" sz="6600" b="1" dirty="0"/>
              <a:t>2</a:t>
            </a:r>
            <a:r>
              <a:rPr lang="ru-RU" sz="6600" b="1" dirty="0" smtClean="0"/>
              <a:t>տ.</a:t>
            </a:r>
            <a:r>
              <a:rPr lang="en-US" sz="6600" b="1" dirty="0" smtClean="0"/>
              <a:t>=20</a:t>
            </a:r>
            <a:endParaRPr lang="ru-RU" sz="6600" b="1" dirty="0"/>
          </a:p>
        </p:txBody>
      </p:sp>
      <p:pic>
        <p:nvPicPr>
          <p:cNvPr id="11266" name="Picture 2" descr="C:\Users\Home\Desktop\6e5a858c3e94a248160bb76702641d3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85728"/>
            <a:ext cx="3786214" cy="4909244"/>
          </a:xfrm>
          <a:prstGeom prst="rect">
            <a:avLst/>
          </a:prstGeom>
          <a:noFill/>
        </p:spPr>
      </p:pic>
      <p:sp>
        <p:nvSpPr>
          <p:cNvPr id="16" name="6-Point Star 15"/>
          <p:cNvSpPr/>
          <p:nvPr/>
        </p:nvSpPr>
        <p:spPr>
          <a:xfrm>
            <a:off x="1500166" y="2357430"/>
            <a:ext cx="714380" cy="642942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6-Point Star 16"/>
          <p:cNvSpPr/>
          <p:nvPr/>
        </p:nvSpPr>
        <p:spPr>
          <a:xfrm>
            <a:off x="2500298" y="1357298"/>
            <a:ext cx="642942" cy="571504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6-Point Star 17"/>
          <p:cNvSpPr/>
          <p:nvPr/>
        </p:nvSpPr>
        <p:spPr>
          <a:xfrm>
            <a:off x="2643174" y="3429000"/>
            <a:ext cx="571504" cy="642942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6-Point Star 18"/>
          <p:cNvSpPr/>
          <p:nvPr/>
        </p:nvSpPr>
        <p:spPr>
          <a:xfrm>
            <a:off x="1571604" y="3429000"/>
            <a:ext cx="714380" cy="571504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6-Point Star 19"/>
          <p:cNvSpPr/>
          <p:nvPr/>
        </p:nvSpPr>
        <p:spPr>
          <a:xfrm>
            <a:off x="1500166" y="1357298"/>
            <a:ext cx="642942" cy="571504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6-Point Star 20"/>
          <p:cNvSpPr/>
          <p:nvPr/>
        </p:nvSpPr>
        <p:spPr>
          <a:xfrm>
            <a:off x="2571736" y="2357430"/>
            <a:ext cx="642942" cy="642942"/>
          </a:xfrm>
          <a:prstGeom prst="star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1464447" y="1393017"/>
            <a:ext cx="642942" cy="571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2500298" y="1357298"/>
            <a:ext cx="714380" cy="571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1357290" y="2143116"/>
            <a:ext cx="928694" cy="928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2500298" y="2285992"/>
            <a:ext cx="785818" cy="7858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500166" y="3357562"/>
            <a:ext cx="785818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643174" y="3429000"/>
            <a:ext cx="714380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Արմենի ծննդյան օրը հոկտեմբերի 17-ին է: Աննան  ծնվել է Արմենից 7 օր շուտ:</a:t>
            </a:r>
            <a:br>
              <a:rPr lang="ru-RU" sz="3600" b="1" dirty="0" smtClean="0"/>
            </a:br>
            <a:r>
              <a:rPr lang="ru-RU" sz="3600" b="1" dirty="0" smtClean="0"/>
              <a:t>Ո՞ր  օրն  է Աննայի ծնունդը:</a:t>
            </a:r>
            <a:endParaRPr lang="ru-R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                                   Լուծում</a:t>
            </a:r>
          </a:p>
          <a:p>
            <a:pPr algn="ctr">
              <a:buNone/>
            </a:pPr>
            <a:r>
              <a:rPr lang="ru-RU" sz="4800" b="1" dirty="0" smtClean="0"/>
              <a:t>                               17-7</a:t>
            </a:r>
            <a:r>
              <a:rPr lang="en-US" sz="4800" b="1" dirty="0" smtClean="0"/>
              <a:t>=10</a:t>
            </a:r>
            <a:endParaRPr lang="ru-RU" sz="48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r">
              <a:buNone/>
            </a:pPr>
            <a:r>
              <a:rPr lang="ru-RU" sz="2800" b="1" dirty="0" smtClean="0"/>
              <a:t>Պատ.՝հոկտեմբերի 10:</a:t>
            </a:r>
            <a:endParaRPr lang="ru-RU" sz="2800" b="1" dirty="0"/>
          </a:p>
        </p:txBody>
      </p:sp>
      <p:pic>
        <p:nvPicPr>
          <p:cNvPr id="14338" name="Picture 2" descr="C:\Users\Home\Desktop\downloa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00240"/>
            <a:ext cx="3717677" cy="41560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Home\Desktop\3f0425492881051a23532b4808175f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385637">
            <a:off x="2201253" y="3571036"/>
            <a:ext cx="4733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Շնորհակալություն</a:t>
            </a:r>
            <a:endParaRPr lang="ru-RU" sz="3600" b="1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Home\Desktop\4a41613790f97257b362b417faea6a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143800" cy="67192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2428868"/>
            <a:ext cx="492922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400" b="1" dirty="0"/>
              <a:t>Մաթեմատիկան պետք է սիրել թեկուզ նրա համար, որ կարգի է բերում մեր միտքը:</a:t>
            </a:r>
            <a:r>
              <a:rPr lang="hy-AM" sz="2400" b="1" dirty="0" smtClean="0"/>
              <a:t/>
            </a:r>
            <a:br>
              <a:rPr lang="hy-AM" sz="2400" b="1" dirty="0" smtClean="0"/>
            </a:br>
            <a:r>
              <a:rPr lang="hy-AM" sz="2000" b="1" dirty="0"/>
              <a:t>Մ.Վ.Լոմոնոսով</a:t>
            </a:r>
            <a:endParaRPr lang="ru-RU" sz="2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285860"/>
            <a:ext cx="2700433" cy="2024126"/>
          </a:xfrm>
          <a:prstGeom prst="rect">
            <a:avLst/>
          </a:prstGeom>
          <a:noFill/>
        </p:spPr>
      </p:pic>
      <p:pic>
        <p:nvPicPr>
          <p:cNvPr id="11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0"/>
            <a:ext cx="487490" cy="571480"/>
          </a:xfrm>
          <a:prstGeom prst="rect">
            <a:avLst/>
          </a:prstGeom>
          <a:noFill/>
        </p:spPr>
      </p:pic>
      <p:pic>
        <p:nvPicPr>
          <p:cNvPr id="12" name="Picture 3" descr="C:\Users\Home\Desktop\283e53880ea4fd483c4968d89b143866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71480"/>
            <a:ext cx="487510" cy="571504"/>
          </a:xfrm>
          <a:prstGeom prst="rect">
            <a:avLst/>
          </a:prstGeom>
          <a:noFill/>
        </p:spPr>
      </p:pic>
      <p:pic>
        <p:nvPicPr>
          <p:cNvPr id="13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142984"/>
            <a:ext cx="571504" cy="669969"/>
          </a:xfrm>
          <a:prstGeom prst="rect">
            <a:avLst/>
          </a:prstGeom>
          <a:noFill/>
        </p:spPr>
      </p:pic>
      <p:pic>
        <p:nvPicPr>
          <p:cNvPr id="14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500306"/>
            <a:ext cx="487510" cy="571504"/>
          </a:xfrm>
          <a:prstGeom prst="rect">
            <a:avLst/>
          </a:prstGeom>
          <a:noFill/>
        </p:spPr>
      </p:pic>
      <p:pic>
        <p:nvPicPr>
          <p:cNvPr id="15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857364"/>
            <a:ext cx="548449" cy="642942"/>
          </a:xfrm>
          <a:prstGeom prst="rect">
            <a:avLst/>
          </a:prstGeom>
          <a:noFill/>
        </p:spPr>
      </p:pic>
      <p:pic>
        <p:nvPicPr>
          <p:cNvPr id="16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714752"/>
            <a:ext cx="548449" cy="642942"/>
          </a:xfrm>
          <a:prstGeom prst="rect">
            <a:avLst/>
          </a:prstGeom>
          <a:noFill/>
        </p:spPr>
      </p:pic>
      <p:pic>
        <p:nvPicPr>
          <p:cNvPr id="17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357694"/>
            <a:ext cx="500066" cy="586223"/>
          </a:xfrm>
          <a:prstGeom prst="rect">
            <a:avLst/>
          </a:prstGeom>
          <a:noFill/>
        </p:spPr>
      </p:pic>
      <p:pic>
        <p:nvPicPr>
          <p:cNvPr id="18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072074"/>
            <a:ext cx="571504" cy="669969"/>
          </a:xfrm>
          <a:prstGeom prst="rect">
            <a:avLst/>
          </a:prstGeom>
          <a:noFill/>
        </p:spPr>
      </p:pic>
      <p:pic>
        <p:nvPicPr>
          <p:cNvPr id="19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857892"/>
            <a:ext cx="571504" cy="669969"/>
          </a:xfrm>
          <a:prstGeom prst="rect">
            <a:avLst/>
          </a:prstGeom>
          <a:noFill/>
        </p:spPr>
      </p:pic>
      <p:pic>
        <p:nvPicPr>
          <p:cNvPr id="20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071810"/>
            <a:ext cx="500066" cy="586223"/>
          </a:xfrm>
          <a:prstGeom prst="rect">
            <a:avLst/>
          </a:prstGeom>
          <a:noFill/>
        </p:spPr>
      </p:pic>
      <p:pic>
        <p:nvPicPr>
          <p:cNvPr id="21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"/>
            <a:ext cx="548429" cy="642918"/>
          </a:xfrm>
          <a:prstGeom prst="rect">
            <a:avLst/>
          </a:prstGeom>
          <a:noFill/>
        </p:spPr>
      </p:pic>
      <p:pic>
        <p:nvPicPr>
          <p:cNvPr id="22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71480"/>
            <a:ext cx="571504" cy="669969"/>
          </a:xfrm>
          <a:prstGeom prst="rect">
            <a:avLst/>
          </a:prstGeom>
          <a:noFill/>
        </p:spPr>
      </p:pic>
      <p:pic>
        <p:nvPicPr>
          <p:cNvPr id="23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214422"/>
            <a:ext cx="487510" cy="571504"/>
          </a:xfrm>
          <a:prstGeom prst="rect">
            <a:avLst/>
          </a:prstGeom>
          <a:noFill/>
        </p:spPr>
      </p:pic>
      <p:pic>
        <p:nvPicPr>
          <p:cNvPr id="24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3" y="1842644"/>
            <a:ext cx="500066" cy="586223"/>
          </a:xfrm>
          <a:prstGeom prst="rect">
            <a:avLst/>
          </a:prstGeom>
          <a:noFill/>
        </p:spPr>
      </p:pic>
      <p:pic>
        <p:nvPicPr>
          <p:cNvPr id="25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428868"/>
            <a:ext cx="571504" cy="669969"/>
          </a:xfrm>
          <a:prstGeom prst="rect">
            <a:avLst/>
          </a:prstGeom>
          <a:noFill/>
        </p:spPr>
      </p:pic>
      <p:pic>
        <p:nvPicPr>
          <p:cNvPr id="26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071810"/>
            <a:ext cx="500066" cy="586223"/>
          </a:xfrm>
          <a:prstGeom prst="rect">
            <a:avLst/>
          </a:prstGeom>
          <a:noFill/>
        </p:spPr>
      </p:pic>
      <p:pic>
        <p:nvPicPr>
          <p:cNvPr id="27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143248"/>
            <a:ext cx="500066" cy="586223"/>
          </a:xfrm>
          <a:prstGeom prst="rect">
            <a:avLst/>
          </a:prstGeom>
          <a:noFill/>
        </p:spPr>
      </p:pic>
      <p:pic>
        <p:nvPicPr>
          <p:cNvPr id="28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786190"/>
            <a:ext cx="500066" cy="586223"/>
          </a:xfrm>
          <a:prstGeom prst="rect">
            <a:avLst/>
          </a:prstGeom>
          <a:noFill/>
        </p:spPr>
      </p:pic>
      <p:pic>
        <p:nvPicPr>
          <p:cNvPr id="29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286256"/>
            <a:ext cx="571504" cy="669969"/>
          </a:xfrm>
          <a:prstGeom prst="rect">
            <a:avLst/>
          </a:prstGeom>
          <a:noFill/>
        </p:spPr>
      </p:pic>
      <p:pic>
        <p:nvPicPr>
          <p:cNvPr id="30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072074"/>
            <a:ext cx="571504" cy="669969"/>
          </a:xfrm>
          <a:prstGeom prst="rect">
            <a:avLst/>
          </a:prstGeom>
          <a:noFill/>
        </p:spPr>
      </p:pic>
      <p:pic>
        <p:nvPicPr>
          <p:cNvPr id="31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0"/>
            <a:ext cx="571504" cy="669969"/>
          </a:xfrm>
          <a:prstGeom prst="rect">
            <a:avLst/>
          </a:prstGeom>
          <a:noFill/>
        </p:spPr>
      </p:pic>
      <p:pic>
        <p:nvPicPr>
          <p:cNvPr id="32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857892"/>
            <a:ext cx="571504" cy="669969"/>
          </a:xfrm>
          <a:prstGeom prst="rect">
            <a:avLst/>
          </a:prstGeom>
          <a:noFill/>
        </p:spPr>
      </p:pic>
      <p:pic>
        <p:nvPicPr>
          <p:cNvPr id="33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428868"/>
            <a:ext cx="571504" cy="669969"/>
          </a:xfrm>
          <a:prstGeom prst="rect">
            <a:avLst/>
          </a:prstGeom>
          <a:noFill/>
        </p:spPr>
      </p:pic>
      <p:pic>
        <p:nvPicPr>
          <p:cNvPr id="34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857364"/>
            <a:ext cx="510565" cy="598531"/>
          </a:xfrm>
          <a:prstGeom prst="rect">
            <a:avLst/>
          </a:prstGeom>
          <a:noFill/>
        </p:spPr>
      </p:pic>
      <p:pic>
        <p:nvPicPr>
          <p:cNvPr id="35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285860"/>
            <a:ext cx="510565" cy="598531"/>
          </a:xfrm>
          <a:prstGeom prst="rect">
            <a:avLst/>
          </a:prstGeom>
          <a:noFill/>
        </p:spPr>
      </p:pic>
      <p:pic>
        <p:nvPicPr>
          <p:cNvPr id="36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642918"/>
            <a:ext cx="571504" cy="669969"/>
          </a:xfrm>
          <a:prstGeom prst="rect">
            <a:avLst/>
          </a:prstGeom>
          <a:noFill/>
        </p:spPr>
      </p:pic>
      <p:pic>
        <p:nvPicPr>
          <p:cNvPr id="37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429132"/>
            <a:ext cx="500066" cy="586223"/>
          </a:xfrm>
          <a:prstGeom prst="rect">
            <a:avLst/>
          </a:prstGeom>
          <a:noFill/>
        </p:spPr>
      </p:pic>
      <p:pic>
        <p:nvPicPr>
          <p:cNvPr id="38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072074"/>
            <a:ext cx="500066" cy="586223"/>
          </a:xfrm>
          <a:prstGeom prst="rect">
            <a:avLst/>
          </a:prstGeom>
          <a:noFill/>
        </p:spPr>
      </p:pic>
      <p:pic>
        <p:nvPicPr>
          <p:cNvPr id="39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929330"/>
            <a:ext cx="500066" cy="586223"/>
          </a:xfrm>
          <a:prstGeom prst="rect">
            <a:avLst/>
          </a:prstGeom>
          <a:noFill/>
        </p:spPr>
      </p:pic>
      <p:pic>
        <p:nvPicPr>
          <p:cNvPr id="40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86190"/>
            <a:ext cx="500066" cy="586223"/>
          </a:xfrm>
          <a:prstGeom prst="rect">
            <a:avLst/>
          </a:prstGeom>
          <a:noFill/>
        </p:spPr>
      </p:pic>
      <p:sp>
        <p:nvSpPr>
          <p:cNvPr id="41" name="Plus 40"/>
          <p:cNvSpPr/>
          <p:nvPr/>
        </p:nvSpPr>
        <p:spPr>
          <a:xfrm>
            <a:off x="3857620" y="2214554"/>
            <a:ext cx="2000264" cy="2057408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-214338"/>
            <a:ext cx="2700433" cy="2024126"/>
          </a:xfrm>
          <a:prstGeom prst="rect">
            <a:avLst/>
          </a:prstGeom>
          <a:noFill/>
        </p:spPr>
      </p:pic>
      <p:pic>
        <p:nvPicPr>
          <p:cNvPr id="43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143380"/>
            <a:ext cx="2700433" cy="2024126"/>
          </a:xfrm>
          <a:prstGeom prst="rect">
            <a:avLst/>
          </a:prstGeom>
          <a:noFill/>
        </p:spPr>
      </p:pic>
      <p:pic>
        <p:nvPicPr>
          <p:cNvPr id="44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571744"/>
            <a:ext cx="2700433" cy="2024126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2643174" y="5786454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30+4</a:t>
            </a:r>
            <a:r>
              <a:rPr lang="ru-RU" sz="5400" b="1" dirty="0" smtClean="0"/>
              <a:t>=34</a:t>
            </a:r>
            <a:endParaRPr lang="ru-RU" sz="5400" b="1" dirty="0"/>
          </a:p>
        </p:txBody>
      </p:sp>
      <p:sp>
        <p:nvSpPr>
          <p:cNvPr id="46" name="Right Brace 45"/>
          <p:cNvSpPr/>
          <p:nvPr/>
        </p:nvSpPr>
        <p:spPr>
          <a:xfrm>
            <a:off x="2214546" y="214290"/>
            <a:ext cx="500066" cy="6286544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786050" y="2928934"/>
            <a:ext cx="1142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</a:t>
            </a:r>
            <a:r>
              <a:rPr lang="en-US" sz="4400" b="1" dirty="0" smtClean="0"/>
              <a:t>տ.</a:t>
            </a:r>
            <a:endParaRPr lang="ru-RU" sz="4400" b="1" dirty="0"/>
          </a:p>
        </p:txBody>
      </p:sp>
      <p:sp>
        <p:nvSpPr>
          <p:cNvPr id="48" name="Right Brace 47"/>
          <p:cNvSpPr/>
          <p:nvPr/>
        </p:nvSpPr>
        <p:spPr>
          <a:xfrm>
            <a:off x="7858148" y="214290"/>
            <a:ext cx="500066" cy="5572164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8429652" y="2928934"/>
            <a:ext cx="737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4մ.</a:t>
            </a:r>
            <a:endParaRPr lang="ru-RU" sz="32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5" grpId="0"/>
      <p:bldP spid="48" grpId="0" animBg="1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0"/>
            <a:ext cx="487490" cy="571480"/>
          </a:xfrm>
          <a:prstGeom prst="rect">
            <a:avLst/>
          </a:prstGeom>
          <a:noFill/>
        </p:spPr>
      </p:pic>
      <p:pic>
        <p:nvPicPr>
          <p:cNvPr id="12" name="Picture 3" descr="C:\Users\Home\Desktop\283e53880ea4fd483c4968d89b14386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71480"/>
            <a:ext cx="487510" cy="571504"/>
          </a:xfrm>
          <a:prstGeom prst="rect">
            <a:avLst/>
          </a:prstGeom>
          <a:noFill/>
        </p:spPr>
      </p:pic>
      <p:pic>
        <p:nvPicPr>
          <p:cNvPr id="13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142984"/>
            <a:ext cx="571504" cy="669969"/>
          </a:xfrm>
          <a:prstGeom prst="rect">
            <a:avLst/>
          </a:prstGeom>
          <a:noFill/>
        </p:spPr>
      </p:pic>
      <p:pic>
        <p:nvPicPr>
          <p:cNvPr id="14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500306"/>
            <a:ext cx="487510" cy="571504"/>
          </a:xfrm>
          <a:prstGeom prst="rect">
            <a:avLst/>
          </a:prstGeom>
          <a:noFill/>
        </p:spPr>
      </p:pic>
      <p:pic>
        <p:nvPicPr>
          <p:cNvPr id="15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857364"/>
            <a:ext cx="548449" cy="642942"/>
          </a:xfrm>
          <a:prstGeom prst="rect">
            <a:avLst/>
          </a:prstGeom>
          <a:noFill/>
        </p:spPr>
      </p:pic>
      <p:pic>
        <p:nvPicPr>
          <p:cNvPr id="16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714752"/>
            <a:ext cx="548449" cy="642942"/>
          </a:xfrm>
          <a:prstGeom prst="rect">
            <a:avLst/>
          </a:prstGeom>
          <a:noFill/>
        </p:spPr>
      </p:pic>
      <p:pic>
        <p:nvPicPr>
          <p:cNvPr id="17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357694"/>
            <a:ext cx="500066" cy="586223"/>
          </a:xfrm>
          <a:prstGeom prst="rect">
            <a:avLst/>
          </a:prstGeom>
          <a:noFill/>
        </p:spPr>
      </p:pic>
      <p:pic>
        <p:nvPicPr>
          <p:cNvPr id="18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072074"/>
            <a:ext cx="571504" cy="669969"/>
          </a:xfrm>
          <a:prstGeom prst="rect">
            <a:avLst/>
          </a:prstGeom>
          <a:noFill/>
        </p:spPr>
      </p:pic>
      <p:pic>
        <p:nvPicPr>
          <p:cNvPr id="19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857892"/>
            <a:ext cx="571504" cy="669969"/>
          </a:xfrm>
          <a:prstGeom prst="rect">
            <a:avLst/>
          </a:prstGeom>
          <a:noFill/>
        </p:spPr>
      </p:pic>
      <p:pic>
        <p:nvPicPr>
          <p:cNvPr id="20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071810"/>
            <a:ext cx="500066" cy="586223"/>
          </a:xfrm>
          <a:prstGeom prst="rect">
            <a:avLst/>
          </a:prstGeom>
          <a:noFill/>
        </p:spPr>
      </p:pic>
      <p:pic>
        <p:nvPicPr>
          <p:cNvPr id="21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"/>
            <a:ext cx="548429" cy="642918"/>
          </a:xfrm>
          <a:prstGeom prst="rect">
            <a:avLst/>
          </a:prstGeom>
          <a:noFill/>
        </p:spPr>
      </p:pic>
      <p:pic>
        <p:nvPicPr>
          <p:cNvPr id="22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71480"/>
            <a:ext cx="571504" cy="669969"/>
          </a:xfrm>
          <a:prstGeom prst="rect">
            <a:avLst/>
          </a:prstGeom>
          <a:noFill/>
        </p:spPr>
      </p:pic>
      <p:pic>
        <p:nvPicPr>
          <p:cNvPr id="23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214422"/>
            <a:ext cx="487510" cy="571504"/>
          </a:xfrm>
          <a:prstGeom prst="rect">
            <a:avLst/>
          </a:prstGeom>
          <a:noFill/>
        </p:spPr>
      </p:pic>
      <p:pic>
        <p:nvPicPr>
          <p:cNvPr id="24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3" y="1842644"/>
            <a:ext cx="500066" cy="586223"/>
          </a:xfrm>
          <a:prstGeom prst="rect">
            <a:avLst/>
          </a:prstGeom>
          <a:noFill/>
        </p:spPr>
      </p:pic>
      <p:pic>
        <p:nvPicPr>
          <p:cNvPr id="25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428868"/>
            <a:ext cx="571504" cy="669969"/>
          </a:xfrm>
          <a:prstGeom prst="rect">
            <a:avLst/>
          </a:prstGeom>
          <a:noFill/>
        </p:spPr>
      </p:pic>
      <p:pic>
        <p:nvPicPr>
          <p:cNvPr id="26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071810"/>
            <a:ext cx="500066" cy="586223"/>
          </a:xfrm>
          <a:prstGeom prst="rect">
            <a:avLst/>
          </a:prstGeom>
          <a:noFill/>
        </p:spPr>
      </p:pic>
      <p:pic>
        <p:nvPicPr>
          <p:cNvPr id="27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143248"/>
            <a:ext cx="500066" cy="586223"/>
          </a:xfrm>
          <a:prstGeom prst="rect">
            <a:avLst/>
          </a:prstGeom>
          <a:noFill/>
        </p:spPr>
      </p:pic>
      <p:pic>
        <p:nvPicPr>
          <p:cNvPr id="28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786190"/>
            <a:ext cx="500066" cy="586223"/>
          </a:xfrm>
          <a:prstGeom prst="rect">
            <a:avLst/>
          </a:prstGeom>
          <a:noFill/>
        </p:spPr>
      </p:pic>
      <p:pic>
        <p:nvPicPr>
          <p:cNvPr id="29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286256"/>
            <a:ext cx="571504" cy="669969"/>
          </a:xfrm>
          <a:prstGeom prst="rect">
            <a:avLst/>
          </a:prstGeom>
          <a:noFill/>
        </p:spPr>
      </p:pic>
      <p:pic>
        <p:nvPicPr>
          <p:cNvPr id="30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072074"/>
            <a:ext cx="571504" cy="669969"/>
          </a:xfrm>
          <a:prstGeom prst="rect">
            <a:avLst/>
          </a:prstGeom>
          <a:noFill/>
        </p:spPr>
      </p:pic>
      <p:pic>
        <p:nvPicPr>
          <p:cNvPr id="31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0"/>
            <a:ext cx="571504" cy="669969"/>
          </a:xfrm>
          <a:prstGeom prst="rect">
            <a:avLst/>
          </a:prstGeom>
          <a:noFill/>
        </p:spPr>
      </p:pic>
      <p:pic>
        <p:nvPicPr>
          <p:cNvPr id="32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857892"/>
            <a:ext cx="571504" cy="669969"/>
          </a:xfrm>
          <a:prstGeom prst="rect">
            <a:avLst/>
          </a:prstGeom>
          <a:noFill/>
        </p:spPr>
      </p:pic>
      <p:pic>
        <p:nvPicPr>
          <p:cNvPr id="33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428868"/>
            <a:ext cx="571504" cy="669969"/>
          </a:xfrm>
          <a:prstGeom prst="rect">
            <a:avLst/>
          </a:prstGeom>
          <a:noFill/>
        </p:spPr>
      </p:pic>
      <p:pic>
        <p:nvPicPr>
          <p:cNvPr id="34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857364"/>
            <a:ext cx="510565" cy="598531"/>
          </a:xfrm>
          <a:prstGeom prst="rect">
            <a:avLst/>
          </a:prstGeom>
          <a:noFill/>
        </p:spPr>
      </p:pic>
      <p:pic>
        <p:nvPicPr>
          <p:cNvPr id="35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285860"/>
            <a:ext cx="510565" cy="598531"/>
          </a:xfrm>
          <a:prstGeom prst="rect">
            <a:avLst/>
          </a:prstGeom>
          <a:noFill/>
        </p:spPr>
      </p:pic>
      <p:pic>
        <p:nvPicPr>
          <p:cNvPr id="36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642918"/>
            <a:ext cx="571504" cy="669969"/>
          </a:xfrm>
          <a:prstGeom prst="rect">
            <a:avLst/>
          </a:prstGeom>
          <a:noFill/>
        </p:spPr>
      </p:pic>
      <p:pic>
        <p:nvPicPr>
          <p:cNvPr id="37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429132"/>
            <a:ext cx="500066" cy="586223"/>
          </a:xfrm>
          <a:prstGeom prst="rect">
            <a:avLst/>
          </a:prstGeom>
          <a:noFill/>
        </p:spPr>
      </p:pic>
      <p:pic>
        <p:nvPicPr>
          <p:cNvPr id="38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072074"/>
            <a:ext cx="500066" cy="586223"/>
          </a:xfrm>
          <a:prstGeom prst="rect">
            <a:avLst/>
          </a:prstGeom>
          <a:noFill/>
        </p:spPr>
      </p:pic>
      <p:pic>
        <p:nvPicPr>
          <p:cNvPr id="39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929330"/>
            <a:ext cx="500066" cy="586223"/>
          </a:xfrm>
          <a:prstGeom prst="rect">
            <a:avLst/>
          </a:prstGeom>
          <a:noFill/>
        </p:spPr>
      </p:pic>
      <p:pic>
        <p:nvPicPr>
          <p:cNvPr id="40" name="Picture 3" descr="C:\Users\Home\Desktop\283e53880ea4fd483c4968d89b14386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86190"/>
            <a:ext cx="500066" cy="586223"/>
          </a:xfrm>
          <a:prstGeom prst="rect">
            <a:avLst/>
          </a:prstGeom>
          <a:noFill/>
        </p:spPr>
      </p:pic>
      <p:sp>
        <p:nvSpPr>
          <p:cNvPr id="41" name="Plus 40"/>
          <p:cNvSpPr/>
          <p:nvPr/>
        </p:nvSpPr>
        <p:spPr>
          <a:xfrm>
            <a:off x="3857620" y="1785926"/>
            <a:ext cx="2000264" cy="2057408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071546"/>
            <a:ext cx="2033283" cy="1524060"/>
          </a:xfrm>
          <a:prstGeom prst="rect">
            <a:avLst/>
          </a:prstGeom>
          <a:noFill/>
        </p:spPr>
      </p:pic>
      <p:pic>
        <p:nvPicPr>
          <p:cNvPr id="44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143116"/>
            <a:ext cx="2033283" cy="1524060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3143240" y="142852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3</a:t>
            </a:r>
            <a:r>
              <a:rPr lang="en-US" sz="5400" b="1" dirty="0" smtClean="0"/>
              <a:t>տ.4մ.+3մ.</a:t>
            </a:r>
          </a:p>
          <a:p>
            <a:endParaRPr lang="ru-RU" sz="3600" b="1" dirty="0"/>
          </a:p>
        </p:txBody>
      </p:sp>
      <p:pic>
        <p:nvPicPr>
          <p:cNvPr id="50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821450"/>
            <a:ext cx="1714512" cy="1285122"/>
          </a:xfrm>
          <a:prstGeom prst="rect">
            <a:avLst/>
          </a:prstGeom>
          <a:noFill/>
        </p:spPr>
      </p:pic>
      <p:pic>
        <p:nvPicPr>
          <p:cNvPr id="51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214686"/>
            <a:ext cx="2071702" cy="1552857"/>
          </a:xfrm>
          <a:prstGeom prst="rect">
            <a:avLst/>
          </a:prstGeom>
          <a:noFill/>
        </p:spPr>
      </p:pic>
      <p:pic>
        <p:nvPicPr>
          <p:cNvPr id="52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714752"/>
            <a:ext cx="1652055" cy="1238308"/>
          </a:xfrm>
          <a:prstGeom prst="rect">
            <a:avLst/>
          </a:prstGeom>
          <a:noFill/>
        </p:spPr>
      </p:pic>
      <p:pic>
        <p:nvPicPr>
          <p:cNvPr id="53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786058"/>
            <a:ext cx="1486853" cy="1114480"/>
          </a:xfrm>
          <a:prstGeom prst="rect">
            <a:avLst/>
          </a:prstGeom>
          <a:noFill/>
        </p:spPr>
      </p:pic>
      <p:pic>
        <p:nvPicPr>
          <p:cNvPr id="54" name="Picture 2" descr="C:\Users\Home\Desktop\c93cd55650ad884bbef3a51f5c76a2eb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785926"/>
            <a:ext cx="1556748" cy="1166870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2643174" y="4786322"/>
            <a:ext cx="1285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34</a:t>
            </a:r>
            <a:endParaRPr lang="ru-RU" sz="6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714744" y="4643446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+</a:t>
            </a:r>
            <a:endParaRPr lang="ru-RU" sz="7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0" y="478632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214942" y="4786322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=</a:t>
            </a:r>
            <a:endParaRPr lang="ru-RU" sz="6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929322" y="4786322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37</a:t>
            </a:r>
            <a:endParaRPr lang="ru-RU" sz="6000" b="1" dirty="0"/>
          </a:p>
        </p:txBody>
      </p:sp>
      <p:cxnSp>
        <p:nvCxnSpPr>
          <p:cNvPr id="61" name="Straight Connector 60"/>
          <p:cNvCxnSpPr/>
          <p:nvPr/>
        </p:nvCxnSpPr>
        <p:spPr>
          <a:xfrm rot="16200000" flipH="1">
            <a:off x="3393273" y="5607859"/>
            <a:ext cx="500066" cy="4286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V="1">
            <a:off x="4143372" y="5572140"/>
            <a:ext cx="571504" cy="5000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786182" y="6143645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7</a:t>
            </a:r>
            <a:endParaRPr lang="ru-RU" sz="36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7" grpId="0"/>
      <p:bldP spid="55" grpId="0"/>
      <p:bldP spid="56" grpId="0"/>
      <p:bldP spid="57" grpId="0"/>
      <p:bldP spid="58" grpId="0"/>
      <p:bldP spid="59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/>
              <a:t>Ո՞ր կլոր տասնյակն է ավելի մոտ 37 թվին:</a:t>
            </a:r>
            <a:endParaRPr lang="ru-R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Home\Desktop\64e0a5daf27ea1e833cfb3bd4a4a059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928670"/>
            <a:ext cx="3286124" cy="328612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28596" y="3786190"/>
            <a:ext cx="5786478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07919" y="3821115"/>
            <a:ext cx="64294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713950" y="3786190"/>
            <a:ext cx="858050" cy="7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858678" y="3785396"/>
            <a:ext cx="71438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50067" y="3821909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321571" y="3821909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893075" y="3821909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392744" y="3821512"/>
            <a:ext cx="50006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643174" y="3857628"/>
            <a:ext cx="100013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392876" y="3822306"/>
            <a:ext cx="50086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215604" y="3785396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4856561" y="3786587"/>
            <a:ext cx="573092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5428462" y="3786190"/>
            <a:ext cx="57229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4282" y="4286256"/>
            <a:ext cx="57150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30</a:t>
            </a:r>
            <a:endParaRPr lang="ru-RU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714744" y="4357694"/>
            <a:ext cx="85725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37</a:t>
            </a:r>
            <a:endParaRPr lang="ru-RU" sz="3600" b="1" dirty="0"/>
          </a:p>
        </p:txBody>
      </p:sp>
      <p:sp>
        <p:nvSpPr>
          <p:cNvPr id="74" name="Rectangle 73"/>
          <p:cNvSpPr/>
          <p:nvPr/>
        </p:nvSpPr>
        <p:spPr>
          <a:xfrm>
            <a:off x="5786446" y="4357694"/>
            <a:ext cx="785818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40</a:t>
            </a:r>
            <a:endParaRPr lang="ru-RU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Home\Desktop\f424b91b8ce17976bcec6f1c2664fec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1538" y="1214422"/>
            <a:ext cx="73581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Երկնիշ</a:t>
            </a:r>
            <a:r>
              <a:rPr lang="en-US" sz="5400" b="1" dirty="0" smtClean="0"/>
              <a:t> և </a:t>
            </a:r>
            <a:r>
              <a:rPr lang="en-US" sz="5400" b="1" dirty="0" err="1" smtClean="0"/>
              <a:t>միանիշ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թվերի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գումարումն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ու</a:t>
            </a:r>
            <a:r>
              <a:rPr lang="en-US" sz="5400" b="1" dirty="0" smtClean="0"/>
              <a:t>  </a:t>
            </a:r>
            <a:r>
              <a:rPr lang="en-US" sz="5400" b="1" dirty="0" err="1" smtClean="0"/>
              <a:t>հանումը</a:t>
            </a:r>
            <a:endParaRPr lang="en-US" sz="5400" b="1" dirty="0" smtClean="0"/>
          </a:p>
          <a:p>
            <a:pPr algn="ctr"/>
            <a:r>
              <a:rPr lang="en-US" sz="5400" b="1" dirty="0" smtClean="0"/>
              <a:t> </a:t>
            </a:r>
            <a:r>
              <a:rPr lang="en-US" sz="5400" b="1" dirty="0" err="1" smtClean="0"/>
              <a:t>մինչև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մոտակա</a:t>
            </a:r>
            <a:r>
              <a:rPr lang="en-US" sz="5400" b="1" dirty="0" smtClean="0"/>
              <a:t> </a:t>
            </a:r>
            <a:r>
              <a:rPr lang="en-US" sz="5400" b="1" dirty="0" err="1"/>
              <a:t>կ</a:t>
            </a:r>
            <a:r>
              <a:rPr lang="en-US" sz="5400" b="1" dirty="0" err="1" smtClean="0"/>
              <a:t>լոր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թիվը</a:t>
            </a:r>
            <a:r>
              <a:rPr lang="en-US" sz="5400" b="1" dirty="0" smtClean="0"/>
              <a:t>:</a:t>
            </a:r>
            <a:endParaRPr lang="ru-RU" sz="5400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65477" cy="642918"/>
          </a:xfrm>
          <a:prstGeom prst="rect">
            <a:avLst/>
          </a:prstGeom>
          <a:noFill/>
        </p:spPr>
      </p:pic>
      <p:pic>
        <p:nvPicPr>
          <p:cNvPr id="5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57298"/>
            <a:ext cx="665501" cy="642942"/>
          </a:xfrm>
          <a:prstGeom prst="rect">
            <a:avLst/>
          </a:prstGeom>
          <a:noFill/>
        </p:spPr>
      </p:pic>
      <p:pic>
        <p:nvPicPr>
          <p:cNvPr id="6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2918"/>
            <a:ext cx="642910" cy="621116"/>
          </a:xfrm>
          <a:prstGeom prst="rect">
            <a:avLst/>
          </a:prstGeom>
          <a:noFill/>
        </p:spPr>
      </p:pic>
      <p:pic>
        <p:nvPicPr>
          <p:cNvPr id="7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000240"/>
            <a:ext cx="642910" cy="621116"/>
          </a:xfrm>
          <a:prstGeom prst="rect">
            <a:avLst/>
          </a:prstGeom>
          <a:noFill/>
        </p:spPr>
      </p:pic>
      <p:pic>
        <p:nvPicPr>
          <p:cNvPr id="8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2"/>
            <a:ext cx="642910" cy="621116"/>
          </a:xfrm>
          <a:prstGeom prst="rect">
            <a:avLst/>
          </a:prstGeom>
          <a:noFill/>
        </p:spPr>
      </p:pic>
      <p:pic>
        <p:nvPicPr>
          <p:cNvPr id="9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43182"/>
            <a:ext cx="739446" cy="714380"/>
          </a:xfrm>
          <a:prstGeom prst="rect">
            <a:avLst/>
          </a:prstGeom>
          <a:noFill/>
        </p:spPr>
      </p:pic>
      <p:pic>
        <p:nvPicPr>
          <p:cNvPr id="10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072206"/>
            <a:ext cx="665502" cy="642942"/>
          </a:xfrm>
          <a:prstGeom prst="rect">
            <a:avLst/>
          </a:prstGeom>
          <a:noFill/>
        </p:spPr>
      </p:pic>
      <p:pic>
        <p:nvPicPr>
          <p:cNvPr id="11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71942"/>
            <a:ext cx="642910" cy="621116"/>
          </a:xfrm>
          <a:prstGeom prst="rect">
            <a:avLst/>
          </a:prstGeom>
          <a:noFill/>
        </p:spPr>
      </p:pic>
      <p:pic>
        <p:nvPicPr>
          <p:cNvPr id="12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86323"/>
            <a:ext cx="642910" cy="621116"/>
          </a:xfrm>
          <a:prstGeom prst="rect">
            <a:avLst/>
          </a:prstGeom>
          <a:noFill/>
        </p:spPr>
      </p:pic>
      <p:pic>
        <p:nvPicPr>
          <p:cNvPr id="13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357826"/>
            <a:ext cx="739446" cy="714380"/>
          </a:xfrm>
          <a:prstGeom prst="rect">
            <a:avLst/>
          </a:prstGeom>
          <a:noFill/>
        </p:spPr>
      </p:pic>
      <p:pic>
        <p:nvPicPr>
          <p:cNvPr id="14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0"/>
            <a:ext cx="665477" cy="642918"/>
          </a:xfrm>
          <a:prstGeom prst="rect">
            <a:avLst/>
          </a:prstGeom>
          <a:noFill/>
        </p:spPr>
      </p:pic>
      <p:pic>
        <p:nvPicPr>
          <p:cNvPr id="15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71480"/>
            <a:ext cx="665477" cy="642918"/>
          </a:xfrm>
          <a:prstGeom prst="rect">
            <a:avLst/>
          </a:prstGeom>
          <a:noFill/>
        </p:spPr>
      </p:pic>
      <p:pic>
        <p:nvPicPr>
          <p:cNvPr id="16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214422"/>
            <a:ext cx="665477" cy="642918"/>
          </a:xfrm>
          <a:prstGeom prst="rect">
            <a:avLst/>
          </a:prstGeom>
          <a:noFill/>
        </p:spPr>
      </p:pic>
      <p:pic>
        <p:nvPicPr>
          <p:cNvPr id="17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928802"/>
            <a:ext cx="665477" cy="642918"/>
          </a:xfrm>
          <a:prstGeom prst="rect">
            <a:avLst/>
          </a:prstGeom>
          <a:noFill/>
        </p:spPr>
      </p:pic>
      <p:pic>
        <p:nvPicPr>
          <p:cNvPr id="18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643182"/>
            <a:ext cx="665477" cy="642918"/>
          </a:xfrm>
          <a:prstGeom prst="rect">
            <a:avLst/>
          </a:prstGeom>
          <a:noFill/>
        </p:spPr>
      </p:pic>
      <p:pic>
        <p:nvPicPr>
          <p:cNvPr id="19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286124"/>
            <a:ext cx="665477" cy="642918"/>
          </a:xfrm>
          <a:prstGeom prst="rect">
            <a:avLst/>
          </a:prstGeom>
          <a:noFill/>
        </p:spPr>
      </p:pic>
      <p:pic>
        <p:nvPicPr>
          <p:cNvPr id="20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929066"/>
            <a:ext cx="665477" cy="642918"/>
          </a:xfrm>
          <a:prstGeom prst="rect">
            <a:avLst/>
          </a:prstGeom>
          <a:noFill/>
        </p:spPr>
      </p:pic>
      <p:pic>
        <p:nvPicPr>
          <p:cNvPr id="21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643446"/>
            <a:ext cx="665477" cy="642918"/>
          </a:xfrm>
          <a:prstGeom prst="rect">
            <a:avLst/>
          </a:prstGeom>
          <a:noFill/>
        </p:spPr>
      </p:pic>
      <p:pic>
        <p:nvPicPr>
          <p:cNvPr id="22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357826"/>
            <a:ext cx="665477" cy="642918"/>
          </a:xfrm>
          <a:prstGeom prst="rect">
            <a:avLst/>
          </a:prstGeom>
          <a:noFill/>
        </p:spPr>
      </p:pic>
      <p:pic>
        <p:nvPicPr>
          <p:cNvPr id="23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6215082"/>
            <a:ext cx="665477" cy="642918"/>
          </a:xfrm>
          <a:prstGeom prst="rect">
            <a:avLst/>
          </a:prstGeom>
          <a:noFill/>
        </p:spPr>
      </p:pic>
      <p:pic>
        <p:nvPicPr>
          <p:cNvPr id="25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0"/>
            <a:ext cx="665477" cy="642918"/>
          </a:xfrm>
          <a:prstGeom prst="rect">
            <a:avLst/>
          </a:prstGeom>
          <a:noFill/>
        </p:spPr>
      </p:pic>
      <p:pic>
        <p:nvPicPr>
          <p:cNvPr id="26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642918"/>
            <a:ext cx="665477" cy="642918"/>
          </a:xfrm>
          <a:prstGeom prst="rect">
            <a:avLst/>
          </a:prstGeom>
          <a:noFill/>
        </p:spPr>
      </p:pic>
      <p:pic>
        <p:nvPicPr>
          <p:cNvPr id="27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214422"/>
            <a:ext cx="665477" cy="642918"/>
          </a:xfrm>
          <a:prstGeom prst="rect">
            <a:avLst/>
          </a:prstGeom>
          <a:noFill/>
        </p:spPr>
      </p:pic>
      <p:pic>
        <p:nvPicPr>
          <p:cNvPr id="28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857364"/>
            <a:ext cx="665477" cy="642918"/>
          </a:xfrm>
          <a:prstGeom prst="rect">
            <a:avLst/>
          </a:prstGeom>
          <a:noFill/>
        </p:spPr>
      </p:pic>
      <p:pic>
        <p:nvPicPr>
          <p:cNvPr id="29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571744"/>
            <a:ext cx="665477" cy="642918"/>
          </a:xfrm>
          <a:prstGeom prst="rect">
            <a:avLst/>
          </a:prstGeom>
          <a:noFill/>
        </p:spPr>
      </p:pic>
      <p:pic>
        <p:nvPicPr>
          <p:cNvPr id="30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286124"/>
            <a:ext cx="665477" cy="642918"/>
          </a:xfrm>
          <a:prstGeom prst="rect">
            <a:avLst/>
          </a:prstGeom>
          <a:noFill/>
        </p:spPr>
      </p:pic>
      <p:pic>
        <p:nvPicPr>
          <p:cNvPr id="31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857628"/>
            <a:ext cx="665477" cy="642918"/>
          </a:xfrm>
          <a:prstGeom prst="rect">
            <a:avLst/>
          </a:prstGeom>
          <a:noFill/>
        </p:spPr>
      </p:pic>
      <p:pic>
        <p:nvPicPr>
          <p:cNvPr id="32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643446"/>
            <a:ext cx="665477" cy="642918"/>
          </a:xfrm>
          <a:prstGeom prst="rect">
            <a:avLst/>
          </a:prstGeom>
          <a:noFill/>
        </p:spPr>
      </p:pic>
      <p:pic>
        <p:nvPicPr>
          <p:cNvPr id="33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429264"/>
            <a:ext cx="665477" cy="642918"/>
          </a:xfrm>
          <a:prstGeom prst="rect">
            <a:avLst/>
          </a:prstGeom>
          <a:noFill/>
        </p:spPr>
      </p:pic>
      <p:pic>
        <p:nvPicPr>
          <p:cNvPr id="34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6215082"/>
            <a:ext cx="665477" cy="642918"/>
          </a:xfrm>
          <a:prstGeom prst="rect">
            <a:avLst/>
          </a:prstGeom>
          <a:noFill/>
        </p:spPr>
      </p:pic>
      <p:sp>
        <p:nvSpPr>
          <p:cNvPr id="35" name="Plus 34"/>
          <p:cNvSpPr/>
          <p:nvPr/>
        </p:nvSpPr>
        <p:spPr>
          <a:xfrm>
            <a:off x="3286116" y="1857364"/>
            <a:ext cx="2143140" cy="178595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1" name="Picture 3" descr="C:\Users\Home\Desktop\64e0a5daf27ea1e833cfb3bd4a4a05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2897" y="-14068"/>
            <a:ext cx="1857388" cy="1857388"/>
          </a:xfrm>
          <a:prstGeom prst="rect">
            <a:avLst/>
          </a:prstGeom>
          <a:noFill/>
        </p:spPr>
      </p:pic>
      <p:pic>
        <p:nvPicPr>
          <p:cNvPr id="7172" name="Picture 4" descr="C:\Users\Home\Desktop\64e0a5daf27ea1e833cfb3bd4a4a05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214686"/>
            <a:ext cx="1898661" cy="1898661"/>
          </a:xfrm>
          <a:prstGeom prst="rect">
            <a:avLst/>
          </a:prstGeom>
          <a:noFill/>
        </p:spPr>
      </p:pic>
      <p:pic>
        <p:nvPicPr>
          <p:cNvPr id="7173" name="Picture 5" descr="C:\Users\Home\Desktop\64e0a5daf27ea1e833cfb3bd4a4a059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643050"/>
            <a:ext cx="1714512" cy="1714512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2571736" y="5000636"/>
            <a:ext cx="19288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37</a:t>
            </a:r>
            <a:r>
              <a:rPr lang="en-US" sz="6600" b="1" dirty="0" smtClean="0"/>
              <a:t>+3</a:t>
            </a:r>
            <a:endParaRPr lang="ru-RU" sz="6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14876" y="5072074"/>
            <a:ext cx="1143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30</a:t>
            </a:r>
            <a:endParaRPr lang="ru-RU" sz="8000" b="1" dirty="0"/>
          </a:p>
        </p:txBody>
      </p:sp>
      <p:pic>
        <p:nvPicPr>
          <p:cNvPr id="41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00042"/>
            <a:ext cx="665477" cy="642918"/>
          </a:xfrm>
          <a:prstGeom prst="rect">
            <a:avLst/>
          </a:prstGeom>
          <a:noFill/>
        </p:spPr>
      </p:pic>
      <p:pic>
        <p:nvPicPr>
          <p:cNvPr id="42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357694"/>
            <a:ext cx="665477" cy="642918"/>
          </a:xfrm>
          <a:prstGeom prst="rect">
            <a:avLst/>
          </a:prstGeom>
          <a:noFill/>
        </p:spPr>
      </p:pic>
      <p:pic>
        <p:nvPicPr>
          <p:cNvPr id="43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643314"/>
            <a:ext cx="665477" cy="642918"/>
          </a:xfrm>
          <a:prstGeom prst="rect">
            <a:avLst/>
          </a:prstGeom>
          <a:noFill/>
        </p:spPr>
      </p:pic>
      <p:pic>
        <p:nvPicPr>
          <p:cNvPr id="44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142984"/>
            <a:ext cx="665477" cy="642918"/>
          </a:xfrm>
          <a:prstGeom prst="rect">
            <a:avLst/>
          </a:prstGeom>
          <a:noFill/>
        </p:spPr>
      </p:pic>
      <p:pic>
        <p:nvPicPr>
          <p:cNvPr id="45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785926"/>
            <a:ext cx="665477" cy="642918"/>
          </a:xfrm>
          <a:prstGeom prst="rect">
            <a:avLst/>
          </a:prstGeom>
          <a:noFill/>
        </p:spPr>
      </p:pic>
      <p:pic>
        <p:nvPicPr>
          <p:cNvPr id="46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000372"/>
            <a:ext cx="665477" cy="642918"/>
          </a:xfrm>
          <a:prstGeom prst="rect">
            <a:avLst/>
          </a:prstGeom>
          <a:noFill/>
        </p:spPr>
      </p:pic>
      <p:pic>
        <p:nvPicPr>
          <p:cNvPr id="47" name="Picture 2" descr="C:\Users\Home\Desktop\f6a6a0dfb93adc0ffdaf781dd9a08c9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5E7F1"/>
              </a:clrFrom>
              <a:clrTo>
                <a:srgbClr val="C5E7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357430"/>
            <a:ext cx="665477" cy="642918"/>
          </a:xfrm>
          <a:prstGeom prst="rect">
            <a:avLst/>
          </a:prstGeom>
          <a:noFill/>
        </p:spPr>
      </p:pic>
      <p:cxnSp>
        <p:nvCxnSpPr>
          <p:cNvPr id="49" name="Straight Connector 48"/>
          <p:cNvCxnSpPr/>
          <p:nvPr/>
        </p:nvCxnSpPr>
        <p:spPr>
          <a:xfrm rot="16200000" flipH="1">
            <a:off x="3286116" y="5929330"/>
            <a:ext cx="357190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750463" y="5893611"/>
            <a:ext cx="428628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214678" y="614364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10</a:t>
            </a:r>
            <a:endParaRPr lang="ru-RU" sz="3600" b="1" dirty="0"/>
          </a:p>
        </p:txBody>
      </p:sp>
      <p:sp>
        <p:nvSpPr>
          <p:cNvPr id="58" name="Curved Down Arrow 57"/>
          <p:cNvSpPr/>
          <p:nvPr/>
        </p:nvSpPr>
        <p:spPr>
          <a:xfrm>
            <a:off x="2857488" y="4500570"/>
            <a:ext cx="2428892" cy="642942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Curved Up Arrow 60"/>
          <p:cNvSpPr/>
          <p:nvPr/>
        </p:nvSpPr>
        <p:spPr>
          <a:xfrm rot="20784923">
            <a:off x="3939039" y="6163018"/>
            <a:ext cx="2667614" cy="583375"/>
          </a:xfrm>
          <a:prstGeom prst="curved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72132" y="5000636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+</a:t>
            </a:r>
            <a:endParaRPr lang="ru-RU" sz="6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215206" y="5000636"/>
            <a:ext cx="1465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=40</a:t>
            </a:r>
            <a:endParaRPr lang="ru-RU" sz="6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215074" y="5000636"/>
            <a:ext cx="10715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10</a:t>
            </a:r>
            <a:endParaRPr lang="ru-RU" sz="6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357686" y="521495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=</a:t>
            </a:r>
            <a:endParaRPr lang="ru-RU" sz="4800" b="1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54" grpId="0"/>
      <p:bldP spid="58" grpId="1" animBg="1"/>
      <p:bldP spid="61" grpId="0" animBg="1"/>
      <p:bldP spid="63" grpId="0"/>
      <p:bldP spid="64" grpId="0"/>
      <p:bldP spid="65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677899" y="2463793"/>
            <a:ext cx="307183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320709" y="2463793"/>
            <a:ext cx="307183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92083" y="2464587"/>
            <a:ext cx="3072628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5687" y="2464587"/>
            <a:ext cx="3072628" cy="7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86580" y="2499512"/>
            <a:ext cx="3143272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714612" y="1357298"/>
            <a:ext cx="285752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Oval 28"/>
          <p:cNvSpPr/>
          <p:nvPr/>
        </p:nvSpPr>
        <p:spPr>
          <a:xfrm>
            <a:off x="2786050" y="2071678"/>
            <a:ext cx="285752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Oval 29"/>
          <p:cNvSpPr/>
          <p:nvPr/>
        </p:nvSpPr>
        <p:spPr>
          <a:xfrm>
            <a:off x="3286116" y="1357298"/>
            <a:ext cx="285752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Oval 30"/>
          <p:cNvSpPr/>
          <p:nvPr/>
        </p:nvSpPr>
        <p:spPr>
          <a:xfrm>
            <a:off x="3357554" y="2071678"/>
            <a:ext cx="285752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3357554" y="2786058"/>
            <a:ext cx="285752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Oval 32"/>
          <p:cNvSpPr/>
          <p:nvPr/>
        </p:nvSpPr>
        <p:spPr>
          <a:xfrm>
            <a:off x="3357554" y="3286124"/>
            <a:ext cx="285752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Oval 33"/>
          <p:cNvSpPr/>
          <p:nvPr/>
        </p:nvSpPr>
        <p:spPr>
          <a:xfrm>
            <a:off x="2786050" y="2714620"/>
            <a:ext cx="285752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Oval 34"/>
          <p:cNvSpPr/>
          <p:nvPr/>
        </p:nvSpPr>
        <p:spPr>
          <a:xfrm>
            <a:off x="2786050" y="3357562"/>
            <a:ext cx="285752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Plus 35"/>
          <p:cNvSpPr/>
          <p:nvPr/>
        </p:nvSpPr>
        <p:spPr>
          <a:xfrm>
            <a:off x="4143372" y="1785926"/>
            <a:ext cx="1571636" cy="1571636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Oval 36"/>
          <p:cNvSpPr/>
          <p:nvPr/>
        </p:nvSpPr>
        <p:spPr>
          <a:xfrm>
            <a:off x="6072198" y="2643182"/>
            <a:ext cx="642942" cy="8572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Oval 37"/>
          <p:cNvSpPr/>
          <p:nvPr/>
        </p:nvSpPr>
        <p:spPr>
          <a:xfrm>
            <a:off x="6000760" y="1428736"/>
            <a:ext cx="642942" cy="7858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857224" y="4357694"/>
            <a:ext cx="3857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58+2</a:t>
            </a:r>
            <a:endParaRPr lang="ru-RU" sz="6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714612" y="4429132"/>
            <a:ext cx="4572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=50+10=60</a:t>
            </a:r>
            <a:endParaRPr lang="ru-RU" sz="6600" b="1" dirty="0"/>
          </a:p>
        </p:txBody>
      </p:sp>
      <p:cxnSp>
        <p:nvCxnSpPr>
          <p:cNvPr id="42" name="Straight Arrow Connector 41"/>
          <p:cNvCxnSpPr/>
          <p:nvPr/>
        </p:nvCxnSpPr>
        <p:spPr>
          <a:xfrm rot="16200000" flipH="1">
            <a:off x="1285852" y="5357826"/>
            <a:ext cx="642148" cy="3563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1821637" y="5322107"/>
            <a:ext cx="714380" cy="35719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428728" y="5929330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10</a:t>
            </a:r>
            <a:endParaRPr lang="ru-RU" sz="4800" b="1" dirty="0"/>
          </a:p>
        </p:txBody>
      </p:sp>
      <p:pic>
        <p:nvPicPr>
          <p:cNvPr id="8195" name="Picture 3" descr="C:\Users\Home\Desktop\a8d3692a6286291b41292bfae2446a4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0"/>
            <a:ext cx="2857488" cy="36929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/>
              <a:t>Սոնայի ծննդյան օրը սեպտեմբերի 24-ին է,իսկ Նարեկինը՝6 օր հետո:Ե՞րբ է Նարեկի  ծննդյան օրը: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45720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Լուծում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5400" b="1" dirty="0" smtClean="0"/>
              <a:t>24+6</a:t>
            </a:r>
            <a:r>
              <a:rPr lang="en-US" sz="5400" b="1" dirty="0" smtClean="0"/>
              <a:t>=30</a:t>
            </a:r>
          </a:p>
          <a:p>
            <a:pPr>
              <a:buNone/>
            </a:pPr>
            <a:r>
              <a:rPr lang="ru-RU" b="1" dirty="0" smtClean="0"/>
              <a:t>       Պատ.՝ սեպտեմբերի 30</a:t>
            </a:r>
            <a:r>
              <a:rPr lang="ru-RU" sz="4400" b="1" dirty="0" smtClean="0"/>
              <a:t>:</a:t>
            </a:r>
            <a:endParaRPr lang="ru-RU" sz="4400" b="1" dirty="0"/>
          </a:p>
        </p:txBody>
      </p:sp>
      <p:pic>
        <p:nvPicPr>
          <p:cNvPr id="13314" name="Picture 2" descr="C:\Users\Home\Desktop\png-transparent-cupcake-with-candle-birthday-cake-food-happy-birthday-to-you-festive-elements-thumbnail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357430"/>
            <a:ext cx="3286148" cy="43845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140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Ո՞ր կլոր տասնյակն է ավելի մոտ 37 թվին:</vt:lpstr>
      <vt:lpstr>Slide 6</vt:lpstr>
      <vt:lpstr>Slide 7</vt:lpstr>
      <vt:lpstr>Slide 8</vt:lpstr>
      <vt:lpstr>Սոնայի ծննդյան օրը սեպտեմբերի 24-ին է,իսկ Նարեկինը՝6 օր հետո:Ե՞րբ է Նարեկի  ծննդյան օրը:</vt:lpstr>
      <vt:lpstr>Slide 10</vt:lpstr>
      <vt:lpstr>Slide 11</vt:lpstr>
      <vt:lpstr>Արմենի ծննդյան օրը հոկտեմբերի 17-ին է: Աննան  ծնվել է Արմենից 7 օր շուտ: Ո՞ր  օրն  է Աննայի ծնունդը: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24</cp:revision>
  <dcterms:created xsi:type="dcterms:W3CDTF">2022-10-29T18:02:14Z</dcterms:created>
  <dcterms:modified xsi:type="dcterms:W3CDTF">2022-10-29T21:02:08Z</dcterms:modified>
</cp:coreProperties>
</file>