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278" r:id="rId2"/>
    <p:sldId id="280" r:id="rId3"/>
    <p:sldId id="279" r:id="rId4"/>
    <p:sldId id="294" r:id="rId5"/>
    <p:sldId id="283" r:id="rId6"/>
    <p:sldId id="298" r:id="rId7"/>
    <p:sldId id="295" r:id="rId8"/>
    <p:sldId id="296" r:id="rId9"/>
    <p:sldId id="300" r:id="rId10"/>
    <p:sldId id="305" r:id="rId11"/>
    <p:sldId id="299" r:id="rId12"/>
    <p:sldId id="285" r:id="rId13"/>
    <p:sldId id="301" r:id="rId14"/>
    <p:sldId id="303" r:id="rId15"/>
    <p:sldId id="293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1F2C8F"/>
    <a:srgbClr val="CCBE89"/>
    <a:srgbClr val="FDFBF6"/>
    <a:srgbClr val="AAC4E9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3" d="100"/>
          <a:sy n="83" d="100"/>
        </p:scale>
        <p:origin x="614" y="67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y2QMXs8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7128" y="765048"/>
            <a:ext cx="5385816" cy="1225296"/>
          </a:xfrm>
        </p:spPr>
        <p:txBody>
          <a:bodyPr/>
          <a:lstStyle/>
          <a:p>
            <a:r>
              <a:rPr lang="hy-AM" dirty="0"/>
              <a:t>Պյութագորասի թեորեմը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028B33-EF70-8485-41F6-4BC0A411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371529"/>
            <a:ext cx="2095500" cy="276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97151-5D9F-7CEA-1517-72319669F763}"/>
              </a:ext>
            </a:extLst>
          </p:cNvPr>
          <p:cNvSpPr txBox="1"/>
          <p:nvPr/>
        </p:nvSpPr>
        <p:spPr>
          <a:xfrm>
            <a:off x="8672944" y="6433127"/>
            <a:ext cx="24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>
                <a:solidFill>
                  <a:schemeClr val="bg1"/>
                </a:solidFill>
              </a:rPr>
              <a:t>Հասմիկ Հակոբյան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E7BF4F-BE50-A765-742B-37E14206CE6C}"/>
              </a:ext>
            </a:extLst>
          </p:cNvPr>
          <p:cNvSpPr/>
          <p:nvPr/>
        </p:nvSpPr>
        <p:spPr>
          <a:xfrm>
            <a:off x="1246768" y="1094615"/>
            <a:ext cx="8339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Պյութագորասի հակադարձ թեորեմը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0487D-ECB2-6116-42F1-FE3900FAA9C2}"/>
              </a:ext>
            </a:extLst>
          </p:cNvPr>
          <p:cNvSpPr txBox="1"/>
          <p:nvPr/>
        </p:nvSpPr>
        <p:spPr>
          <a:xfrm>
            <a:off x="856425" y="3872744"/>
            <a:ext cx="11076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/>
              <a:t>Եթե եռանկյան մի կողմի քառակուսին հավասար է մյուս երկու կողմերի քառակուսիների գումարին, ապա այդ եռանյունը ուղղանկյուն եռանկյուն 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49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26D211-250A-31A1-B2A6-4D5E201B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D4AE9-540D-6F8E-4693-9A2A42EEF0D7}"/>
              </a:ext>
            </a:extLst>
          </p:cNvPr>
          <p:cNvSpPr txBox="1"/>
          <p:nvPr/>
        </p:nvSpPr>
        <p:spPr>
          <a:xfrm>
            <a:off x="560093" y="343593"/>
            <a:ext cx="9827491" cy="8188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y-AM" sz="22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Պյութագոր</a:t>
            </a:r>
            <a:r>
              <a:rPr lang="ru-RU" sz="2200" b="1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յան</a:t>
            </a:r>
            <a:r>
              <a:rPr lang="ru-RU" sz="22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y-AM" sz="22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եռանկյուններ</a:t>
            </a:r>
            <a:endParaRPr lang="hy-AM" sz="22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Ըստ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Պյութագորասի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թեորեմի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հակադարձ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թեորեմի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՝ 3,4 և 5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կողմերով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եռանկյունը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ուղղանկյուն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եռանկյուն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է .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+4</a:t>
            </a:r>
            <a:r>
              <a:rPr lang="ru-RU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=5</a:t>
            </a:r>
            <a:r>
              <a:rPr lang="ru-RU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Ուղղանկյուն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եռանկյուն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նաև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5, 12, 13;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8, 15, 17;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7, 24, 25;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20, 21, 29;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21, 28, 35;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12, 35, 37;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9, 40, 41....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կողմերով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եռանկյուններից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յուրաքանչյուրը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hy-AM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hy-AM" b="1" dirty="0">
                <a:latin typeface="Tahoma" pitchFamily="34" charset="0"/>
                <a:ea typeface="Tahoma" pitchFamily="34" charset="0"/>
                <a:cs typeface="Tahoma" pitchFamily="34" charset="0"/>
              </a:rPr>
              <a:t>Այսպիսի ուղղանկյուն եռանկյունները ,որոնց կողմերը արտահայտվում են ամբողջ  թվերով , անվանում են </a:t>
            </a:r>
            <a:r>
              <a:rPr lang="hy-AM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պյութագորյան եռանկյուններ: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3,4 և 5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կողմերով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եռանկյունը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հաճախ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անվանում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եգիպտական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եռանկյուն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 indent="-1371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22222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br>
              <a:rPr lang="ru-RU" sz="2000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solidFill>
                <a:srgbClr val="22222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0" y="210312"/>
            <a:ext cx="10671048" cy="768096"/>
          </a:xfrm>
        </p:spPr>
        <p:txBody>
          <a:bodyPr/>
          <a:lstStyle/>
          <a:p>
            <a:r>
              <a:rPr lang="hy-AM" sz="3200" dirty="0"/>
              <a:t>Գտնել </a:t>
            </a:r>
            <a:r>
              <a:rPr lang="en-US" sz="3200" dirty="0"/>
              <a:t>c </a:t>
            </a:r>
            <a:r>
              <a:rPr lang="hy-AM" sz="3200" dirty="0"/>
              <a:t>-ն</a:t>
            </a:r>
            <a:endParaRPr lang="en-US" sz="3200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id="{D35C82A0-2A97-DA26-9624-8ED3EC882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577" b="14301"/>
          <a:stretch/>
        </p:blipFill>
        <p:spPr>
          <a:xfrm>
            <a:off x="1954139" y="1202707"/>
            <a:ext cx="5795170" cy="3874655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9EEE3B2-E20F-EAA9-DDC3-472BF57CB483}"/>
              </a:ext>
            </a:extLst>
          </p:cNvPr>
          <p:cNvSpPr/>
          <p:nvPr/>
        </p:nvSpPr>
        <p:spPr>
          <a:xfrm>
            <a:off x="4411012" y="5107843"/>
            <a:ext cx="895927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r>
              <a:rPr lang="hy-AM" sz="3200" dirty="0"/>
              <a:t>0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CFC9A5-8413-E701-B657-FBFD63B1DFBF}"/>
                  </a:ext>
                </a:extLst>
              </p:cNvPr>
              <p:cNvSpPr txBox="1"/>
              <p:nvPr/>
            </p:nvSpPr>
            <p:spPr>
              <a:xfrm>
                <a:off x="8201891" y="1371600"/>
                <a:ext cx="36114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= = 1600 +  900 = 2500 </a:t>
                </a: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                      c = 50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CFC9A5-8413-E701-B657-FBFD63B1D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91" y="1371600"/>
                <a:ext cx="3611418" cy="1323439"/>
              </a:xfrm>
              <a:prstGeom prst="rect">
                <a:avLst/>
              </a:prstGeom>
              <a:blipFill>
                <a:blip r:embed="rId3"/>
                <a:stretch>
                  <a:fillRect l="-1686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8F839D8-6CF3-E646-11D0-DB04722294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496" y="289837"/>
                <a:ext cx="10671048" cy="768096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hy-AM" sz="2000" dirty="0"/>
                  <a:t>Խնդիր 366</a:t>
                </a:r>
                <a:r>
                  <a:rPr lang="ru-RU" sz="2000" dirty="0"/>
                  <a:t> - </a:t>
                </a:r>
                <a:r>
                  <a:rPr lang="hy-AM" sz="2000" dirty="0"/>
                  <a:t> </a:t>
                </a:r>
                <a:r>
                  <a:rPr lang="hy-AM" sz="1600" cap="none" dirty="0"/>
                  <a:t>Գտեք եռանկյան ներքնաձիգը</a:t>
                </a:r>
                <a:r>
                  <a:rPr lang="ru-RU" sz="1600" dirty="0"/>
                  <a:t>          </a:t>
                </a:r>
                <a:r>
                  <a:rPr lang="en-US" sz="1600" dirty="0"/>
                  <a:t>1)</a:t>
                </a:r>
                <a:r>
                  <a:rPr lang="hy-AM" sz="1600" dirty="0"/>
                  <a:t> </a:t>
                </a:r>
                <a:r>
                  <a:rPr lang="hy-AM" sz="1600" cap="none" dirty="0"/>
                  <a:t>եթե</a:t>
                </a:r>
                <a:r>
                  <a:rPr lang="hy-AM" sz="1600" dirty="0"/>
                  <a:t> </a:t>
                </a:r>
                <a:r>
                  <a:rPr lang="en-US" sz="1600" cap="none" dirty="0"/>
                  <a:t>a=6   b= 8</a:t>
                </a:r>
                <a:br>
                  <a:rPr lang="en-US" sz="1600" cap="none" dirty="0"/>
                </a:br>
                <a:r>
                  <a:rPr lang="ru-RU" sz="1600" dirty="0"/>
                  <a:t>                                                                                  </a:t>
                </a:r>
                <a:r>
                  <a:rPr lang="en-US" sz="1600" dirty="0"/>
                  <a:t>2) </a:t>
                </a:r>
                <a:r>
                  <a:rPr lang="hy-AM" sz="1600" dirty="0"/>
                  <a:t> </a:t>
                </a:r>
                <a:r>
                  <a:rPr lang="hy-AM" sz="1600" cap="none" dirty="0"/>
                  <a:t>եթե </a:t>
                </a:r>
                <a:r>
                  <a:rPr lang="en-US" sz="1600" cap="none" dirty="0"/>
                  <a:t>a=1   b=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cap="none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cap="none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br>
                  <a:rPr lang="en-US" sz="1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8F839D8-6CF3-E646-11D0-DB04722294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496" y="289837"/>
                <a:ext cx="10671048" cy="768096"/>
              </a:xfrm>
              <a:blipFill>
                <a:blip r:embed="rId2"/>
                <a:stretch>
                  <a:fillRect l="-629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618BDB-A4D3-4C5D-1783-32474791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B8313-9B16-884F-BB50-B57A79100D31}"/>
              </a:ext>
            </a:extLst>
          </p:cNvPr>
          <p:cNvSpPr txBox="1"/>
          <p:nvPr/>
        </p:nvSpPr>
        <p:spPr>
          <a:xfrm>
            <a:off x="609600" y="1659897"/>
            <a:ext cx="1145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y-AM" b="1" dirty="0">
                <a:solidFill>
                  <a:srgbClr val="FF0000"/>
                </a:solidFill>
              </a:rPr>
              <a:t>Լուծում -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C8114-5EB8-8EB8-CA55-ECDBA624FE40}"/>
                  </a:ext>
                </a:extLst>
              </p:cNvPr>
              <p:cNvSpPr txBox="1"/>
              <p:nvPr/>
            </p:nvSpPr>
            <p:spPr>
              <a:xfrm>
                <a:off x="2050473" y="1659897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1 )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36+ 64 = 100</a:t>
                </a:r>
              </a:p>
              <a:p>
                <a:r>
                  <a:rPr lang="en-US" dirty="0"/>
                  <a:t>          c= 10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C8114-5EB8-8EB8-CA55-ECDBA624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1659897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3B633-6F9A-7490-CA0A-B69B7B6A9326}"/>
                  </a:ext>
                </a:extLst>
              </p:cNvPr>
              <p:cNvSpPr txBox="1"/>
              <p:nvPr/>
            </p:nvSpPr>
            <p:spPr>
              <a:xfrm>
                <a:off x="2152073" y="2825374"/>
                <a:ext cx="609600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2 )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1+ 3 = 4</a:t>
                </a:r>
              </a:p>
              <a:p>
                <a:r>
                  <a:rPr lang="en-US" dirty="0"/>
                  <a:t>          c= 2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3B633-6F9A-7490-CA0A-B69B7B6A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2825374"/>
                <a:ext cx="6096000" cy="72712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9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2A808-95D3-4B4B-B917-9A4FEDB5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47472"/>
            <a:ext cx="10671048" cy="768096"/>
          </a:xfrm>
        </p:spPr>
        <p:txBody>
          <a:bodyPr/>
          <a:lstStyle/>
          <a:p>
            <a:r>
              <a:rPr lang="hy-AM" sz="2000" u="sng" dirty="0"/>
              <a:t>Խնդիր </a:t>
            </a:r>
            <a:r>
              <a:rPr lang="hy-AM" sz="2000" b="0" u="sng" dirty="0"/>
              <a:t>- </a:t>
            </a:r>
            <a:r>
              <a:rPr lang="en-US" sz="2000" b="0" u="sng" dirty="0"/>
              <a:t>370 </a:t>
            </a:r>
            <a:r>
              <a:rPr lang="hy-AM" sz="2000" b="0" dirty="0"/>
              <a:t>   </a:t>
            </a:r>
            <a:r>
              <a:rPr lang="hy-AM" sz="1800" cap="none" dirty="0"/>
              <a:t>Հավասարասրուն եռանկյան սրունքը 17 սմ է, իսկ հիմքը ՝</a:t>
            </a:r>
            <a:r>
              <a:rPr lang="en-US" sz="1800" cap="none" dirty="0"/>
              <a:t> </a:t>
            </a:r>
            <a:r>
              <a:rPr lang="hy-AM" sz="1800" cap="none" dirty="0"/>
              <a:t>16 սմ։ գտեք հիմքին տարված բարձրությունը։</a:t>
            </a:r>
            <a:br>
              <a:rPr lang="en-US" sz="1800" cap="none" dirty="0"/>
            </a:br>
            <a:endParaRPr lang="en-US" sz="2400" b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0D1ADD-6E87-1DE7-6F49-2C3722BF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FF6C436-A3CF-9FA7-E064-6224041EB42C}"/>
              </a:ext>
            </a:extLst>
          </p:cNvPr>
          <p:cNvSpPr/>
          <p:nvPr/>
        </p:nvSpPr>
        <p:spPr>
          <a:xfrm>
            <a:off x="420414" y="1346795"/>
            <a:ext cx="2501462" cy="3214694"/>
          </a:xfrm>
          <a:prstGeom prst="triangl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F523313-4B80-ACFB-4ABF-3A70627BE461}"/>
              </a:ext>
            </a:extLst>
          </p:cNvPr>
          <p:cNvCxnSpPr>
            <a:stCxn id="8" idx="0"/>
            <a:endCxn id="8" idx="3"/>
          </p:cNvCxnSpPr>
          <p:nvPr/>
        </p:nvCxnSpPr>
        <p:spPr>
          <a:xfrm>
            <a:off x="1671145" y="1346795"/>
            <a:ext cx="0" cy="3214694"/>
          </a:xfrm>
          <a:prstGeom prst="line">
            <a:avLst/>
          </a:prstGeom>
          <a:ln w="38100">
            <a:solidFill>
              <a:srgbClr val="202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DD0295-8178-C8C6-B55C-7B5879D256A9}"/>
              </a:ext>
            </a:extLst>
          </p:cNvPr>
          <p:cNvSpPr txBox="1"/>
          <p:nvPr/>
        </p:nvSpPr>
        <p:spPr>
          <a:xfrm>
            <a:off x="252248" y="4608050"/>
            <a:ext cx="33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304A2-1C60-5849-BD3E-B5CE4F50AB3F}"/>
              </a:ext>
            </a:extLst>
          </p:cNvPr>
          <p:cNvSpPr txBox="1"/>
          <p:nvPr/>
        </p:nvSpPr>
        <p:spPr>
          <a:xfrm>
            <a:off x="1502979" y="861850"/>
            <a:ext cx="33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C07B2-6ACE-9401-E49D-5D247775166C}"/>
              </a:ext>
            </a:extLst>
          </p:cNvPr>
          <p:cNvSpPr txBox="1"/>
          <p:nvPr/>
        </p:nvSpPr>
        <p:spPr>
          <a:xfrm>
            <a:off x="2706414" y="4645572"/>
            <a:ext cx="43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52F3F-F63F-F87E-9E59-0DFD1845A0A9}"/>
              </a:ext>
            </a:extLst>
          </p:cNvPr>
          <p:cNvSpPr txBox="1"/>
          <p:nvPr/>
        </p:nvSpPr>
        <p:spPr>
          <a:xfrm>
            <a:off x="1408386" y="4677102"/>
            <a:ext cx="43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68CC9-70CF-DC17-C689-9DC7433C775C}"/>
              </a:ext>
            </a:extLst>
          </p:cNvPr>
          <p:cNvSpPr txBox="1"/>
          <p:nvPr/>
        </p:nvSpPr>
        <p:spPr>
          <a:xfrm>
            <a:off x="3136702" y="2750891"/>
            <a:ext cx="1298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000000"/>
                </a:solidFill>
                <a:latin typeface="Sabon Next LT"/>
              </a:rPr>
              <a:t>Լուծում- </a:t>
            </a:r>
            <a:endParaRPr lang="en-US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D2D53A3-45BC-EFC4-7FF1-F714EDFC0157}"/>
              </a:ext>
            </a:extLst>
          </p:cNvPr>
          <p:cNvSpPr/>
          <p:nvPr/>
        </p:nvSpPr>
        <p:spPr>
          <a:xfrm>
            <a:off x="1671145" y="4267857"/>
            <a:ext cx="304800" cy="293632"/>
          </a:xfrm>
          <a:custGeom>
            <a:avLst/>
            <a:gdLst>
              <a:gd name="connsiteX0" fmla="*/ 0 w 303507"/>
              <a:gd name="connsiteY0" fmla="*/ 25284 h 310123"/>
              <a:gd name="connsiteX1" fmla="*/ 273269 w 303507"/>
              <a:gd name="connsiteY1" fmla="*/ 25284 h 310123"/>
              <a:gd name="connsiteX2" fmla="*/ 294289 w 303507"/>
              <a:gd name="connsiteY2" fmla="*/ 288043 h 310123"/>
              <a:gd name="connsiteX3" fmla="*/ 252248 w 303507"/>
              <a:gd name="connsiteY3" fmla="*/ 277532 h 310123"/>
              <a:gd name="connsiteX0" fmla="*/ 0 w 331437"/>
              <a:gd name="connsiteY0" fmla="*/ 5418 h 290257"/>
              <a:gd name="connsiteX1" fmla="*/ 313072 w 331437"/>
              <a:gd name="connsiteY1" fmla="*/ 76021 h 290257"/>
              <a:gd name="connsiteX2" fmla="*/ 294289 w 331437"/>
              <a:gd name="connsiteY2" fmla="*/ 268177 h 290257"/>
              <a:gd name="connsiteX3" fmla="*/ 252248 w 331437"/>
              <a:gd name="connsiteY3" fmla="*/ 257666 h 290257"/>
              <a:gd name="connsiteX0" fmla="*/ 0 w 365983"/>
              <a:gd name="connsiteY0" fmla="*/ 12793 h 297632"/>
              <a:gd name="connsiteX1" fmla="*/ 352874 w 365983"/>
              <a:gd name="connsiteY1" fmla="*/ 39270 h 297632"/>
              <a:gd name="connsiteX2" fmla="*/ 294289 w 365983"/>
              <a:gd name="connsiteY2" fmla="*/ 275552 h 297632"/>
              <a:gd name="connsiteX3" fmla="*/ 252248 w 365983"/>
              <a:gd name="connsiteY3" fmla="*/ 265041 h 297632"/>
              <a:gd name="connsiteX0" fmla="*/ 0 w 387128"/>
              <a:gd name="connsiteY0" fmla="*/ 12793 h 304743"/>
              <a:gd name="connsiteX1" fmla="*/ 352874 w 387128"/>
              <a:gd name="connsiteY1" fmla="*/ 39270 h 304743"/>
              <a:gd name="connsiteX2" fmla="*/ 294289 w 387128"/>
              <a:gd name="connsiteY2" fmla="*/ 275552 h 304743"/>
              <a:gd name="connsiteX3" fmla="*/ 384923 w 387128"/>
              <a:gd name="connsiteY3" fmla="*/ 282691 h 304743"/>
              <a:gd name="connsiteX0" fmla="*/ 0 w 465879"/>
              <a:gd name="connsiteY0" fmla="*/ 12793 h 309514"/>
              <a:gd name="connsiteX1" fmla="*/ 352874 w 465879"/>
              <a:gd name="connsiteY1" fmla="*/ 39270 h 309514"/>
              <a:gd name="connsiteX2" fmla="*/ 294289 w 465879"/>
              <a:gd name="connsiteY2" fmla="*/ 275552 h 309514"/>
              <a:gd name="connsiteX3" fmla="*/ 464527 w 465879"/>
              <a:gd name="connsiteY3" fmla="*/ 291516 h 309514"/>
              <a:gd name="connsiteX0" fmla="*/ 0 w 365983"/>
              <a:gd name="connsiteY0" fmla="*/ 12793 h 300813"/>
              <a:gd name="connsiteX1" fmla="*/ 352874 w 365983"/>
              <a:gd name="connsiteY1" fmla="*/ 39270 h 300813"/>
              <a:gd name="connsiteX2" fmla="*/ 294289 w 365983"/>
              <a:gd name="connsiteY2" fmla="*/ 275552 h 300813"/>
              <a:gd name="connsiteX3" fmla="*/ 292052 w 365983"/>
              <a:gd name="connsiteY3" fmla="*/ 273865 h 300813"/>
              <a:gd name="connsiteX0" fmla="*/ 0 w 365983"/>
              <a:gd name="connsiteY0" fmla="*/ 12793 h 295062"/>
              <a:gd name="connsiteX1" fmla="*/ 352874 w 365983"/>
              <a:gd name="connsiteY1" fmla="*/ 39270 h 295062"/>
              <a:gd name="connsiteX2" fmla="*/ 294289 w 365983"/>
              <a:gd name="connsiteY2" fmla="*/ 275552 h 295062"/>
              <a:gd name="connsiteX3" fmla="*/ 265518 w 365983"/>
              <a:gd name="connsiteY3" fmla="*/ 256214 h 295062"/>
              <a:gd name="connsiteX0" fmla="*/ 0 w 297915"/>
              <a:gd name="connsiteY0" fmla="*/ 8532 h 290801"/>
              <a:gd name="connsiteX1" fmla="*/ 260003 w 297915"/>
              <a:gd name="connsiteY1" fmla="*/ 52660 h 290801"/>
              <a:gd name="connsiteX2" fmla="*/ 294289 w 297915"/>
              <a:gd name="connsiteY2" fmla="*/ 271291 h 290801"/>
              <a:gd name="connsiteX3" fmla="*/ 265518 w 297915"/>
              <a:gd name="connsiteY3" fmla="*/ 251953 h 290801"/>
              <a:gd name="connsiteX0" fmla="*/ 0 w 331438"/>
              <a:gd name="connsiteY0" fmla="*/ 25283 h 307552"/>
              <a:gd name="connsiteX1" fmla="*/ 313073 w 331438"/>
              <a:gd name="connsiteY1" fmla="*/ 25284 h 307552"/>
              <a:gd name="connsiteX2" fmla="*/ 294289 w 331438"/>
              <a:gd name="connsiteY2" fmla="*/ 288042 h 307552"/>
              <a:gd name="connsiteX3" fmla="*/ 265518 w 331438"/>
              <a:gd name="connsiteY3" fmla="*/ 268704 h 307552"/>
              <a:gd name="connsiteX0" fmla="*/ 0 w 345666"/>
              <a:gd name="connsiteY0" fmla="*/ 17062 h 316982"/>
              <a:gd name="connsiteX1" fmla="*/ 326341 w 345666"/>
              <a:gd name="connsiteY1" fmla="*/ 34714 h 316982"/>
              <a:gd name="connsiteX2" fmla="*/ 307557 w 345666"/>
              <a:gd name="connsiteY2" fmla="*/ 297472 h 316982"/>
              <a:gd name="connsiteX3" fmla="*/ 278786 w 345666"/>
              <a:gd name="connsiteY3" fmla="*/ 278134 h 316982"/>
              <a:gd name="connsiteX0" fmla="*/ 0 w 428541"/>
              <a:gd name="connsiteY0" fmla="*/ 9927 h 309847"/>
              <a:gd name="connsiteX1" fmla="*/ 418348 w 428541"/>
              <a:gd name="connsiteY1" fmla="*/ 49578 h 309847"/>
              <a:gd name="connsiteX2" fmla="*/ 307557 w 428541"/>
              <a:gd name="connsiteY2" fmla="*/ 290337 h 309847"/>
              <a:gd name="connsiteX3" fmla="*/ 278786 w 428541"/>
              <a:gd name="connsiteY3" fmla="*/ 270999 h 309847"/>
              <a:gd name="connsiteX0" fmla="*/ 0 w 418453"/>
              <a:gd name="connsiteY0" fmla="*/ 12728 h 312648"/>
              <a:gd name="connsiteX1" fmla="*/ 418348 w 418453"/>
              <a:gd name="connsiteY1" fmla="*/ 52379 h 312648"/>
              <a:gd name="connsiteX2" fmla="*/ 307557 w 418453"/>
              <a:gd name="connsiteY2" fmla="*/ 293138 h 312648"/>
              <a:gd name="connsiteX3" fmla="*/ 278786 w 418453"/>
              <a:gd name="connsiteY3" fmla="*/ 273800 h 312648"/>
              <a:gd name="connsiteX0" fmla="*/ 0 w 418453"/>
              <a:gd name="connsiteY0" fmla="*/ 12728 h 320234"/>
              <a:gd name="connsiteX1" fmla="*/ 418348 w 418453"/>
              <a:gd name="connsiteY1" fmla="*/ 52379 h 320234"/>
              <a:gd name="connsiteX2" fmla="*/ 307557 w 418453"/>
              <a:gd name="connsiteY2" fmla="*/ 293138 h 320234"/>
              <a:gd name="connsiteX3" fmla="*/ 387831 w 418453"/>
              <a:gd name="connsiteY3" fmla="*/ 295799 h 320234"/>
              <a:gd name="connsiteX0" fmla="*/ 0 w 440140"/>
              <a:gd name="connsiteY0" fmla="*/ 10237 h 323422"/>
              <a:gd name="connsiteX1" fmla="*/ 418348 w 440140"/>
              <a:gd name="connsiteY1" fmla="*/ 49888 h 323422"/>
              <a:gd name="connsiteX2" fmla="*/ 382526 w 440140"/>
              <a:gd name="connsiteY2" fmla="*/ 300075 h 323422"/>
              <a:gd name="connsiteX3" fmla="*/ 387831 w 440140"/>
              <a:gd name="connsiteY3" fmla="*/ 293308 h 323422"/>
              <a:gd name="connsiteX0" fmla="*/ 0 w 448894"/>
              <a:gd name="connsiteY0" fmla="*/ 16243 h 329428"/>
              <a:gd name="connsiteX1" fmla="*/ 428571 w 448894"/>
              <a:gd name="connsiteY1" fmla="*/ 37037 h 329428"/>
              <a:gd name="connsiteX2" fmla="*/ 382526 w 448894"/>
              <a:gd name="connsiteY2" fmla="*/ 306081 h 329428"/>
              <a:gd name="connsiteX3" fmla="*/ 387831 w 448894"/>
              <a:gd name="connsiteY3" fmla="*/ 299314 h 329428"/>
              <a:gd name="connsiteX0" fmla="*/ 0 w 467535"/>
              <a:gd name="connsiteY0" fmla="*/ 6705 h 319890"/>
              <a:gd name="connsiteX1" fmla="*/ 428571 w 467535"/>
              <a:gd name="connsiteY1" fmla="*/ 27499 h 319890"/>
              <a:gd name="connsiteX2" fmla="*/ 382526 w 467535"/>
              <a:gd name="connsiteY2" fmla="*/ 296543 h 319890"/>
              <a:gd name="connsiteX3" fmla="*/ 387831 w 467535"/>
              <a:gd name="connsiteY3" fmla="*/ 289776 h 319890"/>
              <a:gd name="connsiteX0" fmla="*/ 0 w 467535"/>
              <a:gd name="connsiteY0" fmla="*/ 6705 h 322294"/>
              <a:gd name="connsiteX1" fmla="*/ 428571 w 467535"/>
              <a:gd name="connsiteY1" fmla="*/ 27499 h 322294"/>
              <a:gd name="connsiteX2" fmla="*/ 382526 w 467535"/>
              <a:gd name="connsiteY2" fmla="*/ 296543 h 322294"/>
              <a:gd name="connsiteX3" fmla="*/ 418500 w 467535"/>
              <a:gd name="connsiteY3" fmla="*/ 296062 h 322294"/>
              <a:gd name="connsiteX0" fmla="*/ 0 w 458312"/>
              <a:gd name="connsiteY0" fmla="*/ 17118 h 343034"/>
              <a:gd name="connsiteX1" fmla="*/ 428571 w 458312"/>
              <a:gd name="connsiteY1" fmla="*/ 37912 h 343034"/>
              <a:gd name="connsiteX2" fmla="*/ 420010 w 458312"/>
              <a:gd name="connsiteY2" fmla="*/ 322670 h 343034"/>
              <a:gd name="connsiteX3" fmla="*/ 418500 w 458312"/>
              <a:gd name="connsiteY3" fmla="*/ 306475 h 343034"/>
              <a:gd name="connsiteX0" fmla="*/ 0 w 469290"/>
              <a:gd name="connsiteY0" fmla="*/ 15975 h 345034"/>
              <a:gd name="connsiteX1" fmla="*/ 438794 w 469290"/>
              <a:gd name="connsiteY1" fmla="*/ 39912 h 345034"/>
              <a:gd name="connsiteX2" fmla="*/ 430233 w 469290"/>
              <a:gd name="connsiteY2" fmla="*/ 324670 h 345034"/>
              <a:gd name="connsiteX3" fmla="*/ 428723 w 469290"/>
              <a:gd name="connsiteY3" fmla="*/ 308475 h 345034"/>
              <a:gd name="connsiteX0" fmla="*/ 0 w 469290"/>
              <a:gd name="connsiteY0" fmla="*/ 419 h 329478"/>
              <a:gd name="connsiteX1" fmla="*/ 438794 w 469290"/>
              <a:gd name="connsiteY1" fmla="*/ 24356 h 329478"/>
              <a:gd name="connsiteX2" fmla="*/ 430233 w 469290"/>
              <a:gd name="connsiteY2" fmla="*/ 309114 h 329478"/>
              <a:gd name="connsiteX3" fmla="*/ 428723 w 469290"/>
              <a:gd name="connsiteY3" fmla="*/ 292919 h 329478"/>
              <a:gd name="connsiteX0" fmla="*/ 4051 w 57099"/>
              <a:gd name="connsiteY0" fmla="*/ 4418 h 327191"/>
              <a:gd name="connsiteX1" fmla="*/ 10071 w 57099"/>
              <a:gd name="connsiteY1" fmla="*/ 22069 h 327191"/>
              <a:gd name="connsiteX2" fmla="*/ 1510 w 57099"/>
              <a:gd name="connsiteY2" fmla="*/ 306827 h 327191"/>
              <a:gd name="connsiteX3" fmla="*/ 0 w 57099"/>
              <a:gd name="connsiteY3" fmla="*/ 290632 h 327191"/>
              <a:gd name="connsiteX0" fmla="*/ 0 w 264375"/>
              <a:gd name="connsiteY0" fmla="*/ 0 h 351058"/>
              <a:gd name="connsiteX1" fmla="*/ 247964 w 264375"/>
              <a:gd name="connsiteY1" fmla="*/ 45936 h 351058"/>
              <a:gd name="connsiteX2" fmla="*/ 239403 w 264375"/>
              <a:gd name="connsiteY2" fmla="*/ 330694 h 351058"/>
              <a:gd name="connsiteX3" fmla="*/ 237893 w 264375"/>
              <a:gd name="connsiteY3" fmla="*/ 314499 h 351058"/>
              <a:gd name="connsiteX0" fmla="*/ 0 w 260716"/>
              <a:gd name="connsiteY0" fmla="*/ 0 h 332201"/>
              <a:gd name="connsiteX1" fmla="*/ 244556 w 260716"/>
              <a:gd name="connsiteY1" fmla="*/ 27079 h 332201"/>
              <a:gd name="connsiteX2" fmla="*/ 235995 w 260716"/>
              <a:gd name="connsiteY2" fmla="*/ 311837 h 332201"/>
              <a:gd name="connsiteX3" fmla="*/ 234485 w 260716"/>
              <a:gd name="connsiteY3" fmla="*/ 295642 h 332201"/>
              <a:gd name="connsiteX0" fmla="*/ 0 w 260716"/>
              <a:gd name="connsiteY0" fmla="*/ 4735 h 336936"/>
              <a:gd name="connsiteX1" fmla="*/ 244556 w 260716"/>
              <a:gd name="connsiteY1" fmla="*/ 31814 h 336936"/>
              <a:gd name="connsiteX2" fmla="*/ 235995 w 260716"/>
              <a:gd name="connsiteY2" fmla="*/ 316572 h 336936"/>
              <a:gd name="connsiteX3" fmla="*/ 234485 w 260716"/>
              <a:gd name="connsiteY3" fmla="*/ 300377 h 3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16" h="336936">
                <a:moveTo>
                  <a:pt x="0" y="4735"/>
                </a:moveTo>
                <a:cubicBezTo>
                  <a:pt x="115517" y="7980"/>
                  <a:pt x="205224" y="-20159"/>
                  <a:pt x="244556" y="31814"/>
                </a:cubicBezTo>
                <a:cubicBezTo>
                  <a:pt x="283888" y="83787"/>
                  <a:pt x="239499" y="274531"/>
                  <a:pt x="235995" y="316572"/>
                </a:cubicBezTo>
                <a:cubicBezTo>
                  <a:pt x="232492" y="358613"/>
                  <a:pt x="253754" y="326653"/>
                  <a:pt x="234485" y="300377"/>
                </a:cubicBez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D9B941-358A-A136-0690-ACCBED8FE872}"/>
                  </a:ext>
                </a:extLst>
              </p:cNvPr>
              <p:cNvSpPr txBox="1"/>
              <p:nvPr/>
            </p:nvSpPr>
            <p:spPr>
              <a:xfrm>
                <a:off x="3417454" y="1440873"/>
                <a:ext cx="25014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dirty="0"/>
                  <a:t>Տրված է  </a:t>
                </a:r>
                <a:r>
                  <a:rPr lang="en-US" dirty="0"/>
                  <a:t>AB = BC = 17</a:t>
                </a:r>
              </a:p>
              <a:p>
                <a:r>
                  <a:rPr lang="en-US" dirty="0"/>
                  <a:t>AC= 16 , BH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AC, 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BH - 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D9B941-358A-A136-0690-ACCBED8F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4" y="1440873"/>
                <a:ext cx="2501462" cy="1200329"/>
              </a:xfrm>
              <a:prstGeom prst="rect">
                <a:avLst/>
              </a:prstGeom>
              <a:blipFill>
                <a:blip r:embed="rId2"/>
                <a:stretch>
                  <a:fillRect l="-2195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3A81A2-D837-D4DC-30E8-2BC4341508CE}"/>
                  </a:ext>
                </a:extLst>
              </p:cNvPr>
              <p:cNvSpPr txBox="1"/>
              <p:nvPr/>
            </p:nvSpPr>
            <p:spPr>
              <a:xfrm>
                <a:off x="4435683" y="2769476"/>
                <a:ext cx="2966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AB = BC</a:t>
                </a:r>
                <a:r>
                  <a:rPr lang="hy-AM" dirty="0"/>
                  <a:t>, </a:t>
                </a:r>
                <a:r>
                  <a:rPr lang="en-US" dirty="0"/>
                  <a:t>BH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AC</a:t>
                </a:r>
                <a:r>
                  <a:rPr lang="hy-AM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3A81A2-D837-D4DC-30E8-2BC43415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83" y="2769476"/>
                <a:ext cx="2966465" cy="369332"/>
              </a:xfrm>
              <a:prstGeom prst="rect">
                <a:avLst/>
              </a:prstGeom>
              <a:blipFill>
                <a:blip r:embed="rId3"/>
                <a:stretch>
                  <a:fillRect l="-18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FE97F59-CD8D-50F2-5BD7-758BB64AC0F8}"/>
              </a:ext>
            </a:extLst>
          </p:cNvPr>
          <p:cNvSpPr/>
          <p:nvPr/>
        </p:nvSpPr>
        <p:spPr>
          <a:xfrm>
            <a:off x="6724072" y="2740222"/>
            <a:ext cx="905163" cy="49637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0CA817-2FD2-8BC4-D5F9-5FA9C6693066}"/>
                  </a:ext>
                </a:extLst>
              </p:cNvPr>
              <p:cNvSpPr txBox="1"/>
              <p:nvPr/>
            </p:nvSpPr>
            <p:spPr>
              <a:xfrm>
                <a:off x="8072582" y="2769476"/>
                <a:ext cx="1944763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dirty="0"/>
                  <a:t> </a:t>
                </a:r>
                <a:r>
                  <a:rPr lang="en-US" dirty="0"/>
                  <a:t>AH = HC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8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0CA817-2FD2-8BC4-D5F9-5FA9C6693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582" y="2769476"/>
                <a:ext cx="1944763" cy="484043"/>
              </a:xfrm>
              <a:prstGeom prst="rect">
                <a:avLst/>
              </a:prstGeom>
              <a:blipFill>
                <a:blip r:embed="rId4"/>
                <a:stretch>
                  <a:fillRect r="-188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F925C7-B513-694B-395B-C57D8908960E}"/>
                  </a:ext>
                </a:extLst>
              </p:cNvPr>
              <p:cNvSpPr txBox="1"/>
              <p:nvPr/>
            </p:nvSpPr>
            <p:spPr>
              <a:xfrm>
                <a:off x="3851564" y="3429000"/>
                <a:ext cx="287250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y-AM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F925C7-B513-694B-395B-C57D89089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64" y="3429000"/>
                <a:ext cx="2872508" cy="37555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DDB507-E56F-1CE4-6EC3-91D874C0CC6F}"/>
                  </a:ext>
                </a:extLst>
              </p:cNvPr>
              <p:cNvSpPr txBox="1"/>
              <p:nvPr/>
            </p:nvSpPr>
            <p:spPr>
              <a:xfrm>
                <a:off x="3851564" y="4039121"/>
                <a:ext cx="355058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y-AM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= 289-64 = 225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DDB507-E56F-1CE4-6EC3-91D874C0C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64" y="4039121"/>
                <a:ext cx="3550584" cy="375552"/>
              </a:xfrm>
              <a:prstGeom prst="rect">
                <a:avLst/>
              </a:prstGeom>
              <a:blipFill>
                <a:blip r:embed="rId6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579E754-4BC6-6BC3-80F5-49573110841F}"/>
              </a:ext>
            </a:extLst>
          </p:cNvPr>
          <p:cNvSpPr txBox="1"/>
          <p:nvPr/>
        </p:nvSpPr>
        <p:spPr>
          <a:xfrm>
            <a:off x="4535055" y="4792716"/>
            <a:ext cx="116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BH = 15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DEBDE-CA5B-BAB0-3442-2E685292F63F}"/>
              </a:ext>
            </a:extLst>
          </p:cNvPr>
          <p:cNvSpPr txBox="1"/>
          <p:nvPr/>
        </p:nvSpPr>
        <p:spPr>
          <a:xfrm>
            <a:off x="6724071" y="5357091"/>
            <a:ext cx="37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>
                <a:solidFill>
                  <a:srgbClr val="FF0000"/>
                </a:solidFill>
              </a:rPr>
              <a:t>Պատասխան ՝  15 սմ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/>
      <p:bldP spid="14" grpId="0"/>
      <p:bldP spid="16" grpId="0"/>
      <p:bldP spid="18" grpId="0"/>
      <p:bldP spid="22" grpId="0"/>
      <p:bldP spid="23" grpId="0" animBg="1"/>
      <p:bldP spid="4" grpId="0"/>
      <p:bldP spid="6" grpId="0"/>
      <p:bldP spid="7" grpId="0" animBg="1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52" y="851849"/>
            <a:ext cx="8041825" cy="667512"/>
          </a:xfrm>
        </p:spPr>
        <p:txBody>
          <a:bodyPr/>
          <a:lstStyle/>
          <a:p>
            <a:r>
              <a:rPr lang="hy-AM" dirty="0"/>
              <a:t>Մաղթում եմ հաջողություն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5" y="2846832"/>
            <a:ext cx="6031122" cy="2176272"/>
          </a:xfrm>
        </p:spPr>
        <p:txBody>
          <a:bodyPr/>
          <a:lstStyle/>
          <a:p>
            <a:r>
              <a:rPr lang="hy-AM" dirty="0"/>
              <a:t>Տնային հանձնարարություն</a:t>
            </a:r>
          </a:p>
          <a:p>
            <a:r>
              <a:rPr lang="hy-AM" dirty="0"/>
              <a:t>Կետ  </a:t>
            </a:r>
            <a:r>
              <a:rPr lang="hy-AM" sz="2800" b="1" dirty="0">
                <a:solidFill>
                  <a:srgbClr val="FF0000"/>
                </a:solidFill>
              </a:rPr>
              <a:t>47</a:t>
            </a:r>
            <a:r>
              <a:rPr lang="hy-AM" dirty="0"/>
              <a:t> </a:t>
            </a:r>
          </a:p>
          <a:p>
            <a:r>
              <a:rPr lang="hy-AM" dirty="0"/>
              <a:t>Խնդիր՝ </a:t>
            </a:r>
            <a:r>
              <a:rPr lang="hy-AM" b="1" dirty="0">
                <a:solidFill>
                  <a:srgbClr val="FF0000"/>
                </a:solidFill>
              </a:rPr>
              <a:t>366  բ, դ        367 ա,  գ, դ   369  ա, գ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5551"/>
            <a:ext cx="3207788" cy="768096"/>
          </a:xfrm>
        </p:spPr>
        <p:txBody>
          <a:bodyPr/>
          <a:lstStyle/>
          <a:p>
            <a:pPr algn="ctr"/>
            <a:r>
              <a:rPr lang="hy-AM" sz="2800" dirty="0"/>
              <a:t>Պյութագորաս </a:t>
            </a:r>
            <a:br>
              <a:rPr lang="hy-AM" sz="2800" dirty="0"/>
            </a:br>
            <a:r>
              <a:rPr lang="hy-AM" sz="2800" dirty="0"/>
              <a:t>Սամոսացի</a:t>
            </a:r>
            <a:br>
              <a:rPr lang="hy-AM" sz="2800" dirty="0"/>
            </a:br>
            <a:endParaRPr lang="en-US" sz="28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E0275-F940-6DAB-ED97-A37C7573E970}"/>
              </a:ext>
            </a:extLst>
          </p:cNvPr>
          <p:cNvSpPr txBox="1"/>
          <p:nvPr/>
        </p:nvSpPr>
        <p:spPr>
          <a:xfrm>
            <a:off x="3694544" y="614444"/>
            <a:ext cx="7675419" cy="5497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y-AM" b="0" i="0" dirty="0">
                <a:solidFill>
                  <a:srgbClr val="202122"/>
                </a:solidFill>
                <a:effectLst/>
                <a:latin typeface="Sylfaen" panose="010A0502050306030303" pitchFamily="18" charset="0"/>
              </a:rPr>
              <a:t>«Թվերի հայր»՝ Պյութագորասը ծնվել է</a:t>
            </a:r>
            <a:r>
              <a:rPr lang="hy-AM" dirty="0">
                <a:latin typeface="Sylfaen" panose="010A0502050306030303" pitchFamily="18" charset="0"/>
              </a:rPr>
              <a:t> Սամոս կղզում, Փոքր Ասիայում, երիտասարդ տարիքում, Պոլիկրատեսի դաժան կառավարությունից փախչելու նպատակով լքել է հարազատ քաղաքը, մեկնելով Հարավային Իտալիայում գտնվող Կրոտոն քաղաք։</a:t>
            </a:r>
            <a:r>
              <a:rPr lang="hy-AM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Պյութագորասը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ձեռնամուխ</a:t>
            </a:r>
            <a:r>
              <a:rPr lang="en-US" altLang="en-US" dirty="0">
                <a:latin typeface="Sylfaen" panose="010A0502050306030303" pitchFamily="18" charset="0"/>
              </a:rPr>
              <a:t> է</a:t>
            </a:r>
            <a:r>
              <a:rPr lang="hy-AM" altLang="en-US" dirty="0">
                <a:latin typeface="Sylfaen" panose="010A0502050306030303" pitchFamily="18" charset="0"/>
              </a:rPr>
              <a:t> եղել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Կրոտոնի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մշակութային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կյանքի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բարեփոխմանը</a:t>
            </a:r>
            <a:r>
              <a:rPr lang="en-US" altLang="en-US" dirty="0">
                <a:latin typeface="Sylfaen" panose="010A0502050306030303" pitchFamily="18" charset="0"/>
              </a:rPr>
              <a:t>, </a:t>
            </a:r>
            <a:r>
              <a:rPr lang="en-US" altLang="en-US" dirty="0" err="1">
                <a:latin typeface="Sylfaen" panose="010A0502050306030303" pitchFamily="18" charset="0"/>
              </a:rPr>
              <a:t>հորդորելով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քաղաքացիներին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կրթվել</a:t>
            </a:r>
            <a:r>
              <a:rPr lang="en-US" altLang="en-US" dirty="0">
                <a:latin typeface="Sylfaen" panose="010A0502050306030303" pitchFamily="18" charset="0"/>
              </a:rPr>
              <a:t>։ </a:t>
            </a:r>
            <a:r>
              <a:rPr lang="en-US" altLang="en-US" dirty="0" err="1">
                <a:latin typeface="Sylfaen" panose="010A0502050306030303" pitchFamily="18" charset="0"/>
              </a:rPr>
              <a:t>Այս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մշակութային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կենտրոնը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առաջնորդվ</a:t>
            </a:r>
            <a:r>
              <a:rPr lang="hy-AM" altLang="en-US" dirty="0">
                <a:latin typeface="Sylfaen" panose="010A0502050306030303" pitchFamily="18" charset="0"/>
              </a:rPr>
              <a:t>ել</a:t>
            </a:r>
            <a:r>
              <a:rPr lang="en-US" altLang="en-US" dirty="0">
                <a:latin typeface="Sylfaen" panose="010A0502050306030303" pitchFamily="18" charset="0"/>
              </a:rPr>
              <a:t> է </a:t>
            </a:r>
            <a:r>
              <a:rPr lang="en-US" altLang="en-US" dirty="0" err="1">
                <a:latin typeface="Sylfaen" panose="010A0502050306030303" pitchFamily="18" charset="0"/>
              </a:rPr>
              <a:t>շատ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խիստ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օրենքներով</a:t>
            </a:r>
            <a:r>
              <a:rPr lang="en-US" altLang="en-US" dirty="0">
                <a:latin typeface="Sylfaen" panose="010A0502050306030303" pitchFamily="18" charset="0"/>
              </a:rPr>
              <a:t>։ </a:t>
            </a:r>
            <a:r>
              <a:rPr lang="en-US" altLang="en-US" dirty="0" err="1">
                <a:latin typeface="Sylfaen" panose="010A0502050306030303" pitchFamily="18" charset="0"/>
              </a:rPr>
              <a:t>Նրա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դպրոցը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բաց</a:t>
            </a:r>
            <a:r>
              <a:rPr lang="en-US" altLang="en-US" dirty="0">
                <a:latin typeface="Sylfaen" panose="010A0502050306030303" pitchFamily="18" charset="0"/>
              </a:rPr>
              <a:t> է</a:t>
            </a:r>
            <a:r>
              <a:rPr lang="hy-AM" altLang="en-US" dirty="0">
                <a:latin typeface="Sylfaen" panose="010A0502050306030303" pitchFamily="18" charset="0"/>
              </a:rPr>
              <a:t>ր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լինում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հավասարապես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տղամարդկանց</a:t>
            </a:r>
            <a:r>
              <a:rPr lang="en-US" altLang="en-US" dirty="0">
                <a:latin typeface="Sylfaen" panose="010A0502050306030303" pitchFamily="18" charset="0"/>
              </a:rPr>
              <a:t> և </a:t>
            </a:r>
            <a:r>
              <a:rPr lang="en-US" altLang="en-US" dirty="0" err="1">
                <a:latin typeface="Sylfaen" panose="010A0502050306030303" pitchFamily="18" charset="0"/>
              </a:rPr>
              <a:t>կանանց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համար</a:t>
            </a:r>
            <a:r>
              <a:rPr lang="en-US" altLang="en-US" dirty="0">
                <a:latin typeface="Sylfaen" panose="010A0502050306030303" pitchFamily="18" charset="0"/>
              </a:rPr>
              <a:t>։ </a:t>
            </a:r>
            <a:r>
              <a:rPr lang="en-US" altLang="en-US" dirty="0" err="1">
                <a:latin typeface="Sylfaen" panose="010A0502050306030303" pitchFamily="18" charset="0"/>
              </a:rPr>
              <a:t>Նրանք</a:t>
            </a:r>
            <a:r>
              <a:rPr lang="en-US" altLang="en-US" dirty="0">
                <a:latin typeface="Sylfaen" panose="010A0502050306030303" pitchFamily="18" charset="0"/>
              </a:rPr>
              <a:t>, </a:t>
            </a:r>
            <a:r>
              <a:rPr lang="en-US" altLang="en-US" dirty="0" err="1">
                <a:latin typeface="Sylfaen" panose="010A0502050306030303" pitchFamily="18" charset="0"/>
              </a:rPr>
              <a:t>ովքեր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միանում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hy-AM" altLang="en-US" dirty="0">
                <a:latin typeface="Sylfaen" panose="010A0502050306030303" pitchFamily="18" charset="0"/>
              </a:rPr>
              <a:t>էի</a:t>
            </a:r>
            <a:r>
              <a:rPr lang="en-US" altLang="en-US" dirty="0">
                <a:latin typeface="Sylfaen" panose="010A0502050306030303" pitchFamily="18" charset="0"/>
              </a:rPr>
              <a:t>ն </a:t>
            </a:r>
            <a:r>
              <a:rPr lang="en-US" altLang="en-US" dirty="0" err="1">
                <a:latin typeface="Sylfaen" panose="010A0502050306030303" pitchFamily="18" charset="0"/>
              </a:rPr>
              <a:t>Պյութագորասի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ներքին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շրջանին</a:t>
            </a:r>
            <a:r>
              <a:rPr lang="en-US" altLang="en-US" dirty="0">
                <a:latin typeface="Sylfaen" panose="010A0502050306030303" pitchFamily="18" charset="0"/>
              </a:rPr>
              <a:t>, </a:t>
            </a:r>
            <a:r>
              <a:rPr lang="hy-AM" altLang="en-US" dirty="0">
                <a:latin typeface="Sylfaen" panose="010A0502050306030303" pitchFamily="18" charset="0"/>
              </a:rPr>
              <a:t>իրենց </a:t>
            </a:r>
            <a:r>
              <a:rPr lang="en-US" altLang="en-US" dirty="0" err="1">
                <a:latin typeface="Sylfaen" panose="010A0502050306030303" pitchFamily="18" charset="0"/>
              </a:rPr>
              <a:t>կոչում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hy-AM" altLang="en-US" dirty="0">
                <a:latin typeface="Sylfaen" panose="010A0502050306030303" pitchFamily="18" charset="0"/>
              </a:rPr>
              <a:t>էի</a:t>
            </a:r>
            <a:r>
              <a:rPr lang="en-US" altLang="en-US" dirty="0">
                <a:latin typeface="Sylfaen" panose="010A0502050306030303" pitchFamily="18" charset="0"/>
              </a:rPr>
              <a:t>ն  </a:t>
            </a:r>
            <a:r>
              <a:rPr lang="en-US" altLang="en-US" dirty="0" err="1">
                <a:latin typeface="Sylfaen" panose="010A0502050306030303" pitchFamily="18" charset="0"/>
              </a:rPr>
              <a:t>մաթեմատիկոսներ</a:t>
            </a:r>
            <a:r>
              <a:rPr lang="en-US" altLang="en-US" dirty="0">
                <a:latin typeface="Sylfaen" panose="010A0502050306030303" pitchFamily="18" charset="0"/>
              </a:rPr>
              <a:t>։</a:t>
            </a:r>
            <a:r>
              <a:rPr lang="hy-AM" altLang="en-US" dirty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Նրանք ապրում էին դպրոցում, հրաժարվում  իրենց սեփականությունից և սնվում միայն բանջարեղենային կերակրով։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Sylfaen" panose="010A0502050306030303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92879E3-C542-A008-33DA-DD36A139B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9"/>
          <a:stretch/>
        </p:blipFill>
        <p:spPr>
          <a:xfrm>
            <a:off x="0" y="1"/>
            <a:ext cx="3426691" cy="3611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047CE4-6679-467C-C22B-3BB2F10587EC}"/>
              </a:ext>
            </a:extLst>
          </p:cNvPr>
          <p:cNvSpPr txBox="1"/>
          <p:nvPr/>
        </p:nvSpPr>
        <p:spPr>
          <a:xfrm>
            <a:off x="240145" y="5052398"/>
            <a:ext cx="320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>
                <a:solidFill>
                  <a:srgbClr val="C00000"/>
                </a:solidFill>
              </a:rPr>
              <a:t>մ․ թ․ ա․  586 - 490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1" y="197104"/>
            <a:ext cx="11108021" cy="768096"/>
          </a:xfrm>
        </p:spPr>
        <p:txBody>
          <a:bodyPr/>
          <a:lstStyle/>
          <a:p>
            <a:r>
              <a:rPr lang="hy-AM" sz="40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Պյութագորասի պատվիրանները </a:t>
            </a:r>
            <a:endParaRPr lang="en-US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1126558"/>
            <a:ext cx="7162247" cy="5071042"/>
          </a:xfrm>
        </p:spPr>
        <p:txBody>
          <a:bodyPr/>
          <a:lstStyle/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rgbClr val="FF2929"/>
                </a:solidFill>
                <a:latin typeface="Arial Armenian" panose="020B0604020202020204" pitchFamily="34" charset="0"/>
              </a:rPr>
              <a:t>²</a:t>
            </a:r>
            <a:r>
              <a:rPr lang="hy-AM" altLang="en-US" sz="1800" b="1" dirty="0">
                <a:solidFill>
                  <a:srgbClr val="FF2929"/>
                </a:solidFill>
                <a:latin typeface="Arial Armenian" panose="020B0604020202020204" pitchFamily="34" charset="0"/>
              </a:rPr>
              <a:t>րա միայն այն, ինչ հետագայում չի դառնացնի քեզ ու չի ստիպի զղջալ</a:t>
            </a:r>
          </a:p>
          <a:p>
            <a:pPr eaLnBrk="1" hangingPunct="1">
              <a:buClr>
                <a:srgbClr val="002060"/>
              </a:buClr>
            </a:pPr>
            <a:endParaRPr lang="hy-AM" altLang="en-US" sz="1800" b="1" dirty="0">
              <a:solidFill>
                <a:srgbClr val="FF2929"/>
              </a:solidFill>
              <a:latin typeface="Arial Armenian" panose="020B0604020202020204" pitchFamily="34" charset="0"/>
            </a:endParaRP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hlink"/>
                </a:solidFill>
                <a:latin typeface="Arial Armenian" panose="020B0604020202020204" pitchFamily="34" charset="0"/>
              </a:rPr>
              <a:t>Ø</a:t>
            </a:r>
            <a:r>
              <a:rPr lang="hy-AM" altLang="en-US" sz="1800" b="1" dirty="0">
                <a:solidFill>
                  <a:schemeClr val="hlink"/>
                </a:solidFill>
                <a:latin typeface="Arial Armenian" panose="020B0604020202020204" pitchFamily="34" charset="0"/>
              </a:rPr>
              <a:t>ի աչքաթող արա մարմնիդ առողջությունը, սովորիր ապրել առանց պերճանքի</a:t>
            </a:r>
          </a:p>
          <a:p>
            <a:pPr eaLnBrk="1" hangingPunct="1">
              <a:buClr>
                <a:srgbClr val="002060"/>
              </a:buClr>
            </a:pPr>
            <a:endParaRPr lang="hy-AM" altLang="en-US" sz="1800" b="1" dirty="0">
              <a:solidFill>
                <a:schemeClr val="hlink"/>
              </a:solidFill>
              <a:latin typeface="Arial Armenian" panose="020B0604020202020204" pitchFamily="34" charset="0"/>
            </a:endParaRP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y-AM" altLang="en-US" sz="1800" b="1" dirty="0">
                <a:solidFill>
                  <a:schemeClr val="accent1">
                    <a:lumMod val="25000"/>
                  </a:schemeClr>
                </a:solidFill>
                <a:latin typeface="Arial Armenian" panose="020B0604020202020204" pitchFamily="34" charset="0"/>
              </a:rPr>
              <a:t>Մի արա երբեք այն, ինչ չգիտես, բայց սովորիր այն ամենը ինչ պետք է իմանալ</a:t>
            </a:r>
          </a:p>
          <a:p>
            <a:pPr eaLnBrk="1" hangingPunct="1">
              <a:buClr>
                <a:srgbClr val="002060"/>
              </a:buClr>
            </a:pPr>
            <a:endParaRPr lang="hy-AM" altLang="en-US" sz="1800" b="1" dirty="0">
              <a:solidFill>
                <a:schemeClr val="accent1">
                  <a:lumMod val="25000"/>
                </a:schemeClr>
              </a:solidFill>
              <a:latin typeface="Arial Armenian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y-AM" altLang="en-US" sz="1800" b="1" dirty="0">
                <a:solidFill>
                  <a:srgbClr val="00B050"/>
                </a:solidFill>
                <a:latin typeface="Arial Armenian" panose="020B0604020202020204" pitchFamily="34" charset="0"/>
              </a:rPr>
              <a:t>Մի փակիր աչքերդ, երբ քնել ես ուզում, քանի դեռ չես վերլուծել անցած օրվա ընթացքում կատարած բոլոր արարքներդ</a:t>
            </a: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hy-AM" altLang="en-US" sz="1800" b="1" dirty="0">
              <a:solidFill>
                <a:schemeClr val="hlink"/>
              </a:solidFill>
              <a:latin typeface="Arial Armenian" panose="020B0604020202020204" pitchFamily="34" charset="0"/>
            </a:endParaRP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hy-AM" altLang="en-US" sz="1800" b="1" dirty="0">
              <a:solidFill>
                <a:schemeClr val="hlink"/>
              </a:solidFill>
              <a:latin typeface="Arial Armenian" panose="020B0604020202020204" pitchFamily="34" charset="0"/>
            </a:endParaRPr>
          </a:p>
          <a:p>
            <a:pPr eaLnBrk="1" hangingPunct="1"/>
            <a:endParaRPr lang="ru-RU" altLang="en-US" sz="1800" b="1" dirty="0">
              <a:solidFill>
                <a:schemeClr val="hlink"/>
              </a:solidFill>
              <a:latin typeface="Arial Armenian" panose="020B0604020202020204" pitchFamily="34" charset="0"/>
            </a:endParaRP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8CB3B05-2873-82D7-52D7-5590800AA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7343" y="47454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1" y="197104"/>
            <a:ext cx="11108021" cy="768096"/>
          </a:xfrm>
        </p:spPr>
        <p:txBody>
          <a:bodyPr/>
          <a:lstStyle/>
          <a:p>
            <a:r>
              <a:rPr lang="hy-AM" sz="32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Պյութագորասի հայտնագործությունները </a:t>
            </a:r>
            <a:endParaRPr lang="en-US" sz="32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1126558"/>
            <a:ext cx="7162247" cy="5071042"/>
          </a:xfrm>
        </p:spPr>
        <p:txBody>
          <a:bodyPr/>
          <a:lstStyle/>
          <a:p>
            <a:pPr marL="285750" indent="-28575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 Armenian" panose="020B0604020202020204" pitchFamily="34" charset="0"/>
              </a:rPr>
              <a:t>êÏë³Í 1-Çó ó³ÝÏ³ó³Í </a:t>
            </a:r>
            <a:r>
              <a:rPr lang="en-US" altLang="en-US" sz="1800" dirty="0" err="1">
                <a:latin typeface="Arial Armenian" panose="020B0604020202020204" pitchFamily="34" charset="0"/>
              </a:rPr>
              <a:t>Ãíáí</a:t>
            </a:r>
            <a:r>
              <a:rPr lang="en-US" altLang="en-US" sz="1800" dirty="0">
                <a:latin typeface="Arial Armenian" panose="020B0604020202020204" pitchFamily="34" charset="0"/>
              </a:rPr>
              <a:t> Ñ³çáñ¹³Ï³Ý  </a:t>
            </a:r>
            <a:r>
              <a:rPr lang="en-US" altLang="en-US" sz="1800" dirty="0" err="1">
                <a:latin typeface="Arial Armenian" panose="020B0604020202020204" pitchFamily="34" charset="0"/>
              </a:rPr>
              <a:t>Ï»Ýï</a:t>
            </a:r>
            <a:r>
              <a:rPr lang="en-US" altLang="en-US" sz="1800" dirty="0">
                <a:latin typeface="Arial Armenian" panose="020B0604020202020204" pitchFamily="34" charset="0"/>
              </a:rPr>
              <a:t>  </a:t>
            </a:r>
            <a:r>
              <a:rPr lang="en-US" altLang="en-US" sz="1800" dirty="0" err="1">
                <a:latin typeface="Arial Armenian" panose="020B0604020202020204" pitchFamily="34" charset="0"/>
              </a:rPr>
              <a:t>Ãí»ñÇ</a:t>
            </a:r>
            <a:r>
              <a:rPr lang="en-US" altLang="en-US" sz="1800" dirty="0">
                <a:latin typeface="Arial Armenian" panose="020B0604020202020204" pitchFamily="34" charset="0"/>
              </a:rPr>
              <a:t>          ·áõÙ³ñÁ </a:t>
            </a:r>
            <a:r>
              <a:rPr lang="en-US" altLang="en-US" sz="1800" dirty="0" err="1">
                <a:latin typeface="Arial Armenian" panose="020B0604020202020204" pitchFamily="34" charset="0"/>
              </a:rPr>
              <a:t>ÇÝã-áñ</a:t>
            </a:r>
            <a:r>
              <a:rPr lang="en-US" altLang="en-US" sz="1800" dirty="0">
                <a:latin typeface="Arial Armenian" panose="020B0604020202020204" pitchFamily="34" charset="0"/>
              </a:rPr>
              <a:t> µÝ³Ï³Ý </a:t>
            </a:r>
            <a:r>
              <a:rPr lang="en-US" altLang="en-US" sz="1800" dirty="0" err="1">
                <a:latin typeface="Arial Armenian" panose="020B0604020202020204" pitchFamily="34" charset="0"/>
              </a:rPr>
              <a:t>ÃíÇ</a:t>
            </a:r>
            <a:r>
              <a:rPr lang="en-US" altLang="en-US" sz="1800" dirty="0">
                <a:latin typeface="Arial Armenian" panose="020B0604020202020204" pitchFamily="34" charset="0"/>
              </a:rPr>
              <a:t>        ù³é³ÏáõëÇ ¿</a:t>
            </a:r>
            <a:endParaRPr lang="hy-AM" altLang="en-US" sz="1800" dirty="0">
              <a:latin typeface="Arial Armenian" panose="020B0604020202020204" pitchFamily="34" charset="0"/>
            </a:endParaRPr>
          </a:p>
          <a:p>
            <a:pPr eaLnBrk="1" hangingPunct="1"/>
            <a:r>
              <a:rPr lang="en-US" altLang="en-US" sz="1800" dirty="0"/>
              <a:t> </a:t>
            </a:r>
            <a:r>
              <a:rPr lang="hy-AM" altLang="en-US" sz="1800" dirty="0"/>
              <a:t>              </a:t>
            </a:r>
            <a:r>
              <a:rPr lang="en-US" altLang="en-US" sz="1800" dirty="0"/>
              <a:t>1=1                                       1+3+5+7+9=</a:t>
            </a:r>
            <a:r>
              <a:rPr lang="en-US" altLang="en-US" sz="1800" dirty="0">
                <a:cs typeface="Times New Roman" panose="02020603050405020304" pitchFamily="18" charset="0"/>
              </a:rPr>
              <a:t>5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</a:t>
            </a:r>
          </a:p>
          <a:p>
            <a:pPr eaLnBrk="1" hangingPunct="1"/>
            <a:r>
              <a:rPr lang="en-US" altLang="en-US" sz="1800" dirty="0"/>
              <a:t>               1+3=</a:t>
            </a:r>
            <a:r>
              <a:rPr lang="en-US" altLang="en-US" sz="1800" dirty="0">
                <a:cs typeface="Times New Roman" panose="02020603050405020304" pitchFamily="18" charset="0"/>
              </a:rPr>
              <a:t>2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                                 1+3+5+7+9+11=</a:t>
            </a:r>
            <a:r>
              <a:rPr lang="en-US" altLang="en-US" sz="1800" dirty="0">
                <a:cs typeface="Times New Roman" panose="02020603050405020304" pitchFamily="18" charset="0"/>
              </a:rPr>
              <a:t>6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</a:t>
            </a:r>
          </a:p>
          <a:p>
            <a:pPr eaLnBrk="1" hangingPunct="1"/>
            <a:r>
              <a:rPr lang="en-US" altLang="en-US" sz="1800" dirty="0"/>
              <a:t>               1+3+5=</a:t>
            </a:r>
            <a:r>
              <a:rPr lang="en-US" altLang="en-US" sz="1800" dirty="0">
                <a:cs typeface="Times New Roman" panose="02020603050405020304" pitchFamily="18" charset="0"/>
              </a:rPr>
              <a:t>3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                             1+3+5+7+9+11+13=</a:t>
            </a:r>
            <a:r>
              <a:rPr lang="en-US" altLang="en-US" sz="1800" dirty="0">
                <a:cs typeface="Times New Roman" panose="02020603050405020304" pitchFamily="18" charset="0"/>
              </a:rPr>
              <a:t>7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                   </a:t>
            </a:r>
          </a:p>
          <a:p>
            <a:pPr eaLnBrk="1" hangingPunct="1"/>
            <a:r>
              <a:rPr lang="en-US" altLang="en-US" sz="1800" dirty="0"/>
              <a:t>               1+3+5+7=</a:t>
            </a:r>
            <a:r>
              <a:rPr lang="en-US" altLang="en-US" sz="1800" dirty="0">
                <a:cs typeface="Times New Roman" panose="02020603050405020304" pitchFamily="18" charset="0"/>
              </a:rPr>
              <a:t>4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                         1+3+5+7+9+11+13+15=</a:t>
            </a:r>
            <a:r>
              <a:rPr lang="en-US" altLang="en-US" sz="1800" dirty="0">
                <a:cs typeface="Times New Roman" panose="02020603050405020304" pitchFamily="18" charset="0"/>
              </a:rPr>
              <a:t>8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dirty="0"/>
              <a:t> </a:t>
            </a:r>
            <a:endParaRPr lang="hy-AM" altLang="en-US" sz="1800" dirty="0"/>
          </a:p>
          <a:p>
            <a:pPr eaLnBrk="1" hangingPunct="1"/>
            <a:endParaRPr lang="hy-AM" altLang="en-US" sz="1800" b="1" dirty="0">
              <a:solidFill>
                <a:srgbClr val="FF2929"/>
              </a:solidFill>
              <a:latin typeface="Arial Armenian" panose="020B0604020202020204" pitchFamily="34" charset="0"/>
            </a:endParaRPr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Arial Armenian" panose="020B0604020202020204" pitchFamily="34" charset="0"/>
              </a:rPr>
              <a:t> Úáõñ³ù³ÝãÛáõñ  </a:t>
            </a:r>
            <a:r>
              <a:rPr lang="en-US" altLang="en-US" sz="1800" dirty="0" err="1">
                <a:latin typeface="Arial Armenian" panose="020B0604020202020204" pitchFamily="34" charset="0"/>
              </a:rPr>
              <a:t>Ï»Ýï</a:t>
            </a:r>
            <a:r>
              <a:rPr lang="en-US" altLang="en-US" sz="1800" dirty="0">
                <a:latin typeface="Arial Armenian" panose="020B0604020202020204" pitchFamily="34" charset="0"/>
              </a:rPr>
              <a:t>  </a:t>
            </a:r>
            <a:r>
              <a:rPr lang="en-US" altLang="en-US" sz="1800" dirty="0" err="1">
                <a:latin typeface="Arial Armenian" panose="020B0604020202020204" pitchFamily="34" charset="0"/>
              </a:rPr>
              <a:t>ÃÇí</a:t>
            </a:r>
            <a:r>
              <a:rPr lang="en-US" altLang="en-US" sz="1800" dirty="0">
                <a:latin typeface="Arial Armenian" panose="020B0604020202020204" pitchFamily="34" charset="0"/>
              </a:rPr>
              <a:t>. µ³óÇ 1-Çó  Ñ³í³ë³ñ   ¿ </a:t>
            </a:r>
            <a:r>
              <a:rPr lang="en-US" altLang="en-US" sz="1800" dirty="0" err="1">
                <a:latin typeface="Arial Armenian" panose="020B0604020202020204" pitchFamily="34" charset="0"/>
              </a:rPr>
              <a:t>ÇÝã-áñ</a:t>
            </a:r>
            <a:r>
              <a:rPr lang="en-US" altLang="en-US" sz="1800" dirty="0">
                <a:latin typeface="Arial Armenian" panose="020B0604020202020204" pitchFamily="34" charset="0"/>
              </a:rPr>
              <a:t>  »</a:t>
            </a:r>
            <a:r>
              <a:rPr lang="en-US" altLang="en-US" sz="1800" dirty="0" err="1">
                <a:latin typeface="Arial Armenian" panose="020B0604020202020204" pitchFamily="34" charset="0"/>
              </a:rPr>
              <a:t>ñÏáõ</a:t>
            </a:r>
            <a:r>
              <a:rPr lang="en-US" altLang="en-US" sz="1800" dirty="0">
                <a:latin typeface="Arial Armenian" panose="020B0604020202020204" pitchFamily="34" charset="0"/>
              </a:rPr>
              <a:t> ³ÙµáÕç     </a:t>
            </a:r>
            <a:r>
              <a:rPr lang="en-US" altLang="en-US" sz="1800" dirty="0" err="1">
                <a:latin typeface="Arial Armenian" panose="020B0604020202020204" pitchFamily="34" charset="0"/>
              </a:rPr>
              <a:t>Ãí»ñÇ</a:t>
            </a:r>
            <a:r>
              <a:rPr lang="en-US" altLang="en-US" sz="1800" dirty="0">
                <a:latin typeface="Arial Armenian" panose="020B0604020202020204" pitchFamily="34" charset="0"/>
              </a:rPr>
              <a:t>        ù³é³ÏáõëÇÝ»ñÇ ï³ñµ»ñáõÃÛ³ÝÁ</a:t>
            </a:r>
            <a:endParaRPr lang="hy-AM" altLang="en-US" sz="1800" dirty="0">
              <a:latin typeface="Arial Armenian" panose="020B0604020202020204" pitchFamily="34" charset="0"/>
            </a:endParaRPr>
          </a:p>
          <a:p>
            <a:pPr eaLnBrk="1" hangingPunct="1"/>
            <a:r>
              <a:rPr lang="hy-AM" altLang="en-US" sz="1800" b="1" dirty="0"/>
              <a:t>             </a:t>
            </a:r>
            <a:r>
              <a:rPr lang="en-US" altLang="en-US" sz="1800" b="1" dirty="0"/>
              <a:t>3= </a:t>
            </a:r>
            <a:r>
              <a:rPr lang="en-US" altLang="en-US" sz="1800" b="1" dirty="0">
                <a:cs typeface="Times New Roman" panose="02020603050405020304" pitchFamily="18" charset="0"/>
              </a:rPr>
              <a:t>3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-1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                                9=</a:t>
            </a:r>
            <a:r>
              <a:rPr lang="en-US" altLang="en-US" sz="1800" b="1" dirty="0">
                <a:cs typeface="Times New Roman" panose="02020603050405020304" pitchFamily="18" charset="0"/>
              </a:rPr>
              <a:t>5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-4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          15=</a:t>
            </a:r>
            <a:r>
              <a:rPr lang="en-US" altLang="en-US" sz="1800" b="1" dirty="0">
                <a:cs typeface="Times New Roman" panose="02020603050405020304" pitchFamily="18" charset="0"/>
              </a:rPr>
              <a:t>a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-b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/>
              <a:t>              5=</a:t>
            </a:r>
            <a:r>
              <a:rPr lang="en-US" altLang="en-US" sz="1800" b="1" dirty="0">
                <a:cs typeface="Times New Roman" panose="02020603050405020304" pitchFamily="18" charset="0"/>
              </a:rPr>
              <a:t>3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-2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                               11=</a:t>
            </a:r>
            <a:r>
              <a:rPr lang="en-US" altLang="en-US" sz="1800" b="1" dirty="0">
                <a:cs typeface="Times New Roman" panose="02020603050405020304" pitchFamily="18" charset="0"/>
              </a:rPr>
              <a:t>6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-5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</a:t>
            </a:r>
          </a:p>
          <a:p>
            <a:pPr eaLnBrk="1" hangingPunct="1"/>
            <a:r>
              <a:rPr lang="en-US" altLang="en-US" sz="1800" b="1" dirty="0"/>
              <a:t>              7=</a:t>
            </a:r>
            <a:r>
              <a:rPr lang="en-US" altLang="en-US" sz="1800" b="1" dirty="0">
                <a:cs typeface="Times New Roman" panose="02020603050405020304" pitchFamily="18" charset="0"/>
              </a:rPr>
              <a:t>4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- 3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                              13=</a:t>
            </a:r>
            <a:r>
              <a:rPr lang="ru-RU" altLang="en-US" sz="1800" b="1" dirty="0">
                <a:cs typeface="Times New Roman" panose="02020603050405020304" pitchFamily="18" charset="0"/>
              </a:rPr>
              <a:t>7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1800" b="1" dirty="0">
                <a:cs typeface="Times New Roman" panose="02020603050405020304" pitchFamily="18" charset="0"/>
              </a:rPr>
              <a:t>-</a:t>
            </a:r>
            <a:r>
              <a:rPr lang="ru-RU" altLang="en-US" sz="1800" b="1" dirty="0">
                <a:cs typeface="Times New Roman" panose="02020603050405020304" pitchFamily="18" charset="0"/>
              </a:rPr>
              <a:t>6</a:t>
            </a:r>
            <a:r>
              <a:rPr lang="en-US" altLang="en-US" sz="1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1800" b="1" dirty="0"/>
              <a:t> </a:t>
            </a:r>
            <a:endParaRPr lang="ru-RU" altLang="en-US" sz="1800" b="1" dirty="0"/>
          </a:p>
          <a:p>
            <a:pPr marL="342900" indent="-342900" eaLnBrk="1" hangingPunct="1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503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40" y="210312"/>
            <a:ext cx="10671048" cy="768096"/>
          </a:xfrm>
        </p:spPr>
        <p:txBody>
          <a:bodyPr/>
          <a:lstStyle/>
          <a:p>
            <a:r>
              <a:rPr lang="hy-AM" dirty="0">
                <a:latin typeface="Arial Black" panose="020B0604020202020204" pitchFamily="34" charset="0"/>
                <a:cs typeface="Arial Black" panose="020B0604020202020204" pitchFamily="34" charset="0"/>
              </a:rPr>
              <a:t>Պյութագորասի թեորեմը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0A54D81-9D17-92BD-8BB6-6096C7C42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" y="1233176"/>
            <a:ext cx="3867728" cy="2954223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366F81-EB47-49AD-C3C5-A39288B84945}"/>
              </a:ext>
            </a:extLst>
          </p:cNvPr>
          <p:cNvSpPr/>
          <p:nvPr/>
        </p:nvSpPr>
        <p:spPr>
          <a:xfrm>
            <a:off x="146088" y="4661046"/>
            <a:ext cx="12045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625C78-0E18-8D25-5B5C-979310E71DE4}"/>
              </a:ext>
            </a:extLst>
          </p:cNvPr>
          <p:cNvSpPr/>
          <p:nvPr/>
        </p:nvSpPr>
        <p:spPr>
          <a:xfrm>
            <a:off x="598575" y="4867336"/>
            <a:ext cx="105721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y-AM" sz="2800" b="1" cap="none" spc="0" dirty="0">
                <a:ln/>
                <a:solidFill>
                  <a:srgbClr val="1F2C8F"/>
                </a:solidFill>
                <a:effectLst/>
              </a:rPr>
              <a:t>Ուղղանկյուն եռանկյան ներքնաձիգի քառակուսին</a:t>
            </a:r>
          </a:p>
          <a:p>
            <a:pPr algn="ctr"/>
            <a:r>
              <a:rPr lang="hy-AM" sz="2800" b="1" cap="none" spc="0" dirty="0">
                <a:ln/>
                <a:solidFill>
                  <a:srgbClr val="1F2C8F"/>
                </a:solidFill>
                <a:effectLst/>
              </a:rPr>
              <a:t> հավասար է էջերի քառակուսիների գումարին</a:t>
            </a:r>
            <a:endParaRPr lang="en-US" sz="2800" b="1" cap="none" spc="0" dirty="0">
              <a:ln/>
              <a:solidFill>
                <a:srgbClr val="1F2C8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5515A-6E93-799E-2417-6BA152A6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6" descr="Taisnl4.png">
            <a:extLst>
              <a:ext uri="{FF2B5EF4-FFF2-40B4-BE49-F238E27FC236}">
                <a16:creationId xmlns:a16="http://schemas.microsoft.com/office/drawing/2014/main" id="{42B7F12F-9BDF-DA0F-54F9-00B6981B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388" y="3289848"/>
            <a:ext cx="2428892" cy="2286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29B5F-AEE1-EBB1-C3EB-0A190B1A16C9}"/>
              </a:ext>
            </a:extLst>
          </p:cNvPr>
          <p:cNvSpPr txBox="1"/>
          <p:nvPr/>
        </p:nvSpPr>
        <p:spPr>
          <a:xfrm>
            <a:off x="2477923" y="267127"/>
            <a:ext cx="873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>
                <a:solidFill>
                  <a:srgbClr val="FF0000"/>
                </a:solidFill>
              </a:rPr>
              <a:t>Թեորեմ-     </a:t>
            </a:r>
            <a:r>
              <a:rPr lang="hy-AM" sz="2400" b="1" dirty="0">
                <a:solidFill>
                  <a:schemeClr val="accent3">
                    <a:lumMod val="50000"/>
                  </a:schemeClr>
                </a:solidFill>
              </a:rPr>
              <a:t>Ուղղանկյուն եռանկյան ներքնաձիգի քառակուսին հավասար է էջերի քառակուսիների գումարին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2720C-AC56-C917-5727-AD7674C60787}"/>
              </a:ext>
            </a:extLst>
          </p:cNvPr>
          <p:cNvSpPr txBox="1"/>
          <p:nvPr/>
        </p:nvSpPr>
        <p:spPr>
          <a:xfrm>
            <a:off x="1459432" y="160868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>
                <a:solidFill>
                  <a:srgbClr val="FF0000"/>
                </a:solidFill>
              </a:rPr>
              <a:t>Ապացույց</a:t>
            </a:r>
            <a:r>
              <a:rPr lang="hy-AM" dirty="0"/>
              <a:t>- 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78BB8A1-B152-E240-CAF2-BC2937C14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6" y="127028"/>
            <a:ext cx="1939812" cy="14816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48C72-7714-6821-0979-37873681D76D}"/>
              </a:ext>
            </a:extLst>
          </p:cNvPr>
          <p:cNvSpPr txBox="1"/>
          <p:nvPr/>
        </p:nvSpPr>
        <p:spPr>
          <a:xfrm>
            <a:off x="4147125" y="1608683"/>
            <a:ext cx="706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Մեծ քառակուսու մակերեսը հավասար 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DFCCCD-95E6-324D-F971-0D538D20FD92}"/>
                  </a:ext>
                </a:extLst>
              </p:cNvPr>
              <p:cNvSpPr txBox="1"/>
              <p:nvPr/>
            </p:nvSpPr>
            <p:spPr>
              <a:xfrm>
                <a:off x="4147125" y="2282769"/>
                <a:ext cx="4424218" cy="74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+ 2ab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DFCCCD-95E6-324D-F971-0D538D20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25" y="2282769"/>
                <a:ext cx="4424218" cy="746999"/>
              </a:xfrm>
              <a:prstGeom prst="rect">
                <a:avLst/>
              </a:prstGeom>
              <a:blipFill>
                <a:blip r:embed="rId4"/>
                <a:stretch>
                  <a:fillRect t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1A822D-B722-3B9C-FD58-A607EED93B39}"/>
                  </a:ext>
                </a:extLst>
              </p:cNvPr>
              <p:cNvSpPr txBox="1"/>
              <p:nvPr/>
            </p:nvSpPr>
            <p:spPr>
              <a:xfrm>
                <a:off x="7614970" y="3540580"/>
                <a:ext cx="1099127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y-AM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1A822D-B722-3B9C-FD58-A607EED93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70" y="3540580"/>
                <a:ext cx="1099127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73D7FE-0A1E-E170-9FD1-C50916542A2F}"/>
                  </a:ext>
                </a:extLst>
              </p:cNvPr>
              <p:cNvSpPr txBox="1"/>
              <p:nvPr/>
            </p:nvSpPr>
            <p:spPr>
              <a:xfrm>
                <a:off x="5574878" y="3595167"/>
                <a:ext cx="369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73D7FE-0A1E-E170-9FD1-C5091654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878" y="3595167"/>
                <a:ext cx="369454" cy="461665"/>
              </a:xfrm>
              <a:prstGeom prst="rect">
                <a:avLst/>
              </a:prstGeom>
              <a:blipFill>
                <a:blip r:embed="rId6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8FD479-3246-1EF4-08A8-15C429837F57}"/>
                  </a:ext>
                </a:extLst>
              </p:cNvPr>
              <p:cNvSpPr txBox="1"/>
              <p:nvPr/>
            </p:nvSpPr>
            <p:spPr>
              <a:xfrm>
                <a:off x="3863275" y="3597362"/>
                <a:ext cx="83915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y-AM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8FD479-3246-1EF4-08A8-15C429837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75" y="3597362"/>
                <a:ext cx="839153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9F4F5F-FF81-23D0-480F-439BE3BBEF1F}"/>
                  </a:ext>
                </a:extLst>
              </p:cNvPr>
              <p:cNvSpPr txBox="1"/>
              <p:nvPr/>
            </p:nvSpPr>
            <p:spPr>
              <a:xfrm>
                <a:off x="6220279" y="3427172"/>
                <a:ext cx="1394691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4 .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y-AM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9F4F5F-FF81-23D0-480F-439BE3BBE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79" y="3427172"/>
                <a:ext cx="1394691" cy="629660"/>
              </a:xfrm>
              <a:prstGeom prst="rect">
                <a:avLst/>
              </a:prstGeom>
              <a:blipFill>
                <a:blip r:embed="rId8"/>
                <a:stretch>
                  <a:fillRect l="-6550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395DD1-4A7A-7FE3-B386-7F387407E0D0}"/>
                  </a:ext>
                </a:extLst>
              </p:cNvPr>
              <p:cNvSpPr txBox="1"/>
              <p:nvPr/>
            </p:nvSpPr>
            <p:spPr>
              <a:xfrm>
                <a:off x="5894125" y="3578491"/>
                <a:ext cx="452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395DD1-4A7A-7FE3-B386-7F387407E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25" y="3578491"/>
                <a:ext cx="45264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79A8DA1-7E1E-5829-0EAE-4AE28F28AFFA}"/>
              </a:ext>
            </a:extLst>
          </p:cNvPr>
          <p:cNvSpPr txBox="1"/>
          <p:nvPr/>
        </p:nvSpPr>
        <p:spPr>
          <a:xfrm>
            <a:off x="6293574" y="3548915"/>
            <a:ext cx="128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2ab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ABDC8-4E82-B387-E058-420C133DF2DC}"/>
              </a:ext>
            </a:extLst>
          </p:cNvPr>
          <p:cNvSpPr txBox="1"/>
          <p:nvPr/>
        </p:nvSpPr>
        <p:spPr>
          <a:xfrm>
            <a:off x="4431036" y="3594420"/>
            <a:ext cx="128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+ 2ab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68C3FE-22A7-D1D5-8386-1FC39BE1BB97}"/>
                  </a:ext>
                </a:extLst>
              </p:cNvPr>
              <p:cNvSpPr txBox="1"/>
              <p:nvPr/>
            </p:nvSpPr>
            <p:spPr>
              <a:xfrm>
                <a:off x="5203738" y="3583143"/>
                <a:ext cx="839153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y-AM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68C3FE-22A7-D1D5-8386-1FC39BE1B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38" y="3583143"/>
                <a:ext cx="839153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75F2BB-2CEF-591E-6ED0-0137187107EC}"/>
                  </a:ext>
                </a:extLst>
              </p:cNvPr>
              <p:cNvSpPr txBox="1"/>
              <p:nvPr/>
            </p:nvSpPr>
            <p:spPr>
              <a:xfrm>
                <a:off x="7129887" y="3540580"/>
                <a:ext cx="50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75F2BB-2CEF-591E-6ED0-01371871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887" y="3540580"/>
                <a:ext cx="50385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2.96296E-6 L -0.11719 0.000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56 3.7037E-6 L 0.06367 -0.0064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1" grpId="0"/>
      <p:bldP spid="11" grpId="1"/>
      <p:bldP spid="11" grpId="3"/>
      <p:bldP spid="12" grpId="0"/>
      <p:bldP spid="12" grpId="1"/>
      <p:bldP spid="13" grpId="0"/>
      <p:bldP spid="13" grpId="1"/>
      <p:bldP spid="13" grpId="3"/>
      <p:bldP spid="14" grpId="0"/>
      <p:bldP spid="14" grpId="1"/>
      <p:bldP spid="15" grpId="0"/>
      <p:bldP spid="15" grpId="2"/>
      <p:bldP spid="16" grpId="0"/>
      <p:bldP spid="16" grpId="1"/>
      <p:bldP spid="17" grpId="0"/>
      <p:bldP spid="17" grpId="1"/>
      <p:bldP spid="19" grpId="0"/>
      <p:bldP spid="19" grpId="2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FAA84-1F8B-7D7A-3BD5-33528CD7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3152"/>
            <a:ext cx="10671048" cy="768096"/>
          </a:xfrm>
        </p:spPr>
        <p:txBody>
          <a:bodyPr/>
          <a:lstStyle/>
          <a:p>
            <a:r>
              <a:rPr lang="en-US" dirty="0" err="1"/>
              <a:t>Երկրաչափական</a:t>
            </a:r>
            <a:r>
              <a:rPr lang="en-US" dirty="0"/>
              <a:t> </a:t>
            </a:r>
            <a:r>
              <a:rPr lang="en-US" dirty="0" err="1"/>
              <a:t>իմաստը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9A03CD-9CE8-B633-747D-50B2E8FB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 descr="Proof of the Pythagorean Theorem | Pythagorean theorem">
            <a:extLst>
              <a:ext uri="{FF2B5EF4-FFF2-40B4-BE49-F238E27FC236}">
                <a16:creationId xmlns:a16="http://schemas.microsoft.com/office/drawing/2014/main" id="{26097D71-7173-7F7D-62F4-B4F7D7C7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1166092"/>
            <a:ext cx="4673600" cy="38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8A4D39E-2170-49AF-621D-8323940D3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9677" y="5348777"/>
            <a:ext cx="11119104" cy="6862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https://www.geogebra.org/m/y2QMXs8m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723983-6A1C-7C80-D165-BE9579B07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27424" y="5142898"/>
            <a:ext cx="818249" cy="8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43D4-9265-CFAE-4F3C-EF64E146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47472"/>
            <a:ext cx="10671048" cy="768096"/>
          </a:xfrm>
        </p:spPr>
        <p:txBody>
          <a:bodyPr/>
          <a:lstStyle/>
          <a:p>
            <a:r>
              <a:rPr lang="hy-AM" dirty="0"/>
              <a:t>Փորձնական ապացույց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D25559-39D5-7C46-6F17-952329DC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ythagoras_Theorem_Practical_Proof.mp4">
            <a:hlinkClick r:id="" action="ppaction://media"/>
            <a:extLst>
              <a:ext uri="{FF2B5EF4-FFF2-40B4-BE49-F238E27FC236}">
                <a16:creationId xmlns:a16="http://schemas.microsoft.com/office/drawing/2014/main" id="{B3171D2C-4AF6-F146-4B57-8BF21C993B3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1751" y="1618674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1387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747C31-49EB-57BE-000A-B96A638A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A767BE3-9803-BFC1-D40B-5622192F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28" y="-209825"/>
            <a:ext cx="900115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Հին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Եգիպտոսում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ուղիղ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անկյուն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կառուցելու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համար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եգիպտացիները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վարվել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այսպես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պարանի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վրա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կատարել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նշումներ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այնպես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որ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դրանցով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պարանը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տրոհվի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հավասար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մասերի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Այնուհետև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կապելով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պարանի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ծայրերը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գետնի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վրա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ձողերի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օգնությամբ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ձգել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3,4 և 5 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կողմերով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եռանկյան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տեսքով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Այդ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դեպքում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 և 4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երկարությամբ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կողմերը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կազմում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ուղիղ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անկյուն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Այդ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իսկ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պատճառով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էլ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hy-AM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3, 4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և</a:t>
            </a:r>
            <a:r>
              <a:rPr kumimoji="0" lang="hy-AM" sz="1700" b="1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կողմերով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եռանկյանը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հաճախ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անվանում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եգիպտական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եռանկյուն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g\Desktop\image017.png">
            <a:extLst>
              <a:ext uri="{FF2B5EF4-FFF2-40B4-BE49-F238E27FC236}">
                <a16:creationId xmlns:a16="http://schemas.microsoft.com/office/drawing/2014/main" id="{7D9FB34C-29CA-8871-2A12-A004F812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357718" cy="271464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A6CB6EA-9772-2CD1-AC0C-B7B2321F4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858" y="142852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2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{F182F9ED-5E20-4AE1-B057-CAB32AB519B2}tf78438558_win32</Template>
  <TotalTime>272</TotalTime>
  <Words>738</Words>
  <Application>Microsoft Office PowerPoint</Application>
  <PresentationFormat>Широкоэкранный</PresentationFormat>
  <Paragraphs>128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Armenian</vt:lpstr>
      <vt:lpstr>Arial Black</vt:lpstr>
      <vt:lpstr>Cambria Math</vt:lpstr>
      <vt:lpstr>Sabon Next LT</vt:lpstr>
      <vt:lpstr>Sylfaen</vt:lpstr>
      <vt:lpstr>Tahoma</vt:lpstr>
      <vt:lpstr>Wingdings</vt:lpstr>
      <vt:lpstr>Тема Office</vt:lpstr>
      <vt:lpstr>Պյութագորասի թեորեմը </vt:lpstr>
      <vt:lpstr>Պյութագորաս  Սամոսացի </vt:lpstr>
      <vt:lpstr>Պյութագորասի պատվիրանները </vt:lpstr>
      <vt:lpstr>Պյութագորասի հայտնագործությունները </vt:lpstr>
      <vt:lpstr>Պյութագորասի թեորեմը</vt:lpstr>
      <vt:lpstr>Презентация PowerPoint</vt:lpstr>
      <vt:lpstr>Երկրաչափական իմաստը</vt:lpstr>
      <vt:lpstr>Փորձնական ապացույց</vt:lpstr>
      <vt:lpstr>Презентация PowerPoint</vt:lpstr>
      <vt:lpstr>Презентация PowerPoint</vt:lpstr>
      <vt:lpstr>Презентация PowerPoint</vt:lpstr>
      <vt:lpstr>Գտնել c -ն</vt:lpstr>
      <vt:lpstr>Խնդիր 366 -  Գտեք եռանկյան ներքնաձիգը          1) եթե a=6   b= 8                                                                                   2)  եթե a=1   b= √3 </vt:lpstr>
      <vt:lpstr>Խնդիր - 370    Հավասարասրուն եռանկյան սրունքը 17 սմ է, իսկ հիմքը ՝ 16 սմ։ գտեք հիմքին տարված բարձրությունը։ </vt:lpstr>
      <vt:lpstr>Մաղթում եմ հաջողություն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Պյութագորասի թեորեմը </dc:title>
  <dc:subject/>
  <dc:creator>Հասմիկ Հակոբյան</dc:creator>
  <cp:lastModifiedBy>Հասմիկ Հակոբյան</cp:lastModifiedBy>
  <cp:revision>10</cp:revision>
  <dcterms:created xsi:type="dcterms:W3CDTF">2023-04-13T12:36:33Z</dcterms:created>
  <dcterms:modified xsi:type="dcterms:W3CDTF">2023-05-11T18:12:02Z</dcterms:modified>
</cp:coreProperties>
</file>