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8" r:id="rId13"/>
    <p:sldId id="279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60"/>
  </p:normalViewPr>
  <p:slideViewPr>
    <p:cSldViewPr>
      <p:cViewPr varScale="1">
        <p:scale>
          <a:sx n="94" d="100"/>
          <a:sy n="94" d="100"/>
        </p:scale>
        <p:origin x="-11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97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hy-AM" dirty="0"/>
              <a:t>Սյունակային </a:t>
            </a:r>
            <a:r>
              <a:rPr lang="en-US" dirty="0" smtClean="0"/>
              <a:t>  </a:t>
            </a:r>
            <a:r>
              <a:rPr lang="hy-AM" dirty="0" smtClean="0"/>
              <a:t>դիագրամ</a:t>
            </a:r>
            <a:endParaRPr lang="hy-AM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Սյունակային դիագրամ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2060"/>
                </a:solidFill>
              </a:ln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‹‹ 9 ›› </c:v>
                </c:pt>
                <c:pt idx="1">
                  <c:v>‹‹ 7 ›› </c:v>
                </c:pt>
                <c:pt idx="2">
                  <c:v>‹‹ 5 ›› </c:v>
                </c:pt>
                <c:pt idx="3">
                  <c:v>‹‹ 3 ››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8</c:v>
                </c:pt>
                <c:pt idx="2">
                  <c:v>11</c:v>
                </c:pt>
                <c:pt idx="3">
                  <c:v>2</c:v>
                </c:pt>
              </c:numCache>
            </c:numRef>
          </c:val>
        </c:ser>
        <c:axId val="204497664"/>
        <c:axId val="204675712"/>
      </c:barChart>
      <c:catAx>
        <c:axId val="204497664"/>
        <c:scaling>
          <c:orientation val="minMax"/>
        </c:scaling>
        <c:axPos val="b"/>
        <c:tickLblPos val="nextTo"/>
        <c:crossAx val="204675712"/>
        <c:crosses val="autoZero"/>
        <c:auto val="1"/>
        <c:lblAlgn val="ctr"/>
        <c:lblOffset val="100"/>
      </c:catAx>
      <c:valAx>
        <c:axId val="204675712"/>
        <c:scaling>
          <c:orientation val="minMax"/>
        </c:scaling>
        <c:axPos val="l"/>
        <c:majorGridlines/>
        <c:numFmt formatCode="General" sourceLinked="1"/>
        <c:tickLblPos val="nextTo"/>
        <c:crossAx val="2044976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hy-AM" dirty="0"/>
              <a:t>Սյունակային </a:t>
            </a:r>
            <a:r>
              <a:rPr lang="en-US" dirty="0" smtClean="0"/>
              <a:t>  </a:t>
            </a:r>
            <a:r>
              <a:rPr lang="hy-AM" dirty="0" smtClean="0"/>
              <a:t>դիագրամ</a:t>
            </a:r>
            <a:endParaRPr lang="hy-AM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0396003131187585E-2"/>
          <c:y val="0.14492476958489717"/>
          <c:w val="0.8184643366947556"/>
          <c:h val="0.7459156749438025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Սյունակային դիագրամ</c:v>
                </c:pt>
              </c:strCache>
            </c:strRef>
          </c:tx>
          <c:spPr>
            <a:solidFill>
              <a:srgbClr val="FF0000"/>
            </a:solidFill>
          </c:spPr>
          <c:dPt>
            <c:idx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  <a:ln>
                <a:solidFill>
                  <a:srgbClr val="002060"/>
                </a:solidFill>
              </a:ln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val>
        </c:ser>
        <c:axId val="232219392"/>
        <c:axId val="236086784"/>
      </c:barChart>
      <c:catAx>
        <c:axId val="232219392"/>
        <c:scaling>
          <c:orientation val="minMax"/>
        </c:scaling>
        <c:axPos val="b"/>
        <c:numFmt formatCode="General" sourceLinked="1"/>
        <c:tickLblPos val="nextTo"/>
        <c:crossAx val="236086784"/>
        <c:crosses val="autoZero"/>
        <c:auto val="1"/>
        <c:lblAlgn val="ctr"/>
        <c:lblOffset val="100"/>
      </c:catAx>
      <c:valAx>
        <c:axId val="236086784"/>
        <c:scaling>
          <c:orientation val="minMax"/>
        </c:scaling>
        <c:axPos val="l"/>
        <c:majorGridlines/>
        <c:numFmt formatCode="General" sourceLinked="1"/>
        <c:tickLblPos val="nextTo"/>
        <c:crossAx val="232219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Գրաֆիկ</a:t>
            </a:r>
            <a:endParaRPr lang="hy-AM" dirty="0"/>
          </a:p>
        </c:rich>
      </c:tx>
      <c:layout/>
    </c:title>
    <c:plotArea>
      <c:layout>
        <c:manualLayout>
          <c:layoutTarget val="inner"/>
          <c:xMode val="edge"/>
          <c:yMode val="edge"/>
          <c:x val="6.0396003131187613E-2"/>
          <c:y val="0.14492476958489725"/>
          <c:w val="0.8184643366947556"/>
          <c:h val="0.74591567494380284"/>
        </c:manualLayout>
      </c:layout>
      <c:scatterChart>
        <c:scatterStyle val="lineMarker"/>
        <c:ser>
          <c:idx val="0"/>
          <c:order val="0"/>
          <c:tx>
            <c:strRef>
              <c:f>'Лист1'!$B$1</c:f>
              <c:strCache>
                <c:ptCount val="1"/>
                <c:pt idx="0">
                  <c:v>Սյունակային դիագրամ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xVal>
            <c:numRef>
              <c:f>'Лист1'!$A$2:$A$6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xVal>
          <c:yVal>
            <c:numRef>
              <c:f>'Лист1'!$B$2:$B$6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</c:numCache>
            </c:numRef>
          </c:yVal>
        </c:ser>
        <c:axId val="244000640"/>
        <c:axId val="244470528"/>
      </c:scatterChart>
      <c:valAx>
        <c:axId val="244000640"/>
        <c:scaling>
          <c:orientation val="minMax"/>
        </c:scaling>
        <c:axPos val="b"/>
        <c:numFmt formatCode="General" sourceLinked="1"/>
        <c:tickLblPos val="nextTo"/>
        <c:crossAx val="244470528"/>
        <c:crosses val="autoZero"/>
        <c:crossBetween val="midCat"/>
      </c:valAx>
      <c:valAx>
        <c:axId val="244470528"/>
        <c:scaling>
          <c:orientation val="minMax"/>
        </c:scaling>
        <c:axPos val="l"/>
        <c:majorGridlines/>
        <c:numFmt formatCode="General" sourceLinked="1"/>
        <c:tickLblPos val="nextTo"/>
        <c:crossAx val="244000640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title>
      <c:tx>
        <c:rich>
          <a:bodyPr/>
          <a:lstStyle/>
          <a:p>
            <a:pPr>
              <a:defRPr/>
            </a:pPr>
            <a:r>
              <a:rPr lang="ru-RU"/>
              <a:t>Օրվա  ընթացքում  օդի  փոփոխության գրաֆիկ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5.885366302896352E-2"/>
          <c:y val="0.14492476958489717"/>
          <c:w val="0.7998671547635493"/>
          <c:h val="0.8096104209447625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T,  0C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numRef>
              <c:f>Лист1!$A$2:$A$14</c:f>
              <c:numCache>
                <c:formatCode>General</c:formatCode>
                <c:ptCount val="13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  <c:pt idx="6">
                  <c:v>12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  <c:pt idx="10">
                  <c:v>20</c:v>
                </c:pt>
                <c:pt idx="11">
                  <c:v>22</c:v>
                </c:pt>
                <c:pt idx="12">
                  <c:v>24</c:v>
                </c:pt>
              </c:numCache>
            </c:num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-1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4</c:v>
                </c:pt>
                <c:pt idx="9">
                  <c:v>3</c:v>
                </c:pt>
                <c:pt idx="10">
                  <c:v>0</c:v>
                </c:pt>
                <c:pt idx="11">
                  <c:v>-2</c:v>
                </c:pt>
                <c:pt idx="12">
                  <c:v>-3</c:v>
                </c:pt>
              </c:numCache>
            </c:numRef>
          </c:val>
        </c:ser>
        <c:marker val="1"/>
        <c:axId val="252191488"/>
        <c:axId val="252193408"/>
      </c:lineChart>
      <c:catAx>
        <c:axId val="252191488"/>
        <c:scaling>
          <c:orientation val="minMax"/>
        </c:scaling>
        <c:axPos val="b"/>
        <c:numFmt formatCode="General" sourceLinked="1"/>
        <c:tickLblPos val="nextTo"/>
        <c:crossAx val="252193408"/>
        <c:crosses val="autoZero"/>
        <c:auto val="1"/>
        <c:lblAlgn val="ctr"/>
        <c:lblOffset val="100"/>
      </c:catAx>
      <c:valAx>
        <c:axId val="252193408"/>
        <c:scaling>
          <c:orientation val="minMax"/>
        </c:scaling>
        <c:axPos val="l"/>
        <c:majorGridlines/>
        <c:numFmt formatCode="General" sourceLinked="1"/>
        <c:tickLblPos val="nextTo"/>
        <c:crossAx val="2521914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Գնացքի</a:t>
            </a:r>
            <a:r>
              <a:rPr lang="en-US" baseline="0" dirty="0" smtClean="0"/>
              <a:t>   </a:t>
            </a:r>
            <a:r>
              <a:rPr lang="en-US" baseline="0" dirty="0" err="1" smtClean="0"/>
              <a:t>շարժման</a:t>
            </a:r>
            <a:r>
              <a:rPr lang="en-US" baseline="0" dirty="0" smtClean="0"/>
              <a:t>   </a:t>
            </a:r>
            <a:r>
              <a:rPr lang="ru-RU" dirty="0" err="1" smtClean="0"/>
              <a:t>գրաֆիկ</a:t>
            </a:r>
            <a:endParaRPr lang="en-US" dirty="0"/>
          </a:p>
        </c:rich>
      </c:tx>
      <c:layout>
        <c:manualLayout>
          <c:xMode val="edge"/>
          <c:yMode val="edge"/>
          <c:x val="0.30073467790210451"/>
          <c:y val="1.6836199685282393E-2"/>
        </c:manualLayout>
      </c:layout>
    </c:title>
    <c:plotArea>
      <c:layout>
        <c:manualLayout>
          <c:layoutTarget val="inner"/>
          <c:xMode val="edge"/>
          <c:yMode val="edge"/>
          <c:x val="5.8853663028963533E-2"/>
          <c:y val="0.14492476958489725"/>
          <c:w val="0.7998671547635493"/>
          <c:h val="0.8096104209447625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S, կմ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ln>
                <a:solidFill>
                  <a:srgbClr val="FF0000"/>
                </a:solidFill>
              </a:ln>
            </c:spPr>
          </c:marker>
          <c:cat>
            <c:strRef>
              <c:f>Лист1!$A$2:$A$14</c:f>
              <c:strCach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t , ժամ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300</c:v>
                </c:pt>
                <c:pt idx="5">
                  <c:v>400</c:v>
                </c:pt>
                <c:pt idx="6">
                  <c:v>500</c:v>
                </c:pt>
                <c:pt idx="7">
                  <c:v>600</c:v>
                </c:pt>
                <c:pt idx="12">
                  <c:v>-3</c:v>
                </c:pt>
              </c:numCache>
            </c:numRef>
          </c:val>
        </c:ser>
        <c:marker val="1"/>
        <c:axId val="261282432"/>
        <c:axId val="265822976"/>
      </c:lineChart>
      <c:catAx>
        <c:axId val="261282432"/>
        <c:scaling>
          <c:orientation val="minMax"/>
        </c:scaling>
        <c:axPos val="b"/>
        <c:numFmt formatCode="General" sourceLinked="1"/>
        <c:tickLblPos val="nextTo"/>
        <c:crossAx val="265822976"/>
        <c:crosses val="autoZero"/>
        <c:auto val="1"/>
        <c:lblAlgn val="ctr"/>
        <c:lblOffset val="100"/>
      </c:catAx>
      <c:valAx>
        <c:axId val="265822976"/>
        <c:scaling>
          <c:orientation val="minMax"/>
        </c:scaling>
        <c:axPos val="l"/>
        <c:majorGridlines/>
        <c:numFmt formatCode="General" sourceLinked="1"/>
        <c:tickLblPos val="nextTo"/>
        <c:crossAx val="2612824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Ինքնաթիռի</a:t>
            </a:r>
            <a:r>
              <a:rPr lang="en-US" dirty="0" smtClean="0"/>
              <a:t> </a:t>
            </a:r>
            <a:r>
              <a:rPr lang="en-US" dirty="0" err="1" smtClean="0"/>
              <a:t>բարձրանալու</a:t>
            </a:r>
            <a:r>
              <a:rPr lang="en-US" dirty="0" smtClean="0"/>
              <a:t> </a:t>
            </a:r>
            <a:r>
              <a:rPr lang="en-US" dirty="0" err="1" smtClean="0"/>
              <a:t>գրաֆիկը</a:t>
            </a:r>
            <a:endParaRPr lang="hy-AM" dirty="0"/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Ժամ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cat>
            <c:strRef>
              <c:f>Лист1!$A$2:$A$7</c:f>
              <c:strCache>
                <c:ptCount val="6"/>
                <c:pt idx="0">
                  <c:v>Ժամը` 11.05</c:v>
                </c:pt>
                <c:pt idx="1">
                  <c:v> 11.10</c:v>
                </c:pt>
                <c:pt idx="2">
                  <c:v>Ժամը` 11.15</c:v>
                </c:pt>
                <c:pt idx="3">
                  <c:v>Ժամը` 11.20</c:v>
                </c:pt>
                <c:pt idx="4">
                  <c:v>Ժամը` 11.25</c:v>
                </c:pt>
                <c:pt idx="5">
                  <c:v>Ժամը` 11.30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1000</c:v>
                </c:pt>
                <c:pt idx="1">
                  <c:v>2300</c:v>
                </c:pt>
                <c:pt idx="2">
                  <c:v>2900</c:v>
                </c:pt>
                <c:pt idx="3">
                  <c:v>5800</c:v>
                </c:pt>
                <c:pt idx="4">
                  <c:v>8000</c:v>
                </c:pt>
                <c:pt idx="5">
                  <c:v>11000</c:v>
                </c:pt>
              </c:numCache>
            </c:numRef>
          </c:val>
        </c:ser>
        <c:marker val="1"/>
        <c:axId val="266073216"/>
        <c:axId val="266075136"/>
      </c:lineChart>
      <c:catAx>
        <c:axId val="266073216"/>
        <c:scaling>
          <c:orientation val="minMax"/>
        </c:scaling>
        <c:axPos val="b"/>
        <c:numFmt formatCode="General" sourceLinked="1"/>
        <c:tickLblPos val="nextTo"/>
        <c:crossAx val="266075136"/>
        <c:crosses val="autoZero"/>
        <c:auto val="1"/>
        <c:lblAlgn val="ctr"/>
        <c:lblOffset val="100"/>
      </c:catAx>
      <c:valAx>
        <c:axId val="266075136"/>
        <c:scaling>
          <c:orientation val="minMax"/>
        </c:scaling>
        <c:axPos val="l"/>
        <c:majorGridlines/>
        <c:numFmt formatCode="General" sourceLinked="1"/>
        <c:tickLblPos val="nextTo"/>
        <c:crossAx val="266073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Անիի հասակի գրաֆիկը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cat>
            <c:strRef>
              <c:f>Лист1!$A$2:$A$7</c:f>
              <c:strCache>
                <c:ptCount val="6"/>
                <c:pt idx="0">
                  <c:v>Տարիքը` 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13</c:v>
                </c:pt>
                <c:pt idx="5">
                  <c:v>15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105</c:v>
                </c:pt>
                <c:pt idx="1">
                  <c:v>114</c:v>
                </c:pt>
                <c:pt idx="2">
                  <c:v>124</c:v>
                </c:pt>
                <c:pt idx="3">
                  <c:v>135</c:v>
                </c:pt>
                <c:pt idx="4">
                  <c:v>154</c:v>
                </c:pt>
                <c:pt idx="5">
                  <c:v>165</c:v>
                </c:pt>
              </c:numCache>
            </c:numRef>
          </c:val>
        </c:ser>
        <c:marker val="1"/>
        <c:axId val="266244864"/>
        <c:axId val="266246784"/>
      </c:lineChart>
      <c:catAx>
        <c:axId val="266244864"/>
        <c:scaling>
          <c:orientation val="minMax"/>
        </c:scaling>
        <c:axPos val="b"/>
        <c:numFmt formatCode="General" sourceLinked="1"/>
        <c:tickLblPos val="nextTo"/>
        <c:crossAx val="266246784"/>
        <c:crosses val="autoZero"/>
        <c:auto val="1"/>
        <c:lblAlgn val="ctr"/>
        <c:lblOffset val="100"/>
      </c:catAx>
      <c:valAx>
        <c:axId val="266246784"/>
        <c:scaling>
          <c:orientation val="minMax"/>
        </c:scaling>
        <c:axPos val="l"/>
        <c:majorGridlines/>
        <c:numFmt formatCode="General" sourceLinked="1"/>
        <c:tickLblPos val="nextTo"/>
        <c:crossAx val="266244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Մեքենայի</a:t>
            </a:r>
            <a:r>
              <a:rPr lang="en-US" dirty="0" smtClean="0"/>
              <a:t> </a:t>
            </a:r>
            <a:r>
              <a:rPr lang="en-US" dirty="0" err="1" smtClean="0"/>
              <a:t>ընթացքի</a:t>
            </a:r>
            <a:r>
              <a:rPr lang="en-US" dirty="0" smtClean="0"/>
              <a:t> </a:t>
            </a:r>
            <a:r>
              <a:rPr lang="en-US" dirty="0" err="1" smtClean="0"/>
              <a:t>գրաֆիկը</a:t>
            </a:r>
            <a:endParaRPr lang="hy-AM" dirty="0"/>
          </a:p>
        </c:rich>
      </c:tx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Ժամ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pPr>
              <a:ln>
                <a:solidFill>
                  <a:schemeClr val="tx1"/>
                </a:solidFill>
              </a:ln>
            </c:spPr>
          </c:marker>
          <c:cat>
            <c:strRef>
              <c:f>Лист1!$A$2:$A$7</c:f>
              <c:strCache>
                <c:ptCount val="6"/>
                <c:pt idx="0">
                  <c:v>Ժամը` 11.00</c:v>
                </c:pt>
                <c:pt idx="1">
                  <c:v> 12.00</c:v>
                </c:pt>
                <c:pt idx="2">
                  <c:v>Ժամը` 13.00</c:v>
                </c:pt>
                <c:pt idx="3">
                  <c:v>Ժամը` 14.00</c:v>
                </c:pt>
                <c:pt idx="4">
                  <c:v>Ժամը` 15.00</c:v>
                </c:pt>
                <c:pt idx="5">
                  <c:v>Ժամը` 16.00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50</c:v>
                </c:pt>
                <c:pt idx="2">
                  <c:v>100</c:v>
                </c:pt>
                <c:pt idx="3">
                  <c:v>170</c:v>
                </c:pt>
                <c:pt idx="4">
                  <c:v>240</c:v>
                </c:pt>
                <c:pt idx="5">
                  <c:v>280</c:v>
                </c:pt>
              </c:numCache>
            </c:numRef>
          </c:val>
        </c:ser>
        <c:marker val="1"/>
        <c:axId val="224124928"/>
        <c:axId val="224126848"/>
      </c:lineChart>
      <c:catAx>
        <c:axId val="224124928"/>
        <c:scaling>
          <c:orientation val="minMax"/>
        </c:scaling>
        <c:axPos val="b"/>
        <c:numFmt formatCode="General" sourceLinked="1"/>
        <c:tickLblPos val="nextTo"/>
        <c:crossAx val="224126848"/>
        <c:crosses val="autoZero"/>
        <c:auto val="1"/>
        <c:lblAlgn val="ctr"/>
        <c:lblOffset val="100"/>
      </c:catAx>
      <c:valAx>
        <c:axId val="224126848"/>
        <c:scaling>
          <c:orientation val="minMax"/>
        </c:scaling>
        <c:axPos val="l"/>
        <c:majorGridlines/>
        <c:numFmt formatCode="General" sourceLinked="1"/>
        <c:tickLblPos val="nextTo"/>
        <c:crossAx val="224124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4DB57-2A17-4697-B3BB-B2DF9E16AA39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3A650-18F0-44F2-AFB7-23F1ABCB84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3A650-18F0-44F2-AFB7-23F1ABCB841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DCD851-0AC5-4458-9718-4C22A9F626D3}" type="datetimeFigureOut">
              <a:rPr lang="ru-RU" smtClean="0"/>
              <a:pPr/>
              <a:t>09.05.2023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50196A-BCCD-4112-987D-B0A0DE817C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206680" cy="216024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ՀՀ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Լոռու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մարզի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Բազումի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միջնակարգ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դպրոցի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մաթեմատիկայի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ուսուցիչ</a:t>
            </a:r>
            <a:endParaRPr lang="ru-RU" dirty="0">
              <a:solidFill>
                <a:srgbClr val="FF0000"/>
              </a:solidFill>
              <a:latin typeface="Sylfae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924944"/>
            <a:ext cx="7704856" cy="27363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Գոհար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Արտավազդի</a:t>
            </a:r>
            <a:r>
              <a:rPr lang="en-US" dirty="0" smtClean="0">
                <a:solidFill>
                  <a:srgbClr val="FF0000"/>
                </a:solidFill>
                <a:latin typeface="Sylfae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Sylfaen" pitchFamily="18" charset="0"/>
              </a:rPr>
              <a:t>Ալոյան</a:t>
            </a:r>
            <a:endParaRPr lang="en-US" dirty="0" smtClean="0">
              <a:solidFill>
                <a:srgbClr val="FF0000"/>
              </a:solidFill>
              <a:latin typeface="Sylfaen" pitchFamily="18" charset="0"/>
            </a:endParaRPr>
          </a:p>
          <a:p>
            <a:pPr>
              <a:lnSpc>
                <a:spcPct val="90000"/>
              </a:lnSpc>
            </a:pPr>
            <a:r>
              <a:rPr lang="ru-RU" dirty="0" err="1" smtClean="0">
                <a:solidFill>
                  <a:srgbClr val="002060"/>
                </a:solidFill>
                <a:latin typeface="Sylfaen" pitchFamily="18" charset="0"/>
              </a:rPr>
              <a:t>Հանրահաշիվ </a:t>
            </a:r>
            <a:r>
              <a:rPr lang="ru-RU" dirty="0" smtClean="0">
                <a:solidFill>
                  <a:srgbClr val="002060"/>
                </a:solidFill>
                <a:latin typeface="Sylfaen" pitchFamily="18" charset="0"/>
              </a:rPr>
              <a:t>7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2060"/>
              </a:solidFill>
              <a:latin typeface="Sylfaen" pitchFamily="18" charset="0"/>
            </a:endParaRPr>
          </a:p>
          <a:p>
            <a:r>
              <a:rPr lang="en-US" dirty="0" err="1" smtClean="0">
                <a:solidFill>
                  <a:srgbClr val="002060"/>
                </a:solidFill>
                <a:latin typeface="Sylfaen" pitchFamily="18" charset="0"/>
              </a:rPr>
              <a:t>Թեմա</a:t>
            </a:r>
            <a:r>
              <a:rPr lang="en-US" dirty="0" smtClean="0">
                <a:solidFill>
                  <a:srgbClr val="002060"/>
                </a:solidFill>
                <a:latin typeface="Sylfaen" pitchFamily="18" charset="0"/>
              </a:rPr>
              <a:t>`</a:t>
            </a:r>
            <a:r>
              <a:rPr lang="en-US" b="1" i="1" dirty="0" smtClean="0">
                <a:latin typeface="Sylfae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Sylfaen" pitchFamily="18" charset="0"/>
              </a:rPr>
              <a:t>Դաս</a:t>
            </a:r>
            <a:r>
              <a:rPr lang="en-US" b="1" i="1" dirty="0" smtClean="0">
                <a:solidFill>
                  <a:srgbClr val="002060"/>
                </a:solidFill>
                <a:latin typeface="Sylfaen" pitchFamily="18" charset="0"/>
              </a:rPr>
              <a:t> 6.4</a:t>
            </a:r>
            <a:r>
              <a:rPr lang="en-US" i="1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latin typeface="Sylfaen" pitchFamily="18" charset="0"/>
              </a:rPr>
              <a:t>‹‹ </a:t>
            </a:r>
            <a:r>
              <a:rPr lang="en-US" b="1" i="1" dirty="0" err="1" smtClean="0">
                <a:solidFill>
                  <a:srgbClr val="002060"/>
                </a:solidFill>
                <a:latin typeface="Sylfaen" pitchFamily="18" charset="0"/>
              </a:rPr>
              <a:t>Սյունակային</a:t>
            </a:r>
            <a:r>
              <a:rPr lang="en-US" b="1" i="1" dirty="0" smtClean="0">
                <a:solidFill>
                  <a:srgbClr val="002060"/>
                </a:solidFill>
                <a:latin typeface="Sylfaen" pitchFamily="18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Sylfaen" pitchFamily="18" charset="0"/>
              </a:rPr>
              <a:t>դիագրամներ</a:t>
            </a:r>
            <a:r>
              <a:rPr lang="en-US" b="1" i="1" dirty="0" smtClean="0">
                <a:solidFill>
                  <a:srgbClr val="002060"/>
                </a:solidFill>
                <a:latin typeface="Sylfaen" pitchFamily="18" charset="0"/>
              </a:rPr>
              <a:t> և </a:t>
            </a:r>
            <a:r>
              <a:rPr lang="en-US" b="1" i="1" dirty="0" err="1" smtClean="0">
                <a:solidFill>
                  <a:srgbClr val="002060"/>
                </a:solidFill>
                <a:latin typeface="Sylfaen" pitchFamily="18" charset="0"/>
              </a:rPr>
              <a:t>գրաֆիկներ</a:t>
            </a:r>
            <a:r>
              <a:rPr lang="en-US" b="1" i="1" dirty="0" smtClean="0">
                <a:solidFill>
                  <a:srgbClr val="002060"/>
                </a:solidFill>
                <a:latin typeface="Sylfaen" pitchFamily="18" charset="0"/>
              </a:rPr>
              <a:t> ››: </a:t>
            </a:r>
            <a:endParaRPr lang="en-US" dirty="0" smtClean="0">
              <a:solidFill>
                <a:srgbClr val="002060"/>
              </a:solidFill>
              <a:latin typeface="Sylfaen" pitchFamily="18" charset="0"/>
            </a:endParaRPr>
          </a:p>
        </p:txBody>
      </p:sp>
      <p:pic>
        <p:nvPicPr>
          <p:cNvPr id="6" name="Picture 8" descr="BD2132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4704"/>
            <a:ext cx="11430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BD2132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11430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BD2132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29700" y="904875"/>
            <a:ext cx="114300" cy="595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BD2132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43526" y="0"/>
            <a:ext cx="100474" cy="523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 descr="BD2132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43700"/>
            <a:ext cx="59531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BD2132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0875" y="0"/>
            <a:ext cx="59531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BD2132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0875" y="6743700"/>
            <a:ext cx="59531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1" descr="BD2132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953125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Գրաֆիկ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Գրաֆիկ</a:t>
            </a:r>
            <a:endParaRPr lang="ru-RU" dirty="0"/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Գործնական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աշխատանք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խումբ</a:t>
            </a:r>
            <a:r>
              <a:rPr lang="en-US" dirty="0" smtClean="0">
                <a:solidFill>
                  <a:srgbClr val="FF0000"/>
                </a:solidFill>
              </a:rPr>
              <a:t> 1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ինքնաթիռի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բարձրանալու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գրաֆիկը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82704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Ինքնաթիռը</a:t>
            </a:r>
            <a:r>
              <a:rPr lang="en-US" sz="2000" dirty="0" smtClean="0"/>
              <a:t>, </a:t>
            </a:r>
            <a:r>
              <a:rPr lang="en-US" sz="2000" dirty="0" err="1" smtClean="0"/>
              <a:t>որի</a:t>
            </a:r>
            <a:r>
              <a:rPr lang="en-US" sz="2000" dirty="0" smtClean="0"/>
              <a:t> </a:t>
            </a:r>
            <a:r>
              <a:rPr lang="en-US" sz="2000" dirty="0" err="1" smtClean="0"/>
              <a:t>թռիչքը</a:t>
            </a:r>
            <a:r>
              <a:rPr lang="en-US" sz="2000" dirty="0" smtClean="0"/>
              <a:t> </a:t>
            </a:r>
            <a:r>
              <a:rPr lang="en-US" sz="2000" dirty="0" err="1" smtClean="0"/>
              <a:t>նախատեսված</a:t>
            </a:r>
            <a:r>
              <a:rPr lang="en-US" sz="2000" dirty="0" smtClean="0"/>
              <a:t> է </a:t>
            </a:r>
            <a:r>
              <a:rPr lang="en-US" sz="2000" dirty="0" err="1" smtClean="0"/>
              <a:t>կատարել</a:t>
            </a:r>
            <a:r>
              <a:rPr lang="en-US" sz="2000" dirty="0" smtClean="0"/>
              <a:t> 11000մ </a:t>
            </a:r>
            <a:r>
              <a:rPr lang="en-US" sz="2000" dirty="0" err="1" smtClean="0"/>
              <a:t>բարձրության</a:t>
            </a:r>
            <a:r>
              <a:rPr lang="en-US" sz="2000" dirty="0" smtClean="0"/>
              <a:t> </a:t>
            </a:r>
            <a:r>
              <a:rPr lang="en-US" sz="2000" dirty="0" err="1" smtClean="0"/>
              <a:t>վրա</a:t>
            </a:r>
            <a:r>
              <a:rPr lang="en-US" sz="2000" dirty="0" smtClean="0"/>
              <a:t>, </a:t>
            </a:r>
            <a:r>
              <a:rPr lang="en-US" sz="2000" dirty="0" err="1" smtClean="0"/>
              <a:t>օդ</a:t>
            </a:r>
            <a:r>
              <a:rPr lang="en-US" sz="2000" dirty="0" smtClean="0"/>
              <a:t> է բարձրացել11</a:t>
            </a:r>
            <a:r>
              <a:rPr lang="en-US" sz="1800" cap="small" baseline="30000" dirty="0" smtClean="0"/>
              <a:t>00</a:t>
            </a:r>
            <a:r>
              <a:rPr lang="en-US" sz="1800" u="sng" dirty="0" smtClean="0"/>
              <a:t> </a:t>
            </a:r>
            <a:r>
              <a:rPr lang="en-US" sz="2000" dirty="0" smtClean="0"/>
              <a:t> : </a:t>
            </a:r>
          </a:p>
          <a:p>
            <a:pPr marL="0" indent="0">
              <a:buNone/>
            </a:pPr>
            <a:r>
              <a:rPr lang="en-US" sz="2000" dirty="0" err="1" smtClean="0"/>
              <a:t>Այդ</a:t>
            </a:r>
            <a:r>
              <a:rPr lang="en-US" sz="2000" dirty="0" smtClean="0"/>
              <a:t> </a:t>
            </a:r>
            <a:r>
              <a:rPr lang="en-US" sz="2000" dirty="0" err="1" smtClean="0"/>
              <a:t>բարձրությանը</a:t>
            </a:r>
            <a:r>
              <a:rPr lang="en-US" sz="2000" dirty="0" smtClean="0"/>
              <a:t> </a:t>
            </a:r>
            <a:r>
              <a:rPr lang="en-US" sz="2000" dirty="0" err="1" smtClean="0"/>
              <a:t>հասնելու</a:t>
            </a:r>
            <a:r>
              <a:rPr lang="en-US" sz="2000" dirty="0" smtClean="0"/>
              <a:t> </a:t>
            </a:r>
            <a:r>
              <a:rPr lang="en-US" sz="2000" dirty="0" err="1" smtClean="0"/>
              <a:t>ընթացքում</a:t>
            </a:r>
            <a:r>
              <a:rPr lang="en-US" sz="2000" dirty="0" smtClean="0"/>
              <a:t> </a:t>
            </a:r>
            <a:r>
              <a:rPr lang="en-US" sz="2000" dirty="0" err="1" smtClean="0"/>
              <a:t>յուրաքանչյուր</a:t>
            </a:r>
            <a:r>
              <a:rPr lang="en-US" sz="2000" dirty="0" smtClean="0"/>
              <a:t> 5 </a:t>
            </a:r>
            <a:r>
              <a:rPr lang="en-US" sz="2000" dirty="0" err="1" smtClean="0"/>
              <a:t>րոպեն</a:t>
            </a:r>
            <a:r>
              <a:rPr lang="en-US" sz="2000" dirty="0" smtClean="0"/>
              <a:t> </a:t>
            </a:r>
            <a:r>
              <a:rPr lang="en-US" sz="2000" dirty="0" err="1" smtClean="0"/>
              <a:t>մեկ</a:t>
            </a:r>
            <a:r>
              <a:rPr lang="en-US" sz="2000" dirty="0" smtClean="0"/>
              <a:t> </a:t>
            </a:r>
            <a:r>
              <a:rPr lang="en-US" sz="2000" dirty="0" err="1" smtClean="0"/>
              <a:t>գրանցել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բարձրաչափի</a:t>
            </a:r>
            <a:r>
              <a:rPr lang="en-US" sz="2000" dirty="0" smtClean="0"/>
              <a:t> </a:t>
            </a:r>
            <a:r>
              <a:rPr lang="en-US" sz="2000" dirty="0" err="1" smtClean="0"/>
              <a:t>տվյալները</a:t>
            </a:r>
            <a:r>
              <a:rPr lang="en-US" sz="2000" dirty="0" smtClean="0"/>
              <a:t>, </a:t>
            </a:r>
            <a:r>
              <a:rPr lang="en-US" sz="2000" dirty="0" err="1" smtClean="0"/>
              <a:t>որոնք</a:t>
            </a:r>
            <a:r>
              <a:rPr lang="en-US" sz="2000" dirty="0" smtClean="0"/>
              <a:t> </a:t>
            </a:r>
            <a:r>
              <a:rPr lang="en-US" sz="2000" dirty="0" err="1" smtClean="0"/>
              <a:t>ներկայացված</a:t>
            </a:r>
            <a:r>
              <a:rPr lang="en-US" sz="2000" dirty="0" smtClean="0"/>
              <a:t> </a:t>
            </a:r>
            <a:r>
              <a:rPr lang="en-US" sz="2000" dirty="0" err="1" smtClean="0"/>
              <a:t>են</a:t>
            </a:r>
            <a:r>
              <a:rPr lang="en-US" sz="2000" dirty="0" smtClean="0"/>
              <a:t> </a:t>
            </a:r>
            <a:r>
              <a:rPr lang="en-US" sz="2000" dirty="0" err="1" smtClean="0"/>
              <a:t>հետևյալ</a:t>
            </a:r>
            <a:r>
              <a:rPr lang="en-US" sz="2000" dirty="0" smtClean="0"/>
              <a:t> </a:t>
            </a:r>
            <a:r>
              <a:rPr lang="en-US" sz="2000" dirty="0" err="1" smtClean="0"/>
              <a:t>աղյուսակում</a:t>
            </a:r>
            <a:r>
              <a:rPr lang="en-US" sz="2000" dirty="0" smtClean="0"/>
              <a:t>:</a:t>
            </a:r>
            <a:endParaRPr lang="ru-RU" sz="2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3131840" y="1600200"/>
          <a:ext cx="5904654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522"/>
                <a:gridCol w="843522"/>
                <a:gridCol w="843522"/>
                <a:gridCol w="843522"/>
                <a:gridCol w="843522"/>
                <a:gridCol w="843522"/>
                <a:gridCol w="8435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Բարձրությունը</a:t>
                      </a:r>
                      <a:r>
                        <a:rPr lang="en-US" sz="1400" dirty="0" smtClean="0"/>
                        <a:t>/ մ/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Ժամը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05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10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15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20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25</a:t>
                      </a:r>
                      <a:endParaRPr lang="ru-RU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30</a:t>
                      </a:r>
                      <a:endParaRPr lang="ru-RU" baseline="30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3048000" y="3212976"/>
          <a:ext cx="6096000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Գործնական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աշխատանք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խումբ</a:t>
            </a:r>
            <a:r>
              <a:rPr lang="en-US" dirty="0" smtClean="0">
                <a:solidFill>
                  <a:srgbClr val="FF0000"/>
                </a:solidFill>
              </a:rPr>
              <a:t>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394992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Ներկայացնել</a:t>
            </a:r>
            <a:r>
              <a:rPr lang="en-US" dirty="0" smtClean="0"/>
              <a:t> </a:t>
            </a:r>
            <a:r>
              <a:rPr lang="en-US" dirty="0" err="1" smtClean="0"/>
              <a:t>Անիի</a:t>
            </a:r>
            <a:r>
              <a:rPr lang="en-US" dirty="0" smtClean="0"/>
              <a:t> </a:t>
            </a:r>
            <a:r>
              <a:rPr lang="en-US" dirty="0" err="1" smtClean="0"/>
              <a:t>հասակի</a:t>
            </a:r>
            <a:r>
              <a:rPr lang="en-US" dirty="0" smtClean="0"/>
              <a:t> </a:t>
            </a:r>
            <a:r>
              <a:rPr lang="en-US" dirty="0" err="1" smtClean="0"/>
              <a:t>փոփոխության</a:t>
            </a:r>
            <a:r>
              <a:rPr lang="en-US" dirty="0" smtClean="0"/>
              <a:t> </a:t>
            </a:r>
            <a:r>
              <a:rPr lang="en-US" dirty="0" err="1" smtClean="0"/>
              <a:t>գրաֆիկը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5 – 15 </a:t>
            </a:r>
            <a:r>
              <a:rPr lang="en-US" dirty="0" err="1" smtClean="0"/>
              <a:t>տարեկան</a:t>
            </a:r>
            <a:r>
              <a:rPr lang="en-US" dirty="0" smtClean="0"/>
              <a:t> </a:t>
            </a:r>
            <a:r>
              <a:rPr lang="en-US" dirty="0" err="1" smtClean="0"/>
              <a:t>դառնալը</a:t>
            </a:r>
            <a:r>
              <a:rPr lang="en-US" dirty="0" smtClean="0"/>
              <a:t>: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2699791" y="1600200"/>
          <a:ext cx="6291810" cy="154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1"/>
                <a:gridCol w="717539"/>
                <a:gridCol w="898830"/>
                <a:gridCol w="898830"/>
                <a:gridCol w="898830"/>
                <a:gridCol w="898830"/>
                <a:gridCol w="898830"/>
              </a:tblGrid>
              <a:tr h="77038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Հասակը</a:t>
                      </a:r>
                      <a:r>
                        <a:rPr lang="en-US" dirty="0" smtClean="0"/>
                        <a:t> /</a:t>
                      </a:r>
                      <a:r>
                        <a:rPr lang="en-US" dirty="0" err="1" smtClean="0"/>
                        <a:t>սմ</a:t>
                      </a:r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169</a:t>
                      </a:r>
                      <a:endParaRPr lang="ru-RU" dirty="0"/>
                    </a:p>
                  </a:txBody>
                  <a:tcPr/>
                </a:tc>
              </a:tr>
              <a:tr h="770384">
                <a:tc>
                  <a:txBody>
                    <a:bodyPr/>
                    <a:lstStyle/>
                    <a:p>
                      <a:r>
                        <a:rPr lang="hy-AM" dirty="0" smtClean="0"/>
                        <a:t>Տ</a:t>
                      </a:r>
                      <a:r>
                        <a:rPr lang="en-US" dirty="0" err="1" smtClean="0"/>
                        <a:t>արիքը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տարի</a:t>
                      </a:r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048000" y="3212976"/>
          <a:ext cx="6096000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3.</a:t>
            </a:r>
            <a:r>
              <a:rPr lang="en-US" sz="3600" dirty="0" err="1" smtClean="0">
                <a:solidFill>
                  <a:srgbClr val="FF0000"/>
                </a:solidFill>
              </a:rPr>
              <a:t>Առաջադրանքների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կատարում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err="1" smtClean="0"/>
              <a:t>Ինքնուրույն</a:t>
            </a:r>
            <a:r>
              <a:rPr lang="en-US" sz="3600" dirty="0" smtClean="0"/>
              <a:t> </a:t>
            </a:r>
            <a:r>
              <a:rPr lang="en-US" sz="3600" dirty="0" err="1" smtClean="0"/>
              <a:t>աշխատանք</a:t>
            </a:r>
            <a:r>
              <a:rPr lang="en-US" sz="3600" dirty="0" smtClean="0"/>
              <a:t> 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2899048" cy="4724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err="1" smtClean="0"/>
              <a:t>Մեքենան</a:t>
            </a:r>
            <a:r>
              <a:rPr lang="en-US" sz="2400" dirty="0" smtClean="0"/>
              <a:t> 11</a:t>
            </a:r>
            <a:r>
              <a:rPr lang="en-US" sz="2400" baseline="30000" dirty="0" smtClean="0"/>
              <a:t>00 </a:t>
            </a:r>
            <a:r>
              <a:rPr lang="en-US" sz="2400" dirty="0" smtClean="0"/>
              <a:t> -</a:t>
            </a:r>
            <a:r>
              <a:rPr lang="en-US" sz="2400" dirty="0" err="1" smtClean="0"/>
              <a:t>ին</a:t>
            </a:r>
            <a:r>
              <a:rPr lang="en-US" sz="2400" dirty="0" smtClean="0"/>
              <a:t> </a:t>
            </a:r>
            <a:r>
              <a:rPr lang="en-US" sz="2400" dirty="0" err="1" smtClean="0"/>
              <a:t>մեկնել</a:t>
            </a:r>
            <a:r>
              <a:rPr lang="en-US" sz="2400" dirty="0" smtClean="0"/>
              <a:t> է </a:t>
            </a:r>
            <a:r>
              <a:rPr lang="en-US" sz="2400" dirty="0" err="1" smtClean="0"/>
              <a:t>մի</a:t>
            </a:r>
            <a:r>
              <a:rPr lang="en-US" sz="2400" dirty="0" smtClean="0"/>
              <a:t> </a:t>
            </a:r>
            <a:r>
              <a:rPr lang="en-US" sz="2400" dirty="0" err="1" smtClean="0"/>
              <a:t>քաղաքից</a:t>
            </a:r>
            <a:r>
              <a:rPr lang="en-US" sz="2400" dirty="0" smtClean="0"/>
              <a:t> </a:t>
            </a:r>
            <a:r>
              <a:rPr lang="en-US" sz="2400" dirty="0" err="1" smtClean="0"/>
              <a:t>դեպի</a:t>
            </a:r>
            <a:r>
              <a:rPr lang="en-US" sz="2400" dirty="0" smtClean="0"/>
              <a:t> </a:t>
            </a:r>
            <a:r>
              <a:rPr lang="en-US" sz="2400" dirty="0" err="1" smtClean="0"/>
              <a:t>մյուս</a:t>
            </a:r>
            <a:r>
              <a:rPr lang="en-US" sz="2400" dirty="0" smtClean="0"/>
              <a:t> </a:t>
            </a:r>
            <a:r>
              <a:rPr lang="en-US" sz="2400" dirty="0" err="1" smtClean="0"/>
              <a:t>քաղաք</a:t>
            </a:r>
            <a:r>
              <a:rPr lang="en-US" sz="2400" dirty="0" smtClean="0"/>
              <a:t>: </a:t>
            </a:r>
            <a:r>
              <a:rPr lang="en-US" sz="2400" dirty="0" err="1" smtClean="0"/>
              <a:t>Վարորդը</a:t>
            </a:r>
            <a:r>
              <a:rPr lang="en-US" sz="2400" dirty="0" smtClean="0"/>
              <a:t> </a:t>
            </a:r>
            <a:r>
              <a:rPr lang="en-US" sz="2400" dirty="0" err="1" smtClean="0"/>
              <a:t>ժամը</a:t>
            </a:r>
            <a:r>
              <a:rPr lang="en-US" sz="2400" dirty="0" smtClean="0"/>
              <a:t> </a:t>
            </a:r>
            <a:r>
              <a:rPr lang="en-US" sz="2400" dirty="0" err="1" smtClean="0"/>
              <a:t>մեկ</a:t>
            </a:r>
            <a:r>
              <a:rPr lang="en-US" sz="2400" dirty="0" smtClean="0"/>
              <a:t> </a:t>
            </a:r>
            <a:r>
              <a:rPr lang="en-US" sz="2400" dirty="0" err="1" smtClean="0"/>
              <a:t>գրանցել</a:t>
            </a:r>
            <a:r>
              <a:rPr lang="en-US" sz="2400" dirty="0" smtClean="0"/>
              <a:t> է </a:t>
            </a:r>
            <a:r>
              <a:rPr lang="en-US" sz="2400" dirty="0" err="1" smtClean="0"/>
              <a:t>հեռաչափի</a:t>
            </a:r>
            <a:r>
              <a:rPr lang="en-US" sz="2400" dirty="0" smtClean="0"/>
              <a:t> </a:t>
            </a:r>
            <a:r>
              <a:rPr lang="en-US" sz="2400" dirty="0" err="1" smtClean="0"/>
              <a:t>տվյալները</a:t>
            </a:r>
            <a:r>
              <a:rPr lang="en-US" sz="2400" dirty="0" smtClean="0"/>
              <a:t>, </a:t>
            </a:r>
            <a:r>
              <a:rPr lang="en-US" sz="2400" dirty="0" err="1" smtClean="0"/>
              <a:t>որոնք</a:t>
            </a:r>
            <a:r>
              <a:rPr lang="en-US" sz="2400" dirty="0" smtClean="0"/>
              <a:t> </a:t>
            </a:r>
            <a:r>
              <a:rPr lang="en-US" sz="2400" dirty="0" err="1" smtClean="0"/>
              <a:t>ներկայացված</a:t>
            </a:r>
            <a:r>
              <a:rPr lang="en-US" sz="2400" dirty="0" smtClean="0"/>
              <a:t> </a:t>
            </a:r>
            <a:r>
              <a:rPr lang="en-US" sz="2400" dirty="0" err="1" smtClean="0"/>
              <a:t>են</a:t>
            </a:r>
            <a:r>
              <a:rPr lang="en-US" sz="2400" dirty="0" smtClean="0"/>
              <a:t>  </a:t>
            </a:r>
            <a:r>
              <a:rPr lang="en-US" sz="2400" dirty="0" err="1" smtClean="0"/>
              <a:t>հետևյալ</a:t>
            </a:r>
            <a:r>
              <a:rPr lang="en-US" sz="2400" dirty="0" smtClean="0"/>
              <a:t> </a:t>
            </a:r>
            <a:r>
              <a:rPr lang="en-US" sz="2400" dirty="0" err="1" smtClean="0"/>
              <a:t>աղյուսակում</a:t>
            </a:r>
            <a:r>
              <a:rPr lang="en-US" sz="2400" dirty="0" smtClean="0"/>
              <a:t>: </a:t>
            </a:r>
            <a:r>
              <a:rPr lang="en-US" sz="2400" dirty="0" err="1" smtClean="0"/>
              <a:t>Գծել</a:t>
            </a:r>
            <a:r>
              <a:rPr lang="en-US" sz="2400" dirty="0" smtClean="0"/>
              <a:t> </a:t>
            </a:r>
            <a:r>
              <a:rPr lang="en-US" sz="2400" dirty="0" err="1" smtClean="0"/>
              <a:t>մեքենայի</a:t>
            </a:r>
            <a:r>
              <a:rPr lang="en-US" sz="2400" dirty="0" smtClean="0"/>
              <a:t> </a:t>
            </a:r>
            <a:r>
              <a:rPr lang="en-US" sz="2400" dirty="0" err="1" smtClean="0"/>
              <a:t>ընթացքի</a:t>
            </a:r>
            <a:r>
              <a:rPr lang="en-US" sz="2400" dirty="0" smtClean="0"/>
              <a:t> </a:t>
            </a:r>
            <a:r>
              <a:rPr lang="en-US" sz="2400" dirty="0" err="1" smtClean="0"/>
              <a:t>գրաֆիկը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 lvl="0">
              <a:buNone/>
            </a:pPr>
            <a:endParaRPr lang="ru-RU" sz="2400" dirty="0" smtClean="0"/>
          </a:p>
          <a:p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2"/>
          </p:nvPr>
        </p:nvGraphicFramePr>
        <p:xfrm>
          <a:off x="2915817" y="1600200"/>
          <a:ext cx="6075783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969"/>
                <a:gridCol w="867969"/>
                <a:gridCol w="867969"/>
                <a:gridCol w="867969"/>
                <a:gridCol w="867969"/>
                <a:gridCol w="867969"/>
                <a:gridCol w="8679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Ճանապարհ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կմ</a:t>
                      </a:r>
                      <a:r>
                        <a:rPr lang="en-US" dirty="0" smtClean="0"/>
                        <a:t>/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Ժամը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05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</a:t>
                      </a:r>
                      <a:r>
                        <a:rPr lang="en-US" baseline="30000" dirty="0" smtClean="0"/>
                        <a:t>00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</a:t>
                      </a:r>
                      <a:r>
                        <a:rPr lang="en-US" baseline="30000" dirty="0" smtClean="0"/>
                        <a:t>00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</a:t>
                      </a:r>
                      <a:r>
                        <a:rPr lang="en-US" baseline="30000" dirty="0" smtClean="0"/>
                        <a:t>00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15</a:t>
                      </a:r>
                      <a:r>
                        <a:rPr lang="en-US" baseline="30000" dirty="0" smtClean="0"/>
                        <a:t>00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</a:t>
                      </a:r>
                      <a:r>
                        <a:rPr lang="en-US" baseline="30000" dirty="0" smtClean="0"/>
                        <a:t>00</a:t>
                      </a:r>
                      <a:endParaRPr lang="ru-RU" baseline="300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3048000" y="3212976"/>
          <a:ext cx="5988496" cy="334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 build="p"/>
      <p:bldGraphic spid="11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708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Դասի ընթացքի նկարագրությունը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1. </a:t>
            </a:r>
            <a:r>
              <a:rPr lang="ru-RU" dirty="0" err="1" smtClean="0">
                <a:solidFill>
                  <a:srgbClr val="0070C0"/>
                </a:solidFill>
              </a:rPr>
              <a:t>Բանավոր հարցում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64496"/>
          </a:xfrm>
        </p:spPr>
        <p:txBody>
          <a:bodyPr>
            <a:normAutofit lnSpcReduction="10000"/>
          </a:bodyPr>
          <a:lstStyle/>
          <a:p>
            <a:pPr marL="566928" lvl="0" indent="-457200"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1. 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Ի՞նչ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է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կոորդինատային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առանցքը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:</a:t>
            </a:r>
          </a:p>
          <a:p>
            <a:pPr marL="566928" lvl="0" indent="-457200">
              <a:buNone/>
            </a:pPr>
            <a:endParaRPr lang="en-US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marL="566928" lvl="0" indent="-457200"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2. 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Գրատախտակին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գծել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XOY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ուղղանկյուն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կոորդինատային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համակարգը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և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թվել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քառորդները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:</a:t>
            </a:r>
            <a:endParaRPr lang="ru-RU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endParaRPr lang="en-US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3. 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Ի՞նչն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են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անվանում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ա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)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օրդինատների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առանցք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, </a:t>
            </a:r>
            <a:endParaRPr lang="ru-RU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                                 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բ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)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աբսցիսների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առանցք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endParaRPr lang="ru-RU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endParaRPr lang="en-US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4.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Որտե՞ղ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է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գտնվում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կետը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,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երբ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ա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)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օրդինատը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0 է, </a:t>
            </a:r>
            <a:endParaRPr lang="ru-RU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                                 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                        բ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)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աբսցիսը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0 է :</a:t>
            </a:r>
            <a:endParaRPr lang="ru-RU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endParaRPr lang="en-US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 lvl="0"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5.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Կոորդինատային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համակարգի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վրա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նշել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հետևյալ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Sylfaen" pitchFamily="18" charset="0"/>
              </a:rPr>
              <a:t>A(1,2), B(3 ,-5), C(-1,-6), D(-5, -2)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կետերը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և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միացնել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en-US" sz="2000" b="1" i="1" dirty="0" err="1" smtClean="0">
                <a:solidFill>
                  <a:schemeClr val="tx1"/>
                </a:solidFill>
                <a:latin typeface="Sylfaen" pitchFamily="18" charset="0"/>
              </a:rPr>
              <a:t>իրար</a:t>
            </a:r>
            <a:r>
              <a:rPr lang="en-US" sz="2000" b="1" i="1" dirty="0" smtClean="0">
                <a:solidFill>
                  <a:schemeClr val="tx1"/>
                </a:solidFill>
                <a:latin typeface="Sylfaen" pitchFamily="18" charset="0"/>
              </a:rPr>
              <a:t>:</a:t>
            </a:r>
            <a:endParaRPr lang="ru-RU" sz="2000" b="1" i="1" dirty="0" smtClean="0">
              <a:solidFill>
                <a:schemeClr val="tx1"/>
              </a:solidFill>
              <a:latin typeface="Sylfaen" pitchFamily="18" charset="0"/>
            </a:endParaRPr>
          </a:p>
          <a:p>
            <a:pPr>
              <a:buNone/>
            </a:pPr>
            <a:endParaRPr lang="en-US" sz="2000" b="1" dirty="0" smtClean="0">
              <a:latin typeface="Sylfaen" pitchFamily="18" charset="0"/>
            </a:endParaRPr>
          </a:p>
          <a:p>
            <a:pPr>
              <a:buNone/>
            </a:pPr>
            <a:endParaRPr lang="ru-RU" sz="2000" b="1" dirty="0" smtClean="0">
              <a:latin typeface="Sylfaen" pitchFamily="18" charset="0"/>
            </a:endParaRPr>
          </a:p>
          <a:p>
            <a:pPr>
              <a:buNone/>
            </a:pPr>
            <a:endParaRPr lang="ru-RU" sz="2000" dirty="0">
              <a:latin typeface="Sylfae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77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2. </a:t>
            </a:r>
            <a:r>
              <a:rPr lang="ru-RU" dirty="0" err="1" smtClean="0">
                <a:solidFill>
                  <a:srgbClr val="FF0000"/>
                </a:solidFill>
              </a:rPr>
              <a:t>Նոր նյութի հաղորդում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1. </a:t>
            </a:r>
            <a:r>
              <a:rPr lang="en-US" i="1" dirty="0" err="1" smtClean="0">
                <a:solidFill>
                  <a:schemeClr val="tx1"/>
                </a:solidFill>
              </a:rPr>
              <a:t>Տարբեր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մեծությունների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միջև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առկա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համեմատականությունների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ուսումնասիրման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համար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օգտագործում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են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սյունակային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դիագրամները</a:t>
            </a:r>
            <a:r>
              <a:rPr lang="en-US" i="1" dirty="0" smtClean="0">
                <a:solidFill>
                  <a:schemeClr val="tx1"/>
                </a:solidFill>
              </a:rPr>
              <a:t>: </a:t>
            </a:r>
          </a:p>
          <a:p>
            <a:pPr lvl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2.Դիագրամի </a:t>
            </a:r>
            <a:r>
              <a:rPr lang="en-US" i="1" dirty="0" err="1" smtClean="0">
                <a:solidFill>
                  <a:schemeClr val="tx1"/>
                </a:solidFill>
              </a:rPr>
              <a:t>միջոցով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կարելի</a:t>
            </a:r>
            <a:r>
              <a:rPr lang="en-US" i="1" dirty="0" smtClean="0">
                <a:solidFill>
                  <a:schemeClr val="tx1"/>
                </a:solidFill>
              </a:rPr>
              <a:t> է </a:t>
            </a:r>
            <a:r>
              <a:rPr lang="en-US" i="1" dirty="0" err="1" smtClean="0">
                <a:solidFill>
                  <a:schemeClr val="tx1"/>
                </a:solidFill>
              </a:rPr>
              <a:t>ակնառու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ձևով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ցուցադրել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մի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մեծության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փոփոխությունը</a:t>
            </a:r>
            <a:r>
              <a:rPr lang="en-US" i="1" dirty="0" smtClean="0">
                <a:solidFill>
                  <a:schemeClr val="tx1"/>
                </a:solidFill>
              </a:rPr>
              <a:t>՝ </a:t>
            </a:r>
            <a:r>
              <a:rPr lang="en-US" i="1" dirty="0" err="1" smtClean="0">
                <a:solidFill>
                  <a:schemeClr val="tx1"/>
                </a:solidFill>
              </a:rPr>
              <a:t>կախված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մյուս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մեծության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փոփոխությունից</a:t>
            </a:r>
            <a:r>
              <a:rPr lang="en-US" i="1" dirty="0" smtClean="0">
                <a:solidFill>
                  <a:schemeClr val="tx1"/>
                </a:solidFill>
              </a:rPr>
              <a:t>: </a:t>
            </a:r>
          </a:p>
          <a:p>
            <a:pPr lvl="0">
              <a:buNone/>
            </a:pPr>
            <a:r>
              <a:rPr lang="en-US" i="1" dirty="0" smtClean="0">
                <a:solidFill>
                  <a:schemeClr val="tx1"/>
                </a:solidFill>
              </a:rPr>
              <a:t>3. </a:t>
            </a:r>
            <a:r>
              <a:rPr lang="en-US" i="1" dirty="0" err="1" smtClean="0">
                <a:solidFill>
                  <a:schemeClr val="tx1"/>
                </a:solidFill>
              </a:rPr>
              <a:t>Հարթության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վրա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տարված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գիծը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որը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պատկերում</a:t>
            </a:r>
            <a:r>
              <a:rPr lang="en-US" i="1" dirty="0" smtClean="0">
                <a:solidFill>
                  <a:schemeClr val="tx1"/>
                </a:solidFill>
              </a:rPr>
              <a:t> է </a:t>
            </a:r>
            <a:r>
              <a:rPr lang="en-US" i="1" dirty="0" err="1" smtClean="0">
                <a:solidFill>
                  <a:schemeClr val="tx1"/>
                </a:solidFill>
              </a:rPr>
              <a:t>մեծությունների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միջև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կախումը</a:t>
            </a:r>
            <a:r>
              <a:rPr lang="en-US" i="1" dirty="0" smtClean="0">
                <a:solidFill>
                  <a:schemeClr val="tx1"/>
                </a:solidFill>
              </a:rPr>
              <a:t>, </a:t>
            </a:r>
            <a:r>
              <a:rPr lang="en-US" i="1" dirty="0" err="1" smtClean="0">
                <a:solidFill>
                  <a:schemeClr val="tx1"/>
                </a:solidFill>
              </a:rPr>
              <a:t>կոչվում</a:t>
            </a:r>
            <a:r>
              <a:rPr lang="en-US" i="1" dirty="0" smtClean="0">
                <a:solidFill>
                  <a:schemeClr val="tx1"/>
                </a:solidFill>
              </a:rPr>
              <a:t> է </a:t>
            </a:r>
            <a:r>
              <a:rPr lang="en-US" i="1" dirty="0" err="1" smtClean="0">
                <a:solidFill>
                  <a:schemeClr val="tx1"/>
                </a:solidFill>
              </a:rPr>
              <a:t>գրաֆիկ</a:t>
            </a:r>
            <a:r>
              <a:rPr lang="en-US" i="1" dirty="0" smtClean="0">
                <a:solidFill>
                  <a:schemeClr val="tx1"/>
                </a:solidFill>
              </a:rPr>
              <a:t>: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>
                <a:solidFill>
                  <a:srgbClr val="7030A0"/>
                </a:solidFill>
              </a:rPr>
              <a:t>Կառուցենք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հետեվյալ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դիագրամը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օգտվելով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աղյուսակի</a:t>
            </a:r>
            <a:r>
              <a:rPr lang="en-US" b="1" dirty="0" smtClean="0">
                <a:solidFill>
                  <a:srgbClr val="7030A0"/>
                </a:solidFill>
              </a:rPr>
              <a:t>  </a:t>
            </a:r>
            <a:r>
              <a:rPr lang="en-US" b="1" dirty="0" err="1" smtClean="0">
                <a:solidFill>
                  <a:srgbClr val="7030A0"/>
                </a:solidFill>
              </a:rPr>
              <a:t>տվյալներից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i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 err="1" smtClean="0">
                <a:solidFill>
                  <a:srgbClr val="00B050"/>
                </a:solidFill>
              </a:rPr>
              <a:t>Մաթեմատիկայի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թեմատիկ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աշխատանքների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կատարման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արդյունքները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ամփոփված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են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հետևյալ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աղյուսակով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ԱՂՅՈՒՍԱԿ 1 </a:t>
            </a:r>
          </a:p>
          <a:p>
            <a:endParaRPr lang="ru-RU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39550" y="4653136"/>
          <a:ext cx="652805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6"/>
                <a:gridCol w="1152128"/>
                <a:gridCol w="1296144"/>
                <a:gridCol w="1224136"/>
                <a:gridCol w="83941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Գնահատականը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‹‹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9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››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‹‹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7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››</a:t>
                      </a: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‹‹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5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››</a:t>
                      </a: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‹‹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3 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››</a:t>
                      </a:r>
                    </a:p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Աշակերտների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rgbClr val="002060"/>
                          </a:solidFill>
                        </a:rPr>
                        <a:t>քանակը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Դիագրամ</a:t>
            </a:r>
            <a:r>
              <a:rPr lang="en-US" dirty="0" smtClean="0">
                <a:solidFill>
                  <a:srgbClr val="002060"/>
                </a:solidFill>
              </a:rPr>
              <a:t>  1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467744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Դիտարկենք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բույսի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բարձրության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չափման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արդյունքները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ըստ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>
                <a:solidFill>
                  <a:srgbClr val="FF0000"/>
                </a:solidFill>
              </a:rPr>
              <a:t>աղյուսակ</a:t>
            </a:r>
            <a:r>
              <a:rPr lang="en-US" dirty="0" smtClean="0">
                <a:solidFill>
                  <a:srgbClr val="FF0000"/>
                </a:solidFill>
              </a:rPr>
              <a:t> 2 -ի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3284984"/>
          <a:ext cx="81556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882823"/>
                <a:gridCol w="936104"/>
                <a:gridCol w="936104"/>
                <a:gridCol w="864096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Ժամանակը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շաբաթներով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Բույսի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բարձրությունը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սմ-ով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Դիագրամ</a:t>
            </a:r>
            <a:r>
              <a:rPr lang="en-US" dirty="0" smtClean="0">
                <a:solidFill>
                  <a:srgbClr val="002060"/>
                </a:solidFill>
              </a:rPr>
              <a:t>  2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03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rgbClr val="002060"/>
                </a:solidFill>
              </a:rPr>
              <a:t>Դիագրամ  </a:t>
            </a:r>
            <a:r>
              <a:rPr lang="ru-RU" dirty="0" smtClean="0">
                <a:solidFill>
                  <a:srgbClr val="002060"/>
                </a:solidFill>
              </a:rPr>
              <a:t>2-ը  </a:t>
            </a:r>
            <a:r>
              <a:rPr lang="ru-RU" dirty="0" err="1" smtClean="0">
                <a:solidFill>
                  <a:srgbClr val="002060"/>
                </a:solidFill>
              </a:rPr>
              <a:t>ներկայացնենք գրաֆիկի  տեսքով  եվ  տեսնենք  բույսի աճի  գրաֆիկը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435280" cy="417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 smtClean="0">
                <a:solidFill>
                  <a:srgbClr val="FF0000"/>
                </a:solidFill>
              </a:rPr>
              <a:t>Օ</a:t>
            </a:r>
            <a:r>
              <a:rPr lang="ru-RU" b="1" dirty="0" err="1" smtClean="0">
                <a:solidFill>
                  <a:srgbClr val="FF0000"/>
                </a:solidFill>
              </a:rPr>
              <a:t>րվա  ընթացքում  օդի ջերմաստիճանի  փոփոխության գրաֆիկ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Աղյուսակ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0" y="3645024"/>
          <a:ext cx="820891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432048"/>
                <a:gridCol w="360040"/>
                <a:gridCol w="360040"/>
                <a:gridCol w="288032"/>
                <a:gridCol w="360040"/>
                <a:gridCol w="504056"/>
                <a:gridCol w="504056"/>
                <a:gridCol w="447444"/>
                <a:gridCol w="488660"/>
                <a:gridCol w="504056"/>
                <a:gridCol w="576064"/>
                <a:gridCol w="576064"/>
                <a:gridCol w="5040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Ժամանակը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(t),</a:t>
                      </a:r>
                    </a:p>
                    <a:p>
                      <a:r>
                        <a:rPr lang="ru-RU" dirty="0" err="1" smtClean="0"/>
                        <a:t>ժամերով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Ջերմաստիճանը</a:t>
                      </a:r>
                      <a:r>
                        <a:rPr lang="en-US" dirty="0" smtClean="0"/>
                        <a:t> (T),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</a:p>
                    <a:p>
                      <a:endParaRPr lang="en-US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600" decel="100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1115</TotalTime>
  <Words>445</Words>
  <Application>Microsoft Office PowerPoint</Application>
  <PresentationFormat>Экран (4:3)</PresentationFormat>
  <Paragraphs>145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ՀՀ Լոռու մարզի Բազումի միջնակարգ դպրոցի մաթեմատիկայի ուսուցիչ</vt:lpstr>
      <vt:lpstr>Դասի ընթացքի նկարագրությունը 1. Բանավոր հարցում</vt:lpstr>
      <vt:lpstr>2. Նոր նյութի հաղորդում</vt:lpstr>
      <vt:lpstr>  Կառուցենք հետեվյալ դիագրամը օգտվելով  աղյուսակի  տվյալներից   </vt:lpstr>
      <vt:lpstr>Դիագրամ  1</vt:lpstr>
      <vt:lpstr>Դիտարկենք բույսի բարձրության չափման արդյունքները  ըստ   աղյուսակ 2 -ի</vt:lpstr>
      <vt:lpstr>Դիագրամ  2</vt:lpstr>
      <vt:lpstr>Դիագրամ  2-ը  ներկայացնենք գրաֆիկի  տեսքով  եվ  տեսնենք  բույսի աճի  գրաֆիկը </vt:lpstr>
      <vt:lpstr>Օրվա  ընթացքում  օդի ջերմաստիճանի  փոփոխության գրաֆիկ </vt:lpstr>
      <vt:lpstr>Գրաֆիկ</vt:lpstr>
      <vt:lpstr>Գրաֆիկ</vt:lpstr>
      <vt:lpstr>Գործնական աշխատանք   խումբ 1   ինքնաթիռի բարձրանալու գրաֆիկը</vt:lpstr>
      <vt:lpstr>Գործնական աշխատանք   խումբ 2</vt:lpstr>
      <vt:lpstr>3.Առաջադրանքների կատարում Ինքնուրույն աշխատանք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ՀՀ Լոռու մարզի Բազումի միջնակարգ դպրոցի մաթեմատիկայի ուսուցիչ</dc:title>
  <dc:creator>User</dc:creator>
  <cp:lastModifiedBy>Comp</cp:lastModifiedBy>
  <cp:revision>201</cp:revision>
  <dcterms:created xsi:type="dcterms:W3CDTF">2018-10-11T08:18:04Z</dcterms:created>
  <dcterms:modified xsi:type="dcterms:W3CDTF">2023-05-09T16:55:34Z</dcterms:modified>
</cp:coreProperties>
</file>