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5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40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8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3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2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4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8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1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6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7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1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5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1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FA5489-F996-44E8-A270-2586854D209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82A9-CCF8-4CC2-B73F-0ADD2A1A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087" y="0"/>
            <a:ext cx="8972282" cy="2137893"/>
          </a:xfrm>
        </p:spPr>
        <p:txBody>
          <a:bodyPr>
            <a:normAutofit/>
          </a:bodyPr>
          <a:lstStyle/>
          <a:p>
            <a:r>
              <a:rPr lang="hy-AM" sz="11500" b="1" u="sng" dirty="0">
                <a:solidFill>
                  <a:srgbClr val="33CC33"/>
                </a:solidFill>
                <a:latin typeface="Sylfaen" panose="010A0502050306030303" pitchFamily="18" charset="0"/>
              </a:rPr>
              <a:t>ԵՎՐԱՍԻԱ</a:t>
            </a:r>
            <a:r>
              <a:rPr lang="hy-AM" sz="11500" b="1" dirty="0">
                <a:latin typeface="Sylfaen" panose="010A0502050306030303" pitchFamily="18" charset="0"/>
              </a:rPr>
              <a:t> </a:t>
            </a:r>
            <a:r>
              <a:rPr lang="hy-AM" sz="11500" dirty="0">
                <a:latin typeface="Sylfaen" panose="010A0502050306030303" pitchFamily="18" charset="0"/>
              </a:rPr>
              <a:t> </a:t>
            </a:r>
            <a:endParaRPr lang="ru-RU" sz="11500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2434" y="2356833"/>
            <a:ext cx="8980868" cy="3848023"/>
          </a:xfrm>
        </p:spPr>
        <p:txBody>
          <a:bodyPr>
            <a:normAutofit fontScale="92500"/>
          </a:bodyPr>
          <a:lstStyle/>
          <a:p>
            <a:r>
              <a:rPr lang="hy-AM" sz="5400" u="sng" dirty="0">
                <a:solidFill>
                  <a:schemeClr val="tx1"/>
                </a:solidFill>
                <a:latin typeface="Sylfaen" panose="010A0502050306030303" pitchFamily="18" charset="0"/>
              </a:rPr>
              <a:t>ԽԱՆԶԱԴՅԱՆ   ՍՈՖԻԱ</a:t>
            </a:r>
          </a:p>
          <a:p>
            <a:r>
              <a:rPr lang="hy-AM" sz="5400" u="sng" dirty="0">
                <a:solidFill>
                  <a:schemeClr val="tx1"/>
                </a:solidFill>
                <a:latin typeface="Sylfaen" panose="010A0502050306030303" pitchFamily="18" charset="0"/>
              </a:rPr>
              <a:t> ՊԱՊՅԱՆ ՎԱՐԴՈՒՀԻ</a:t>
            </a:r>
          </a:p>
          <a:p>
            <a:r>
              <a:rPr lang="hy-AM" sz="5400" u="sng" dirty="0">
                <a:solidFill>
                  <a:schemeClr val="tx1"/>
                </a:solidFill>
                <a:latin typeface="Sylfaen" panose="010A0502050306030303" pitchFamily="18" charset="0"/>
              </a:rPr>
              <a:t>ԲԱԼԱՅԱՆ ԱՆՆԱ</a:t>
            </a:r>
          </a:p>
          <a:p>
            <a:r>
              <a:rPr lang="hy-AM" sz="5400" u="sng" dirty="0">
                <a:solidFill>
                  <a:schemeClr val="tx1"/>
                </a:solidFill>
                <a:latin typeface="Sylfaen" panose="010A0502050306030303" pitchFamily="18" charset="0"/>
              </a:rPr>
              <a:t>ՀԱՐՈՒԹՅՈՒՆՅԱՆ ՕՖԵԼՅԱ </a:t>
            </a:r>
          </a:p>
        </p:txBody>
      </p:sp>
    </p:spTree>
    <p:extLst>
      <p:ext uri="{BB962C8B-B14F-4D97-AF65-F5344CB8AC3E}">
        <p14:creationId xmlns:p14="http://schemas.microsoft.com/office/powerpoint/2010/main" val="352995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AD64-6B9F-322B-A2F0-6C08F0C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-9524"/>
            <a:ext cx="9771063" cy="1228724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Sylfaen" panose="010A0502050306030303" pitchFamily="18" charset="0"/>
              </a:rPr>
              <a:t>ԲՆԱԿԱՆ ԶՈՆԱՆԵՐԸ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15891-8F47-4823-D163-3B5D1AA19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123950"/>
            <a:ext cx="8825658" cy="58674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  <a:latin typeface="Sylfaen" panose="010A0502050306030303" pitchFamily="18" charset="0"/>
              </a:rPr>
              <a:t>Քանի որ Եվրասիան ունի մեծ ձգվածություն այստեղ հյուսիսից հարավ տարածվում են բոլոր բնական զոնաները: Հյուսիսից հարավ ուղղությամբ  Եվրասիայում իրար են հաջորդում արկտիկական անապատների ,տունդրայի և անտառատունդրայի, բարեխառն գոտու անտառների, անտառատափաստանների ու տափաստանների, կիսաանապատների ու անապատների, սավանաների, հասարակածային ու արևադարձային խոնավ մշտականաչ անտառների բնական զոնաները:</a:t>
            </a:r>
          </a:p>
          <a:p>
            <a:r>
              <a:rPr lang="en-US" b="1" i="1" u="sng" cap="none" dirty="0">
                <a:latin typeface="Sylfaen" panose="010A0502050306030303" pitchFamily="18" charset="0"/>
              </a:rPr>
              <a:t>Բարեխառն գոտու անտառների </a:t>
            </a:r>
            <a:r>
              <a:rPr lang="en-US" b="1" i="1" u="sng" cap="none" dirty="0" err="1">
                <a:latin typeface="Sylfaen" panose="010A0502050306030303" pitchFamily="18" charset="0"/>
              </a:rPr>
              <a:t>զոնա</a:t>
            </a:r>
            <a:r>
              <a:rPr lang="en-US" b="1" i="1" u="sng" cap="none" dirty="0">
                <a:latin typeface="Sylfaen" panose="010A0502050306030303" pitchFamily="18" charset="0"/>
              </a:rPr>
              <a:t>: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Այս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զոնան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մեծ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տարածում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ունի Եվրասիայում: Այն տարածվում է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Ատլանդյան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օվկիանոսի առափնյա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շրջաններից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մինչև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hy-AM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Խ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աղաղ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օվկիանոս և ընդգրկում է Եվրասիայի բարեխառն գոտու հյուսիսային և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կենտրոնական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շրջանները: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Այս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զոնան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բաժանվում երեք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ենթազոնայի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՝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տայգայի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,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խառնանտառների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և լայնատերև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նտառների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: </a:t>
            </a:r>
          </a:p>
          <a:p>
            <a:r>
              <a:rPr lang="en-US" b="1" i="1" u="sng" cap="none" dirty="0" err="1">
                <a:latin typeface="Sylfaen" panose="010A0502050306030303" pitchFamily="18" charset="0"/>
              </a:rPr>
              <a:t>Տայգայի</a:t>
            </a:r>
            <a:r>
              <a:rPr lang="en-US" b="1" i="1" u="sng" cap="none" dirty="0">
                <a:latin typeface="Sylfaen" panose="010A0502050306030303" pitchFamily="18" charset="0"/>
              </a:rPr>
              <a:t>  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ենթազոնան տարածվում է բարեխառն գոտու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հյուսիսում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և զբաղեցնում է ընդարձակ տարածք: Ձմեռը ցուրտ է ,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հունվարյան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միջին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աստիճանն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 արևմուտքում  -5°  է, իսկ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ցամաքի</a:t>
            </a:r>
            <a:r>
              <a:rPr lang="hy-AM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ց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կենտրոնական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և արևելյան </a:t>
            </a:r>
            <a:r>
              <a:rPr lang="en-US" b="1" cap="none" dirty="0" err="1">
                <a:solidFill>
                  <a:schemeClr val="tx1"/>
                </a:solidFill>
                <a:latin typeface="Sylfaen" panose="010A0502050306030303" pitchFamily="18" charset="0"/>
              </a:rPr>
              <a:t>շրջաններում</a:t>
            </a:r>
            <a:r>
              <a:rPr lang="en-US" b="1" cap="none" dirty="0">
                <a:solidFill>
                  <a:schemeClr val="tx1"/>
                </a:solidFill>
                <a:latin typeface="Sylfaen" panose="010A0502050306030303" pitchFamily="18" charset="0"/>
              </a:rPr>
              <a:t> -35° -40° :</a:t>
            </a:r>
            <a:endParaRPr lang="en-US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0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7C8A-729E-4D4D-7FED-5736BBF6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764714" cy="6858000"/>
          </a:xfrm>
        </p:spPr>
        <p:txBody>
          <a:bodyPr/>
          <a:lstStyle/>
          <a:p>
            <a:r>
              <a:rPr lang="hy-AM" sz="2000" dirty="0">
                <a:latin typeface="Sylfaen" panose="010A0502050306030303" pitchFamily="18" charset="0"/>
              </a:rPr>
              <a:t>Ա</a:t>
            </a:r>
            <a:r>
              <a:rPr lang="en-US" sz="2000" dirty="0">
                <a:latin typeface="Sylfaen" panose="010A0502050306030303" pitchFamily="18" charset="0"/>
              </a:rPr>
              <a:t>մառը տաք է , </a:t>
            </a:r>
            <a:r>
              <a:rPr lang="hy-AM" sz="2000" dirty="0">
                <a:latin typeface="Sylfaen" panose="010A0502050306030303" pitchFamily="18" charset="0"/>
              </a:rPr>
              <a:t>Տ</a:t>
            </a:r>
            <a:r>
              <a:rPr lang="en-US" sz="2000" dirty="0">
                <a:latin typeface="Sylfaen" panose="010A0502050306030303" pitchFamily="18" charset="0"/>
              </a:rPr>
              <a:t>եղումների միջին քանակը 700-400 մմ է :Հողը հումուսով հարուստ չէ, տարածված են պոդզոլային հողերը: Այստեղ աճում են փշատերև ծառեր՝ եղևնի, սոճի, խեժափիչի, մայրի:</a:t>
            </a:r>
            <a:br>
              <a:rPr lang="en-US" sz="2000" dirty="0">
                <a:latin typeface="Sylfaen" panose="010A0502050306030303" pitchFamily="18" charset="0"/>
              </a:rPr>
            </a:br>
            <a:r>
              <a:rPr lang="en-US" sz="2000" b="1" i="1" u="sng" dirty="0" err="1">
                <a:solidFill>
                  <a:schemeClr val="accent1"/>
                </a:solidFill>
                <a:latin typeface="Sylfaen" panose="010A0502050306030303" pitchFamily="18" charset="0"/>
              </a:rPr>
              <a:t>Խառն</a:t>
            </a:r>
            <a:r>
              <a:rPr lang="en-US" sz="2000" b="1" i="1" u="sng" dirty="0">
                <a:solidFill>
                  <a:schemeClr val="accent1"/>
                </a:solidFill>
                <a:latin typeface="Sylfaen" panose="010A0502050306030303" pitchFamily="18" charset="0"/>
              </a:rPr>
              <a:t> անտառների ենթազոնան </a:t>
            </a:r>
            <a:r>
              <a:rPr lang="en-US" sz="2000" dirty="0">
                <a:latin typeface="Sylfaen" panose="010A0502050306030303" pitchFamily="18" charset="0"/>
              </a:rPr>
              <a:t>տարածվում է տայգայից հարավ և ունի ավելի մեղմ ու խոնավ կլիմա: Դրա շնորհիվ այստեղ աճում են փշատերև, մանրատերև, լայնատերև ծառեր: Հողերը ճմապոդզոլային են:</a:t>
            </a:r>
            <a:br>
              <a:rPr lang="en-US" sz="2000" dirty="0">
                <a:latin typeface="Sylfaen" panose="010A0502050306030303" pitchFamily="18" charset="0"/>
              </a:rPr>
            </a:br>
            <a:r>
              <a:rPr lang="en-US" sz="2000" b="1" i="1" u="sng" dirty="0">
                <a:solidFill>
                  <a:schemeClr val="accent1"/>
                </a:solidFill>
                <a:latin typeface="Sylfaen" panose="010A0502050306030303" pitchFamily="18" charset="0"/>
              </a:rPr>
              <a:t>Լայնատերև անտառների ենթազոնան </a:t>
            </a:r>
            <a:r>
              <a:rPr lang="en-US" sz="2000" dirty="0">
                <a:latin typeface="Sylfaen" panose="010A0502050306030303" pitchFamily="18" charset="0"/>
              </a:rPr>
              <a:t>նույնպես համատարած չէ: Տեղումների տարեկան քանակը արևմուտքում  1000-800  մմ է, իսկ արևելքում   700-500 մմ: Տարածված են անտառային գորշահողեր, որոնց վրա աճում են սաղարթավոր ծառատեսակներ՝ կաղնի, հաճարենի, շագանակենի, հացենի, թխկի:</a:t>
            </a:r>
            <a:br>
              <a:rPr lang="en-US" sz="2000" dirty="0">
                <a:latin typeface="Sylfaen" panose="010A0502050306030303" pitchFamily="18" charset="0"/>
              </a:rPr>
            </a:br>
            <a:r>
              <a:rPr lang="en-US" sz="2000" dirty="0">
                <a:latin typeface="Sylfaen" panose="010A0502050306030303" pitchFamily="18" charset="0"/>
              </a:rPr>
              <a:t>Բարեխառն գոտու անտառների զոնային բնորոշ են հարուստ ու բազմազան կենդանական աշխարհ: Հիմնականում տարածված եմ գորշ կենդանատեսակները՝ գորշ արջը, գայլը, բևեռաղվեսը, սկյուռը, կզաքիսը, իշայծյամը, թռչուններից՝ փայտփորիկը, կույր բունը, կկուն, մայրահավը:</a:t>
            </a:r>
            <a:br>
              <a:rPr lang="en-US" sz="2000" dirty="0">
                <a:latin typeface="Sylfaen" panose="010A0502050306030303" pitchFamily="18" charset="0"/>
              </a:rPr>
            </a:br>
            <a:r>
              <a:rPr lang="en-US" sz="2000" b="1" i="1" u="sng" dirty="0">
                <a:solidFill>
                  <a:schemeClr val="accent1"/>
                </a:solidFill>
                <a:latin typeface="Sylfaen" panose="010A0502050306030303" pitchFamily="18" charset="0"/>
              </a:rPr>
              <a:t>Տափաստանների բնական </a:t>
            </a:r>
            <a:r>
              <a:rPr lang="en-US" sz="2000" b="1" i="1" u="sng" dirty="0" err="1">
                <a:solidFill>
                  <a:schemeClr val="accent1"/>
                </a:solidFill>
                <a:latin typeface="Sylfaen" panose="010A0502050306030303" pitchFamily="18" charset="0"/>
              </a:rPr>
              <a:t>զոնա</a:t>
            </a:r>
            <a:r>
              <a:rPr lang="en-US" sz="2000" b="1" i="1" u="sng" dirty="0">
                <a:solidFill>
                  <a:schemeClr val="accent1"/>
                </a:solidFill>
                <a:latin typeface="Sylfaen" panose="010A0502050306030303" pitchFamily="18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Զոնայի կլիման բարեխառն ցամաքային է: Ամառը տաք է ու չոր, իսկ ձմեռը արևմուտքում մեղմ է, իսկ արևելքում՝ ցուրտ: Տեղումների քանակն արևմուտքից արևելք  կազմում է 600-300 մմ: Զոնան բնորոշ է հումուսով հարուստ սևահողերով: Բուսատեսակներից տարածված են հացազգի խոտաբույսերը՝ փետրախոտը, շյուղախոտը, սիզախոտը, երեքնուկը: Կեդանիներից բնորոշ են կրծողները (մկների տարբեր տեսակներ), գիշատիչները (աղվես, գայլ, ճուռակ):</a:t>
            </a:r>
            <a:endParaRPr lang="en-US" sz="2000" b="1" i="1" u="sng" dirty="0">
              <a:solidFill>
                <a:schemeClr val="accent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9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AB1DD-B62F-7215-6230-C6259282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0"/>
            <a:ext cx="1015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FC1A4-7BED-9B99-02F6-A29DAE6E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6" y="0"/>
            <a:ext cx="4878954" cy="1266825"/>
          </a:xfrm>
        </p:spPr>
        <p:txBody>
          <a:bodyPr>
            <a:normAutofit/>
          </a:bodyPr>
          <a:lstStyle/>
          <a:p>
            <a:r>
              <a:rPr lang="hy-AM" sz="4800" dirty="0"/>
              <a:t>  </a:t>
            </a:r>
            <a:r>
              <a:rPr lang="hy-AM" sz="6000" b="1" dirty="0">
                <a:solidFill>
                  <a:srgbClr val="33CC33"/>
                </a:solidFill>
                <a:latin typeface="Sylfaen" panose="010A0502050306030303" pitchFamily="18" charset="0"/>
              </a:rPr>
              <a:t>ԵՎՐԱՍԻԱ</a:t>
            </a:r>
            <a:br>
              <a:rPr lang="ru-RU" sz="1600" dirty="0"/>
            </a:br>
            <a:r>
              <a:rPr lang="hy-AM" sz="1600" dirty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r="25339"/>
          <a:stretch>
            <a:fillRect/>
          </a:stretch>
        </p:blipFill>
        <p:spPr>
          <a:xfrm>
            <a:off x="5169159" y="914401"/>
            <a:ext cx="6923314" cy="5943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899" y="1352939"/>
            <a:ext cx="4878954" cy="4851917"/>
          </a:xfrm>
        </p:spPr>
        <p:txBody>
          <a:bodyPr>
            <a:normAutofit fontScale="25000" lnSpcReduction="20000"/>
          </a:bodyPr>
          <a:lstStyle/>
          <a:p>
            <a:r>
              <a:rPr lang="hy-AM" sz="2000" dirty="0">
                <a:latin typeface="Sylfaen" panose="010A0502050306030303" pitchFamily="18" charset="0"/>
              </a:rPr>
              <a:t>           </a:t>
            </a:r>
            <a:r>
              <a:rPr lang="hy-AM" sz="8000" dirty="0">
                <a:latin typeface="Sylfaen" panose="010A0502050306030303" pitchFamily="18" charset="0"/>
              </a:rPr>
              <a:t>ԵՎՐԱՍԻԱՅԻ ԵՐԿՐԱԲԱՆԱԿԱՆ      </a:t>
            </a:r>
          </a:p>
          <a:p>
            <a:r>
              <a:rPr lang="hy-AM" sz="8000" dirty="0">
                <a:latin typeface="Sylfaen" panose="010A0502050306030303" pitchFamily="18" charset="0"/>
              </a:rPr>
              <a:t>                            ԿԱՌՈՒՑՎԱԾՔԸ</a:t>
            </a:r>
          </a:p>
          <a:p>
            <a:pPr>
              <a:lnSpc>
                <a:spcPct val="170000"/>
              </a:lnSpc>
            </a:pPr>
            <a:r>
              <a:rPr lang="hy-AM" sz="2000" dirty="0">
                <a:latin typeface="Sylfaen" panose="010A0502050306030303" pitchFamily="18" charset="0"/>
              </a:rPr>
              <a:t>   </a:t>
            </a:r>
            <a:r>
              <a:rPr lang="hy-AM" sz="6400" dirty="0">
                <a:latin typeface="Sylfaen" panose="010A0502050306030303" pitchFamily="18" charset="0"/>
              </a:rPr>
              <a:t>Եվրասիա մայրցամաքի ժամանակակից ռելիեֆը ձևավորվել է երկրաբանական երկարատև ժամանակաշրջանի ընթացքում: Նրա տարածքը ձևավորվել է հնագույն ցամաքների`Արևելաեվրոպական,Սիբիրական,Չինական,Հնդկա- կան և Արաբական պլատֆորմների շուրջ:Վերջին երկուսը համարվում  են </a:t>
            </a:r>
            <a:r>
              <a:rPr lang="hy-AM" sz="6400" b="1" dirty="0">
                <a:latin typeface="Sylfaen" panose="010A0502050306030303" pitchFamily="18" charset="0"/>
              </a:rPr>
              <a:t>Գոնդվանա</a:t>
            </a:r>
            <a:r>
              <a:rPr lang="hy-AM" sz="6400" dirty="0">
                <a:latin typeface="Sylfaen" panose="010A0502050306030303" pitchFamily="18" charset="0"/>
              </a:rPr>
              <a:t>, իսկ մնացածը`  </a:t>
            </a:r>
            <a:r>
              <a:rPr lang="hy-AM" sz="6400" b="1" dirty="0">
                <a:latin typeface="Sylfaen" panose="010A0502050306030303" pitchFamily="18" charset="0"/>
              </a:rPr>
              <a:t>Լավրասիա </a:t>
            </a:r>
            <a:r>
              <a:rPr lang="hy-AM" sz="6400" dirty="0">
                <a:latin typeface="Sylfaen" panose="010A0502050306030303" pitchFamily="18" charset="0"/>
              </a:rPr>
              <a:t>հնագույն ցամաքների մասերը:</a:t>
            </a:r>
            <a:r>
              <a:rPr lang="hy-AM" sz="6400" b="1" dirty="0">
                <a:latin typeface="Sylfaen" panose="010A0502050306030303" pitchFamily="18" charset="0"/>
              </a:rPr>
              <a:t> </a:t>
            </a:r>
            <a:r>
              <a:rPr lang="hy-AM" sz="6400" dirty="0">
                <a:latin typeface="Sylfaen" panose="010A0502050306030303" pitchFamily="18" charset="0"/>
              </a:rPr>
              <a:t> </a:t>
            </a:r>
            <a:r>
              <a:rPr lang="en-US" sz="6400" dirty="0">
                <a:latin typeface="Sylfaen" panose="010A0502050306030303" pitchFamily="18" charset="0"/>
              </a:rPr>
              <a:t>Լավրասիայի և Գոնդվանայի միջև տարածվում էր ընդարձակ Ալպ-Հիմալայական գեոսինկլինալը («Հրե Օղակի» մի մասը):</a:t>
            </a:r>
            <a:endParaRPr lang="hy-AM" sz="6400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r>
              <a:rPr lang="hy-AM" sz="2000" dirty="0">
                <a:latin typeface="Sylfaen" panose="010A0502050306030303" pitchFamily="18" charset="0"/>
              </a:rPr>
              <a:t>   </a:t>
            </a:r>
            <a:endParaRPr lang="ru-RU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3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DBAA-94B8-9333-E298-D5B1DCF0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1968"/>
            <a:ext cx="3401064" cy="1511560"/>
          </a:xfrm>
        </p:spPr>
        <p:txBody>
          <a:bodyPr/>
          <a:lstStyle/>
          <a:p>
            <a:r>
              <a:rPr lang="en-US" sz="2800" b="1" dirty="0">
                <a:solidFill>
                  <a:srgbClr val="33CC33"/>
                </a:solidFill>
                <a:latin typeface="Sylfaen" panose="010A0502050306030303" pitchFamily="18" charset="0"/>
              </a:rPr>
              <a:t>ԵՎՐԱՍԻԱՅԻ</a:t>
            </a:r>
            <a:r>
              <a:rPr lang="en-US" sz="2800" b="1" dirty="0">
                <a:latin typeface="Sylfaen" panose="010A0502050306030303" pitchFamily="18" charset="0"/>
              </a:rPr>
              <a:t> </a:t>
            </a:r>
            <a:r>
              <a:rPr lang="en-US" sz="2800" b="1" dirty="0">
                <a:solidFill>
                  <a:srgbClr val="33CC33"/>
                </a:solidFill>
                <a:latin typeface="Sylfaen" panose="010A0502050306030303" pitchFamily="18" charset="0"/>
              </a:rPr>
              <a:t>ՄԱԿԵՐԵՎՈՒՅԹԸ ԵՎ ԼԵՌՆԵՐԸ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605B32-6C94-B27B-E4D0-9E5785C01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98" y="0"/>
            <a:ext cx="7498702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A5570-5BFF-9E79-DADA-E9656B87B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28800"/>
            <a:ext cx="4784724" cy="4795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Sylfaen" panose="010A0502050306030303" pitchFamily="18" charset="0"/>
              </a:rPr>
              <a:t>Եվրասիայի մակերեվույթը: Եվրասիայի մակերևույթը, ի տարբերություն մյուս մայրցամաքների, ավելի բազմազան է, որը պայմանավորված է նրա տարածքի մեծությամբ և երկրաբանական զարգացման պատմությամբ: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Sylfaen" panose="010A0502050306030303" pitchFamily="18" charset="0"/>
              </a:rPr>
              <a:t>Եվրասիայի մակերևույթն ունի մի քանի առանձնահատկություն: Այն ամենաընդարձակ և ամենաբարձր մայրցամաքն է: Նրա միջին բարձրությունը  840 մետր է: Եվրասիայի տարածքում են գտնվում աշխարհի ամենաբարձր և ամենացածր կետերը, որոնց բարձրությունների տարբերությունն անցնում է 9000 մետրից: Ամենաբարձր կետը Ջոմոլունգմա (Էվերեստ) լեռն է (8848 մ),իսկ ամենացածրը՝ մեռյալ լճի (ծովի) իջվածքը (-395մ ): Եվրասիայի արևելյան ափերի մոտ է Համաաշխարհային օվկիանոսի ամենախոր կետը՝ Մարիանյան փողրակը՝ 11022 մ խորությամբ</a:t>
            </a:r>
            <a:r>
              <a:rPr lang="en-US" sz="1000" b="1" dirty="0">
                <a:latin typeface="Sylfaen" panose="010A050205030603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793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A19B-1ACF-949D-7E8E-BDFDD9680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85799"/>
            <a:ext cx="8825658" cy="5629276"/>
          </a:xfrm>
        </p:spPr>
        <p:txBody>
          <a:bodyPr/>
          <a:lstStyle/>
          <a:p>
            <a:br>
              <a:rPr lang="en-US" sz="4400" b="1" dirty="0">
                <a:solidFill>
                  <a:srgbClr val="33CC33"/>
                </a:solidFill>
                <a:latin typeface="Sylfaen" panose="010A0502050306030303" pitchFamily="18" charset="0"/>
              </a:rPr>
            </a:br>
            <a:br>
              <a:rPr lang="en-US" sz="4400" b="1" dirty="0">
                <a:solidFill>
                  <a:srgbClr val="33CC33"/>
                </a:solidFill>
                <a:latin typeface="Sylfaen" panose="010A0502050306030303" pitchFamily="18" charset="0"/>
              </a:rPr>
            </a:br>
            <a:br>
              <a:rPr lang="en-US" sz="4400" b="1" dirty="0">
                <a:solidFill>
                  <a:srgbClr val="33CC33"/>
                </a:solidFill>
                <a:latin typeface="Sylfaen" panose="010A0502050306030303" pitchFamily="18" charset="0"/>
              </a:rPr>
            </a:br>
            <a:r>
              <a:rPr lang="en-US" sz="4400" b="1" dirty="0">
                <a:solidFill>
                  <a:srgbClr val="33CC33"/>
                </a:solidFill>
                <a:latin typeface="Sylfaen" panose="010A0502050306030303" pitchFamily="18" charset="0"/>
              </a:rPr>
              <a:t>ԵՎՐԱՍԻԱՅԻ ԼԵՌՆԱԳՐԱԿԱՆ ԽՈՇՈՐ ՄԻԱՎՈՐՆԵՐԸ</a:t>
            </a:r>
            <a:br>
              <a:rPr lang="en-US" sz="4400" b="1" dirty="0">
                <a:solidFill>
                  <a:srgbClr val="33CC33"/>
                </a:solidFill>
                <a:latin typeface="Sylfaen" panose="010A0502050306030303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Եվրասիյում տարածված են  տարբեր հասակի, ծագման և բարձրության լեռներ և լեռնաշղթաներ: Նրա տարածքում առանձնացվում են երիտասարդ հասակի լեռնային երկու գոտի՝ Ալպ-Հիմալյական և Խաղաղօվկիանոսյան: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  Ալպ-Հիմալայական գոտուն պատկանում են բարձր, երտասարդ լեռները և լեռնաշխարհները: Լեռներից նշանավոր են </a:t>
            </a:r>
            <a:r>
              <a:rPr lang="en-US" sz="2000" b="1" i="1" u="sng" dirty="0">
                <a:solidFill>
                  <a:schemeClr val="tx1"/>
                </a:solidFill>
                <a:latin typeface="Sylfaen" panose="010A0502050306030303" pitchFamily="18" charset="0"/>
              </a:rPr>
              <a:t>Պիրենեյները, Ալպերը                   ( Մոնբլան՝ 4807մ), Կարպատները, Մեծ Կովկասը,Էլբուրսը, Հինդուկուշը, Կարակորումը, Հիմալայները,</a:t>
            </a:r>
            <a:r>
              <a:rPr lang="en-US" sz="2000" b="1" i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ինչպես նաև </a:t>
            </a:r>
            <a:r>
              <a:rPr lang="en-US" sz="2000" b="1" i="1" u="sng" dirty="0">
                <a:solidFill>
                  <a:schemeClr val="tx1"/>
                </a:solidFill>
                <a:latin typeface="Sylfaen" panose="010A0502050306030303" pitchFamily="18" charset="0"/>
              </a:rPr>
              <a:t>Փոքրասիական, Հայկական, Իրանական, Պամիրի, Տիբեթի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լեռնաշխարհները: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Խաղաղօվկիանոսյան լեռնային գոտու մեջ մտնում են Կամչատկայի, Կուրիլյան, Ճապոնական, Ֆիլիպինյան և Մալայան կղզիների երիտասարդ լեռները: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Եվրասիայի միջին հասակի լեռներից հայտնի Վերխոյանսկու , Չերսկու լեռնաշղթաները, իսկ հին հասակի լեռներից՝ Սկանդինավյան, ՈՒրալյան, Տյան-Շանի լեռնաշղթաները:</a:t>
            </a:r>
            <a:endParaRPr lang="en-US" sz="44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5EC88-19B8-63F6-D1DF-EA452979D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450230" y="6857999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6792-8AD4-4C90-0925-1A555A70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381125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Sylfaen" panose="010A0502050306030303" pitchFamily="18" charset="0"/>
              </a:rPr>
              <a:t>ԿԼԻՄԱՅԱԿԱՆ ԳՈՏԻՆԵՐԸ ԵՎ ՄԱՐԶԵՐԸ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252FC-F146-9516-88EF-8A2966907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381125"/>
            <a:ext cx="7934324" cy="5476875"/>
          </a:xfrm>
        </p:spPr>
      </p:pic>
    </p:spTree>
    <p:extLst>
      <p:ext uri="{BB962C8B-B14F-4D97-AF65-F5344CB8AC3E}">
        <p14:creationId xmlns:p14="http://schemas.microsoft.com/office/powerpoint/2010/main" val="41638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6B66-2323-BEF9-BF29-C5D257D8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"/>
            <a:ext cx="10115549" cy="6858000"/>
          </a:xfrm>
        </p:spPr>
        <p:txBody>
          <a:bodyPr/>
          <a:lstStyle/>
          <a:p>
            <a:r>
              <a:rPr lang="en-US" sz="2000" b="1" dirty="0">
                <a:latin typeface="Sylfaen" panose="010A0502050306030303" pitchFamily="18" charset="0"/>
              </a:rPr>
              <a:t>Հյուսիսից հարավ մեծ ձգվածության պատճառով Եվրասիան գտնվում է կլիմայական բոլոր գոտիներում:</a:t>
            </a:r>
            <a:br>
              <a:rPr lang="en-US" sz="2000" b="1" dirty="0">
                <a:latin typeface="Sylfaen" panose="010A0502050306030303" pitchFamily="18" charset="0"/>
              </a:rPr>
            </a:br>
            <a:r>
              <a:rPr lang="en-US" sz="24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Արտկիկական </a:t>
            </a: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</a:rPr>
              <a:t>կլիմայական գոտին տարածվում է մայրցամաքի ծայր հյուսիսային շրջաներում և Հյուսիսային սառուցյալ օվկիանոսի առափնյա  կղզիներում: Տեղումները քիչ են  (100-200 մմ):</a:t>
            </a:r>
            <a:br>
              <a:rPr lang="en-US" sz="2000" b="1" dirty="0">
                <a:latin typeface="Sylfaen" panose="010A0502050306030303" pitchFamily="18" charset="0"/>
              </a:rPr>
            </a:br>
            <a:r>
              <a:rPr lang="en-US" sz="24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Մերձարկտիկական</a:t>
            </a: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կլիմայական գոտին զբաղեցնում է մայրցամաքի հյուսիսային շրջանները և տարածվում է նախորդ գոտուց հարավ: Միջնկյալ գոտի է, որտեղ ամռանը տաք և խոնավ է  (+5° +10°), իսկ ձմռանը՝ ցուրտ և չոր (-30° -40°): Տեղումների տարեկան քանակը արևմուտքում 300-400մմ է, իսկ արևելքում  200-300մմ է: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4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Բարեխառն</a:t>
            </a: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կլիմայական գոտին զբաղեցնում է մայրցամաքի ամբողջ միջին մասը՝ 40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°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65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 ° աշխարհագրական լայնությունները: Զբաղեցնելով մեծ տարածք  գոտու տարբեր մասերում կլիմայական պայմանները տարբեր են, այդ պատճառով առանձնանում են կլիմայական մարզեր: Դրանք են՝ </a:t>
            </a:r>
            <a:r>
              <a:rPr lang="en-US" sz="2400" b="1" dirty="0">
                <a:solidFill>
                  <a:srgbClr val="92D050"/>
                </a:solidFill>
                <a:latin typeface="Sylfaen" panose="010A0502050306030303" pitchFamily="18" charset="0"/>
              </a:rPr>
              <a:t>ծովային, ցամաքային, խիստ ցամաքային և մուսոննային 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մարզերը:</a:t>
            </a:r>
            <a:b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b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4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Բարեխառն ծովային 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կլիմայի մարզն ընդգրկում Եվրոպայի արևմտյան ծովափնյա մասը և Կամչատկան: Ձմեռը մեղմ է՝ +7° +8 °,  իսկ ամառը զով՝ +16° +18°: Տարեկան </a:t>
            </a:r>
            <a:r>
              <a:rPr lang="hy-AM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Տ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եղումների քանակը մեծ է՝  1000- 800 մմ:</a:t>
            </a:r>
            <a:b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7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89829-4D53-A8F7-1C02-673D88C8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725"/>
            <a:ext cx="9404723" cy="7858125"/>
          </a:xfrm>
        </p:spPr>
        <p:txBody>
          <a:bodyPr/>
          <a:lstStyle/>
          <a:p>
            <a:b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Բարեխառն ցամաքային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կլիմայի մարզում Ատլանտյան օվկիանոսի մեղմացնող ազդեցությունն թուլանում է: Ձմեռը ցուրտ է, բայց ուժեղ սառնամանիքներ չեն անում, ամառը տաք է: </a:t>
            </a:r>
            <a:r>
              <a:rPr lang="hy-AM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Տ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եղումների տարեկան քանակը 700-500 մմ է: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Բարեխառն խիստ ցամաքային 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կլիմայական մարզը ձգվում է ՈՒրալից արևելք: Ձմեռը խիստ ցուրտ է՝  -30°-45°  ,իսկ ամառը տաք՝  +20 °+25°: Տեղումների տարեկան քանակը քիչ է՝ 350-250 մմ:</a:t>
            </a:r>
            <a:b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</a:b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Բարեխառն մոսսոնային </a:t>
            </a:r>
            <a:r>
              <a:rPr lang="en-US" sz="2000" dirty="0">
                <a:latin typeface="Sylfaen" panose="010A0502050306030303" pitchFamily="18" charset="0"/>
              </a:rPr>
              <a:t>կլիմայական մարզում գտնվում են գոտու արևելյան ծովափնյա շրջանները: Դեպի արևելեք արդեն զգացվում է Խաղաղ օվկիանոսի ազդեցությունը: Ամռանն օվկիանոսից փչում են խոնավ ու տաք մուսսոնները, իսկ ձմռանը ցամաքից դեպի օվկիանոս՝ ցուրտ և չոր մուսսոնները:</a:t>
            </a:r>
            <a:br>
              <a:rPr lang="en-US" sz="2000" dirty="0">
                <a:latin typeface="Sylfaen" panose="010A0502050306030303" pitchFamily="18" charset="0"/>
              </a:rPr>
            </a:b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Մերձարևադարձային 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կլիմայակն գոտին անցողիկ է, որտեղ ամռանը տիրապետում են արևադարձային չոր և շոգ, իսկ ձմռանը՝ բարեխառն ցուրտ և համեմատաբար խոնավ օդային զանգվածները: Գոտին բաժանվում է կլիմայական երեք մարզի : Արևմուտքում մերձարևադարձային միջերկրածովային մարզն է , որտեղ ձմեռը մեղմ է (+8° +12°) և խոնավ, իսկ ամառը՝ չոր և շոգ (+24 °+25°): Գոտու կենտրոնում մերձաարևադարձային ցամաքային կլիմայական մարզն է ,որտեղ ձմեռը համեմատական ցուրտ է , ամառը՝ չոր և շոգ: Մերձարևադարձային մուսսոնային կլիմայական մարզն ընդգրկում է գոտու արևելյան ծովափնյա գոտին,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որտեանձղ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ձմեռը ցուրտ է և չոր, իսկ ամառը՝ տաք և խոնավ: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endParaRPr lang="en-US" sz="2000" b="1" i="1" u="sng" dirty="0">
              <a:solidFill>
                <a:srgbClr val="92D05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3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B091-55AE-FA16-3A85-1FBD4130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700557"/>
          </a:xfrm>
        </p:spPr>
        <p:txBody>
          <a:bodyPr/>
          <a:lstStyle/>
          <a:p>
            <a:r>
              <a:rPr lang="en-US" sz="24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Արևադարձային</a:t>
            </a: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կլիմայական գոտին զբաղեցնում է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Արաբական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թերակղզին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Միջագետքի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հարավը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և Իրանական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լեռաշխարհի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հարավը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: Այստեղ ձմեռը տաք է, ամառը՝ շոգ, ամբողջ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տարվա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ընթացքւմ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տեղումները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շատ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քիչ են (50-150 մմ):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400" b="1" i="1" u="sng" dirty="0" err="1">
                <a:solidFill>
                  <a:srgbClr val="92D050"/>
                </a:solidFill>
                <a:latin typeface="Sylfaen" panose="010A0502050306030303" pitchFamily="18" charset="0"/>
              </a:rPr>
              <a:t>Մերձհասարակածային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 կլիմայական գոտու տարածքի մեծ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մասում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կլիման մուսսոնային է, ամառը խոնավ է ու տաք, իսկ ձմեռը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չորային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: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sz="24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Հասարակածային</a:t>
            </a:r>
            <a:r>
              <a:rPr lang="en-US" sz="2000" b="1" i="1" u="sng" dirty="0">
                <a:solidFill>
                  <a:srgbClr val="92D050"/>
                </a:solidFill>
                <a:latin typeface="Sylfaen" panose="010A0502050306030303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կլիմաայական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գոտում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տարծվում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են հասարակածային տաք և խոնավ օդային զանգվածները: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Վերընթաց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օդային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հոսանքները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համարյա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ամեն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օր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առաջացնում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են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զենիթային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անձրևներ:Տարեկան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hy-AM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Տ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եղումների միջին քանակը կազմում է 2000-3000 մմ,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տեղ-տեղ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՝ </a:t>
            </a:r>
            <a:r>
              <a:rPr lang="en-US" sz="20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մինչև</a:t>
            </a: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5000 մմ:</a:t>
            </a: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0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169B-C783-CFCF-67AB-F8497A18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6200"/>
            <a:ext cx="9404723" cy="1019174"/>
          </a:xfrm>
        </p:spPr>
        <p:txBody>
          <a:bodyPr/>
          <a:lstStyle/>
          <a:p>
            <a:r>
              <a:rPr lang="en-US" sz="4800" b="1" dirty="0">
                <a:solidFill>
                  <a:srgbClr val="92D050"/>
                </a:solidFill>
              </a:rPr>
              <a:t>           ՆԵՐՔԻՆ ՋՐԵՐԸ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9AAEA-D568-EDE6-5D10-EEF0F59B2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1095374"/>
            <a:ext cx="78390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1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1210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Sylfaen</vt:lpstr>
      <vt:lpstr>Wingdings 3</vt:lpstr>
      <vt:lpstr>Ion</vt:lpstr>
      <vt:lpstr>ԵՎՐԱՍԻԱ  </vt:lpstr>
      <vt:lpstr>  ԵՎՐԱՍԻԱ  </vt:lpstr>
      <vt:lpstr>ԵՎՐԱՍԻԱՅԻ ՄԱԿԵՐԵՎՈՒՅԹԸ ԵՎ ԼԵՌՆԵՐԸ</vt:lpstr>
      <vt:lpstr>   ԵՎՐԱՍԻԱՅԻ ԼԵՌՆԱԳՐԱԿԱՆ ԽՈՇՈՐ ՄԻԱՎՈՐՆԵՐԸ Եվրասիյում տարածված են  տարբեր հասակի, ծագման և բարձրության լեռներ և լեռնաշղթաներ: Նրա տարածքում առանձնացվում են երիտասարդ հասակի լեռնային երկու գոտի՝ Ալպ-Հիմալյական և Խաղաղօվկիանոսյան:    Ալպ-Հիմալայական գոտուն պատկանում են բարձր, երտասարդ լեռները և լեռնաշխարհները: Լեռներից նշանավոր են Պիրենեյները, Ալպերը                   ( Մոնբլան՝ 4807մ), Կարպատները, Մեծ Կովկասը,Էլբուրսը, Հինդուկուշը, Կարակորումը, Հիմալայները, ինչպես նաև Փոքրասիական, Հայկական, Իրանական, Պամիրի, Տիբեթի լեռնաշխարհները: Խաղաղօվկիանոսյան լեռնային գոտու մեջ մտնում են Կամչատկայի, Կուրիլյան, Ճապոնական, Ֆիլիպինյան և Մալայան կղզիների երիտասարդ լեռները: Եվրասիայի միջին հասակի լեռներից հայտնի Վերխոյանսկու , Չերսկու լեռնաշղթաները, իսկ հին հասակի լեռներից՝ Սկանդինավյան, ՈՒրալյան, Տյան-Շանի լեռնաշղթաները:</vt:lpstr>
      <vt:lpstr>ԿԼԻՄԱՅԱԿԱՆ ԳՈՏԻՆԵՐԸ ԵՎ ՄԱՐԶԵՐԸ</vt:lpstr>
      <vt:lpstr>Հյուսիսից հարավ մեծ ձգվածության պատճառով Եվրասիան գտնվում է կլիմայական բոլոր գոտիներում: Արտկիկական  կլիմայական գոտին տարածվում է մայրցամաքի ծայր հյուսիսային շրջաներում և Հյուսիսային սառուցյալ օվկիանոսի առափնյա  կղզիներում: Տեղումները քիչ են  (100-200 մմ): Մերձարկտիկական  կլիմայական գոտին զբաղեցնում է մայրցամաքի հյուսիսային շրջանները և տարածվում է նախորդ գոտուց հարավ: Միջնկյալ գոտի է, որտեղ ամռանը տաք և խոնավ է  (+5° +10°), իսկ ձմռանը՝ ցուրտ և չոր (-30° -40°): Տեղումների տարեկան քանակը արևմուտքում 300-400մմ է, իսկ արևելքում  200-300մմ է: Բարեխառն  կլիմայական գոտին զբաղեցնում է մայրցամաքի ամբողջ միջին մասը՝ 40° 65 ° աշխարհագրական լայնությունները: Զբաղեցնելով մեծ տարածք  գոտու տարբեր մասերում կլիմայական պայմանները տարբեր են, այդ պատճառով առանձնանում են կլիմայական մարզեր: Դրանք են՝ ծովային, ցամաքային, խիստ ցամաքային և մուսոննային մարզերը:  Բարեխառն ծովային կլիմայի մարզն ընդգրկում Եվրոպայի արևմտյան ծովափնյա մասը և Կամչատկան: Ձմեռը մեղմ է՝ +7° +8 °,  իսկ ամառը զով՝ +16° +18°: Տարեկան Տեղումների քանակը մեծ է՝  1000- 800 մմ:  </vt:lpstr>
      <vt:lpstr>  Բարեխառն ցամաքային կլիմայի մարզում Ատլանտյան օվկիանոսի մեղմացնող ազդեցությունն թուլանում է: Ձմեռը ցուրտ է, բայց ուժեղ սառնամանիքներ չեն անում, ամառը տաք է: Տեղումների տարեկան քանակը 700-500 մմ է: Բարեխառն խիստ ցամաքային  կլիմայական մարզը ձգվում է ՈՒրալից արևելք: Ձմեռը խիստ ցուրտ է՝  -30°-45°  ,իսկ ամառը տաք՝  +20 °+25°: Տեղումների տարեկան քանակը քիչ է՝ 350-250 մմ: Բարեխառն մոսսոնային կլիմայական մարզում գտնվում են գոտու արևելյան ծովափնյա շրջանները: Դեպի արևելեք արդեն զգացվում է Խաղաղ օվկիանոսի ազդեցությունը: Ամռանն օվկիանոսից փչում են խոնավ ու տաք մուսսոնները, իսկ ձմռանը ցամաքից դեպի օվկիանոս՝ ցուրտ և չոր մուսսոնները: Մերձարևադարձային  կլիմայակն գոտին անցողիկ է, որտեղ ամռանը տիրապետում են արևադարձային չոր և շոգ, իսկ ձմռանը՝ բարեխառն ցուրտ և համեմատաբար խոնավ օդային զանգվածները: Գոտին բաժանվում է կլիմայական երեք մարզի : Արևմուտքում մերձարևադարձային միջերկրածովային մարզն է , որտեղ ձմեռը մեղմ է (+8° +12°) և խոնավ, իսկ ամառը՝ չոր և շոգ (+24 °+25°): Գոտու կենտրոնում մերձաարևադարձային ցամաքային կլիմայական մարզն է ,որտեղ ձմեռը համեմատական ցուրտ է , ամառը՝ չոր և շոգ: Մերձարևադարձային մուսսոնային կլիմայական մարզն ընդգրկում է գոտու արևելյան ծովափնյա գոտին, որտեանձղ ձմեռը ցուրտ է և չոր, իսկ ամառը՝ տաք և խոնավ: </vt:lpstr>
      <vt:lpstr>Արևադարձային կլիմայական գոտին զբաղեցնում է Արաբական թերակղզին, Միջագետքի հարավը և Իրանական լեռաշխարհի հարավը: Այստեղ ձմեռը տաք է, ամառը՝ շոգ, ամբողջ տարվա ընթացքւմ տեղումները շատ քիչ են (50-150 մմ):  Մերձհասարակածային  կլիմայական գոտու տարածքի մեծ մասում կլիման մուսսոնային է, ամառը խոնավ է ու տաք, իսկ ձմեռը չորային:  Հասարակածային  կլիմաայական գոտում տարծվում են հասարակածային տաք և խոնավ օդային զանգվածները: Վերընթաց օդային հոսանքները համարյա ամեն օր առաջացնում են զենիթային անձրևներ:Տարեկան Տեղումների միջին քանակը կազմում է 2000-3000 մմ, տեղ-տեղ՝ մինչև 5000 մմ:</vt:lpstr>
      <vt:lpstr>           ՆԵՐՔԻՆ ՋՐԵՐԸ</vt:lpstr>
      <vt:lpstr>ԲՆԱԿԱՆ ԶՈՆԱՆԵՐԸ</vt:lpstr>
      <vt:lpstr>Ամառը տաք է , Տեղումների միջին քանակը 700-400 մմ է :Հողը հումուսով հարուստ չէ, տարածված են պոդզոլային հողերը: Այստեղ աճում են փշատերև ծառեր՝ եղևնի, սոճի, խեժափիչի, մայրի: Խառն անտառների ենթազոնան տարածվում է տայգայից հարավ և ունի ավելի մեղմ ու խոնավ կլիմա: Դրա շնորհիվ այստեղ աճում են փշատերև, մանրատերև, լայնատերև ծառեր: Հողերը ճմապոդզոլային են: Լայնատերև անտառների ենթազոնան նույնպես համատարած չէ: Տեղումների տարեկան քանակը արևմուտքում  1000-800  մմ է, իսկ արևելքում   700-500 մմ: Տարածված են անտառային գորշահողեր, որոնց վրա աճում են սաղարթավոր ծառատեսակներ՝ կաղնի, հաճարենի, շագանակենի, հացենի, թխկի: Բարեխառն գոտու անտառների զոնային բնորոշ են հարուստ ու բազմազան կենդանական աշխարհ: Հիմնականում տարածված եմ գորշ կենդանատեսակները՝ գորշ արջը, գայլը, բևեռաղվեսը, սկյուռը, կզաքիսը, իշայծյամը, թռչուններից՝ փայտփորիկը, կույր բունը, կկուն, մայրահավը: Տափաստանների բնական զոնա: Զոնայի կլիման բարեխառն ցամաքային է: Ամառը տաք է ու չոր, իսկ ձմեռը արևմուտքում մեղմ է, իսկ արևելքում՝ ցուրտ: Տեղումների քանակն արևմուտքից արևելք  կազմում է 600-300 մմ: Զոնան բնորոշ է հումուսով հարուստ սևահողերով: Բուսատեսակներից տարածված են հացազգի խոտաբույսերը՝ փետրախոտը, շյուղախոտը, սիզախոտը, երեքնուկը: Կեդանիներից բնորոշ են կրծողները (մկների տարբեր տեսակներ), գիշատիչները (աղվես, գայլ, ճուռակ):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ԵՎՐԱՍԻԱ</dc:title>
  <dc:creator>bbyureghavan31shenq5</dc:creator>
  <cp:lastModifiedBy>User</cp:lastModifiedBy>
  <cp:revision>33</cp:revision>
  <dcterms:created xsi:type="dcterms:W3CDTF">2023-05-03T15:48:03Z</dcterms:created>
  <dcterms:modified xsi:type="dcterms:W3CDTF">2023-05-03T21:51:35Z</dcterms:modified>
</cp:coreProperties>
</file>