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44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6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38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2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65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37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3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55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75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8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4429104-0C8B-4E9D-BE9D-78BE3EB75B4B}" type="datetimeFigureOut">
              <a:rPr lang="ru-RU" smtClean="0"/>
              <a:t>22.10.2021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BD0591A-26ED-4F58-B0F0-C36A3C60673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6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108" y="914816"/>
            <a:ext cx="10058400" cy="2171284"/>
          </a:xfrm>
        </p:spPr>
        <p:txBody>
          <a:bodyPr>
            <a:normAutofit/>
          </a:bodyPr>
          <a:lstStyle/>
          <a:p>
            <a:pPr algn="ctr"/>
            <a:r>
              <a:rPr lang="hy-AM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«Ընթերցանությունը տարրական դպրոցում» ծրագիր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4372" y="4705002"/>
            <a:ext cx="7367155" cy="812570"/>
          </a:xfrm>
        </p:spPr>
        <p:txBody>
          <a:bodyPr>
            <a:noAutofit/>
          </a:bodyPr>
          <a:lstStyle/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ԲաՐՁՐԱՁԱՅՆ ԸՆԹԵՐՑԱՆՈՒԹՅԱՆ ՏԵԽՆԻԿԱՅԻ</a:t>
            </a:r>
          </a:p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ՆԱԽՆԱԿԱՆ ՍՏՈՒԳՈՒՄԸ 2-ՐԴ ԴԱՍԱՐԱՆՈՒՄ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13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4300" b="1" dirty="0">
                <a:solidFill>
                  <a:srgbClr val="37A76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Ընթերցանության տեխնիկայի ստուգման սանդղակաշար․ </a:t>
            </a:r>
            <a:r>
              <a:rPr lang="hy-AM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արտահայտչականություն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343362"/>
              </p:ext>
            </p:extLst>
          </p:nvPr>
        </p:nvGraphicFramePr>
        <p:xfrm>
          <a:off x="561108" y="1798031"/>
          <a:ext cx="11242962" cy="4415734"/>
        </p:xfrm>
        <a:graphic>
          <a:graphicData uri="http://schemas.openxmlformats.org/drawingml/2006/table">
            <a:tbl>
              <a:tblPr firstRow="1" firstCol="1" bandRow="1"/>
              <a:tblGrid>
                <a:gridCol w="446810"/>
                <a:gridCol w="945573"/>
                <a:gridCol w="5436154"/>
                <a:gridCol w="294295"/>
                <a:gridCol w="294295"/>
                <a:gridCol w="294295"/>
                <a:gridCol w="294295"/>
                <a:gridCol w="294295"/>
                <a:gridCol w="294295"/>
                <a:gridCol w="294295"/>
                <a:gridCol w="294295"/>
                <a:gridCol w="294295"/>
                <a:gridCol w="294295"/>
                <a:gridCol w="294295"/>
                <a:gridCol w="294295"/>
                <a:gridCol w="294295"/>
                <a:gridCol w="294295"/>
                <a:gridCol w="294295"/>
              </a:tblGrid>
              <a:tr h="936671">
                <a:tc rowSpan="6">
                  <a:txBody>
                    <a:bodyPr/>
                    <a:lstStyle/>
                    <a:p>
                      <a:pPr marL="71755"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Արտահայտչականություն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y-AM" sz="11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y-AM" sz="11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Ա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ա. Կ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արդում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ոչ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այնքան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արտահայտիչ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դ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ժվարությամբ է առանձնացնում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տրամաբանական շեշտերը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՝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նույնիսկ ուսուցչի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միջամտությամբ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1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բ.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Թույլ է տալիս առոգանության խախտումներ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y-AM" sz="11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y-AM" sz="11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y-AM" sz="11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Բ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ա.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Կարդում է հիմնականում հստակ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արտահայտիչ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`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մեծ մասամբ՝ ուղղախոսական կանոնների պահպանումով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բ. Ա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ռանձնացնում է տրամաբանական շեշտերը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սակայն դա անում է ուսուցչի որոշակի միջամտությամբ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9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y-AM" sz="11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y-AM" sz="11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y-AM" sz="11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Գ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ա.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Կարդում է անսխալ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հստակ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արտահայտիչ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`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ուղղախոսական կանոնների պահպանումով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բ.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Հստակ առանձնացնում է տրամաբանական շեշտերը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`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ստեղծագործության բովանդակությանը համապատասխան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1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26" marR="66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3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7819"/>
            <a:ext cx="10058400" cy="1529542"/>
          </a:xfrm>
        </p:spPr>
        <p:txBody>
          <a:bodyPr>
            <a:noAutofit/>
          </a:bodyPr>
          <a:lstStyle/>
          <a:p>
            <a:pPr algn="ctr"/>
            <a:r>
              <a:rPr lang="hy-AM" sz="3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Ընթերցանության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տեխնիկայի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ստուգման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քայլաշարը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12166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6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Կարևոր</a:t>
            </a:r>
            <a:r>
              <a:rPr lang="en-US" sz="26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հանգամանք</a:t>
            </a:r>
            <a:r>
              <a:rPr lang="en-US" sz="26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Ընթերցվող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տեքստը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պետք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է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անծանոթ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լինի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սովորողին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6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Կարևոր</a:t>
            </a:r>
            <a:r>
              <a:rPr lang="en-US" sz="26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հանգամանք</a:t>
            </a:r>
            <a:r>
              <a:rPr lang="en-US" sz="26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2:</a:t>
            </a:r>
            <a:r>
              <a:rPr lang="en-US" sz="2600" i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Տեքստի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ընթերցումը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և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դրա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շուրջ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աշխատանքը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պետք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է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անել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անհատապես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՝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դասից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դուրս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ժամանակահատվածում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կամ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դասի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ժամանակ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՝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մեկ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մեկ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աշխատելով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սովորողների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հետ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Այդ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ընթացքում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կարելի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է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դասարանին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զբաղեցնել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այլ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աշխատանքով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կամ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այլ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մասնագետի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միջոցով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6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Կարևոր</a:t>
            </a:r>
            <a:r>
              <a:rPr lang="en-US" sz="26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հանգամանք</a:t>
            </a:r>
            <a:r>
              <a:rPr lang="en-US" sz="26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3: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Յուրաքանչյուր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սովորողի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հետ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աշխատանքը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չպետք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է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գերազանցի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– 10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րոպեն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6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Կարևոր</a:t>
            </a:r>
            <a:r>
              <a:rPr lang="en-US" sz="26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հանգամանք</a:t>
            </a:r>
            <a:r>
              <a:rPr lang="en-US" sz="26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4: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Մինչև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աշխատանքը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սկսելը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նախապատրաստել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նշումների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աղյուսակը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սովորողի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տեքստը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հարցերը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վայրկենաչափը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6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461" y="519546"/>
            <a:ext cx="10058400" cy="1683328"/>
          </a:xfrm>
        </p:spPr>
        <p:txBody>
          <a:bodyPr>
            <a:normAutofit fontScale="90000"/>
          </a:bodyPr>
          <a:lstStyle/>
          <a:p>
            <a:pPr algn="ctr"/>
            <a: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y-AM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Ընթերցանության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տեխնիկայի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ստուգման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քայլաշար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461" y="2084725"/>
            <a:ext cx="10245438" cy="402336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hy-AM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600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Քայլ</a:t>
            </a:r>
            <a:r>
              <a:rPr lang="en-US" sz="26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Նստել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սովորողի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հետ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կողք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կողքի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այնպես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որ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հնարավոր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լինի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հետևել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նրա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ընթերցանությանը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Քայլ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2.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Տալ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տեքստը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՝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տպված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առանձին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թղթի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վրա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՝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առանց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հարցերի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մեկնաբանել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նպատակը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և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անելիքը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Քայլ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Խնդրել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սովորողին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բարձրաձայն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կարդալ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տեքստը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և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պահել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ժամանակը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՝ 1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րոպե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առանց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իրազեկելու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որ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ժամանակ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է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պահվում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endParaRPr lang="ru-RU" sz="2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Քայլ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4.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րոպե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անց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աղյուսակում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սովորողի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անվան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դիմաց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գրանցել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ընթերցած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բառերի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քանակը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Քայլ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5.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Խնդրել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սովորողին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շարունակել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կարդալ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տեքստը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մինչև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վերջ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՝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հետևելով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ընթերցանությանը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և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աղյուսակի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համապատասխան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վանդակներում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կատարելով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նշումներ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Քայլ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6.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Ավարտելուց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հետո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մի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քանի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բառով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հետադարձ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կապ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տալ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կատարած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աշխատանքի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վերաբերյալ</a:t>
            </a:r>
            <a:r>
              <a:rPr lang="en-US" sz="26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6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0079"/>
          </a:xfrm>
        </p:spPr>
        <p:txBody>
          <a:bodyPr>
            <a:normAutofit/>
          </a:bodyPr>
          <a:lstStyle/>
          <a:p>
            <a:pPr algn="ctr"/>
            <a:r>
              <a:rPr lang="en-US" altLang="ru-RU" sz="32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Հեքիաթ</a:t>
            </a:r>
            <a:r>
              <a:rPr lang="en-US" altLang="ru-RU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ru-RU" sz="32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գոռոզ</a:t>
            </a:r>
            <a:r>
              <a:rPr lang="en-US" altLang="ru-RU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ru-RU" sz="32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ճանճասպանի</a:t>
            </a:r>
            <a:r>
              <a:rPr lang="en-US" altLang="ru-RU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ru-RU" sz="32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մասին</a:t>
            </a:r>
            <a:r>
              <a:rPr lang="en-US" altLang="ru-RU" sz="3200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  <a:t/>
            </a:r>
            <a:br>
              <a:rPr lang="en-US" altLang="ru-RU" sz="3200" dirty="0">
                <a:solidFill>
                  <a:schemeClr val="accent2">
                    <a:lumMod val="50000"/>
                  </a:schemeClr>
                </a:solidFill>
                <a:ea typeface="Times New Roman" panose="02020603050405020304" pitchFamily="18" charset="0"/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733987"/>
              </p:ext>
            </p:extLst>
          </p:nvPr>
        </p:nvGraphicFramePr>
        <p:xfrm>
          <a:off x="1174171" y="1880755"/>
          <a:ext cx="8967355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1272786"/>
                <a:gridCol w="7694569"/>
              </a:tblGrid>
              <a:tr h="4353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8321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y-AM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Կար ու չկար մի անտառ կար: Այդ անտառում ապրում էր կարմիր գլխով և սպիտակ պուտերով մի սունկ: Նրան թվում էր, թե ինքն այդ ամբողջ անտառի միակ գեղեցկուհին է, ուրեմն և՝ թագուհին: Միայն այն մտքից, որ իրենից գեղեցիկը և խելացին չկա, նա դառնում էր է՛լ ավելի գոռոզ  ու ինքնահավան: Սակայն մի օր պատահեց մի դեպք, որը փոխեց նրա կյանքը: 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8321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y-AM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Անտառ էին եկել երկու ընկեր՝ սունկ հավաքելու: Եվ հանկարծ սունկը լսեց, թե ինչպես է մեկը մյուսին ասում</a:t>
                      </a:r>
                      <a:r>
                        <a:rPr lang="hy-AM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a:t>․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8321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y-AM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Էդ կարմրագլխին հանկարծ չքաղես. դա շատ թունավոր սունկ է ու վտանգավոր է կյանքի համար: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8321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y-AM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Օ՜յ, մի տեսնեիք, թե ինչպես էր այդ խոսքերից տառապում սունկը… Խեղճը օրերով լաց էր լինում: Այնքան լաց եղավ, մինչև փոքրացավ ու թաքնվեց խոտերի մեջ:</a:t>
                      </a:r>
                      <a:endParaRPr lang="ru-RU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39524"/>
          </a:xfrm>
        </p:spPr>
        <p:txBody>
          <a:bodyPr>
            <a:normAutofit/>
          </a:bodyPr>
          <a:lstStyle/>
          <a:p>
            <a:pPr algn="ctr"/>
            <a:r>
              <a:rPr lang="hy-AM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Ընթերցանության ընկալման ստուգում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y-AM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y-AM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Հարցեր</a:t>
            </a:r>
          </a:p>
          <a:p>
            <a:pPr algn="just"/>
            <a:r>
              <a:rPr lang="hy-AM" sz="3200" dirty="0" smtClean="0">
                <a:solidFill>
                  <a:schemeClr val="accent2">
                    <a:lumMod val="50000"/>
                  </a:schemeClr>
                </a:solidFill>
              </a:rPr>
              <a:t>  1</a:t>
            </a:r>
            <a:r>
              <a:rPr lang="hy-AM" sz="3200" dirty="0">
                <a:solidFill>
                  <a:schemeClr val="accent2">
                    <a:lumMod val="50000"/>
                  </a:schemeClr>
                </a:solidFill>
              </a:rPr>
              <a:t>․ Ո՞ր սնկի մասին է հեքիաթը։</a:t>
            </a:r>
          </a:p>
          <a:p>
            <a:pPr algn="just"/>
            <a:r>
              <a:rPr lang="hy-AM" sz="3200" dirty="0" smtClean="0">
                <a:solidFill>
                  <a:schemeClr val="accent2">
                    <a:lumMod val="50000"/>
                  </a:schemeClr>
                </a:solidFill>
              </a:rPr>
              <a:t>  2</a:t>
            </a:r>
            <a:r>
              <a:rPr lang="hy-AM" sz="3200" dirty="0">
                <a:solidFill>
                  <a:schemeClr val="accent2">
                    <a:lumMod val="50000"/>
                  </a:schemeClr>
                </a:solidFill>
              </a:rPr>
              <a:t>․ Ինչպիսի՞ տեսք ուներ սունկը։</a:t>
            </a:r>
          </a:p>
          <a:p>
            <a:pPr algn="just"/>
            <a:r>
              <a:rPr lang="hy-AM" sz="3200" dirty="0" smtClean="0">
                <a:solidFill>
                  <a:schemeClr val="accent2">
                    <a:lumMod val="50000"/>
                  </a:schemeClr>
                </a:solidFill>
              </a:rPr>
              <a:t>  3</a:t>
            </a:r>
            <a:r>
              <a:rPr lang="hy-AM" sz="3200" dirty="0">
                <a:solidFill>
                  <a:schemeClr val="accent2">
                    <a:lumMod val="50000"/>
                  </a:schemeClr>
                </a:solidFill>
              </a:rPr>
              <a:t>․ Ինչու՞ ընկերները չպոկեցին գեղեցիկ սունկը: </a:t>
            </a:r>
          </a:p>
        </p:txBody>
      </p:sp>
    </p:spTree>
    <p:extLst>
      <p:ext uri="{BB962C8B-B14F-4D97-AF65-F5344CB8AC3E}">
        <p14:creationId xmlns:p14="http://schemas.microsoft.com/office/powerpoint/2010/main" val="221947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Ընթերցանության տեխնիկայի ստուգման սանդղակաշար․ </a:t>
            </a:r>
            <a:r>
              <a:rPr lang="hy-AM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արագություն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313085"/>
              </p:ext>
            </p:extLst>
          </p:nvPr>
        </p:nvGraphicFramePr>
        <p:xfrm>
          <a:off x="477986" y="2026228"/>
          <a:ext cx="10474036" cy="4197928"/>
        </p:xfrm>
        <a:graphic>
          <a:graphicData uri="http://schemas.openxmlformats.org/drawingml/2006/table">
            <a:tbl>
              <a:tblPr firstRow="1" firstCol="1" bandRow="1"/>
              <a:tblGrid>
                <a:gridCol w="477978"/>
                <a:gridCol w="1007918"/>
                <a:gridCol w="1901536"/>
                <a:gridCol w="498764"/>
                <a:gridCol w="509154"/>
                <a:gridCol w="488373"/>
                <a:gridCol w="509155"/>
                <a:gridCol w="467591"/>
                <a:gridCol w="436418"/>
                <a:gridCol w="467591"/>
                <a:gridCol w="457200"/>
                <a:gridCol w="436418"/>
                <a:gridCol w="488373"/>
                <a:gridCol w="446809"/>
                <a:gridCol w="498763"/>
                <a:gridCol w="436418"/>
                <a:gridCol w="457200"/>
                <a:gridCol w="488377"/>
              </a:tblGrid>
              <a:tr h="291345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err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Չափանիշը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err="1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Մակարդակ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Վերջնարդյունքներ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smtClean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ԱՆՈՒՆ </a:t>
                      </a:r>
                      <a:r>
                        <a:rPr lang="en-US" sz="16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ԱԶԳԱՆՈՒՆ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2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200" dirty="0" smtClean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y-AM" sz="1200" dirty="0" smtClean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hy-AM" sz="1200" dirty="0" smtClean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200" dirty="0" smtClean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Sylfaen" panose="010A0502050306030303" pitchFamily="18" charset="0"/>
                        </a:rPr>
                        <a:t>Սովորող</a:t>
                      </a: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5249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Արագություն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Կարդում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1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րոպեում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մինչև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բառ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3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Կարդում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1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րոպեում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մինչև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40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բառ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57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Գ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Կարդում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1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րոպեում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ավելի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քան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40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բառ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93" marR="46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0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z="4300" b="1" dirty="0">
                <a:solidFill>
                  <a:srgbClr val="37A76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Ընթերցանության տեխնիկայի ստուգման սանդղակաշար․ </a:t>
            </a:r>
            <a:r>
              <a:rPr lang="hy-AM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սահունություն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417230"/>
              </p:ext>
            </p:extLst>
          </p:nvPr>
        </p:nvGraphicFramePr>
        <p:xfrm>
          <a:off x="1194960" y="2015835"/>
          <a:ext cx="9960721" cy="3938156"/>
        </p:xfrm>
        <a:graphic>
          <a:graphicData uri="http://schemas.openxmlformats.org/drawingml/2006/table">
            <a:tbl>
              <a:tblPr firstRow="1" firstCol="1" bandRow="1"/>
              <a:tblGrid>
                <a:gridCol w="508943"/>
                <a:gridCol w="1195161"/>
                <a:gridCol w="3603437"/>
                <a:gridCol w="310212"/>
                <a:gridCol w="310212"/>
                <a:gridCol w="310212"/>
                <a:gridCol w="310212"/>
                <a:gridCol w="310212"/>
                <a:gridCol w="310212"/>
                <a:gridCol w="310212"/>
                <a:gridCol w="310212"/>
                <a:gridCol w="310212"/>
                <a:gridCol w="310212"/>
                <a:gridCol w="310212"/>
                <a:gridCol w="310212"/>
                <a:gridCol w="310212"/>
                <a:gridCol w="310212"/>
                <a:gridCol w="310212"/>
              </a:tblGrid>
              <a:tr h="843891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Սահունություն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2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2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ոչ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այնքան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սահուն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բառերը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արտասանում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հստակ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բայց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կրկնելով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կմկմալով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։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7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2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2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2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2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բավականին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սահուն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առանց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դժվարության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բառերը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հիմնականում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արտասանում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հստակ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և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ճշգրիտ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՝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առանց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կրկնելու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կմկմալու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։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6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2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2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2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Գ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սահուն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առանց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դժվարության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բառերն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արտասանում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հստակ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և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ճշգրիտ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՝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առանց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կրկնելու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կմկմալու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։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2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9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z="4300" b="1" dirty="0">
                <a:solidFill>
                  <a:srgbClr val="37A76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Ընթերցանության տեխնիկայի ստուգման սանդղակաշար․ </a:t>
            </a:r>
            <a:r>
              <a:rPr lang="hy-AM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ճշգրտություն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069924"/>
              </p:ext>
            </p:extLst>
          </p:nvPr>
        </p:nvGraphicFramePr>
        <p:xfrm>
          <a:off x="1226119" y="2171701"/>
          <a:ext cx="9929560" cy="4021281"/>
        </p:xfrm>
        <a:graphic>
          <a:graphicData uri="http://schemas.openxmlformats.org/drawingml/2006/table">
            <a:tbl>
              <a:tblPr firstRow="1" firstCol="1" bandRow="1"/>
              <a:tblGrid>
                <a:gridCol w="507350"/>
                <a:gridCol w="843476"/>
                <a:gridCol w="3940104"/>
                <a:gridCol w="309242"/>
                <a:gridCol w="309242"/>
                <a:gridCol w="309242"/>
                <a:gridCol w="309242"/>
                <a:gridCol w="309242"/>
                <a:gridCol w="309242"/>
                <a:gridCol w="309242"/>
                <a:gridCol w="309242"/>
                <a:gridCol w="309242"/>
                <a:gridCol w="309242"/>
                <a:gridCol w="309242"/>
                <a:gridCol w="309242"/>
                <a:gridCol w="309242"/>
                <a:gridCol w="309242"/>
                <a:gridCol w="309242"/>
              </a:tblGrid>
              <a:tr h="1509027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Ճշգրտություն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Հիմնականում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ճիշտ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բայց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հաճախ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կարիք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ունի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ուսուցչի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ուղղորդման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և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օգնության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։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6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ճիշտ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բայց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երբեմն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կարիք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ունի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ուսուցչի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ուղղորդման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և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օգնության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։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6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Գ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ճիշտ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և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անսխալ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՝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առանց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ուսուցչի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ուղղորդման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և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օգնության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։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0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z="4300" b="1" dirty="0">
                <a:solidFill>
                  <a:srgbClr val="37A76F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Ընթերցանության տեխնիկայի ստուգման սանդղակաշար․ </a:t>
            </a:r>
            <a:r>
              <a:rPr lang="hy-AM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ընկալում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89729"/>
              </p:ext>
            </p:extLst>
          </p:nvPr>
        </p:nvGraphicFramePr>
        <p:xfrm>
          <a:off x="1097280" y="1870364"/>
          <a:ext cx="10208026" cy="4137892"/>
        </p:xfrm>
        <a:graphic>
          <a:graphicData uri="http://schemas.openxmlformats.org/drawingml/2006/table">
            <a:tbl>
              <a:tblPr firstRow="1" firstCol="1" bandRow="1"/>
              <a:tblGrid>
                <a:gridCol w="521578"/>
                <a:gridCol w="1030824"/>
                <a:gridCol w="3886914"/>
                <a:gridCol w="317914"/>
                <a:gridCol w="317914"/>
                <a:gridCol w="317914"/>
                <a:gridCol w="317914"/>
                <a:gridCol w="317914"/>
                <a:gridCol w="317914"/>
                <a:gridCol w="317914"/>
                <a:gridCol w="317914"/>
                <a:gridCol w="317914"/>
                <a:gridCol w="317914"/>
                <a:gridCol w="317914"/>
                <a:gridCol w="317914"/>
                <a:gridCol w="317914"/>
                <a:gridCol w="317914"/>
                <a:gridCol w="317914"/>
              </a:tblGrid>
              <a:tr h="1388382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Ընկալում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Ընկալում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կարդացածի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իմաստը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բայց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դժվարանում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ապահովել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տրամաբանական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դադարները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դա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անում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ուսուցչի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օգնությամբ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3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Բ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Գրեթե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ամբողջովին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ընկալում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կարդացածի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իմաստը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մեծ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մասամբ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ապահովում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տրամաբանական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դադարները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՝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երբեմն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դա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անելով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ուսուցչի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օգնությամբ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։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5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endParaRPr lang="hy-AM" sz="1400" dirty="0" smtClean="0">
                        <a:solidFill>
                          <a:srgbClr val="000000"/>
                        </a:solidFill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Գ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Ամբողջովին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ընկալում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կարդացածի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իմաստը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ապահովում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է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տրամաբանական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դադարները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։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hy-AM" sz="1400" dirty="0">
                          <a:effectLst/>
                          <a:latin typeface="Sylfaen" panose="010A0502050306030303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</TotalTime>
  <Words>406</Words>
  <Application>Microsoft Office PowerPoint</Application>
  <PresentationFormat>Widescreen</PresentationFormat>
  <Paragraphs>396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Sylfaen</vt:lpstr>
      <vt:lpstr>Times New Roman</vt:lpstr>
      <vt:lpstr>Retrospect</vt:lpstr>
      <vt:lpstr>«Ընթերցանությունը տարրական դպրոցում» ծրագիր</vt:lpstr>
      <vt:lpstr> Ընթերցանության տեխնիկայի ստուգման քայլաշարը </vt:lpstr>
      <vt:lpstr>            Ընթերցանության տեխնիկայի ստուգման քայլաշար </vt:lpstr>
      <vt:lpstr>Հեքիաթ գոռոզ ճանճասպանի մասին </vt:lpstr>
      <vt:lpstr>Ընթերցանության ընկալման ստուգում</vt:lpstr>
      <vt:lpstr>Ընթերցանության տեխնիկայի ստուգման սանդղակաշար․ արագություն</vt:lpstr>
      <vt:lpstr>Ընթերցանության տեխնիկայի ստուգման սանդղակաշար․ սահունություն</vt:lpstr>
      <vt:lpstr>Ընթերցանության տեխնիկայի ստուգման սանդղակաշար․ ճշգրտություն</vt:lpstr>
      <vt:lpstr>Ընթերցանության տեխնիկայի ստուգման սանդղակաշար․ ընկալում</vt:lpstr>
      <vt:lpstr>Ընթերցանության տեխնիկայի ստուգման սանդղակաշար․ արտահայտչականություն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«Ընթերցանությունը տարրական դպրոցում» ծրագիր</dc:title>
  <dc:creator>Microsoft account</dc:creator>
  <cp:lastModifiedBy>Microsoft account</cp:lastModifiedBy>
  <cp:revision>7</cp:revision>
  <dcterms:created xsi:type="dcterms:W3CDTF">2021-10-22T11:46:13Z</dcterms:created>
  <dcterms:modified xsi:type="dcterms:W3CDTF">2021-10-22T13:12:42Z</dcterms:modified>
</cp:coreProperties>
</file>