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72" r:id="rId6"/>
    <p:sldId id="259" r:id="rId7"/>
    <p:sldId id="269" r:id="rId8"/>
    <p:sldId id="260" r:id="rId9"/>
    <p:sldId id="268" r:id="rId10"/>
    <p:sldId id="261" r:id="rId11"/>
    <p:sldId id="270" r:id="rId12"/>
    <p:sldId id="262" r:id="rId13"/>
    <p:sldId id="267" r:id="rId14"/>
    <p:sldId id="271" r:id="rId15"/>
    <p:sldId id="263" r:id="rId16"/>
    <p:sldId id="264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4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D5839-8931-401E-A786-D0CD338F0665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F9E20-FEB1-4072-A673-705D0225B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F9E20-FEB1-4072-A673-705D0225B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-381000"/>
            <a:ext cx="5562600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5029200" cy="1470025"/>
          </a:xfrm>
        </p:spPr>
        <p:txBody>
          <a:bodyPr/>
          <a:lstStyle/>
          <a:p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հարթություն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5638800"/>
            <a:ext cx="6400800" cy="9906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Երևանի</a:t>
            </a:r>
            <a:r>
              <a:rPr lang="en-US" dirty="0" smtClean="0">
                <a:solidFill>
                  <a:schemeClr val="tx1"/>
                </a:solidFill>
              </a:rPr>
              <a:t> հ.50 </a:t>
            </a:r>
            <a:r>
              <a:rPr lang="en-US" dirty="0" err="1" smtClean="0">
                <a:solidFill>
                  <a:schemeClr val="tx1"/>
                </a:solidFill>
              </a:rPr>
              <a:t>հիմնական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դպրոց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7-րդ </a:t>
            </a:r>
            <a:r>
              <a:rPr lang="en-US" dirty="0" err="1" smtClean="0">
                <a:solidFill>
                  <a:schemeClr val="tx1"/>
                </a:solidFill>
              </a:rPr>
              <a:t>դասարան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Ուս</a:t>
            </a:r>
            <a:r>
              <a:rPr lang="en-US" dirty="0" smtClean="0">
                <a:solidFill>
                  <a:schemeClr val="tx1"/>
                </a:solidFill>
              </a:rPr>
              <a:t>.՝ </a:t>
            </a:r>
            <a:r>
              <a:rPr lang="en-US" dirty="0" err="1" smtClean="0">
                <a:solidFill>
                  <a:schemeClr val="tx1"/>
                </a:solidFill>
              </a:rPr>
              <a:t>Շ.Բաբայան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2023թ. /</a:t>
            </a:r>
            <a:r>
              <a:rPr lang="en-US" dirty="0" err="1" smtClean="0">
                <a:solidFill>
                  <a:schemeClr val="tx1"/>
                </a:solidFill>
              </a:rPr>
              <a:t>ապրիլ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Կետի</a:t>
            </a:r>
            <a:r>
              <a:rPr lang="en-US" dirty="0" smtClean="0"/>
              <a:t> </a:t>
            </a:r>
            <a:r>
              <a:rPr lang="en-US" dirty="0" err="1" smtClean="0"/>
              <a:t>կոորդինատները</a:t>
            </a:r>
            <a:r>
              <a:rPr lang="en-US" dirty="0" smtClean="0"/>
              <a:t> </a:t>
            </a:r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հարթության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85661"/>
            <a:ext cx="6449518" cy="5439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81800" y="1524000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(3;4)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05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24324"/>
            <a:ext cx="6629400" cy="601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13741"/>
            <a:ext cx="6857999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96334"/>
            <a:ext cx="23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Կարգավորված</a:t>
            </a:r>
            <a:r>
              <a:rPr lang="en-US" dirty="0" smtClean="0"/>
              <a:t> </a:t>
            </a:r>
            <a:r>
              <a:rPr lang="en-US" dirty="0" err="1" smtClean="0"/>
              <a:t>զույգ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5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3395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Որոշի՛ր</a:t>
            </a:r>
            <a:r>
              <a:rPr lang="en-US" dirty="0" smtClean="0"/>
              <a:t> </a:t>
            </a:r>
            <a:r>
              <a:rPr lang="en-US" dirty="0" err="1" smtClean="0"/>
              <a:t>կետերի</a:t>
            </a:r>
            <a:r>
              <a:rPr lang="en-US" dirty="0" smtClean="0"/>
              <a:t> </a:t>
            </a:r>
            <a:r>
              <a:rPr lang="en-US" dirty="0" err="1" smtClean="0"/>
              <a:t>կոորդինատները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838200"/>
            <a:ext cx="6629400" cy="573353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2578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29718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6019800"/>
            <a:ext cx="152400" cy="152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4724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Կառուցե՛լ</a:t>
            </a:r>
            <a:r>
              <a:rPr lang="en-US" dirty="0" smtClean="0"/>
              <a:t> </a:t>
            </a:r>
            <a:r>
              <a:rPr lang="en-US" dirty="0" err="1" smtClean="0"/>
              <a:t>պատկերը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9098"/>
            <a:ext cx="4876801" cy="42736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261" y="1309098"/>
            <a:ext cx="4535759" cy="424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5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30" y="-44970"/>
            <a:ext cx="4776788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Կառուցիր</a:t>
            </a:r>
            <a:r>
              <a:rPr lang="en-US" dirty="0" smtClean="0"/>
              <a:t> </a:t>
            </a:r>
            <a:r>
              <a:rPr lang="en-US" dirty="0" err="1" smtClean="0"/>
              <a:t>ինքդ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1231427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A(4,1)</a:t>
            </a:r>
          </a:p>
          <a:p>
            <a:r>
              <a:rPr lang="en-US" sz="2800" dirty="0" smtClean="0"/>
              <a:t>B(2,4)</a:t>
            </a:r>
          </a:p>
          <a:p>
            <a:r>
              <a:rPr lang="en-US" sz="2800" dirty="0" smtClean="0"/>
              <a:t>C(11,4)</a:t>
            </a:r>
          </a:p>
          <a:p>
            <a:r>
              <a:rPr lang="en-US" sz="2800" dirty="0" smtClean="0"/>
              <a:t>D(9,1)</a:t>
            </a:r>
          </a:p>
          <a:p>
            <a:r>
              <a:rPr lang="en-US" sz="2800" dirty="0" smtClean="0"/>
              <a:t>E(4,5)</a:t>
            </a:r>
          </a:p>
          <a:p>
            <a:r>
              <a:rPr lang="en-US" sz="2800" dirty="0" smtClean="0"/>
              <a:t>F(7,5)</a:t>
            </a:r>
          </a:p>
          <a:p>
            <a:r>
              <a:rPr lang="en-US" sz="2800" dirty="0" smtClean="0"/>
              <a:t>G(7,4)</a:t>
            </a:r>
          </a:p>
          <a:p>
            <a:r>
              <a:rPr lang="en-US" sz="2800" dirty="0" smtClean="0"/>
              <a:t>H(7,7)</a:t>
            </a:r>
          </a:p>
          <a:p>
            <a:r>
              <a:rPr lang="en-US" sz="2800" dirty="0" smtClean="0"/>
              <a:t>I(10,7)</a:t>
            </a:r>
          </a:p>
          <a:p>
            <a:r>
              <a:rPr lang="en-US" sz="2800" dirty="0" smtClean="0"/>
              <a:t>J(10,4)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810797"/>
            <a:ext cx="122661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A(8,2)</a:t>
            </a:r>
          </a:p>
          <a:p>
            <a:r>
              <a:rPr lang="en-US" sz="2800" dirty="0" smtClean="0"/>
              <a:t>B(7,2)</a:t>
            </a:r>
          </a:p>
          <a:p>
            <a:r>
              <a:rPr lang="en-US" sz="2800" dirty="0" smtClean="0"/>
              <a:t>C(5,2)</a:t>
            </a:r>
          </a:p>
          <a:p>
            <a:r>
              <a:rPr lang="en-US" sz="2800" dirty="0" smtClean="0"/>
              <a:t>D(6,4)</a:t>
            </a:r>
          </a:p>
          <a:p>
            <a:r>
              <a:rPr lang="en-US" sz="2800" dirty="0" smtClean="0"/>
              <a:t>E(2,4)</a:t>
            </a:r>
          </a:p>
          <a:p>
            <a:r>
              <a:rPr lang="en-US" sz="2800" dirty="0" smtClean="0"/>
              <a:t>F(2,6)</a:t>
            </a:r>
          </a:p>
          <a:p>
            <a:r>
              <a:rPr lang="en-US" sz="2800" dirty="0" smtClean="0"/>
              <a:t>G(1,7)</a:t>
            </a:r>
          </a:p>
          <a:p>
            <a:r>
              <a:rPr lang="en-US" sz="2800" dirty="0" smtClean="0"/>
              <a:t>H(2,8)</a:t>
            </a:r>
          </a:p>
          <a:p>
            <a:r>
              <a:rPr lang="en-US" sz="2800" dirty="0" smtClean="0"/>
              <a:t>I(4,6)</a:t>
            </a:r>
          </a:p>
          <a:p>
            <a:r>
              <a:rPr lang="en-US" sz="2800" dirty="0" smtClean="0"/>
              <a:t>J(10,6)</a:t>
            </a:r>
          </a:p>
          <a:p>
            <a:r>
              <a:rPr lang="en-US" sz="2800" dirty="0" smtClean="0"/>
              <a:t>K(12,4)</a:t>
            </a:r>
          </a:p>
          <a:p>
            <a:r>
              <a:rPr lang="en-US" sz="2800" dirty="0" smtClean="0"/>
              <a:t>L(8,4)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-1"/>
            <a:ext cx="1107996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A(2,1)</a:t>
            </a:r>
          </a:p>
          <a:p>
            <a:r>
              <a:rPr lang="en-US" sz="2400" dirty="0" smtClean="0"/>
              <a:t>B(1,2)</a:t>
            </a:r>
          </a:p>
          <a:p>
            <a:r>
              <a:rPr lang="en-US" sz="2400" dirty="0" smtClean="0"/>
              <a:t>C(1,3)</a:t>
            </a:r>
          </a:p>
          <a:p>
            <a:r>
              <a:rPr lang="en-US" sz="2400" dirty="0" smtClean="0"/>
              <a:t>D(2,4)</a:t>
            </a:r>
          </a:p>
          <a:p>
            <a:r>
              <a:rPr lang="en-US" sz="2400" dirty="0" smtClean="0"/>
              <a:t>E(11,4)</a:t>
            </a:r>
          </a:p>
          <a:p>
            <a:r>
              <a:rPr lang="en-US" sz="2400" dirty="0" smtClean="0"/>
              <a:t>F(12,3)</a:t>
            </a:r>
          </a:p>
          <a:p>
            <a:r>
              <a:rPr lang="en-US" sz="2400" dirty="0" smtClean="0"/>
              <a:t>G(12,2)</a:t>
            </a:r>
          </a:p>
          <a:p>
            <a:r>
              <a:rPr lang="en-US" sz="2400" dirty="0" smtClean="0"/>
              <a:t>H(11,1)</a:t>
            </a:r>
          </a:p>
          <a:p>
            <a:r>
              <a:rPr lang="en-US" sz="2400" dirty="0" smtClean="0"/>
              <a:t>I(3,4)</a:t>
            </a:r>
          </a:p>
          <a:p>
            <a:r>
              <a:rPr lang="en-US" sz="2400" dirty="0" smtClean="0"/>
              <a:t>J(3,7)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K(6,7)</a:t>
            </a:r>
            <a:endParaRPr lang="en-US" sz="2400" dirty="0"/>
          </a:p>
          <a:p>
            <a:r>
              <a:rPr lang="en-US" sz="2400" dirty="0" smtClean="0"/>
              <a:t>L(6,5)</a:t>
            </a:r>
          </a:p>
          <a:p>
            <a:r>
              <a:rPr lang="en-US" sz="2400" dirty="0" smtClean="0"/>
              <a:t>M(8,5)</a:t>
            </a:r>
            <a:endParaRPr lang="en-US" sz="2400" dirty="0"/>
          </a:p>
          <a:p>
            <a:r>
              <a:rPr lang="en-US" sz="2400" dirty="0" smtClean="0"/>
              <a:t>N(8,7)</a:t>
            </a:r>
            <a:endParaRPr lang="en-US" sz="2400" dirty="0"/>
          </a:p>
          <a:p>
            <a:r>
              <a:rPr lang="en-US" sz="2400" dirty="0" smtClean="0"/>
              <a:t>O(9,7)</a:t>
            </a:r>
            <a:endParaRPr lang="en-US" sz="2400" dirty="0"/>
          </a:p>
          <a:p>
            <a:r>
              <a:rPr lang="en-US" sz="2400" dirty="0" smtClean="0"/>
              <a:t>P(9,5)</a:t>
            </a:r>
            <a:endParaRPr lang="en-US" sz="2400" dirty="0"/>
          </a:p>
          <a:p>
            <a:r>
              <a:rPr lang="en-US" sz="2400" dirty="0" smtClean="0"/>
              <a:t>R(10,5)</a:t>
            </a:r>
            <a:endParaRPr lang="en-US" sz="2400" dirty="0"/>
          </a:p>
          <a:p>
            <a:r>
              <a:rPr lang="en-US" sz="2400" dirty="0" smtClean="0"/>
              <a:t>S(10,4)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988015" y="5943600"/>
            <a:ext cx="4413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M(6,6</a:t>
            </a:r>
            <a:r>
              <a:rPr lang="en-US" sz="2800" dirty="0" smtClean="0"/>
              <a:t>)   N(4,8)  O(6,8)  P(8,6)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50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858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9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2978331" cy="2050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431869"/>
            <a:ext cx="2952206" cy="2116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191000"/>
            <a:ext cx="291301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9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52400"/>
            <a:ext cx="46482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Թվային</a:t>
            </a:r>
            <a:r>
              <a:rPr lang="en-US" dirty="0" smtClean="0"/>
              <a:t> </a:t>
            </a:r>
            <a:r>
              <a:rPr lang="en-US" dirty="0" err="1" smtClean="0"/>
              <a:t>բազմություններ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2" y="409940"/>
            <a:ext cx="4729162" cy="4037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2600" y="1691310"/>
            <a:ext cx="2784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A=</a:t>
            </a:r>
            <a:r>
              <a:rPr lang="en-US" sz="3200" dirty="0" smtClean="0"/>
              <a:t>1,2,3,4,5,6</a:t>
            </a:r>
            <a:r>
              <a:rPr lang="en-US" sz="3200" dirty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173957"/>
            <a:ext cx="3084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C=</a:t>
            </a:r>
            <a:r>
              <a:rPr lang="en-US" sz="3200" dirty="0" smtClean="0"/>
              <a:t>6,8,10,12,14</a:t>
            </a:r>
            <a:r>
              <a:rPr lang="en-US" sz="3200" dirty="0" smtClean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2428485"/>
            <a:ext cx="3084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B=</a:t>
            </a:r>
            <a:r>
              <a:rPr lang="en-US" sz="3200" dirty="0" smtClean="0"/>
              <a:t>7,9,11,13,15</a:t>
            </a:r>
            <a:r>
              <a:rPr lang="en-US" sz="3200" dirty="0" smtClean="0">
                <a:sym typeface="Symbol"/>
              </a:rPr>
              <a:t>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318" y="4572000"/>
                <a:ext cx="9211176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sym typeface="Symbol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/>
                        <a:ea typeface="Cambria Math"/>
                        <a:sym typeface="Symbol"/>
                      </a:rPr>
                      <m:t>∪</m:t>
                    </m:r>
                    <m:r>
                      <a:rPr lang="en-US" sz="2600" b="0" i="1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600" dirty="0" smtClean="0">
                    <a:sym typeface="Symbol"/>
                  </a:rPr>
                  <a:t>C =</a:t>
                </a:r>
                <a:r>
                  <a:rPr lang="en-US" sz="2600" dirty="0" smtClean="0"/>
                  <a:t>1,2,3,4,5,6</a:t>
                </a:r>
                <a:r>
                  <a:rPr lang="en-US" sz="2600" dirty="0" smtClean="0">
                    <a:sym typeface="Symbol"/>
                  </a:rPr>
                  <a:t>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  <a:ea typeface="Cambria Math"/>
                        <a:sym typeface="Symbol"/>
                      </a:rPr>
                      <m:t>∪</m:t>
                    </m:r>
                  </m:oMath>
                </a14:m>
                <a:r>
                  <a:rPr lang="en-US" sz="2600" dirty="0" smtClean="0"/>
                  <a:t> </a:t>
                </a:r>
                <a:r>
                  <a:rPr lang="en-US" sz="2600" dirty="0">
                    <a:sym typeface="Symbol"/>
                  </a:rPr>
                  <a:t></a:t>
                </a:r>
                <a:r>
                  <a:rPr lang="en-US" sz="2600" dirty="0"/>
                  <a:t>6,8,10,12,14</a:t>
                </a:r>
                <a:r>
                  <a:rPr lang="en-US" sz="2600" dirty="0" smtClean="0">
                    <a:sym typeface="Symbol"/>
                  </a:rPr>
                  <a:t> = </a:t>
                </a:r>
                <a:r>
                  <a:rPr lang="en-US" sz="2600" dirty="0" smtClean="0"/>
                  <a:t>1,2,3,4,5,6,8,10,12,14</a:t>
                </a:r>
                <a:r>
                  <a:rPr lang="en-US" sz="2600" dirty="0" smtClean="0">
                    <a:sym typeface="Symbol"/>
                  </a:rPr>
                  <a:t></a:t>
                </a:r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" y="4572000"/>
                <a:ext cx="9211176" cy="507831"/>
              </a:xfrm>
              <a:prstGeom prst="rect">
                <a:avLst/>
              </a:prstGeom>
              <a:blipFill rotWithShape="1">
                <a:blip r:embed="rId3"/>
                <a:stretch>
                  <a:fillRect l="-1191" t="-13253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1865" y="5410200"/>
                <a:ext cx="611417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>
                    <a:sym typeface="Symbol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/>
                        <a:ea typeface="Cambria Math"/>
                        <a:sym typeface="Symbol"/>
                      </a:rPr>
                      <m:t>∩</m:t>
                    </m:r>
                    <m:r>
                      <a:rPr lang="en-US" sz="2600" b="0" i="1" dirty="0" smtClean="0">
                        <a:latin typeface="Cambria Math"/>
                        <a:ea typeface="Cambria Math"/>
                        <a:sym typeface="Symbol"/>
                      </a:rPr>
                      <m:t> </m:t>
                    </m:r>
                  </m:oMath>
                </a14:m>
                <a:r>
                  <a:rPr lang="en-US" sz="2600" dirty="0" smtClean="0">
                    <a:sym typeface="Symbol"/>
                  </a:rPr>
                  <a:t>C =</a:t>
                </a:r>
                <a:r>
                  <a:rPr lang="en-US" sz="2600" dirty="0" smtClean="0"/>
                  <a:t>1,2,3,4,5,6</a:t>
                </a:r>
                <a:r>
                  <a:rPr lang="en-US" sz="2600" dirty="0" smtClean="0">
                    <a:sym typeface="Symbol"/>
                  </a:rPr>
                  <a:t>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  <a:ea typeface="Cambria Math"/>
                        <a:sym typeface="Symbol"/>
                      </a:rPr>
                      <m:t>∩</m:t>
                    </m:r>
                  </m:oMath>
                </a14:m>
                <a:r>
                  <a:rPr lang="en-US" sz="2600" dirty="0" smtClean="0">
                    <a:sym typeface="Symbol"/>
                  </a:rPr>
                  <a:t> </a:t>
                </a:r>
                <a:r>
                  <a:rPr lang="en-US" sz="2600" dirty="0">
                    <a:sym typeface="Symbol"/>
                  </a:rPr>
                  <a:t></a:t>
                </a:r>
                <a:r>
                  <a:rPr lang="en-US" sz="2600" dirty="0"/>
                  <a:t>6,8,10,12,14</a:t>
                </a:r>
                <a:r>
                  <a:rPr lang="en-US" sz="2600" dirty="0" smtClean="0">
                    <a:sym typeface="Symbol"/>
                  </a:rPr>
                  <a:t> = </a:t>
                </a:r>
                <a:r>
                  <a:rPr lang="en-US" sz="2600" dirty="0" smtClean="0"/>
                  <a:t>6</a:t>
                </a:r>
                <a:r>
                  <a:rPr lang="en-US" sz="2600" dirty="0" smtClean="0">
                    <a:sym typeface="Symbol"/>
                  </a:rPr>
                  <a:t></a:t>
                </a:r>
                <a:endParaRPr lang="en-US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65" y="5410200"/>
                <a:ext cx="6114174" cy="492443"/>
              </a:xfrm>
              <a:prstGeom prst="rect">
                <a:avLst/>
              </a:prstGeom>
              <a:blipFill rotWithShape="1">
                <a:blip r:embed="rId4"/>
                <a:stretch>
                  <a:fillRect l="-1695" t="-1375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11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6"/>
            <a:ext cx="8229600" cy="803223"/>
          </a:xfrm>
        </p:spPr>
        <p:txBody>
          <a:bodyPr>
            <a:normAutofit/>
          </a:bodyPr>
          <a:lstStyle/>
          <a:p>
            <a:r>
              <a:rPr lang="en-US" dirty="0" err="1" smtClean="0"/>
              <a:t>Ֆունկցիաներ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2913" y="114547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y=3x-1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917538" y="1137365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z=7+5p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61999" y="1768068"/>
            <a:ext cx="2784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x=</a:t>
            </a:r>
            <a:r>
              <a:rPr lang="en-US" sz="3200" dirty="0" smtClean="0"/>
              <a:t>1,2,3,4,5,6</a:t>
            </a:r>
            <a:r>
              <a:rPr lang="en-US" sz="3200" dirty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1999" y="2352843"/>
            <a:ext cx="3358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y=</a:t>
            </a:r>
            <a:r>
              <a:rPr lang="en-US" sz="3200" dirty="0">
                <a:sym typeface="Symbol"/>
              </a:rPr>
              <a:t>2</a:t>
            </a:r>
            <a:r>
              <a:rPr lang="en-US" sz="3200" dirty="0" smtClean="0"/>
              <a:t>,5,8,11,14,17</a:t>
            </a:r>
            <a:r>
              <a:rPr lang="en-US" sz="3200" dirty="0" smtClean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547610" y="1741835"/>
            <a:ext cx="3013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p=-</a:t>
            </a:r>
            <a:r>
              <a:rPr lang="en-US" sz="3200" dirty="0" smtClean="0"/>
              <a:t>2,-1,0,1,2,3</a:t>
            </a:r>
            <a:r>
              <a:rPr lang="en-US" sz="3200" dirty="0" smtClean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324792" y="2326288"/>
            <a:ext cx="3459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z=-</a:t>
            </a:r>
            <a:r>
              <a:rPr lang="en-US" sz="3200" dirty="0" smtClean="0"/>
              <a:t>3,2,7,12,17,22</a:t>
            </a:r>
            <a:r>
              <a:rPr lang="en-US" sz="3200" dirty="0" smtClean="0">
                <a:sym typeface="Symbol"/>
              </a:rPr>
              <a:t>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495838"/>
            <a:ext cx="14782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y</a:t>
            </a:r>
            <a:r>
              <a:rPr lang="en-US" sz="4400" dirty="0" smtClean="0"/>
              <a:t>=f(x)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93830" y="3583858"/>
            <a:ext cx="14991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z=f(p)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4114800"/>
            <a:ext cx="31245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y</a:t>
            </a:r>
            <a:r>
              <a:rPr lang="en-US" sz="4400" dirty="0" smtClean="0"/>
              <a:t>=f(x)=f(1)=2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4892836"/>
            <a:ext cx="20858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y=f(2)=5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876112" y="5568358"/>
            <a:ext cx="20858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y=f(3)=</a:t>
            </a:r>
            <a:r>
              <a:rPr lang="en-US" sz="4400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93830" y="4301988"/>
            <a:ext cx="2400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z=f(-2)=-3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56345" y="4915078"/>
            <a:ext cx="22268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z=f(-1)=2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5656345" y="5575610"/>
            <a:ext cx="2053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z=f(0)=7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4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32" y="0"/>
            <a:ext cx="6379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3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44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Թվային</a:t>
            </a:r>
            <a:r>
              <a:rPr lang="en-US" dirty="0" smtClean="0"/>
              <a:t> </a:t>
            </a:r>
            <a:r>
              <a:rPr lang="en-US" dirty="0" err="1" smtClean="0"/>
              <a:t>բազմությունները</a:t>
            </a:r>
            <a:r>
              <a:rPr lang="en-US" dirty="0" smtClean="0"/>
              <a:t> </a:t>
            </a:r>
            <a:r>
              <a:rPr lang="en-US" dirty="0" err="1" smtClean="0"/>
              <a:t>ո՞ր</a:t>
            </a:r>
            <a:r>
              <a:rPr lang="en-US" dirty="0" smtClean="0"/>
              <a:t> </a:t>
            </a:r>
            <a:r>
              <a:rPr lang="en-US" dirty="0" err="1" smtClean="0"/>
              <a:t>երկրաչափական</a:t>
            </a:r>
            <a:r>
              <a:rPr lang="en-US" dirty="0" smtClean="0"/>
              <a:t> </a:t>
            </a:r>
            <a:r>
              <a:rPr lang="en-US" dirty="0" err="1" smtClean="0"/>
              <a:t>պատկերի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</a:t>
            </a:r>
            <a:r>
              <a:rPr lang="en-US" dirty="0" err="1" smtClean="0"/>
              <a:t>ենք</a:t>
            </a:r>
            <a:r>
              <a:rPr lang="en-US" dirty="0" smtClean="0"/>
              <a:t> </a:t>
            </a:r>
            <a:r>
              <a:rPr lang="en-US" dirty="0" err="1" smtClean="0"/>
              <a:t>հարմար</a:t>
            </a:r>
            <a:r>
              <a:rPr lang="en-US" dirty="0" smtClean="0"/>
              <a:t> </a:t>
            </a:r>
            <a:r>
              <a:rPr lang="en-US" dirty="0" err="1" smtClean="0"/>
              <a:t>դասավորել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8278"/>
            <a:ext cx="9144000" cy="2248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2139126"/>
            <a:ext cx="6934200" cy="31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ուղիղ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8" y="1447800"/>
            <a:ext cx="8374382" cy="19475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34200" y="4281765"/>
            <a:ext cx="1848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դրական</a:t>
            </a:r>
            <a:endParaRPr lang="en-US" sz="2400" dirty="0" smtClean="0"/>
          </a:p>
          <a:p>
            <a:r>
              <a:rPr lang="en-US" sz="2400" dirty="0" err="1" smtClean="0"/>
              <a:t>ուղղություն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305800" y="2743200"/>
            <a:ext cx="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191000" y="3140997"/>
            <a:ext cx="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2800" y="4644053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սկզբնակետ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410200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միավոր</a:t>
            </a:r>
            <a:r>
              <a:rPr lang="en-US" sz="2400" dirty="0" smtClean="0"/>
              <a:t> </a:t>
            </a:r>
            <a:r>
              <a:rPr lang="en-US" sz="2400" dirty="0" err="1" smtClean="0"/>
              <a:t>հատված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295400" y="4404818"/>
            <a:ext cx="0" cy="9401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76466" y="2216046"/>
            <a:ext cx="1219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10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56647E-6 L -0.09739 0.287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143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Գտնե՛լ</a:t>
            </a:r>
            <a:r>
              <a:rPr lang="en-US" dirty="0" smtClean="0"/>
              <a:t> </a:t>
            </a:r>
            <a:r>
              <a:rPr lang="en-US" dirty="0" err="1" smtClean="0"/>
              <a:t>կետի</a:t>
            </a:r>
            <a:r>
              <a:rPr lang="en-US" dirty="0" smtClean="0"/>
              <a:t> </a:t>
            </a:r>
            <a:r>
              <a:rPr lang="en-US" dirty="0" err="1" smtClean="0"/>
              <a:t>կոորդինատները</a:t>
            </a:r>
            <a:r>
              <a:rPr lang="en-US" dirty="0" smtClean="0"/>
              <a:t> </a:t>
            </a:r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ուղղու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8" y="2743104"/>
            <a:ext cx="8333147" cy="220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0"/>
            <a:ext cx="7114401" cy="19473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508614"/>
            <a:ext cx="1905000" cy="472134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հարթություն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29400" y="402623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157003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9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50416 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Կոորդինատային</a:t>
            </a:r>
            <a:r>
              <a:rPr lang="en-US" dirty="0" smtClean="0"/>
              <a:t> </a:t>
            </a:r>
            <a:r>
              <a:rPr lang="en-US" dirty="0" err="1" smtClean="0"/>
              <a:t>հարթություն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80934"/>
            <a:ext cx="5334000" cy="537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254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Office Theme</vt:lpstr>
      <vt:lpstr>Կոորդինատային հարթություն</vt:lpstr>
      <vt:lpstr>Թվային բազմություններ</vt:lpstr>
      <vt:lpstr>Ֆունկցիաներ</vt:lpstr>
      <vt:lpstr>PowerPoint Presentation</vt:lpstr>
      <vt:lpstr>Թվային բազմությունները ո՞ր երկրաչափական պատկերի վրա կարող ենք հարմար դասավորել:</vt:lpstr>
      <vt:lpstr>Կոորդինատային ուղիղ</vt:lpstr>
      <vt:lpstr>Գտնե՛լ կետի կոորդինատները կոորդինատային ուղղու վրա:</vt:lpstr>
      <vt:lpstr>PowerPoint Presentation</vt:lpstr>
      <vt:lpstr>Կոորդինատային հարթություն</vt:lpstr>
      <vt:lpstr>Կետի կոորդինատները կոորդինատային հարթության վրա</vt:lpstr>
      <vt:lpstr>PowerPoint Presentation</vt:lpstr>
      <vt:lpstr>PowerPoint Presentation</vt:lpstr>
      <vt:lpstr>Որոշի՛ր կետերի կոորդինատները:</vt:lpstr>
      <vt:lpstr>Կառուցե՛լ պատկերը</vt:lpstr>
      <vt:lpstr>Կառուցիր ինքդ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Կոորդինատային հարթություն</dc:title>
  <dc:creator>Shogher</dc:creator>
  <cp:lastModifiedBy>User</cp:lastModifiedBy>
  <cp:revision>27</cp:revision>
  <dcterms:created xsi:type="dcterms:W3CDTF">2006-08-16T00:00:00Z</dcterms:created>
  <dcterms:modified xsi:type="dcterms:W3CDTF">2023-04-13T05:03:36Z</dcterms:modified>
</cp:coreProperties>
</file>