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70" r:id="rId6"/>
    <p:sldId id="261" r:id="rId7"/>
    <p:sldId id="264" r:id="rId8"/>
    <p:sldId id="262" r:id="rId9"/>
    <p:sldId id="263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90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62880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136904" cy="60486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6672"/>
            <a:ext cx="8136904" cy="60486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7096" y="806217"/>
            <a:ext cx="8136904" cy="60486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988840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y-AM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</a:rPr>
              <a:t>ՀԱՆՐԱՀԱՇԻՎ 10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8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Скругленный прямоугольник 1"/>
              <p:cNvSpPr/>
              <p:nvPr/>
            </p:nvSpPr>
            <p:spPr>
              <a:xfrm>
                <a:off x="1115616" y="1196752"/>
                <a:ext cx="7056784" cy="446449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400" b="0" i="0" smtClean="0">
                              <a:latin typeface="Cambria Math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lang="en-US" sz="4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sz="4400" i="1" smtClean="0">
                                  <a:latin typeface="Cambria Math"/>
                                  <a:ea typeface="Cambria Math"/>
                                </a:rPr>
                                <m:t>±2</m:t>
                              </m:r>
                              <m:r>
                                <a:rPr lang="hy-AM" sz="4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44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hy-AM" sz="4400" b="0" i="0" smtClean="0"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m:oMathPara>
                </a14:m>
                <a:endParaRPr lang="en-US" sz="4400" b="0" i="0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y-AM" sz="44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4400" b="0" i="0" smtClean="0">
                          <a:latin typeface="Cambria Math"/>
                          <a:ea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  <m:t>±2</m:t>
                              </m:r>
                              <m:r>
                                <a:rPr lang="hy-AM" sz="4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hy-AM" sz="4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44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y-AM" sz="4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±2</m:t>
                          </m:r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hy-AM" sz="4400" b="0" i="1" smtClean="0">
                          <a:latin typeface="Cambria Math"/>
                          <a:ea typeface="Cambria Math"/>
                        </a:rPr>
                        <m:t> =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en-US" sz="44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𝑐𝑡𝑔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±2</m:t>
                          </m:r>
                          <m:r>
                            <a:rPr lang="en-US" sz="4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hy-AM" sz="4400" b="0" i="1" smtClean="0">
                          <a:latin typeface="Cambria Math"/>
                          <a:ea typeface="Cambria Math"/>
                        </a:rPr>
                        <m:t>   </m:t>
                      </m:r>
                    </m:oMath>
                  </m:oMathPara>
                </a14:m>
                <a:endParaRPr lang="hy-AM" sz="440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2" name="Скругленный 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196752"/>
                <a:ext cx="7056784" cy="4464496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91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052736"/>
            <a:ext cx="8280920" cy="54006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5256322"/>
                  </p:ext>
                </p:extLst>
              </p:nvPr>
            </p:nvGraphicFramePr>
            <p:xfrm>
              <a:off x="611560" y="1196751"/>
              <a:ext cx="7848870" cy="5112568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569774"/>
                    <a:gridCol w="1569774"/>
                    <a:gridCol w="1569774"/>
                    <a:gridCol w="1569774"/>
                    <a:gridCol w="1569774"/>
                  </a:tblGrid>
                  <a:tr h="1222544">
                    <a:tc>
                      <a:txBody>
                        <a:bodyPr/>
                        <a:lstStyle/>
                        <a:p>
                          <a:endPara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  <m:d>
                                  <m:d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𝝐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    2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ru-RU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 smtClean="0"/>
                        </a:p>
                        <a:p>
                          <a:endParaRPr lang="ru-RU" dirty="0"/>
                        </a:p>
                      </a:txBody>
                      <a:tcPr/>
                    </a:tc>
                  </a:tr>
                  <a:tr h="96899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𝐬𝐢𝐧</m:t>
                                    </m:r>
                                  </m:fName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b="1" dirty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68991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latin typeface="Cambria Math" panose="020405030504060302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sz="1800" b="1" dirty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6899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𝒕𝒈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r>
                            <a:rPr lang="hy-AM" dirty="0" smtClean="0"/>
                            <a:t>որոշված  չէ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y-AM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y-AM" dirty="0" smtClean="0"/>
                            <a:t>որոշված  չէ</a:t>
                          </a:r>
                          <a:endParaRPr lang="ru-RU" dirty="0" smtClean="0"/>
                        </a:p>
                        <a:p>
                          <a:endParaRPr lang="ru-RU" dirty="0"/>
                        </a:p>
                      </a:txBody>
                      <a:tcPr/>
                    </a:tc>
                  </a:tr>
                  <a:tr h="98305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𝒄𝒕𝒈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y-AM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y-AM" dirty="0" smtClean="0"/>
                            <a:t>որոշված  չէ</a:t>
                          </a:r>
                          <a:endParaRPr lang="ru-RU" dirty="0" smtClean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y-AM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y-AM" dirty="0" smtClean="0"/>
                            <a:t>որոշված  չէ</a:t>
                          </a:r>
                          <a:endParaRPr lang="ru-RU" dirty="0" smtClean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5256322"/>
                  </p:ext>
                </p:extLst>
              </p:nvPr>
            </p:nvGraphicFramePr>
            <p:xfrm>
              <a:off x="611560" y="1196751"/>
              <a:ext cx="7848870" cy="5112568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569774"/>
                    <a:gridCol w="1569774"/>
                    <a:gridCol w="1569774"/>
                    <a:gridCol w="1569774"/>
                    <a:gridCol w="1569774"/>
                  </a:tblGrid>
                  <a:tr h="122254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88" t="-498" r="-400000" b="-318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778" t="-498" r="-301556" b="-318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498" r="-200388" b="-318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167" t="-498" r="-101167" b="-318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99612" t="-498" r="-775" b="-318905"/>
                          </a:stretch>
                        </a:blipFill>
                      </a:tcPr>
                    </a:tc>
                  </a:tr>
                  <a:tr h="96899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88" t="-127044" r="-400000" b="-303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6899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88" t="-227044" r="-400000" b="-203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6899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88" t="-327044" r="-400000" b="-103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r>
                            <a:rPr lang="hy-AM" dirty="0" smtClean="0"/>
                            <a:t>որոշված  չէ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y-AM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y-AM" dirty="0" smtClean="0"/>
                            <a:t>որոշված  չէ</a:t>
                          </a:r>
                          <a:endParaRPr lang="ru-RU" dirty="0" smtClean="0"/>
                        </a:p>
                        <a:p>
                          <a:endParaRPr lang="ru-RU" dirty="0"/>
                        </a:p>
                      </a:txBody>
                      <a:tcPr/>
                    </a:tc>
                  </a:tr>
                  <a:tr h="98305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88" t="-421739" r="-400000" b="-18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y-AM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y-AM" dirty="0" smtClean="0"/>
                            <a:t>որոշված  չէ</a:t>
                          </a:r>
                          <a:endParaRPr lang="ru-RU" dirty="0" smtClean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y-AM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y-AM" dirty="0" smtClean="0"/>
                            <a:t>որոշված  չէ</a:t>
                          </a:r>
                          <a:endParaRPr lang="ru-RU" dirty="0" smtClean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941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611560"/>
            <a:ext cx="8640959" cy="56166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Sylfaen" panose="010A05020503060303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80528" y="2276872"/>
            <a:ext cx="8640959" cy="15841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hy-AM" sz="5400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</a:rPr>
              <a:t>ՇՆՈՐՀԱԿԱԼՈՒԹՅՈՒՆ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20688"/>
            <a:ext cx="8064896" cy="5760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052736"/>
            <a:ext cx="7128792" cy="49685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§2.</a:t>
            </a:r>
            <a:r>
              <a:rPr lang="hy-AM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Թվային արգումենտի եռանկյունաչափական ֆունկցիաները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953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34309"/>
            <a:ext cx="7704856" cy="1728191"/>
          </a:xfrm>
        </p:spPr>
        <p:txBody>
          <a:bodyPr/>
          <a:lstStyle/>
          <a:p>
            <a:pPr marL="0" indent="0" algn="ctr">
              <a:buNone/>
            </a:pPr>
            <a:r>
              <a:rPr lang="hy-AM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Թվային արգումենտի եռանկյունաչափական ֆունկցիաները</a:t>
            </a:r>
            <a:endParaRPr lang="ru-RU" sz="2800" dirty="0">
              <a:latin typeface="Sylfae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2345" y="4839853"/>
                <a:ext cx="3384376" cy="881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ctg</m:t>
                          </m:r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𝐵𝐷</m:t>
                              </m:r>
                            </m:den>
                          </m:f>
                        </m:e>
                      </m:fun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45" y="4839853"/>
                <a:ext cx="3384376" cy="8812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2667944"/>
                <a:ext cx="3384376" cy="786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𝑂𝐵</m:t>
                              </m:r>
                            </m:den>
                          </m:f>
                        </m:e>
                      </m:func>
                      <m:r>
                        <a:rPr lang="en-US" sz="2400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  <a:ea typeface="Cambria Math"/>
                        </a:rPr>
                        <m:t>x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67944"/>
                <a:ext cx="3384376" cy="786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82345" y="3685040"/>
                <a:ext cx="3384376" cy="78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/>
                            </a:rPr>
                            <m:t>𝑡𝑔</m:t>
                          </m:r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𝐵𝐷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𝑂𝐷</m:t>
                              </m:r>
                            </m:den>
                          </m:f>
                        </m:e>
                      </m:fun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45" y="3685040"/>
                <a:ext cx="3384376" cy="7839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82345" y="1752870"/>
                <a:ext cx="3384376" cy="78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𝐵𝐷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𝑂𝐵</m:t>
                              </m:r>
                            </m:den>
                          </m:f>
                        </m:e>
                      </m:func>
                      <m:r>
                        <a:rPr lang="hy-AM" sz="2400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hy-AM" sz="2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hy-AM" sz="240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  <a:ea typeface="Cambria Math"/>
                        </a:rPr>
                        <m:t>y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45" y="1752870"/>
                <a:ext cx="3384376" cy="7839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92080" y="1340768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B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340768"/>
                <a:ext cx="2304256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16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695400" y="1752869"/>
            <a:ext cx="2724472" cy="26729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2051720" y="1052736"/>
            <a:ext cx="0" cy="3846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23528" y="3091075"/>
            <a:ext cx="3816424" cy="299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02768" y="31210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</a:t>
            </a:r>
            <a:endParaRPr lang="ru-RU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48946" y="1710100"/>
                <a:ext cx="11469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B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946" y="1710100"/>
                <a:ext cx="114699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4233" t="-100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19872" y="3122065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A</a:t>
                </a: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122065"/>
                <a:ext cx="936104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5195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663788" y="311797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>
            <a:off x="2132281" y="2864177"/>
            <a:ext cx="257944" cy="45379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390225" y="3117977"/>
            <a:ext cx="27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915816" y="2576400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6175" y="2352137"/>
            <a:ext cx="27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2051720" y="2060847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46784" y="1876181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88224" y="1340768"/>
                <a:ext cx="20162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A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340768"/>
                <a:ext cx="2016224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727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350567" y="2864177"/>
            <a:ext cx="249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000367" y="1506849"/>
            <a:ext cx="21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02837" y="275735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024149" y="4396462"/>
            <a:ext cx="51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21574" y="2719431"/>
                <a:ext cx="244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574" y="2719431"/>
                <a:ext cx="2440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 flipV="1">
            <a:off x="2051720" y="2060847"/>
            <a:ext cx="864096" cy="10452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30" idx="0"/>
          </p:cNvCxnSpPr>
          <p:nvPr/>
        </p:nvCxnSpPr>
        <p:spPr>
          <a:xfrm>
            <a:off x="2915816" y="2060847"/>
            <a:ext cx="0" cy="105713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30" idx="0"/>
          </p:cNvCxnSpPr>
          <p:nvPr/>
        </p:nvCxnSpPr>
        <p:spPr>
          <a:xfrm flipV="1">
            <a:off x="2024149" y="3117977"/>
            <a:ext cx="891667" cy="40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2869332" y="2014363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2005236" y="3075581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2869332" y="3053936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3366839" y="3066036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7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0" grpId="0"/>
      <p:bldP spid="15" grpId="0" animBg="1"/>
      <p:bldP spid="25" grpId="0"/>
      <p:bldP spid="27" grpId="0"/>
      <p:bldP spid="29" grpId="0"/>
      <p:bldP spid="30" grpId="0"/>
      <p:bldP spid="32" grpId="0" animBg="1"/>
      <p:bldP spid="33" grpId="0"/>
      <p:bldP spid="34" grpId="0"/>
      <p:bldP spid="35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Скругленный прямоугольник 1"/>
              <p:cNvSpPr/>
              <p:nvPr/>
            </p:nvSpPr>
            <p:spPr>
              <a:xfrm>
                <a:off x="251520" y="449830"/>
                <a:ext cx="8712968" cy="5976664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y-AM" sz="2800" dirty="0" smtClean="0">
                    <a:latin typeface="Sylfaen" pitchFamily="18" charset="0"/>
                  </a:rPr>
                  <a:t>Դիցուք </a:t>
                </a:r>
                <a:r>
                  <a:rPr lang="en-US" sz="2800" dirty="0" smtClean="0">
                    <a:latin typeface="Sylfaen" pitchFamily="18" charset="0"/>
                  </a:rPr>
                  <a:t>OA </a:t>
                </a:r>
                <a:r>
                  <a:rPr lang="hy-AM" sz="2800" dirty="0" smtClean="0">
                    <a:latin typeface="Sylfaen" pitchFamily="18" charset="0"/>
                  </a:rPr>
                  <a:t>սկզբնական շառավիղն</a:t>
                </a:r>
                <a:r>
                  <a:rPr lang="en-US" sz="2800" dirty="0" smtClean="0">
                    <a:latin typeface="Sylfaen" pitchFamily="18" charset="0"/>
                  </a:rPr>
                  <a:t> O</a:t>
                </a:r>
                <a:r>
                  <a:rPr lang="hy-AM" sz="2800" dirty="0" smtClean="0">
                    <a:latin typeface="Sylfaen" pitchFamily="18" charset="0"/>
                  </a:rPr>
                  <a:t> կետի շուրջը </a:t>
                </a:r>
                <a14:m>
                  <m:oMath xmlns:m="http://schemas.openxmlformats.org/officeDocument/2006/math">
                    <m:r>
                      <a:rPr lang="hy-AM" sz="2800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hy-AM" sz="2800" dirty="0" smtClean="0">
                    <a:latin typeface="Sylfaen" pitchFamily="18" charset="0"/>
                  </a:rPr>
                  <a:t>անկյունով պտույտի հետևանքով գրավում է </a:t>
                </a:r>
                <a:r>
                  <a:rPr lang="en-US" sz="2800" dirty="0" smtClean="0">
                    <a:latin typeface="Sylfaen" pitchFamily="18" charset="0"/>
                  </a:rPr>
                  <a:t>OB </a:t>
                </a:r>
                <a:r>
                  <a:rPr lang="hy-AM" sz="2800" dirty="0" smtClean="0">
                    <a:latin typeface="Sylfaen" pitchFamily="18" charset="0"/>
                  </a:rPr>
                  <a:t>դիրքը </a:t>
                </a:r>
                <a:r>
                  <a:rPr lang="hy-AM" dirty="0" smtClean="0"/>
                  <a:t>.</a:t>
                </a:r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hy-AM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    </m:t>
                        </m:r>
                      </m:e>
                    </m:func>
                  </m:oMath>
                </a14:m>
                <a:r>
                  <a:rPr lang="hy-AM" sz="2000" dirty="0" smtClean="0">
                    <a:latin typeface="Sylfaen" pitchFamily="18" charset="0"/>
                  </a:rPr>
                  <a:t>կոչվում է </a:t>
                </a:r>
                <a:r>
                  <a:rPr lang="en-US" sz="2000" dirty="0" smtClean="0">
                    <a:latin typeface="Sylfaen" pitchFamily="18" charset="0"/>
                  </a:rPr>
                  <a:t>B</a:t>
                </a:r>
                <a:r>
                  <a:rPr lang="hy-AM" sz="2000" dirty="0" smtClean="0">
                    <a:latin typeface="Sylfaen" pitchFamily="18" charset="0"/>
                  </a:rPr>
                  <a:t> կետի օրդինատը</a:t>
                </a:r>
                <a:r>
                  <a:rPr lang="en-US" sz="2000" dirty="0" smtClean="0">
                    <a:latin typeface="Sylfaen" pitchFamily="18" charset="0"/>
                  </a:rPr>
                  <a:t>,</a:t>
                </a:r>
                <a:endParaRPr lang="hy-AM" sz="2000" dirty="0" smtClean="0">
                  <a:latin typeface="Sylfaen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Sylfaen" pitchFamily="18" charset="0"/>
                  </a:rPr>
                  <a:t>   </a:t>
                </a:r>
                <a:r>
                  <a:rPr lang="hy-AM" sz="2000" dirty="0" smtClean="0">
                    <a:latin typeface="Sylfaen" pitchFamily="18" charset="0"/>
                  </a:rPr>
                  <a:t>կոչվում </a:t>
                </a:r>
                <a:r>
                  <a:rPr lang="hy-AM" sz="2000" dirty="0">
                    <a:latin typeface="Sylfaen" pitchFamily="18" charset="0"/>
                  </a:rPr>
                  <a:t>է  </a:t>
                </a:r>
                <a:r>
                  <a:rPr lang="en-US" sz="2000" dirty="0" smtClean="0">
                    <a:latin typeface="Sylfaen" pitchFamily="18" charset="0"/>
                  </a:rPr>
                  <a:t>B </a:t>
                </a:r>
                <a:r>
                  <a:rPr lang="hy-AM" sz="2000" dirty="0" smtClean="0">
                    <a:latin typeface="Sylfaen" pitchFamily="18" charset="0"/>
                  </a:rPr>
                  <a:t>կետի աբսցիսը</a:t>
                </a:r>
                <a:r>
                  <a:rPr lang="en-US" sz="2000" dirty="0" smtClean="0">
                    <a:latin typeface="Sylfaen" pitchFamily="18" charset="0"/>
                  </a:rPr>
                  <a:t>,</a:t>
                </a:r>
                <a:endParaRPr lang="en-US" sz="2000" dirty="0">
                  <a:latin typeface="Sylfae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𝒕𝒈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sz="2000" dirty="0" smtClean="0">
                    <a:latin typeface="Sylfaen" pitchFamily="18" charset="0"/>
                  </a:rPr>
                  <a:t>    </a:t>
                </a:r>
                <a:r>
                  <a:rPr lang="hy-AM" sz="2000" dirty="0" smtClean="0">
                    <a:latin typeface="Sylfaen" pitchFamily="18" charset="0"/>
                  </a:rPr>
                  <a:t>կոչվում </a:t>
                </a:r>
                <a:r>
                  <a:rPr lang="hy-AM" sz="2000" dirty="0">
                    <a:latin typeface="Sylfaen" pitchFamily="18" charset="0"/>
                  </a:rPr>
                  <a:t>է </a:t>
                </a:r>
                <a:r>
                  <a:rPr lang="en-US" sz="2000" dirty="0" smtClean="0">
                    <a:latin typeface="Sylfaen" pitchFamily="18" charset="0"/>
                  </a:rPr>
                  <a:t>B</a:t>
                </a:r>
                <a:r>
                  <a:rPr lang="hy-AM" sz="2000" dirty="0" smtClean="0">
                    <a:latin typeface="Sylfaen" pitchFamily="18" charset="0"/>
                  </a:rPr>
                  <a:t> կետի օրդինատի հարաբերությունն աբսցիսին</a:t>
                </a:r>
                <a:r>
                  <a:rPr lang="en-US" sz="2000" dirty="0" smtClean="0">
                    <a:latin typeface="Sylfaen" pitchFamily="18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𝒄</m:t>
                    </m:r>
                    <m:r>
                      <a:rPr lang="en-US" sz="2000" b="1" i="1">
                        <a:latin typeface="Cambria Math"/>
                      </a:rPr>
                      <m:t>𝒕𝒈</m:t>
                    </m:r>
                    <m:r>
                      <a:rPr lang="en-US" sz="2000" b="1" i="1"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000" b="1" i="1">
                        <a:latin typeface="Cambria Math"/>
                        <a:ea typeface="Cambria Math"/>
                      </a:rPr>
                      <m:t>    </m:t>
                    </m:r>
                  </m:oMath>
                </a14:m>
                <a:r>
                  <a:rPr lang="hy-AM" sz="2000" dirty="0" smtClean="0">
                    <a:latin typeface="Sylfaen" pitchFamily="18" charset="0"/>
                  </a:rPr>
                  <a:t>կոչվում </a:t>
                </a:r>
                <a:r>
                  <a:rPr lang="hy-AM" sz="2000" dirty="0">
                    <a:latin typeface="Sylfaen" pitchFamily="18" charset="0"/>
                  </a:rPr>
                  <a:t>է </a:t>
                </a:r>
                <a:r>
                  <a:rPr lang="en-US" sz="2000" dirty="0" smtClean="0">
                    <a:latin typeface="Sylfaen" pitchFamily="18" charset="0"/>
                  </a:rPr>
                  <a:t>B</a:t>
                </a:r>
                <a:r>
                  <a:rPr lang="hy-AM" sz="2000" dirty="0" smtClean="0">
                    <a:latin typeface="Sylfaen" pitchFamily="18" charset="0"/>
                  </a:rPr>
                  <a:t> կետի  աբսցիսի հարաբերությունն օրդինատին</a:t>
                </a:r>
                <a:r>
                  <a:rPr lang="hy-AM" sz="2400" dirty="0" smtClean="0">
                    <a:latin typeface="Sylfaen" pitchFamily="18" charset="0"/>
                  </a:rPr>
                  <a:t>:</a:t>
                </a:r>
                <a:endParaRPr lang="en-US" sz="2400" dirty="0" smtClean="0">
                  <a:latin typeface="Sylfaen" pitchFamily="18" charset="0"/>
                </a:endParaRPr>
              </a:p>
              <a:p>
                <a:endParaRPr lang="en-US" sz="2400" dirty="0">
                  <a:latin typeface="Sylfaen" pitchFamily="18" charset="0"/>
                </a:endParaRPr>
              </a:p>
              <a:p>
                <a:endParaRPr lang="en-US" sz="2400" dirty="0" smtClean="0">
                  <a:latin typeface="Sylfaen" pitchFamily="18" charset="0"/>
                </a:endParaRPr>
              </a:p>
              <a:p>
                <a:r>
                  <a:rPr lang="en-US" sz="2400" dirty="0" smtClean="0">
                    <a:latin typeface="Sylfaen" pitchFamily="18" charset="0"/>
                  </a:rPr>
                  <a:t>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    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     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𝑡𝑔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         </m:t>
                    </m:r>
                    <m:r>
                      <a:rPr lang="en-US" sz="2400" b="0" i="1" smtClean="0">
                        <a:latin typeface="Cambria Math"/>
                      </a:rPr>
                      <m:t>𝑐𝑡𝑔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Sylfaen" pitchFamily="18" charset="0"/>
                  </a:rPr>
                  <a:t>    </a:t>
                </a:r>
                <a:endParaRPr lang="ru-RU" sz="2400" dirty="0">
                  <a:latin typeface="Sylfaen" pitchFamily="18" charset="0"/>
                </a:endParaRPr>
              </a:p>
            </p:txBody>
          </p:sp>
        </mc:Choice>
        <mc:Fallback xmlns="">
          <p:sp>
            <p:nvSpPr>
              <p:cNvPr id="2" name="Скругленный 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9830"/>
                <a:ext cx="8712968" cy="5976664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Ромб 2"/>
          <p:cNvSpPr/>
          <p:nvPr/>
        </p:nvSpPr>
        <p:spPr>
          <a:xfrm>
            <a:off x="734531" y="5310269"/>
            <a:ext cx="432048" cy="43204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68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8424936" cy="3958376"/>
          </a:xfrm>
        </p:spPr>
        <p:txBody>
          <a:bodyPr/>
          <a:lstStyle/>
          <a:p>
            <a:pPr marL="0" indent="0" algn="ctr">
              <a:buNone/>
            </a:pPr>
            <a:r>
              <a:rPr lang="hy-AM" dirty="0" smtClean="0">
                <a:latin typeface="Sylfaen" panose="010A0502050306030303" pitchFamily="18" charset="0"/>
              </a:rPr>
              <a:t>Սինուսը,  կոսինուսը, տանգենսը և կոտանգենսը կոչվում են </a:t>
            </a:r>
            <a:r>
              <a:rPr lang="hy-AM" dirty="0" smtClean="0">
                <a:solidFill>
                  <a:srgbClr val="C00000"/>
                </a:solidFill>
                <a:latin typeface="Sylfaen" panose="010A0502050306030303" pitchFamily="18" charset="0"/>
              </a:rPr>
              <a:t>եռանկյունաչափական ֆունկցիաներ</a:t>
            </a:r>
            <a:r>
              <a:rPr lang="hy-AM" dirty="0" smtClean="0">
                <a:latin typeface="Sylfaen" panose="010A0502050306030303" pitchFamily="18" charset="0"/>
              </a:rPr>
              <a:t>։</a:t>
            </a:r>
            <a:endParaRPr lang="ru-RU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73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34309"/>
            <a:ext cx="7704856" cy="1728191"/>
          </a:xfrm>
        </p:spPr>
        <p:txBody>
          <a:bodyPr/>
          <a:lstStyle/>
          <a:p>
            <a:pPr marL="0" indent="0" algn="ctr">
              <a:buNone/>
            </a:pPr>
            <a:r>
              <a:rPr lang="hy-AM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Թվային արգումենտի եռանկյունաչափական ֆունկցիաները</a:t>
            </a:r>
            <a:endParaRPr lang="ru-RU" sz="2800" dirty="0">
              <a:latin typeface="Sylfae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2345" y="4839853"/>
                <a:ext cx="3384376" cy="881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ctg</m:t>
                          </m:r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𝐵𝐷</m:t>
                              </m:r>
                            </m:den>
                          </m:f>
                        </m:e>
                      </m:fun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45" y="4839853"/>
                <a:ext cx="3384376" cy="8812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2667944"/>
                <a:ext cx="3384376" cy="786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𝑂𝐵</m:t>
                              </m:r>
                            </m:den>
                          </m:f>
                        </m:e>
                      </m:func>
                      <m:r>
                        <a:rPr lang="en-US" sz="2400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  <a:ea typeface="Cambria Math"/>
                        </a:rPr>
                        <m:t>x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67944"/>
                <a:ext cx="3384376" cy="786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82345" y="3685040"/>
                <a:ext cx="3384376" cy="78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/>
                            </a:rPr>
                            <m:t>𝑡𝑔</m:t>
                          </m:r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𝐵𝐷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𝑂𝐷</m:t>
                              </m:r>
                            </m:den>
                          </m:f>
                        </m:e>
                      </m:fun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45" y="3685040"/>
                <a:ext cx="3384376" cy="7839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82345" y="1752870"/>
                <a:ext cx="3384376" cy="78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𝐵𝐷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𝑂𝐵</m:t>
                              </m:r>
                            </m:den>
                          </m:f>
                        </m:e>
                      </m:func>
                      <m:r>
                        <a:rPr lang="hy-AM" sz="2400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hy-AM" sz="2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hy-AM" sz="240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  <a:ea typeface="Cambria Math"/>
                        </a:rPr>
                        <m:t>y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45" y="1752870"/>
                <a:ext cx="3384376" cy="7839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92080" y="1340768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B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340768"/>
                <a:ext cx="2304256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16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695400" y="1752869"/>
            <a:ext cx="2724472" cy="26729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2051720" y="1052736"/>
            <a:ext cx="0" cy="3846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23528" y="3091075"/>
            <a:ext cx="3816424" cy="299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02768" y="31210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</a:t>
            </a:r>
            <a:endParaRPr lang="ru-RU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48946" y="1710100"/>
                <a:ext cx="11469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B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𝒚</m:t>
                        </m:r>
                      </m:e>
                    </m:d>
                  </m:oMath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946" y="1710100"/>
                <a:ext cx="114699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4233" t="-100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19872" y="3122065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A</a:t>
                </a:r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122065"/>
                <a:ext cx="936104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5195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663788" y="311797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>
            <a:off x="2132281" y="2864177"/>
            <a:ext cx="257944" cy="453795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390225" y="3117977"/>
            <a:ext cx="27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915816" y="2576400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6175" y="2352137"/>
            <a:ext cx="27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2051720" y="2060847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46784" y="1876181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88224" y="1340768"/>
                <a:ext cx="20162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A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340768"/>
                <a:ext cx="2016224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727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350567" y="2864177"/>
            <a:ext cx="249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000367" y="1506849"/>
            <a:ext cx="21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02837" y="275735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024149" y="4396462"/>
            <a:ext cx="51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311726" y="2691796"/>
                <a:ext cx="244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726" y="2691796"/>
                <a:ext cx="2440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2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 flipV="1">
            <a:off x="2051720" y="2060847"/>
            <a:ext cx="864096" cy="10452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15816" y="2060847"/>
            <a:ext cx="0" cy="103022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30" idx="0"/>
          </p:cNvCxnSpPr>
          <p:nvPr/>
        </p:nvCxnSpPr>
        <p:spPr>
          <a:xfrm flipV="1">
            <a:off x="2024149" y="3117977"/>
            <a:ext cx="891667" cy="40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кругленный прямоугольник 2"/>
              <p:cNvSpPr/>
              <p:nvPr/>
            </p:nvSpPr>
            <p:spPr>
              <a:xfrm>
                <a:off x="455458" y="5517030"/>
                <a:ext cx="5172744" cy="1224136"/>
              </a:xfrm>
              <a:prstGeom prst="roundRect">
                <a:avLst/>
              </a:prstGeom>
              <a:ln w="412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y</m:t>
                          </m:r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≤1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          </m:t>
                      </m:r>
                      <m:r>
                        <a:rPr lang="en-US" i="1">
                          <a:latin typeface="Cambria Math"/>
                        </a:rPr>
                        <m:t>−1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x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≤1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𝒔𝒊𝒏</m:t>
                          </m:r>
                        </m:fName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            </m:t>
                          </m:r>
                        </m:e>
                      </m:func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1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e>
                          </m:func>
                        </m:fName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func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  <a:p>
                <a:pPr algn="ctr"/>
                <a:endParaRPr lang="ru-RU" dirty="0"/>
              </a:p>
            </p:txBody>
          </p:sp>
        </mc:Choice>
        <mc:Fallback xmlns="">
          <p:sp>
            <p:nvSpPr>
              <p:cNvPr id="3" name="Скругленный 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" y="5517030"/>
                <a:ext cx="5172744" cy="1224136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412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Скругленный прямоугольник 4"/>
              <p:cNvSpPr/>
              <p:nvPr/>
            </p:nvSpPr>
            <p:spPr>
              <a:xfrm>
                <a:off x="5796136" y="5661248"/>
                <a:ext cx="3347864" cy="942002"/>
              </a:xfrm>
              <a:prstGeom prst="round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y-AM" sz="2400" dirty="0" smtClean="0">
                    <a:solidFill>
                      <a:srgbClr val="C00000"/>
                    </a:solidFill>
                    <a:latin typeface="Sylfaen" pitchFamily="18" charset="0"/>
                    <a:ea typeface="Cambria Math"/>
                  </a:rPr>
                  <a:t>կամայական 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hy-AM" sz="24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−ի  համար</m:t>
                    </m:r>
                  </m:oMath>
                </a14:m>
                <a:endParaRPr lang="ru-RU" sz="2400" dirty="0">
                  <a:solidFill>
                    <a:srgbClr val="C00000"/>
                  </a:solidFill>
                  <a:latin typeface="Sylfaen" pitchFamily="18" charset="0"/>
                </a:endParaRPr>
              </a:p>
            </p:txBody>
          </p:sp>
        </mc:Choice>
        <mc:Fallback xmlns="">
          <p:sp>
            <p:nvSpPr>
              <p:cNvPr id="5" name="Скругленный 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5661248"/>
                <a:ext cx="3347864" cy="942002"/>
              </a:xfrm>
              <a:prstGeom prst="roundRect">
                <a:avLst/>
              </a:prstGeom>
              <a:blipFill rotWithShape="1">
                <a:blip r:embed="rId12"/>
                <a:stretch>
                  <a:fillRect b="-2500"/>
                </a:stretch>
              </a:blipFill>
              <a:ln w="3810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вал 7"/>
          <p:cNvSpPr/>
          <p:nvPr/>
        </p:nvSpPr>
        <p:spPr>
          <a:xfrm>
            <a:off x="2869332" y="2032948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1990800" y="3052016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2848946" y="3061128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3373388" y="3061128"/>
            <a:ext cx="92968" cy="929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5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827584" y="692696"/>
                <a:ext cx="7488832" cy="5472608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y-AM" sz="4000" b="1" dirty="0" smtClean="0">
                    <a:solidFill>
                      <a:schemeClr val="bg1"/>
                    </a:solidFill>
                    <a:latin typeface="Sylfaen" panose="010A0502050306030303" pitchFamily="18" charset="0"/>
                  </a:rPr>
                  <a:t>Գոյություն ունի՞  արդյոք այնպիսի </a:t>
                </a:r>
                <a14:m>
                  <m:oMath xmlns:m="http://schemas.openxmlformats.org/officeDocument/2006/math">
                    <m:r>
                      <a:rPr lang="hy-AM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/>
                      </a:rPr>
                      <m:t>𝜶</m:t>
                    </m:r>
                    <m:r>
                      <a:rPr lang="hy-AM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hy-AM" sz="4000" b="1" dirty="0" smtClean="0">
                    <a:solidFill>
                      <a:schemeClr val="bg1"/>
                    </a:solidFill>
                    <a:latin typeface="Sylfaen" panose="010A0502050306030303" pitchFamily="18" charset="0"/>
                  </a:rPr>
                  <a:t>, որ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  <m:r>
                        <a:rPr lang="en-US" sz="4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y-AM" sz="4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hy-AM" sz="4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hy-AM" sz="4000" b="1" i="0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hy-AM" sz="4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</m:t>
                      </m:r>
                    </m:oMath>
                  </m:oMathPara>
                </a14:m>
                <a:endParaRPr lang="hy-AM" sz="4000" b="1" i="1" dirty="0" smtClean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en-US" sz="4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hy-AM" sz="4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hy-AM" sz="4000" b="1" dirty="0" smtClean="0">
                    <a:solidFill>
                      <a:schemeClr val="bg1"/>
                    </a:solidFill>
                  </a:rPr>
                  <a:t>,</a:t>
                </a:r>
                <a:r>
                  <a:rPr lang="hy-AM" sz="4000" b="1" dirty="0">
                    <a:solidFill>
                      <a:srgbClr val="C00000"/>
                    </a:solidFill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sz="4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  <m:r>
                        <a:rPr lang="en-US" sz="4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hy-AM" sz="4000" b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hy-AM" sz="4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</m:t>
                      </m:r>
                    </m:oMath>
                  </m:oMathPara>
                </a14:m>
                <a:endParaRPr lang="hy-AM" sz="4000" b="1" i="1" dirty="0">
                  <a:solidFill>
                    <a:schemeClr val="bg1"/>
                  </a:solidFill>
                  <a:latin typeface="Cambria Math"/>
                  <a:ea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en-US" sz="4000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en-US" sz="40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y-AM" sz="4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hy-AM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hy-AM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hy-AM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hy-AM" sz="4000" b="1" dirty="0" smtClean="0">
                    <a:solidFill>
                      <a:schemeClr val="bg1"/>
                    </a:solidFill>
                  </a:rPr>
                  <a:t>,</a:t>
                </a:r>
                <a:endParaRPr lang="ru-RU" sz="40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692696"/>
                <a:ext cx="7488832" cy="54726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108848" y="2515704"/>
            <a:ext cx="86409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ՈՉ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08848" y="3250027"/>
            <a:ext cx="86409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ՈՉ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  <p:sp>
        <p:nvSpPr>
          <p:cNvPr id="7" name="Прямоугольник 4"/>
          <p:cNvSpPr/>
          <p:nvPr/>
        </p:nvSpPr>
        <p:spPr>
          <a:xfrm>
            <a:off x="5928828" y="4019306"/>
            <a:ext cx="122413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ԱՅ</a:t>
            </a:r>
            <a:r>
              <a:rPr lang="hy-A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  <p:sp>
        <p:nvSpPr>
          <p:cNvPr id="8" name="Прямоугольник 4"/>
          <p:cNvSpPr/>
          <p:nvPr/>
        </p:nvSpPr>
        <p:spPr>
          <a:xfrm>
            <a:off x="6108848" y="5005657"/>
            <a:ext cx="122413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ԱՅ</a:t>
            </a:r>
            <a:r>
              <a:rPr lang="hy-A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18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404664"/>
                <a:ext cx="820891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y-AM" sz="2400" b="1" dirty="0" smtClean="0">
                    <a:solidFill>
                      <a:srgbClr val="C00000"/>
                    </a:solidFill>
                    <a:latin typeface="Sylfaen" pitchFamily="18" charset="0"/>
                  </a:rPr>
                  <a:t>Օրինակներ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y-AM" sz="2400" b="1">
                          <a:latin typeface="Cambria Math"/>
                          <a:ea typeface="Cambria Math"/>
                        </a:rPr>
                        <m:t>Գ</m:t>
                      </m:r>
                      <m:r>
                        <a:rPr lang="hy-AM" sz="2400" b="1" i="0" smtClean="0">
                          <a:latin typeface="Cambria Math"/>
                          <a:ea typeface="Cambria Math"/>
                        </a:rPr>
                        <m:t>տնել </m:t>
                      </m:r>
                      <m:r>
                        <a:rPr lang="hy-AM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hy-AM" sz="2400" b="1" i="1">
                          <a:latin typeface="Cambria Math"/>
                          <a:ea typeface="Cambria Math"/>
                        </a:rPr>
                        <m:t>եռանկյունաչափական  ֆունկցիաների  արժեքները</m:t>
                      </m:r>
                      <m:r>
                        <a:rPr lang="hy-AM" sz="2400" b="1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hy-AM" sz="2400" b="1" i="1" dirty="0" smtClean="0">
                  <a:latin typeface="Cambria Math"/>
                  <a:ea typeface="Cambria Math"/>
                </a:endParaRPr>
              </a:p>
              <a:p>
                <a:endParaRPr lang="hy-AM" b="1" dirty="0">
                  <a:latin typeface="Sylfaen" pitchFamily="18" charset="0"/>
                </a:endParaRPr>
              </a:p>
              <a:p>
                <a:endParaRPr lang="ru-RU" b="1" dirty="0">
                  <a:solidFill>
                    <a:srgbClr val="C00000"/>
                  </a:solidFill>
                  <a:latin typeface="Sylfae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208912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114" t="-3070" r="-14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1700808"/>
                <a:ext cx="3312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y-AM" sz="2400" b="1" dirty="0" smtClean="0">
                    <a:solidFill>
                      <a:srgbClr val="C00000"/>
                    </a:solidFill>
                    <a:latin typeface="Sylfaen" pitchFamily="18" charset="0"/>
                  </a:rPr>
                  <a:t>1)   </a:t>
                </a:r>
                <a14:m>
                  <m:oMath xmlns:m="http://schemas.openxmlformats.org/officeDocument/2006/math">
                    <m:r>
                      <a:rPr lang="hy-AM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y-AM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hy-AM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°  </m:t>
                    </m:r>
                  </m:oMath>
                </a14:m>
                <a:r>
                  <a:rPr lang="hy-AM" sz="2400" b="1" dirty="0" smtClean="0">
                    <a:latin typeface="Sylfaen" pitchFamily="18" charset="0"/>
                  </a:rPr>
                  <a:t>կամ</a:t>
                </a:r>
                <a:r>
                  <a:rPr lang="hy-AM" sz="2400" b="1" dirty="0" smtClean="0">
                    <a:solidFill>
                      <a:srgbClr val="C00000"/>
                    </a:solidFill>
                    <a:latin typeface="Sylfae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hy-AM" sz="2400" b="1" dirty="0" smtClean="0">
                    <a:solidFill>
                      <a:srgbClr val="C00000"/>
                    </a:solidFill>
                    <a:latin typeface="Sylfaen" pitchFamily="18" charset="0"/>
                  </a:rPr>
                  <a:t>  </a:t>
                </a:r>
                <a:endParaRPr lang="ru-RU" sz="2400" b="1" dirty="0">
                  <a:solidFill>
                    <a:srgbClr val="C00000"/>
                  </a:solidFill>
                  <a:latin typeface="Sylfae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00808"/>
                <a:ext cx="331236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762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44008" y="1657398"/>
                <a:ext cx="3312573" cy="581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y-AM" sz="2400" b="1" dirty="0">
                    <a:solidFill>
                      <a:srgbClr val="C00000"/>
                    </a:solidFill>
                    <a:latin typeface="Sylfaen" pitchFamily="18" charset="0"/>
                  </a:rPr>
                  <a:t>2</a:t>
                </a:r>
                <a:r>
                  <a:rPr lang="hy-AM" sz="2400" b="1" dirty="0" smtClean="0">
                    <a:solidFill>
                      <a:srgbClr val="C00000"/>
                    </a:solidFill>
                    <a:latin typeface="Sylfaen" pitchFamily="18" charset="0"/>
                  </a:rPr>
                  <a:t>)   </a:t>
                </a:r>
                <a14:m>
                  <m:oMath xmlns:m="http://schemas.openxmlformats.org/officeDocument/2006/math"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𝟗𝟎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°  </m:t>
                    </m:r>
                  </m:oMath>
                </a14:m>
                <a:r>
                  <a:rPr lang="hy-AM" sz="2400" b="1" dirty="0">
                    <a:latin typeface="Sylfaen" pitchFamily="18" charset="0"/>
                  </a:rPr>
                  <a:t>կամ</a:t>
                </a:r>
                <a:r>
                  <a:rPr lang="hy-AM" sz="2400" b="1" dirty="0">
                    <a:solidFill>
                      <a:srgbClr val="C00000"/>
                    </a:solidFill>
                    <a:latin typeface="Sylfae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hy-AM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hy-AM" sz="24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hy-AM" sz="24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657398"/>
                <a:ext cx="3312573" cy="581378"/>
              </a:xfrm>
              <a:prstGeom prst="rect">
                <a:avLst/>
              </a:prstGeom>
              <a:blipFill rotWithShape="0">
                <a:blip r:embed="rId4"/>
                <a:stretch>
                  <a:fillRect l="-2947" b="-1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5136" y="2664145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B(1;0)</a:t>
            </a:r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5161" y="3511588"/>
                <a:ext cx="266467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0=0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0=1</m:t>
                          </m:r>
                        </m:e>
                      </m:func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:endParaRPr lang="hy-AM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</a:rPr>
                        <m:t>0=0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𝑐𝑡𝑔</m:t>
                    </m:r>
                    <m:r>
                      <a:rPr lang="en-US" sz="2400" b="0" i="1" smtClean="0">
                        <a:latin typeface="Cambria Math"/>
                      </a:rPr>
                      <m:t>0 </m:t>
                    </m:r>
                  </m:oMath>
                </a14:m>
                <a:r>
                  <a:rPr lang="hy-AM" sz="2400" dirty="0" smtClean="0"/>
                  <a:t>որոշված չէ </a:t>
                </a:r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61" y="3511588"/>
                <a:ext cx="2664671" cy="2677656"/>
              </a:xfrm>
              <a:prstGeom prst="rect">
                <a:avLst/>
              </a:prstGeom>
              <a:blipFill rotWithShape="1">
                <a:blip r:embed="rId5"/>
                <a:stretch>
                  <a:fillRect l="-1831" b="-4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4008" y="3549034"/>
                <a:ext cx="3055979" cy="2602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hy-AM" sz="2400" b="0" i="1" smtClean="0">
                              <a:latin typeface="Cambria Math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hy-AM" sz="2400" b="0" i="1" smtClean="0">
                              <a:latin typeface="Cambria Math"/>
                            </a:rPr>
                            <m:t>0</m:t>
                          </m:r>
                        </m:e>
                      </m:func>
                    </m:oMath>
                  </m:oMathPara>
                </a14:m>
                <a:endParaRPr lang="hy-AM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hy-AM" sz="2400" dirty="0"/>
                        <m:t>որոշված չէ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𝑐𝑡𝑔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549034"/>
                <a:ext cx="3055979" cy="26027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14055" y="2631879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B(</a:t>
            </a:r>
            <a:r>
              <a:rPr lang="hy-AM" sz="2000" b="1" dirty="0" smtClean="0"/>
              <a:t>0</a:t>
            </a:r>
            <a:r>
              <a:rPr lang="en-US" sz="2000" b="1" dirty="0" smtClean="0"/>
              <a:t>;</a:t>
            </a:r>
            <a:r>
              <a:rPr lang="hy-AM" sz="2000" b="1" dirty="0" smtClean="0"/>
              <a:t>1</a:t>
            </a:r>
            <a:r>
              <a:rPr lang="en-US" sz="2000" b="1" dirty="0" smtClean="0"/>
              <a:t>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3741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2993" y="404664"/>
                <a:ext cx="820891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y-AM" sz="2400" b="1" dirty="0" smtClean="0">
                    <a:solidFill>
                      <a:srgbClr val="C00000"/>
                    </a:solidFill>
                    <a:latin typeface="Sylfaen" panose="010A0502050306030303" pitchFamily="18" charset="0"/>
                  </a:rPr>
                  <a:t>Օրինակներ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y-AM" sz="2400" b="1">
                          <a:latin typeface="Cambria Math"/>
                          <a:ea typeface="Cambria Math"/>
                        </a:rPr>
                        <m:t>Գ</m:t>
                      </m:r>
                      <m:r>
                        <a:rPr lang="hy-AM" sz="2400" b="1" i="0" smtClean="0">
                          <a:latin typeface="Cambria Math"/>
                          <a:ea typeface="Cambria Math"/>
                        </a:rPr>
                        <m:t>տնել </m:t>
                      </m:r>
                      <m:r>
                        <a:rPr lang="hy-AM" sz="2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hy-AM" sz="2400" b="1" i="1">
                          <a:latin typeface="Cambria Math"/>
                          <a:ea typeface="Cambria Math"/>
                        </a:rPr>
                        <m:t>եռանկյունաչափական  ֆունկցիաների  արժեքները</m:t>
                      </m:r>
                      <m:r>
                        <a:rPr lang="hy-AM" sz="2400" b="1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hy-AM" sz="2400" b="1" i="1" dirty="0" smtClean="0">
                  <a:latin typeface="Cambria Math"/>
                  <a:ea typeface="Cambria Math"/>
                </a:endParaRPr>
              </a:p>
              <a:p>
                <a:endParaRPr lang="hy-AM" b="1" dirty="0">
                  <a:latin typeface="Sylfaen" pitchFamily="18" charset="0"/>
                </a:endParaRPr>
              </a:p>
              <a:p>
                <a:endParaRPr lang="ru-RU" b="1" dirty="0">
                  <a:solidFill>
                    <a:srgbClr val="C00000"/>
                  </a:solidFill>
                  <a:latin typeface="Sylfae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93" y="404664"/>
                <a:ext cx="8208912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189" t="-3070" r="-15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3301" y="1767542"/>
                <a:ext cx="35546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y-AM" sz="2400" b="1" dirty="0" smtClean="0">
                    <a:solidFill>
                      <a:srgbClr val="C00000"/>
                    </a:solidFill>
                    <a:latin typeface="Sylfaen" pitchFamily="18" charset="0"/>
                  </a:rPr>
                  <a:t>3)   </a:t>
                </a:r>
                <a14:m>
                  <m:oMath xmlns:m="http://schemas.openxmlformats.org/officeDocument/2006/math"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𝟏𝟖𝟎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°  </m:t>
                    </m:r>
                  </m:oMath>
                </a14:m>
                <a:r>
                  <a:rPr lang="hy-AM" sz="2400" b="1" dirty="0">
                    <a:latin typeface="Sylfaen" pitchFamily="18" charset="0"/>
                  </a:rPr>
                  <a:t>կամ</a:t>
                </a:r>
                <a:r>
                  <a:rPr lang="hy-AM" sz="2400" b="1" dirty="0">
                    <a:solidFill>
                      <a:srgbClr val="C00000"/>
                    </a:solidFill>
                    <a:latin typeface="Sylfae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y-AM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01" y="1767542"/>
                <a:ext cx="3554627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744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427983" y="1717509"/>
                <a:ext cx="4334648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y-AM" sz="2000" b="1" dirty="0" smtClean="0">
                    <a:solidFill>
                      <a:srgbClr val="C00000"/>
                    </a:solidFill>
                    <a:latin typeface="Sylfaen" pitchFamily="18" charset="0"/>
                  </a:rPr>
                  <a:t>4)   </a:t>
                </a:r>
                <a14:m>
                  <m:oMath xmlns:m="http://schemas.openxmlformats.org/officeDocument/2006/math">
                    <m:r>
                      <a:rPr lang="hy-AM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hy-AM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𝟐𝟕𝟎</m:t>
                    </m:r>
                    <m:r>
                      <a:rPr lang="hy-AM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°  </m:t>
                    </m:r>
                  </m:oMath>
                </a14:m>
                <a:r>
                  <a:rPr lang="hy-AM" sz="2000" b="1" dirty="0">
                    <a:latin typeface="Sylfaen" pitchFamily="18" charset="0"/>
                  </a:rPr>
                  <a:t>կամ</a:t>
                </a:r>
                <a:r>
                  <a:rPr lang="hy-AM" sz="2000" b="1" dirty="0">
                    <a:solidFill>
                      <a:srgbClr val="C00000"/>
                    </a:solidFill>
                    <a:latin typeface="Sylfae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y-AM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hy-AM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hy-AM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hy-AM" sz="20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hy-AM" sz="20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hy-AM" sz="20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hy-AM" sz="20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 </m:t>
                    </m:r>
                    <m:d>
                      <m:dPr>
                        <m:ctrlPr>
                          <a:rPr lang="hy-AM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y-AM" sz="20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hy-AM" sz="20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hy-AM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hy-AM" sz="20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hy-AM" sz="20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3" y="1717509"/>
                <a:ext cx="4334648" cy="552972"/>
              </a:xfrm>
              <a:prstGeom prst="rect">
                <a:avLst/>
              </a:prstGeom>
              <a:blipFill rotWithShape="0">
                <a:blip r:embed="rId4"/>
                <a:stretch>
                  <a:fillRect l="-1406" b="-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36373" y="26233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B(-1;0)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63948" y="26233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B(0;-1)</a:t>
            </a:r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5161" y="3370639"/>
                <a:ext cx="266467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=−1</m:t>
                          </m:r>
                        </m:e>
                      </m:func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:endParaRPr lang="hy-AM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𝑐𝑡𝑔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hy-AM" sz="2400" dirty="0" smtClean="0"/>
                  <a:t>որոշված չէ </a:t>
                </a:r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61" y="3370639"/>
                <a:ext cx="2664671" cy="2677656"/>
              </a:xfrm>
              <a:prstGeom prst="rect">
                <a:avLst/>
              </a:prstGeom>
              <a:blipFill rotWithShape="1">
                <a:blip r:embed="rId5"/>
                <a:stretch>
                  <a:fillRect l="-1373" b="-4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12365" y="3313713"/>
                <a:ext cx="3055979" cy="2858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=−</m:t>
                          </m:r>
                          <m:r>
                            <a:rPr lang="hy-AM" sz="2400" b="0" i="1" smtClean="0">
                              <a:latin typeface="Cambria Math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hy-AM" sz="2400" b="0" i="1" smtClean="0">
                              <a:latin typeface="Cambria Math"/>
                            </a:rPr>
                            <m:t>0</m:t>
                          </m:r>
                        </m:e>
                      </m:func>
                    </m:oMath>
                  </m:oMathPara>
                </a14:m>
                <a:endParaRPr lang="hy-AM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hy-AM" sz="2400" dirty="0"/>
                        <m:t>որոշված չէ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𝑐𝑡𝑔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365" y="3313713"/>
                <a:ext cx="3055979" cy="285821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8248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723</TotalTime>
  <Words>200</Words>
  <Application>Microsoft Office PowerPoint</Application>
  <PresentationFormat>On-screen Show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Cambria Math</vt:lpstr>
      <vt:lpstr>Georgia</vt:lpstr>
      <vt:lpstr>Sylfaen</vt:lpstr>
      <vt:lpstr>Trebuchet MS</vt:lpstr>
      <vt:lpstr>Воздушный поток</vt:lpstr>
      <vt:lpstr>PowerPoint Presentation</vt:lpstr>
      <vt:lpstr>PowerPoint Presentation</vt:lpstr>
      <vt:lpstr>Թվային արգումենտի եռանկյունաչափական ֆունկցիաները</vt:lpstr>
      <vt:lpstr>PowerPoint Presentation</vt:lpstr>
      <vt:lpstr>Սինուսը,  կոսինուսը, տանգենսը և կոտանգենսը կոչվում են եռանկյունաչափական ֆունկցիաներ։</vt:lpstr>
      <vt:lpstr>Թվային արգումենտի եռանկյունաչափական ֆունկցիաները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My home</cp:lastModifiedBy>
  <cp:revision>58</cp:revision>
  <dcterms:created xsi:type="dcterms:W3CDTF">2021-10-07T07:38:24Z</dcterms:created>
  <dcterms:modified xsi:type="dcterms:W3CDTF">2021-10-12T03:58:32Z</dcterms:modified>
</cp:coreProperties>
</file>