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66" r:id="rId3"/>
    <p:sldId id="268" r:id="rId4"/>
    <p:sldId id="267" r:id="rId5"/>
    <p:sldId id="258" r:id="rId6"/>
    <p:sldId id="281" r:id="rId7"/>
    <p:sldId id="259" r:id="rId8"/>
    <p:sldId id="272" r:id="rId9"/>
    <p:sldId id="273" r:id="rId10"/>
    <p:sldId id="269" r:id="rId11"/>
    <p:sldId id="262" r:id="rId12"/>
    <p:sldId id="263" r:id="rId13"/>
    <p:sldId id="264" r:id="rId14"/>
    <p:sldId id="265" r:id="rId15"/>
    <p:sldId id="274" r:id="rId16"/>
    <p:sldId id="275" r:id="rId17"/>
    <p:sldId id="276" r:id="rId18"/>
    <p:sldId id="282" r:id="rId19"/>
    <p:sldId id="277" r:id="rId20"/>
    <p:sldId id="278" r:id="rId21"/>
    <p:sldId id="302" r:id="rId22"/>
    <p:sldId id="279" r:id="rId23"/>
    <p:sldId id="284" r:id="rId24"/>
    <p:sldId id="289" r:id="rId25"/>
    <p:sldId id="288" r:id="rId26"/>
    <p:sldId id="306" r:id="rId27"/>
    <p:sldId id="286" r:id="rId28"/>
    <p:sldId id="285" r:id="rId29"/>
    <p:sldId id="283" r:id="rId30"/>
    <p:sldId id="290" r:id="rId31"/>
    <p:sldId id="304" r:id="rId32"/>
    <p:sldId id="291" r:id="rId33"/>
    <p:sldId id="292" r:id="rId34"/>
    <p:sldId id="293" r:id="rId35"/>
    <p:sldId id="294" r:id="rId36"/>
    <p:sldId id="295" r:id="rId37"/>
    <p:sldId id="300" r:id="rId38"/>
    <p:sldId id="299" r:id="rId39"/>
    <p:sldId id="298" r:id="rId40"/>
    <p:sldId id="297" r:id="rId41"/>
    <p:sldId id="296" r:id="rId42"/>
    <p:sldId id="307" r:id="rId43"/>
    <p:sldId id="309" r:id="rId44"/>
    <p:sldId id="31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64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0675C-CAE4-4E34-B899-AD11B2734988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53A6C-3E21-438E-A5F4-BD7AA9730D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2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53A6C-3E21-438E-A5F4-BD7AA9730DE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8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460-7F3F-4FDE-AF8D-FE6260AB8A8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DDA3B18-9A6E-4DD0-B7E3-6640934EF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460-7F3F-4FDE-AF8D-FE6260AB8A8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B18-9A6E-4DD0-B7E3-6640934EF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460-7F3F-4FDE-AF8D-FE6260AB8A8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B18-9A6E-4DD0-B7E3-6640934EF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460-7F3F-4FDE-AF8D-FE6260AB8A8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B18-9A6E-4DD0-B7E3-6640934EF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460-7F3F-4FDE-AF8D-FE6260AB8A8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DA3B18-9A6E-4DD0-B7E3-6640934EF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460-7F3F-4FDE-AF8D-FE6260AB8A8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B18-9A6E-4DD0-B7E3-6640934EF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460-7F3F-4FDE-AF8D-FE6260AB8A8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B18-9A6E-4DD0-B7E3-6640934EF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460-7F3F-4FDE-AF8D-FE6260AB8A8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B18-9A6E-4DD0-B7E3-6640934EF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460-7F3F-4FDE-AF8D-FE6260AB8A8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B18-9A6E-4DD0-B7E3-6640934EF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460-7F3F-4FDE-AF8D-FE6260AB8A8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B18-9A6E-4DD0-B7E3-6640934EF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460-7F3F-4FDE-AF8D-FE6260AB8A8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DA3B18-9A6E-4DD0-B7E3-6640934EF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AFBF460-7F3F-4FDE-AF8D-FE6260AB8A8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DDA3B18-9A6E-4DD0-B7E3-6640934EF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y.wikipedia.org/wiki/%D5%8A%D5%A1%D5%BF%D5%AF%D5%A5%D6%80:Aquote2.png" TargetMode="External"/><Relationship Id="rId2" Type="http://schemas.openxmlformats.org/officeDocument/2006/relationships/hyperlink" Target="https://hy.wikipedia.org/wiki/%D5%8A%D5%A1%D5%BF%D5%AF%D5%A5%D6%80:Aquote1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229600" cy="1470025"/>
          </a:xfrm>
        </p:spPr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Դ.Ի.Մենդելեևի  կյանքն  ու գործունեությունը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3115900" y="3244334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3645024"/>
            <a:ext cx="71287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ՔԻՄԻԱԿԱՆ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 ՏԱՐՐԵՐԻ ՊԱՐԲԵՐԱԿԱՆ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ՀԱՄԱԿԱՐԳ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Ի ՍՏԵՂԾՄԱՆ  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150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 ԱՄՅԱԿԻՆ ՆՎԻՐՎԱԾ  ԲԱՑ-ԴԱՍ  ՄԻՋՈՑԱՌՈՒՄ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116632"/>
            <a:ext cx="82809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Ստեղծագործական  կյանքի  ժամանակագրություն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9552" y="1412776"/>
            <a:ext cx="860444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1841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թ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օգոստոսի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Դմիտրին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ընդունվում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Տոբոլսկի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գիմնազիայի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առաջին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դասարանը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Միտյան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զարգացմամբ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ետ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չէր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մնում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ավագ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եղբորից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և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երբ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նրան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գիմնազիա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տարան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որոշեցին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նրա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հետ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ուղարկել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նաև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Միտյային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Հենց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սկզբից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Միտյան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սկսեց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հեշտ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յուրացնել բնագիտա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առարկաները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իսկ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լատիներենի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ռուս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գրականության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դասերին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մասնակցում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մեծ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տառապանքների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գնով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Եվ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եթե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հաջողությամբ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փոխադրվում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դասարանից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դասարան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միայն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հաշիվ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մաթեմատի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կայի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ֆիզիկայի,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քիմիայի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փայլուն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իմացության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Այնուհետ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ընդունվում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Պետերբուրգի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գլխավոր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մանկավարժական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ինստիտուտը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Եթե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գիմնա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զիստ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Մենդելեևի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համար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կային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սիրած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ու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չսիրած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առարկաներ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ապա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ուսանող</a:t>
            </a:r>
            <a:r>
              <a:rPr lang="en-US" sz="2000" dirty="0" smtClean="0">
                <a:solidFill>
                  <a:srgbClr val="21212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Մենդելեևն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անհագ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ծարավով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լցված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գիտելիքների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նկատ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մամբ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Լինելով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ֆիզիկամաթեմատիկական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ֆակուլտետի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ուսանող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`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ժամա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նակ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գտնում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լինելու</a:t>
            </a:r>
            <a:r>
              <a:rPr lang="en-US" sz="2000" dirty="0" smtClean="0">
                <a:solidFill>
                  <a:srgbClr val="21212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պատմաբանասիրական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կենսաբանական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ֆա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կուլտետների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դասախոսություններին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Այնուամենայնիվ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ինստիտու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տում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սովորելու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տարիներն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ուղեկցվեցին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առողջական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վատացող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վիճա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կով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Բժիշկների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կարծիքով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նա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տառապում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թոքախտով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գտնվում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անհույս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վիճակում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որը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հերքվեց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հետագայում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չչչչ9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4392488" cy="630932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9552" y="260648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1855թ. հունիսի 20-ին </a:t>
            </a:r>
            <a:r>
              <a:rPr lang="en-US" dirty="0" err="1" smtClean="0"/>
              <a:t>ոսկե</a:t>
            </a:r>
            <a:r>
              <a:rPr lang="en-US" dirty="0" smtClean="0"/>
              <a:t> </a:t>
            </a:r>
            <a:r>
              <a:rPr lang="en-US" dirty="0" err="1" smtClean="0"/>
              <a:t>մեդալով</a:t>
            </a:r>
            <a:r>
              <a:rPr lang="en-US" dirty="0" smtClean="0"/>
              <a:t> </a:t>
            </a:r>
            <a:r>
              <a:rPr lang="ru-RU" dirty="0" smtClean="0"/>
              <a:t>ավարտում</a:t>
            </a:r>
            <a:r>
              <a:rPr lang="en-US" dirty="0" smtClean="0"/>
              <a:t> </a:t>
            </a:r>
            <a:r>
              <a:rPr lang="ru-RU" dirty="0" smtClean="0"/>
              <a:t> է </a:t>
            </a:r>
            <a:r>
              <a:rPr lang="en-US" dirty="0" smtClean="0"/>
              <a:t> </a:t>
            </a:r>
            <a:r>
              <a:rPr lang="ru-RU" dirty="0" smtClean="0"/>
              <a:t>գլխավոր </a:t>
            </a:r>
            <a:r>
              <a:rPr lang="en-US" dirty="0" smtClean="0"/>
              <a:t> </a:t>
            </a:r>
            <a:r>
              <a:rPr lang="ru-RU" dirty="0" smtClean="0"/>
              <a:t>մանկավար</a:t>
            </a:r>
            <a:r>
              <a:rPr lang="en-US" dirty="0" smtClean="0"/>
              <a:t>-</a:t>
            </a:r>
            <a:r>
              <a:rPr lang="ru-RU" dirty="0" smtClean="0"/>
              <a:t>ժական ինստիտուտը: Ավարտական քննություններին Մենդելեևը ներկա</a:t>
            </a:r>
            <a:r>
              <a:rPr lang="en-US" dirty="0" smtClean="0"/>
              <a:t>-</a:t>
            </a:r>
            <a:r>
              <a:rPr lang="ru-RU" dirty="0" smtClean="0"/>
              <a:t>յանում է ոչ թե</a:t>
            </a:r>
            <a:r>
              <a:rPr lang="en-US" dirty="0" smtClean="0"/>
              <a:t> </a:t>
            </a:r>
            <a:r>
              <a:rPr lang="ru-RU" dirty="0" smtClean="0"/>
              <a:t> իբրև</a:t>
            </a:r>
            <a:r>
              <a:rPr lang="en-US" dirty="0" smtClean="0"/>
              <a:t> </a:t>
            </a:r>
            <a:r>
              <a:rPr lang="ru-RU" dirty="0" smtClean="0"/>
              <a:t> սովորական </a:t>
            </a:r>
            <a:r>
              <a:rPr lang="en-US" dirty="0" smtClean="0"/>
              <a:t> </a:t>
            </a:r>
            <a:r>
              <a:rPr lang="ru-RU" dirty="0" smtClean="0"/>
              <a:t>մի ուսանող, այլ որպես իսկական հետա</a:t>
            </a:r>
            <a:r>
              <a:rPr lang="en-US" dirty="0" smtClean="0"/>
              <a:t>-</a:t>
            </a:r>
            <a:r>
              <a:rPr lang="ru-RU" dirty="0" smtClean="0"/>
              <a:t>զոտող</a:t>
            </a:r>
            <a:r>
              <a:rPr lang="en-US" dirty="0" smtClean="0"/>
              <a:t> 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 Ուսանողական </a:t>
            </a:r>
            <a:r>
              <a:rPr lang="en-US" dirty="0" smtClean="0"/>
              <a:t> </a:t>
            </a:r>
            <a:r>
              <a:rPr lang="ru-RU" dirty="0" smtClean="0"/>
              <a:t>տարիները ցույց </a:t>
            </a:r>
            <a:r>
              <a:rPr lang="en-US" dirty="0" smtClean="0"/>
              <a:t> </a:t>
            </a:r>
            <a:r>
              <a:rPr lang="ru-RU" dirty="0" smtClean="0"/>
              <a:t>տվեցին, որ նա կարողանում է «ընդգրկել</a:t>
            </a:r>
            <a:r>
              <a:rPr lang="en-US" dirty="0" smtClean="0"/>
              <a:t> </a:t>
            </a:r>
            <a:r>
              <a:rPr lang="ru-RU" dirty="0" smtClean="0"/>
              <a:t> ու </a:t>
            </a:r>
            <a:r>
              <a:rPr lang="en-US" dirty="0" smtClean="0"/>
              <a:t> </a:t>
            </a:r>
            <a:r>
              <a:rPr lang="ru-RU" dirty="0" smtClean="0"/>
              <a:t>միացնել</a:t>
            </a:r>
            <a:r>
              <a:rPr lang="en-US" dirty="0" smtClean="0"/>
              <a:t>  </a:t>
            </a:r>
            <a:r>
              <a:rPr lang="ru-RU" dirty="0" smtClean="0"/>
              <a:t> գիտության տարբեր</a:t>
            </a:r>
            <a:r>
              <a:rPr lang="en-US" dirty="0" smtClean="0"/>
              <a:t> </a:t>
            </a:r>
            <a:r>
              <a:rPr lang="ru-RU" dirty="0" smtClean="0"/>
              <a:t> բնագավառները»: 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539552" y="342900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1855թ.-ի </a:t>
            </a:r>
            <a:r>
              <a:rPr lang="en-US" dirty="0" smtClean="0"/>
              <a:t> </a:t>
            </a:r>
            <a:r>
              <a:rPr lang="ru-RU" dirty="0" smtClean="0"/>
              <a:t>նոյեմբերի</a:t>
            </a:r>
            <a:r>
              <a:rPr lang="en-US" dirty="0" smtClean="0"/>
              <a:t> </a:t>
            </a:r>
            <a:r>
              <a:rPr lang="ru-RU" dirty="0" smtClean="0"/>
              <a:t>14-ին</a:t>
            </a:r>
            <a:r>
              <a:rPr lang="en-US" dirty="0" smtClean="0"/>
              <a:t> </a:t>
            </a:r>
            <a:r>
              <a:rPr lang="ru-RU" dirty="0" smtClean="0"/>
              <a:t> նշանակ</a:t>
            </a:r>
            <a:r>
              <a:rPr lang="en-US" dirty="0" smtClean="0"/>
              <a:t>-</a:t>
            </a:r>
            <a:r>
              <a:rPr lang="ru-RU" dirty="0" smtClean="0"/>
              <a:t>վում </a:t>
            </a:r>
            <a:r>
              <a:rPr lang="en-US" dirty="0" smtClean="0"/>
              <a:t> </a:t>
            </a:r>
            <a:r>
              <a:rPr lang="ru-RU" dirty="0" smtClean="0"/>
              <a:t>է</a:t>
            </a:r>
            <a:r>
              <a:rPr lang="en-US" dirty="0" smtClean="0"/>
              <a:t> </a:t>
            </a:r>
            <a:r>
              <a:rPr lang="ru-RU" dirty="0" smtClean="0"/>
              <a:t> ավագ </a:t>
            </a:r>
            <a:r>
              <a:rPr lang="en-US" dirty="0" smtClean="0"/>
              <a:t> </a:t>
            </a:r>
            <a:r>
              <a:rPr lang="ru-RU" dirty="0" smtClean="0"/>
              <a:t>ուսուցիչ</a:t>
            </a:r>
            <a:r>
              <a:rPr lang="en-US" dirty="0" smtClean="0"/>
              <a:t> </a:t>
            </a:r>
            <a:r>
              <a:rPr lang="ru-RU" dirty="0" smtClean="0"/>
              <a:t> Օդեսայում:</a:t>
            </a:r>
            <a:r>
              <a:rPr lang="en-US" dirty="0" smtClean="0"/>
              <a:t> </a:t>
            </a:r>
            <a:r>
              <a:rPr lang="ru-RU" dirty="0" smtClean="0"/>
              <a:t>Այստեղ </a:t>
            </a:r>
            <a:r>
              <a:rPr lang="en-US" dirty="0" smtClean="0"/>
              <a:t> </a:t>
            </a:r>
            <a:r>
              <a:rPr lang="ru-RU" dirty="0" smtClean="0"/>
              <a:t>ամեն</a:t>
            </a:r>
            <a:r>
              <a:rPr lang="en-US" dirty="0" smtClean="0"/>
              <a:t>  </a:t>
            </a:r>
            <a:r>
              <a:rPr lang="ru-RU" dirty="0" smtClean="0"/>
              <a:t> ինչ </a:t>
            </a:r>
            <a:r>
              <a:rPr lang="en-US" dirty="0" smtClean="0"/>
              <a:t> </a:t>
            </a:r>
            <a:r>
              <a:rPr lang="ru-RU" dirty="0" smtClean="0"/>
              <a:t>կար </a:t>
            </a:r>
            <a:r>
              <a:rPr lang="en-US" dirty="0" smtClean="0"/>
              <a:t> </a:t>
            </a:r>
            <a:r>
              <a:rPr lang="ru-RU" dirty="0" smtClean="0"/>
              <a:t>գիտական առաջին</a:t>
            </a:r>
            <a:r>
              <a:rPr lang="en-US" dirty="0" smtClean="0"/>
              <a:t> </a:t>
            </a:r>
            <a:r>
              <a:rPr lang="ru-RU" dirty="0" smtClean="0"/>
              <a:t> քայլերն </a:t>
            </a:r>
            <a:r>
              <a:rPr lang="en-US" dirty="0" smtClean="0"/>
              <a:t> </a:t>
            </a:r>
            <a:r>
              <a:rPr lang="ru-RU" dirty="0" smtClean="0"/>
              <a:t>անող</a:t>
            </a:r>
            <a:r>
              <a:rPr lang="en-US" dirty="0" smtClean="0"/>
              <a:t>  </a:t>
            </a:r>
            <a:r>
              <a:rPr lang="ru-RU" dirty="0" smtClean="0"/>
              <a:t> պատանու համար`լաբորատորիա, գրադարան, ժամանակ: Եվ </a:t>
            </a:r>
            <a:r>
              <a:rPr lang="en-US" dirty="0" smtClean="0"/>
              <a:t> </a:t>
            </a:r>
            <a:r>
              <a:rPr lang="ru-RU" dirty="0" smtClean="0"/>
              <a:t>ընդամենը</a:t>
            </a:r>
            <a:r>
              <a:rPr lang="en-US" dirty="0" smtClean="0"/>
              <a:t> </a:t>
            </a:r>
            <a:r>
              <a:rPr lang="ru-RU" dirty="0" smtClean="0"/>
              <a:t> վեց ամիս հետո</a:t>
            </a:r>
            <a:r>
              <a:rPr lang="en-US" dirty="0" smtClean="0"/>
              <a:t>  </a:t>
            </a:r>
            <a:r>
              <a:rPr lang="ru-RU" dirty="0" smtClean="0"/>
              <a:t> պաշտպանեց</a:t>
            </a:r>
            <a:r>
              <a:rPr lang="en-US" dirty="0" smtClean="0"/>
              <a:t>  </a:t>
            </a:r>
            <a:r>
              <a:rPr lang="ru-RU" dirty="0" smtClean="0"/>
              <a:t> տեսակարար ծավալներին </a:t>
            </a:r>
            <a:r>
              <a:rPr lang="en-US" dirty="0" smtClean="0"/>
              <a:t> </a:t>
            </a:r>
            <a:r>
              <a:rPr lang="ru-RU" dirty="0" smtClean="0"/>
              <a:t>նվիրված դիսերտացի</a:t>
            </a:r>
            <a:r>
              <a:rPr lang="en-US" dirty="0" smtClean="0"/>
              <a:t>-</a:t>
            </a:r>
            <a:r>
              <a:rPr lang="ru-RU" dirty="0" smtClean="0"/>
              <a:t>ան՝ ստանալով ֆիզիկայի և քիմիայի մագիստրոսի </a:t>
            </a:r>
            <a:r>
              <a:rPr lang="en-US" dirty="0" smtClean="0"/>
              <a:t> </a:t>
            </a:r>
            <a:r>
              <a:rPr lang="ru-RU" dirty="0" smtClean="0"/>
              <a:t>առաջին</a:t>
            </a:r>
            <a:r>
              <a:rPr lang="en-US" dirty="0" smtClean="0"/>
              <a:t> </a:t>
            </a:r>
            <a:r>
              <a:rPr lang="ru-RU" dirty="0" smtClean="0"/>
              <a:t> աստիճանը:</a:t>
            </a:r>
            <a:endParaRPr lang="ru-RU" dirty="0"/>
          </a:p>
        </p:txBody>
      </p:sp>
      <p:sp>
        <p:nvSpPr>
          <p:cNvPr id="8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16632"/>
            <a:ext cx="8604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Նրա ուսումնասիրությունները գիտական հիմքերի վրա դրեցին ապակու ստաց</a:t>
            </a:r>
            <a:r>
              <a:rPr lang="en-US" dirty="0" smtClean="0"/>
              <a:t>-</a:t>
            </a:r>
            <a:r>
              <a:rPr lang="ru-RU" dirty="0" smtClean="0"/>
              <a:t>ման ողջ պրոցեսը:1859թ.-ի ապրիլի14-ին  երկու տարով </a:t>
            </a:r>
            <a:r>
              <a:rPr lang="en-US" dirty="0" smtClean="0"/>
              <a:t> </a:t>
            </a:r>
            <a:r>
              <a:rPr lang="ru-RU" dirty="0" smtClean="0"/>
              <a:t>մեկնում է արտասահ-մանյան գործուղման: Սկզբում Մենդելեևը  լինում է </a:t>
            </a:r>
            <a:r>
              <a:rPr lang="en-US" dirty="0" smtClean="0"/>
              <a:t> </a:t>
            </a:r>
            <a:r>
              <a:rPr lang="ru-RU" dirty="0" smtClean="0"/>
              <a:t>եվրոպական տասը  համալ</a:t>
            </a:r>
            <a:r>
              <a:rPr lang="en-US" dirty="0" smtClean="0"/>
              <a:t>-</a:t>
            </a:r>
            <a:r>
              <a:rPr lang="ru-RU" dirty="0" smtClean="0"/>
              <a:t>սարանական քաղաքներում մինչև որ կանգ է առնում գերմանական Հայդելբերգ քաղաքում:Այստեղ էլ ստեղծում է սարքավորումներով հարուստ լաբորատորիա և պրպտուն աշխանտանքով ժխտում «հաստատուն գազերի» գոյությունը և ցույց տալիս, որ նրանք,ինչպես և բոլոր հեղուկները,ունեն այսօր գիտական աշխար</a:t>
            </a:r>
            <a:r>
              <a:rPr lang="en-US" dirty="0" smtClean="0"/>
              <a:t>-</a:t>
            </a:r>
            <a:r>
              <a:rPr lang="ru-RU" dirty="0" smtClean="0"/>
              <a:t>հում</a:t>
            </a:r>
            <a:r>
              <a:rPr lang="en-US" dirty="0" smtClean="0"/>
              <a:t> </a:t>
            </a:r>
            <a:r>
              <a:rPr lang="ru-RU" dirty="0" smtClean="0"/>
              <a:t> ընդունված  </a:t>
            </a:r>
            <a:r>
              <a:rPr lang="en-US" dirty="0" smtClean="0"/>
              <a:t> </a:t>
            </a:r>
            <a:r>
              <a:rPr lang="ru-RU" dirty="0" smtClean="0"/>
              <a:t>մենդելեևյան</a:t>
            </a:r>
            <a:r>
              <a:rPr lang="en-US" dirty="0" smtClean="0"/>
              <a:t> </a:t>
            </a:r>
            <a:r>
              <a:rPr lang="ru-RU" dirty="0" smtClean="0"/>
              <a:t> «եռման  բացարձակ  </a:t>
            </a:r>
            <a:r>
              <a:rPr lang="en-US" dirty="0" smtClean="0"/>
              <a:t> </a:t>
            </a:r>
            <a:r>
              <a:rPr lang="ru-RU" dirty="0" smtClean="0"/>
              <a:t>ջերմաստիճանը»: </a:t>
            </a:r>
            <a:endParaRPr lang="ru-RU" dirty="0"/>
          </a:p>
        </p:txBody>
      </p:sp>
      <p:pic>
        <p:nvPicPr>
          <p:cNvPr id="1026" name="Picture 2" descr="C:\Documents and Settings\Admin\Рабочий стол\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4402915" cy="381642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4132984" cy="381642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55576" y="6381328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Մենդելեևի կողմից պատրաստված </a:t>
            </a:r>
            <a:r>
              <a:rPr lang="en-US" sz="1600" dirty="0" smtClean="0"/>
              <a:t> կ</a:t>
            </a:r>
            <a:r>
              <a:rPr lang="ru-RU" sz="1600" dirty="0" smtClean="0"/>
              <a:t>ատետոմետր և կոմպարատոր</a:t>
            </a:r>
            <a:r>
              <a:rPr lang="en-US" sz="1600" dirty="0" smtClean="0"/>
              <a:t> , պ</a:t>
            </a:r>
            <a:r>
              <a:rPr lang="ru-RU" sz="1600" dirty="0" smtClean="0"/>
              <a:t>իկնոմետր</a:t>
            </a:r>
            <a:endParaRPr lang="ru-RU" sz="1600" dirty="0"/>
          </a:p>
        </p:txBody>
      </p:sp>
      <p:sp>
        <p:nvSpPr>
          <p:cNvPr id="7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101531"/>
            <a:ext cx="8317432" cy="203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Մենդելեևը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1861 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.-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փետ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14-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արտասահմանյան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գործուղումից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վերադառ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նում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Պետերբուրգ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՝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ստանալով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համալսարանի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քիմիայի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ամբիոնի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վարիչի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պաշտոնը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գիտական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լայն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գործունեություն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ծավալում։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Զբաղվում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հողերի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պարարտացման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նավթարդյունաբերության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հետ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կապված</a:t>
            </a:r>
            <a:r>
              <a:rPr lang="en-US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շարք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հարցերի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ուսումնասիրություններով։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Երեսունմեկ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տարեկան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հասակում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պաշտպանում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ջրի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հետ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սպիրտի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միացման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մասին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դոկտորական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դիսերտացիան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7" descr="gal_r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3366181" cy="46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5525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2403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242501"/>
            <a:ext cx="8496944" cy="19543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1869 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թ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փետրվարի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17-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ին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տպագրության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ստորագրում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պարբերական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համակարգի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առաջին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ուրվագիրը։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Մենդելեևի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պարբերական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աղյուսակը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քիմիական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նոր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տարրերի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հայտնաբերման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միակ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ու</a:t>
            </a:r>
            <a:r>
              <a:rPr lang="en-US" sz="1500" dirty="0" smtClean="0"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անփոխարինելի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բանալին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է։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Գիտնականը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նրա</a:t>
            </a:r>
            <a:r>
              <a:rPr lang="en-US" sz="1500" dirty="0" smtClean="0"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վրա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աշխատել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շուրջ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40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տարի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m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մինչև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որ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վերջապես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գտավ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բոլոր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միացությունների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հիմնական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նմանությունը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՝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ատոմականությունը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: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Շուտով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նա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հրատարակեց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այն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նյութերի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մանրամասն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բնութագրերը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որոնք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աշխարհում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դեռ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ոչ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-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ոք</a:t>
            </a:r>
            <a:r>
              <a:rPr lang="en-US" sz="1500" dirty="0" smtClean="0"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չէր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տեսել։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Այնուհետ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աշխարհի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տարբեր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ծայրերում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սկսեցին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հայտնաբերել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նկարագրված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հատկություններն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ունեցող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նյութերը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՝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գալլիումը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սկանդիումը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ռադիումը</a:t>
            </a:r>
            <a:r>
              <a:rPr lang="en-US" sz="1500" dirty="0" smtClean="0"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այլն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որոնք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հաստատեցին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աղյուսակի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ճշմարտացիությունը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: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anose="010A0502050306030303" pitchFamily="18" charset="0"/>
            </a:endParaRPr>
          </a:p>
        </p:txBody>
      </p:sp>
      <p:pic>
        <p:nvPicPr>
          <p:cNvPr id="5" name="Picture 2" descr="C:\Documents and Settings\komp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904656" cy="442849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ig-mendelbas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881636" cy="632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9552" y="5949280"/>
            <a:ext cx="4536504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tabLst>
                <a:tab pos="1528763" algn="l"/>
              </a:tabLst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1871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թվականին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գրեց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200" dirty="0" smtClean="0"/>
              <a:t>«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Քիմիայի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հիմունքները</a:t>
            </a:r>
            <a:r>
              <a:rPr lang="ru-RU" sz="2200" dirty="0" smtClean="0"/>
              <a:t>»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աշխատությունը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Documents and Settings\komp\Рабочий стол\Dmitri_Mendeleev_1890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656"/>
            <a:ext cx="4427984" cy="5616624"/>
          </a:xfrm>
          <a:prstGeom prst="rect">
            <a:avLst/>
          </a:prstGeom>
          <a:noFill/>
        </p:spPr>
      </p:pic>
      <p:sp>
        <p:nvSpPr>
          <p:cNvPr id="7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47456" y="5517232"/>
            <a:ext cx="48965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1894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թ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հունիսին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ստանում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Օքսֆորդի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Քեմբրիջի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համալսարանների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դոկտորի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պատվավոր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կոչումը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1905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թ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ուղևորվում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Լոնդոն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`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թագավորական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ընկերության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ամենաբարձր պարգևը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`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Կոպլեյի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մեդալն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ստանալու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1907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թ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հունվարի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վախճանվում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սրտի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կաթվածից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16632"/>
            <a:ext cx="3744416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Դմիտրի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Մենդելեև,մարդ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ով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ժամանակին</a:t>
            </a: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դպրոցում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վատ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էր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սովորել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,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կարողացավ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դառնալ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խոշորագույն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քիմիկոս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և </a:t>
            </a:r>
            <a:r>
              <a:rPr lang="hy-AM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պաբերականութ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hy-AM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յան </a:t>
            </a:r>
            <a:r>
              <a:rPr lang="hy-AM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օրենքը բացահայտող գիտնական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3" descr="C:\Documents and Settings\komp\Рабочий стол\dmitriymendele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6632"/>
            <a:ext cx="4644008" cy="5286388"/>
          </a:xfrm>
          <a:prstGeom prst="rect">
            <a:avLst/>
          </a:prstGeom>
          <a:noFill/>
        </p:spPr>
      </p:pic>
      <p:sp>
        <p:nvSpPr>
          <p:cNvPr id="7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komp\Рабочий стол\320px-Literator_Bridges_Grave_Mendele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8064896" cy="62373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91680" y="0"/>
            <a:ext cx="59947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Դ. Ի.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Մենդելեևի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գերեզմանոցը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9473" y="260648"/>
            <a:ext cx="87911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Հայրենիքին մատուցած երեք ծառայություններ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98" name="AutoShape 2" descr="Aquote1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38125" cy="180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" name="AutoShape 1" descr="Aquote2.pn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38125" cy="180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Aquote1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38125" cy="180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683568" y="98072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</a:t>
            </a:r>
            <a:r>
              <a:rPr lang="ru-RU" dirty="0" smtClean="0"/>
              <a:t>Ս. Վիտտեին պատասխան նամակեում, որը այդպես էլ մնաց առանց ուղարկվելու, Դ. Ի. Մենդելեևը, արձանագրում և գնահատում է իր բամամյա </a:t>
            </a:r>
            <a:r>
              <a:rPr lang="en-US" dirty="0" smtClean="0"/>
              <a:t> </a:t>
            </a:r>
            <a:r>
              <a:rPr lang="ru-RU" dirty="0" smtClean="0"/>
              <a:t>գործունեությունը, անվանում «</a:t>
            </a:r>
            <a:r>
              <a:rPr lang="ru-RU" i="1" u="sng" dirty="0" smtClean="0"/>
              <a:t>հայրենիքին </a:t>
            </a:r>
            <a:r>
              <a:rPr lang="en-US" i="1" u="sng" dirty="0" smtClean="0"/>
              <a:t> </a:t>
            </a:r>
            <a:r>
              <a:rPr lang="ru-RU" i="1" u="sng" dirty="0" smtClean="0"/>
              <a:t>իր</a:t>
            </a:r>
            <a:r>
              <a:rPr lang="en-US" i="1" u="sng" dirty="0" smtClean="0"/>
              <a:t> </a:t>
            </a:r>
            <a:r>
              <a:rPr lang="ru-RU" i="1" u="sng" dirty="0" smtClean="0"/>
              <a:t> երեք</a:t>
            </a:r>
            <a:r>
              <a:rPr lang="en-US" i="1" u="sng" dirty="0" smtClean="0"/>
              <a:t> </a:t>
            </a:r>
            <a:r>
              <a:rPr lang="ru-RU" i="1" u="sng" dirty="0" smtClean="0"/>
              <a:t> ծառայությունները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1115616" y="2132856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…</a:t>
            </a:r>
            <a:r>
              <a:rPr lang="ru-RU" dirty="0" smtClean="0">
                <a:solidFill>
                  <a:schemeClr val="accent1"/>
                </a:solidFill>
              </a:rPr>
              <a:t>Իմ աշխատանքների  պտուղները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,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գիտական  ճանաչողության մեջ ոչ թե միայն անձնական, այլև համայն ռուսական  հպարտութ</a:t>
            </a:r>
            <a:r>
              <a:rPr lang="en-US" dirty="0" smtClean="0">
                <a:solidFill>
                  <a:schemeClr val="accent1"/>
                </a:solidFill>
              </a:rPr>
              <a:t>-</a:t>
            </a:r>
            <a:r>
              <a:rPr lang="ru-RU" dirty="0" smtClean="0">
                <a:solidFill>
                  <a:schemeClr val="accent1"/>
                </a:solidFill>
              </a:rPr>
              <a:t>յուն է առաջացնում...Կյանքիս լավագույն շրջանը և նրա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գլխավոր ուժը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u="sng" dirty="0" smtClean="0">
                <a:solidFill>
                  <a:schemeClr val="accent1"/>
                </a:solidFill>
              </a:rPr>
              <a:t>մանկավարժությունն </a:t>
            </a:r>
            <a:r>
              <a:rPr lang="en-US" u="sng" dirty="0" smtClean="0">
                <a:solidFill>
                  <a:schemeClr val="accent1"/>
                </a:solidFill>
              </a:rPr>
              <a:t> </a:t>
            </a:r>
            <a:r>
              <a:rPr lang="ru-RU" u="sng" dirty="0" smtClean="0">
                <a:solidFill>
                  <a:schemeClr val="accent1"/>
                </a:solidFill>
              </a:rPr>
              <a:t>է</a:t>
            </a:r>
            <a:r>
              <a:rPr lang="en-US" u="sng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...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Իմ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հազարավոր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աշակերտներից շատերը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ամենուր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հայտնի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գործիչներ, պրոֆեսորներ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, ղեկավար</a:t>
            </a:r>
            <a:r>
              <a:rPr lang="en-US" dirty="0" smtClean="0">
                <a:solidFill>
                  <a:schemeClr val="accent1"/>
                </a:solidFill>
              </a:rPr>
              <a:t>-</a:t>
            </a:r>
            <a:r>
              <a:rPr lang="ru-RU" dirty="0" smtClean="0">
                <a:solidFill>
                  <a:schemeClr val="accent1"/>
                </a:solidFill>
              </a:rPr>
              <a:t>ներ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ru-RU" dirty="0" smtClean="0">
                <a:solidFill>
                  <a:schemeClr val="accent1"/>
                </a:solidFill>
              </a:rPr>
              <a:t> են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, և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հանդիպելով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նրանց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,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միշտ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լսում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եմ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,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որ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նրանց 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ru-RU" dirty="0" smtClean="0">
                <a:solidFill>
                  <a:schemeClr val="accent1"/>
                </a:solidFill>
              </a:rPr>
              <a:t>մեջ բարորակ սերմեր եմ սերմանել,և ոչ թե հասարակ պարտավորութ</a:t>
            </a:r>
            <a:r>
              <a:rPr lang="en-US" dirty="0" smtClean="0">
                <a:solidFill>
                  <a:schemeClr val="accent1"/>
                </a:solidFill>
              </a:rPr>
              <a:t>-</a:t>
            </a:r>
            <a:r>
              <a:rPr lang="ru-RU" dirty="0" smtClean="0">
                <a:solidFill>
                  <a:schemeClr val="accent1"/>
                </a:solidFill>
              </a:rPr>
              <a:t>յուն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Երկրորդ  </a:t>
            </a:r>
            <a:r>
              <a:rPr lang="en-US" dirty="0" smtClean="0">
                <a:solidFill>
                  <a:schemeClr val="accent1"/>
                </a:solidFill>
              </a:rPr>
              <a:t>   </a:t>
            </a:r>
            <a:r>
              <a:rPr lang="ru-RU" dirty="0" smtClean="0">
                <a:solidFill>
                  <a:schemeClr val="accent1"/>
                </a:solidFill>
              </a:rPr>
              <a:t>ծառայությունը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u="sng" dirty="0" smtClean="0">
                <a:solidFill>
                  <a:schemeClr val="accent1"/>
                </a:solidFill>
              </a:rPr>
              <a:t>պարբերական </a:t>
            </a:r>
            <a:r>
              <a:rPr lang="en-US" u="sng" dirty="0" smtClean="0">
                <a:solidFill>
                  <a:schemeClr val="accent1"/>
                </a:solidFill>
              </a:rPr>
              <a:t>  </a:t>
            </a:r>
            <a:r>
              <a:rPr lang="ru-RU" u="sng" dirty="0" smtClean="0">
                <a:solidFill>
                  <a:schemeClr val="accent1"/>
                </a:solidFill>
              </a:rPr>
              <a:t>համակարգի</a:t>
            </a:r>
            <a:r>
              <a:rPr lang="ru-RU" dirty="0" smtClean="0">
                <a:solidFill>
                  <a:schemeClr val="accent1"/>
                </a:solidFill>
              </a:rPr>
              <a:t> ստեղծումն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էր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,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որը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մեծ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ճանաչողություն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բերեց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երկրիս...</a:t>
            </a:r>
            <a:r>
              <a:rPr lang="en-US" dirty="0" smtClean="0">
                <a:solidFill>
                  <a:schemeClr val="accent1"/>
                </a:solidFill>
              </a:rPr>
              <a:t>                                     </a:t>
            </a:r>
            <a:r>
              <a:rPr lang="ru-RU" dirty="0" smtClean="0">
                <a:solidFill>
                  <a:schemeClr val="accent1"/>
                </a:solidFill>
              </a:rPr>
              <a:t>Երրորդ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ծառայությունը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հայրենիքիս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ավելի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տեսանելի է,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չնայած  անհանգստացրել  է  ինձ 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ru-RU" dirty="0" smtClean="0">
                <a:solidFill>
                  <a:schemeClr val="accent1"/>
                </a:solidFill>
              </a:rPr>
              <a:t>փոքրուց 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մինչ  հիմա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: Դա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իմ 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ru-RU" dirty="0" smtClean="0">
                <a:solidFill>
                  <a:schemeClr val="accent1"/>
                </a:solidFill>
              </a:rPr>
              <a:t> ուժերի ներածին  չափով 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ռուսական  </a:t>
            </a:r>
            <a:r>
              <a:rPr lang="ru-RU" u="sng" dirty="0" smtClean="0">
                <a:solidFill>
                  <a:schemeClr val="accent1"/>
                </a:solidFill>
              </a:rPr>
              <a:t>արդյունաբերության </a:t>
            </a:r>
            <a:r>
              <a:rPr lang="en-US" u="sng" dirty="0" smtClean="0">
                <a:solidFill>
                  <a:schemeClr val="accent1"/>
                </a:solidFill>
              </a:rPr>
              <a:t> </a:t>
            </a:r>
            <a:r>
              <a:rPr lang="ru-RU" u="sng" dirty="0" smtClean="0">
                <a:solidFill>
                  <a:schemeClr val="accent1"/>
                </a:solidFill>
              </a:rPr>
              <a:t> զարգացման</a:t>
            </a:r>
            <a:r>
              <a:rPr lang="ru-RU" dirty="0" smtClean="0">
                <a:solidFill>
                  <a:schemeClr val="accent1"/>
                </a:solidFill>
              </a:rPr>
              <a:t>  նպաստելն էր</a:t>
            </a:r>
            <a:r>
              <a:rPr lang="en-US" dirty="0" smtClean="0">
                <a:solidFill>
                  <a:schemeClr val="accent1"/>
                </a:solidFill>
              </a:rPr>
              <a:t>…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192345" y="5890895"/>
            <a:ext cx="7272808" cy="8774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023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Այս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ուղղությունները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գիտնականի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բազմամյա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գործունեության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իրար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հետ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փոխկապակցված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էին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անմիջականորեն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156638"/>
            <a:ext cx="8460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Գիտական  գործունեություն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dmin\Рабочий стол\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971431" cy="46085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11247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Նա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21-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դ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հանճարեղ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քիմիկոսներից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մեկն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տվել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ֆիզիկական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հաստատուն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մեծությունների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միացությունների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բազ-մաթիվ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բնորոշումներ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(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տեսակարար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կշիռներ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ընդարձակում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այլն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),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ուսում-նասիրել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քարածուխի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դոնեցկյան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հանքավայրերը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մշակել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լուծույթների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հիդրատային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թեորիան: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3429000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Գրել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«</a:t>
            </a:r>
            <a:r>
              <a:rPr lang="ru-RU" sz="16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Քիմիայի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հիմունքները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» (1868—1871) </a:t>
            </a:r>
            <a:r>
              <a:rPr lang="ru-RU" sz="16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աշխատությունը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sz="16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որի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բազմաթիվ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հրատարա-կությունները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մեծ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ազդեցություն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են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ունեցել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քիմիկոսների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վրա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Դ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MS Mincho" pitchFamily="49" charset="-128"/>
              </a:rPr>
              <a:t>․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Ի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MS Mincho" pitchFamily="49" charset="-128"/>
              </a:rPr>
              <a:t>․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Մենդելեևը հեղինակ է</a:t>
            </a:r>
            <a:r>
              <a:rPr lang="en-US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քիմիայի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lang="en-US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ֆիզիկայի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lang="en-US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չափագիտության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lang="en-US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օդերեվութաբանության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lang="en-US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տնտեսագիտության</a:t>
            </a:r>
            <a:r>
              <a:rPr lang="en-US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մի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շարք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մեծալուրջ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հետազոտությունների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օդա-գնացության</a:t>
            </a:r>
            <a:r>
              <a:rPr lang="ru-RU" sz="16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գյուղատնտեսության</a:t>
            </a:r>
            <a:r>
              <a:rPr lang="ru-RU" sz="16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քիմիական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տեխնոլոգիաների</a:t>
            </a:r>
            <a:r>
              <a:rPr lang="en-US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հիմնարար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աշխատություն-ների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lang="hy-AM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ժողովրդական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լուսավորության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Ռուսաստանի</a:t>
            </a:r>
            <a:r>
              <a:rPr lang="en-US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արտադրական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ուժերի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զարգացման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պահանջների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հետ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կապված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այլ</a:t>
            </a: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Sylfaen" pitchFamily="18" charset="0"/>
              </a:rPr>
              <a:t>աշխատությունների</a:t>
            </a:r>
            <a:r>
              <a:rPr lang="ru-RU" sz="1600" dirty="0" smtClean="0">
                <a:latin typeface="Sylfaen" pitchFamily="18" charset="0"/>
                <a:ea typeface="Times New Roman" pitchFamily="18" charset="0"/>
                <a:cs typeface="Tahoma" pitchFamily="34" charset="0"/>
              </a:rPr>
              <a:t>:</a:t>
            </a:r>
            <a:endParaRPr lang="ru-RU" sz="1600" dirty="0"/>
          </a:p>
        </p:txBody>
      </p:sp>
      <p:sp>
        <p:nvSpPr>
          <p:cNvPr id="9" name="Rectangle 8"/>
          <p:cNvSpPr/>
          <p:nvPr/>
        </p:nvSpPr>
        <p:spPr>
          <a:xfrm>
            <a:off x="971600" y="6021288"/>
            <a:ext cx="2898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Դ.Ի.Մենդելեևի </a:t>
            </a:r>
            <a:r>
              <a:rPr lang="en-US" sz="1400" dirty="0" smtClean="0"/>
              <a:t> </a:t>
            </a:r>
            <a:r>
              <a:rPr lang="ru-RU" sz="1400" dirty="0" smtClean="0"/>
              <a:t>ստեղծած </a:t>
            </a:r>
            <a:r>
              <a:rPr lang="en-US" sz="1400" dirty="0" smtClean="0"/>
              <a:t> </a:t>
            </a:r>
            <a:r>
              <a:rPr lang="ru-RU" sz="1400" dirty="0" smtClean="0"/>
              <a:t>կշեռքը</a:t>
            </a:r>
            <a:endParaRPr lang="ru-RU" sz="1400" dirty="0"/>
          </a:p>
        </p:txBody>
      </p:sp>
      <p:sp>
        <p:nvSpPr>
          <p:cNvPr id="10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Content Placeholder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5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-3064822" y="3244334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271" y="188640"/>
            <a:ext cx="88917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Պարբերական  համակարգի  ստեղծումը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19064" y="1988840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1869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թվականի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փետրվարի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17-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ավարտելով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աշխատանքը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Տարրերի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համակարգի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փորձ՝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հիմնված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նրանց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ատոմային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կշռի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քիմիական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նմանութ-յան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վրա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»,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Դ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S Mincho" pitchFamily="49" charset="-128"/>
              </a:rPr>
              <a:t>․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S Mincho" pitchFamily="49" charset="-128"/>
              </a:rPr>
              <a:t>․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Մենդելեևը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բացահայտեց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բնության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հիմնարար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օրենքներից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մեկը՝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քիմիական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տարրերի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պարբերական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օրենքը: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11560" y="3429000"/>
            <a:ext cx="85324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շարք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երկրներում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որոշ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գիտնականներ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հատկապես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Գերմանիայում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ahoma" pitchFamily="34" charset="0"/>
              </a:rPr>
              <a:t>հայտ-նաբեր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համահեղինակ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համարում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յերին։Այս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համակարգերի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տարբերությունն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այն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յերի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աղյուսակը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այդ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ժամանակվա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հայտնի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քիմի-ական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տարրերի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դասակարգման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տարբերակ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իսկ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Մենդելեևի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կողմից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առա-ջարկած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պարբերականությունը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համակարգ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որը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տալիս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այն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ժամանակ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հայտնի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տարրերի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տեղը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որոշելու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թույլտվություն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տվող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օրինաչափության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ընկ-ալում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կանխագուշակել ոչ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միայն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գոյությունը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այլև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տալ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նրանց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բնութագրումը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Admin\Рабочий стол\%%%%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992888" cy="53225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55576" y="602128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 smtClean="0"/>
              <a:t>Մենդելեևի </a:t>
            </a:r>
            <a:r>
              <a:rPr lang="ru-RU" dirty="0" smtClean="0"/>
              <a:t> ստեղծած  պարբերական  </a:t>
            </a:r>
            <a:r>
              <a:rPr lang="hy-AM" dirty="0" smtClean="0"/>
              <a:t>աղյուսակի </a:t>
            </a:r>
            <a:r>
              <a:rPr lang="ru-RU" dirty="0" smtClean="0"/>
              <a:t> </a:t>
            </a:r>
            <a:r>
              <a:rPr lang="hy-AM" dirty="0" smtClean="0"/>
              <a:t>պատկերը</a:t>
            </a:r>
            <a:r>
              <a:rPr lang="ru-RU" dirty="0" smtClean="0"/>
              <a:t> </a:t>
            </a:r>
            <a:r>
              <a:rPr lang="hy-AM" dirty="0" smtClean="0"/>
              <a:t> իր </a:t>
            </a:r>
            <a:r>
              <a:rPr lang="ru-RU" dirty="0" smtClean="0"/>
              <a:t> </a:t>
            </a:r>
            <a:r>
              <a:rPr lang="hy-AM" dirty="0" smtClean="0"/>
              <a:t>գրքում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552" y="332656"/>
            <a:ext cx="84604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Պարբերական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համակարգը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ատոմի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կառուցվածքի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մասին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պատկերացումներ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չտալով հանդերձ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մոտենում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էայդ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խնդրին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նրա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լուծումը հայտնաբերվել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շնորհիվ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Մենդելեևի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Հենց այս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համակարգով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առաջնորդվել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հետազոտող-ները՝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ցույց տալով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իրենց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հետաքրքրող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գործոնները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այլ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ֆիզիկական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բնութա-գրիչների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հետ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1984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թվականի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ակադեմիկոս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S Mincho" pitchFamily="49" charset="-128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S Mincho" pitchFamily="49" charset="-128"/>
              </a:rPr>
              <a:t>․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Սպիցինը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գրում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S Mincho" pitchFamily="49" charset="-128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Ատոմ-ների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կառուցվածքի 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քիմիական վալենտականության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բնույթի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մասին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առաջին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պատկերացումները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հիմնվել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պարբերական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համակարգի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օգնությամբ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տեղադրված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տարրերի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առանձնահատկությունների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օրինաչափության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վրա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Գերմանացի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գիտնական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անօրգանական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ֆիզիկական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ևանալիտիկ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քիմիաները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միավորող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Անօրգանիկում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հիմնարար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ձեռնարկի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խմբագիր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ակադեմիկոս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Կոլդիցը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այսպես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մեկնաբանում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Մենդելեևի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հայտնագործության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առանձնահատկությունները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3933056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...Գիտնականներից ոչ մեը չի կարողացել ձևակերպել այդ օրինաչա-փությունը այնպես հստակ, ինչպես </a:t>
            </a:r>
            <a:r>
              <a:rPr lang="ru-RU" dirty="0" err="1" smtClean="0">
                <a:solidFill>
                  <a:schemeClr val="accent1"/>
                </a:solidFill>
              </a:rPr>
              <a:t>Մենդելեևը</a:t>
            </a:r>
            <a:r>
              <a:rPr lang="ru-RU" dirty="0" smtClean="0">
                <a:solidFill>
                  <a:schemeClr val="accent1"/>
                </a:solidFill>
              </a:rPr>
              <a:t>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Մասնավորապես</a:t>
            </a:r>
            <a:r>
              <a:rPr lang="ru-RU" dirty="0" smtClean="0">
                <a:solidFill>
                  <a:schemeClr val="accent1"/>
                </a:solidFill>
              </a:rPr>
              <a:t> դա վերաբերում է Ջոն Նյուլենդսին և Մ</a:t>
            </a:r>
            <a:r>
              <a:rPr lang="en-US" dirty="0" smtClean="0">
                <a:solidFill>
                  <a:schemeClr val="accent1"/>
                </a:solidFill>
              </a:rPr>
              <a:t>ա</a:t>
            </a:r>
            <a:r>
              <a:rPr lang="ru-RU" dirty="0" err="1" smtClean="0">
                <a:solidFill>
                  <a:schemeClr val="accent1"/>
                </a:solidFill>
              </a:rPr>
              <a:t>յերին</a:t>
            </a:r>
            <a:r>
              <a:rPr lang="ru-RU" dirty="0" smtClean="0">
                <a:solidFill>
                  <a:schemeClr val="accent1"/>
                </a:solidFill>
              </a:rPr>
              <a:t>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Դեռ</a:t>
            </a:r>
            <a:r>
              <a:rPr lang="ru-RU" dirty="0" smtClean="0">
                <a:solidFill>
                  <a:schemeClr val="accent1"/>
                </a:solidFill>
              </a:rPr>
              <a:t> չհայտնաբեր-ված տարրերի կանխագուշակումը, նրանց առանձնահատկություն-ների բացահայտումը պատկանում է միայն </a:t>
            </a:r>
            <a:r>
              <a:rPr lang="ru-RU" dirty="0" err="1" smtClean="0">
                <a:solidFill>
                  <a:schemeClr val="accent1"/>
                </a:solidFill>
              </a:rPr>
              <a:t>Մենդելեևին</a:t>
            </a:r>
            <a:r>
              <a:rPr lang="ru-RU" dirty="0" smtClean="0">
                <a:solidFill>
                  <a:schemeClr val="accent1"/>
                </a:solidFill>
              </a:rPr>
              <a:t>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Նա</a:t>
            </a:r>
            <a:r>
              <a:rPr lang="ru-RU" dirty="0" smtClean="0">
                <a:solidFill>
                  <a:schemeClr val="accent1"/>
                </a:solidFill>
              </a:rPr>
              <a:t> լավա-գույն կերպով իր ստեղծած պարբերական  համակարգում կարողա-ցավ </a:t>
            </a:r>
            <a:r>
              <a:rPr lang="en-US" dirty="0" smtClean="0">
                <a:solidFill>
                  <a:schemeClr val="accent1"/>
                </a:solidFill>
              </a:rPr>
              <a:t>կ</a:t>
            </a:r>
            <a:r>
              <a:rPr lang="ru-RU" dirty="0" smtClean="0">
                <a:solidFill>
                  <a:schemeClr val="accent1"/>
                </a:solidFill>
              </a:rPr>
              <a:t>իրառել իր մեթոդը </a:t>
            </a:r>
            <a:r>
              <a:rPr lang="ru-RU" dirty="0" err="1" smtClean="0">
                <a:solidFill>
                  <a:schemeClr val="accent1"/>
                </a:solidFill>
              </a:rPr>
              <a:t>ուղղահայաց</a:t>
            </a:r>
            <a:r>
              <a:rPr lang="ru-RU" dirty="0" smtClean="0">
                <a:solidFill>
                  <a:schemeClr val="accent1"/>
                </a:solidFill>
              </a:rPr>
              <a:t>,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հորիզոնական</a:t>
            </a:r>
            <a:r>
              <a:rPr lang="ru-RU" dirty="0" smtClean="0">
                <a:solidFill>
                  <a:schemeClr val="accent1"/>
                </a:solidFill>
              </a:rPr>
              <a:t>,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անկյունագծի</a:t>
            </a:r>
            <a:r>
              <a:rPr lang="ru-RU" dirty="0" smtClean="0">
                <a:solidFill>
                  <a:schemeClr val="accent1"/>
                </a:solidFill>
              </a:rPr>
              <a:t> մի</a:t>
            </a:r>
            <a:r>
              <a:rPr lang="en-US" dirty="0" err="1" smtClean="0">
                <a:solidFill>
                  <a:schemeClr val="accent1"/>
                </a:solidFill>
              </a:rPr>
              <a:t>ջոցով</a:t>
            </a:r>
            <a:r>
              <a:rPr lang="ru-RU" dirty="0" smtClean="0">
                <a:solidFill>
                  <a:schemeClr val="accent1"/>
                </a:solidFill>
              </a:rPr>
              <a:t>...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16632"/>
            <a:ext cx="84969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1869-1871թթ.-ին զարգացնելով պարբերականության </a:t>
            </a:r>
            <a:r>
              <a:rPr lang="ru-RU" sz="1600" dirty="0" err="1" smtClean="0"/>
              <a:t>գաղափարները</a:t>
            </a:r>
            <a:r>
              <a:rPr lang="ru-RU" sz="1600" dirty="0" smtClean="0"/>
              <a:t>,</a:t>
            </a:r>
            <a:r>
              <a:rPr lang="en-US" sz="1600" dirty="0" smtClean="0"/>
              <a:t> </a:t>
            </a:r>
            <a:r>
              <a:rPr lang="ru-RU" sz="1600" dirty="0" smtClean="0"/>
              <a:t>Դ. Ի. Մենդելեևը  ներմուծել  է քիմիական  պարբերական համակարգում տարրի տեղի հասկացությունը որ-պես նրա հատկությունների ամբողջացում՝ այլ տարրերի հատկությունների համեմա-տության հետ:Մասնավորապես,այս հիման վրա, հենվելով ապ</a:t>
            </a:r>
            <a:r>
              <a:rPr lang="en-US" sz="1600" dirty="0" smtClean="0"/>
              <a:t>ա</a:t>
            </a:r>
            <a:r>
              <a:rPr lang="ru-RU" sz="1600" dirty="0" smtClean="0"/>
              <a:t>կի առաջացնող օքսիդնե-րի հաջորդականության փոփոխության ուսւմնասիրությունների արդյունքների վրա, ուղ-ղել է 9 տարրերի (բերիլիում,ինդիում,ուրան և այլն)ատոմային զանգվածների արժեքները: 1870 թ.-ի նոյեմբերի 29-ին (դեկտեմբերին 11) թվագրված հոդվածում կանխագուշակել է երեք դեռևս չբացահայտված  տարրերի  գոյությունը, հաշվել  է  ատոմային  զանգվածները և նկարագրել է նրանց </a:t>
            </a:r>
            <a:r>
              <a:rPr lang="ru-RU" sz="1600" dirty="0" err="1" smtClean="0"/>
              <a:t>հատկությունները</a:t>
            </a:r>
            <a:r>
              <a:rPr lang="ru-RU" sz="1600" dirty="0" smtClean="0"/>
              <a:t>:</a:t>
            </a:r>
            <a:r>
              <a:rPr lang="en-US" sz="1600" dirty="0" smtClean="0"/>
              <a:t> </a:t>
            </a:r>
            <a:r>
              <a:rPr lang="ru-RU" sz="1600" dirty="0" smtClean="0"/>
              <a:t>1900 թ.-ին Դմիտրի Մենդելեևըև</a:t>
            </a:r>
            <a:r>
              <a:rPr lang="en-US" sz="1600" dirty="0" smtClean="0"/>
              <a:t> </a:t>
            </a:r>
            <a:r>
              <a:rPr lang="ru-RU" sz="1600" dirty="0" smtClean="0"/>
              <a:t> Ռամզայը եկան այն եզրակացության ,որ  պարբերական  համակարգում  անհրաժեշտ  է  ընդգրկել</a:t>
            </a:r>
            <a:r>
              <a:rPr lang="en-US" sz="1600" dirty="0" smtClean="0"/>
              <a:t> </a:t>
            </a:r>
            <a:r>
              <a:rPr lang="ru-RU" sz="1600" dirty="0" smtClean="0"/>
              <a:t> իներտ գազերի </a:t>
            </a:r>
            <a:r>
              <a:rPr lang="en-US" sz="1600" dirty="0" smtClean="0"/>
              <a:t> </a:t>
            </a:r>
            <a:r>
              <a:rPr lang="ru-RU" sz="1600" dirty="0" smtClean="0"/>
              <a:t>հատուկ, զրոյական  </a:t>
            </a:r>
            <a:r>
              <a:rPr lang="ru-RU" sz="1600" dirty="0" err="1" smtClean="0"/>
              <a:t>խումբ</a:t>
            </a:r>
            <a:r>
              <a:rPr lang="ru-RU" sz="1600" dirty="0" smtClean="0"/>
              <a:t>:</a:t>
            </a:r>
            <a:r>
              <a:rPr lang="en-US" sz="1600" dirty="0" smtClean="0"/>
              <a:t>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Նրա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մահվանից</a:t>
            </a:r>
            <a:r>
              <a:rPr lang="ru-RU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բազմաթիվ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տարիներ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անց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գիտնա</a:t>
            </a:r>
            <a:r>
              <a:rPr lang="ru-RU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կանները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հայտնաբերել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են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ևս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մեկ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տարր</a:t>
            </a:r>
            <a:r>
              <a:rPr lang="ru-RU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որը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պարբերական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համակարգում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զբաղեցնում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է</a:t>
            </a:r>
            <a:r>
              <a:rPr lang="ru-RU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101-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րդ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տեղը</a:t>
            </a:r>
            <a:r>
              <a:rPr lang="ru-RU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և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այն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անվանեցին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ի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պատիվ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մեծանուն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գիտնականի</a:t>
            </a:r>
            <a:r>
              <a:rPr lang="en-US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՝ </a:t>
            </a:r>
            <a:r>
              <a:rPr lang="ru-RU" sz="16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Մ ե ն դ ե լ ե վ ի </a:t>
            </a:r>
            <a:r>
              <a:rPr lang="en-US" sz="1600" b="1" dirty="0" err="1" smtClean="0">
                <a:solidFill>
                  <a:srgbClr val="C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ու</a:t>
            </a:r>
            <a:r>
              <a:rPr lang="en-US" sz="1600" b="1" dirty="0" smtClean="0">
                <a:solidFill>
                  <a:srgbClr val="C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 մ</a:t>
            </a:r>
            <a:r>
              <a:rPr lang="ru-RU" sz="1600" b="1" dirty="0" smtClean="0">
                <a:solidFill>
                  <a:srgbClr val="C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just"/>
            <a:r>
              <a:rPr lang="ru-RU" dirty="0" smtClean="0"/>
              <a:t> </a:t>
            </a:r>
          </a:p>
          <a:p>
            <a:pPr algn="just"/>
            <a:endParaRPr lang="ru-RU" dirty="0"/>
          </a:p>
        </p:txBody>
      </p:sp>
      <p:pic>
        <p:nvPicPr>
          <p:cNvPr id="6" name="Picture 2" descr="F:\mendele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842493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Content Placeholder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55576" y="404664"/>
            <a:ext cx="82089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Այսպիսով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1869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թ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ռ</a:t>
            </a:r>
            <a:r>
              <a:rPr kumimoji="0" lang="hy-AM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ուս քիմիկոս Դ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hy-AM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Մենդելեևը հայտնագործել  է պարբերականության  օրենքը և կազմել  քիմիական  տարրերի պարբերական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y-AM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համակարգը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y-AM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hy-AM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Որտեղ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այժմ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տարբերում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են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7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պարբերություն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՝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մեծ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փոքր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8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խումբ՝գլխավոր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երկրորդական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ենթախմբերով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Պ</a:t>
            </a:r>
            <a:r>
              <a:rPr kumimoji="0" lang="hy-AM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արբերությունները , բացառությամբ առաջինի, տարրերի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hy-AM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այն հորիզոնական շարքերն են, որոնք սկսվում են ալկալիական մետաղով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և </a:t>
            </a:r>
            <a:r>
              <a:rPr kumimoji="0" lang="hy-AM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վերջանում իներտ գազով:Խմբերը պարբերական համակարգում դասավորված են ուղղահայաց: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Գլխավոր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ենթախումբը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կազմված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է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և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΄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մեծ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և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΄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փոքր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պարբերության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տարրերից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: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Երկրորդական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ենթախումբը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կազմված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է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մեծ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պարբերության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տարրերից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hy-AM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Նա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հայտնաբերեց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նաև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պարբերական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օրենքը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հիմք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ընդունելով՝տարրերի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ատոմային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զանգվածների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մեծությունները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Քիմիական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տարրերը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դասավորեց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ըստ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ատոմային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կշիռների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զանգվածների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մեծացման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Հետագայում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hy-AM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Մենդելեևի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ձևակերպած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պարբերական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օրենքը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փոքր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փոփոխության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ենթարկվեց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արդի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գիտմականների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կողմից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կարևորելով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ոչ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թե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ատոմի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կշիռը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այլ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՝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միջուկի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լիցքը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տարրի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կարգաթիվը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):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21441" y="3228945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Մ.Գևորգյան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55576" y="116632"/>
            <a:ext cx="8143932" cy="2952328"/>
          </a:xfrm>
          <a:prstGeom prst="horizontalScroll">
            <a:avLst/>
          </a:prstGeom>
          <a:ln>
            <a:solidFill>
              <a:srgbClr val="C00000"/>
            </a:solidFill>
          </a:ln>
          <a:scene3d>
            <a:camera prst="orthographicFront">
              <a:rot lat="3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Պ</a:t>
            </a:r>
            <a:r>
              <a:rPr lang="hy-AM" sz="2400" dirty="0" smtClean="0"/>
              <a:t>արբերությունները, բացառությամբ</a:t>
            </a:r>
            <a:r>
              <a:rPr lang="en-US" sz="2400" dirty="0" smtClean="0"/>
              <a:t> </a:t>
            </a:r>
            <a:r>
              <a:rPr lang="hy-AM" sz="2400" dirty="0" smtClean="0"/>
              <a:t>առաջինի, տարրերի</a:t>
            </a:r>
            <a:r>
              <a:rPr lang="en-US" sz="2400" dirty="0" smtClean="0"/>
              <a:t>  </a:t>
            </a:r>
            <a:r>
              <a:rPr lang="hy-AM" sz="2400" dirty="0" smtClean="0"/>
              <a:t>այն</a:t>
            </a:r>
            <a:r>
              <a:rPr lang="en-US" sz="2400" dirty="0" smtClean="0"/>
              <a:t> </a:t>
            </a:r>
            <a:r>
              <a:rPr lang="hy-AM" sz="2400" dirty="0" smtClean="0"/>
              <a:t>հորիզոնական</a:t>
            </a:r>
            <a:r>
              <a:rPr lang="en-US" sz="2400" dirty="0" smtClean="0"/>
              <a:t> </a:t>
            </a:r>
            <a:r>
              <a:rPr lang="hy-AM" sz="2400" dirty="0" smtClean="0"/>
              <a:t>շարքերն</a:t>
            </a:r>
            <a:r>
              <a:rPr lang="en-US" sz="2400" dirty="0" smtClean="0"/>
              <a:t> </a:t>
            </a:r>
            <a:r>
              <a:rPr lang="hy-AM" sz="2400" dirty="0" smtClean="0"/>
              <a:t>են, որոնք</a:t>
            </a:r>
            <a:r>
              <a:rPr lang="en-US" sz="2400" dirty="0" smtClean="0"/>
              <a:t> </a:t>
            </a:r>
            <a:r>
              <a:rPr lang="hy-AM" sz="2400" dirty="0" smtClean="0"/>
              <a:t>սկսվում</a:t>
            </a:r>
            <a:r>
              <a:rPr lang="en-US" sz="2400" dirty="0" smtClean="0"/>
              <a:t> </a:t>
            </a:r>
            <a:r>
              <a:rPr lang="hy-AM" sz="2400" dirty="0" smtClean="0"/>
              <a:t>են</a:t>
            </a:r>
            <a:r>
              <a:rPr lang="en-US" sz="2400" dirty="0" smtClean="0"/>
              <a:t> </a:t>
            </a:r>
            <a:r>
              <a:rPr lang="hy-AM" sz="2400" dirty="0" smtClean="0"/>
              <a:t>ալկալիական</a:t>
            </a:r>
            <a:r>
              <a:rPr lang="en-US" sz="2400" dirty="0" smtClean="0"/>
              <a:t> </a:t>
            </a:r>
            <a:r>
              <a:rPr lang="hy-AM" sz="2400" dirty="0" smtClean="0"/>
              <a:t>մետաղով</a:t>
            </a:r>
            <a:r>
              <a:rPr lang="en-US" sz="2400" dirty="0" smtClean="0"/>
              <a:t> և </a:t>
            </a:r>
            <a:r>
              <a:rPr lang="hy-AM" sz="2400" dirty="0" smtClean="0"/>
              <a:t>վերջանում</a:t>
            </a:r>
            <a:r>
              <a:rPr lang="en-US" sz="2400" dirty="0" smtClean="0"/>
              <a:t> </a:t>
            </a:r>
            <a:r>
              <a:rPr lang="hy-AM" sz="2400" dirty="0" smtClean="0"/>
              <a:t>իներտ</a:t>
            </a:r>
            <a:r>
              <a:rPr lang="en-US" sz="2400" dirty="0" smtClean="0"/>
              <a:t> </a:t>
            </a:r>
            <a:r>
              <a:rPr lang="hy-AM" sz="2400" dirty="0" smtClean="0"/>
              <a:t>գազով:</a:t>
            </a:r>
            <a:endParaRPr lang="en-US" sz="2400" dirty="0" smtClean="0"/>
          </a:p>
          <a:p>
            <a:pPr algn="ctr"/>
            <a:r>
              <a:rPr lang="en-US" sz="2400" dirty="0" err="1" smtClean="0"/>
              <a:t>Պարբերական</a:t>
            </a:r>
            <a:r>
              <a:rPr lang="en-US" sz="2400" dirty="0" smtClean="0"/>
              <a:t> </a:t>
            </a:r>
            <a:r>
              <a:rPr lang="en-US" sz="2400" dirty="0" err="1" smtClean="0"/>
              <a:t>համակարգում</a:t>
            </a:r>
            <a:r>
              <a:rPr lang="en-US" sz="2400" dirty="0" smtClean="0"/>
              <a:t> </a:t>
            </a:r>
            <a:r>
              <a:rPr lang="en-US" sz="2400" dirty="0" err="1" smtClean="0"/>
              <a:t>պարբերությունների</a:t>
            </a:r>
            <a:r>
              <a:rPr lang="en-US" sz="2400" dirty="0" smtClean="0"/>
              <a:t> </a:t>
            </a:r>
            <a:r>
              <a:rPr lang="en-US" sz="2400" dirty="0" err="1" smtClean="0"/>
              <a:t>թիվը</a:t>
            </a:r>
            <a:r>
              <a:rPr lang="en-US" sz="2400" dirty="0" smtClean="0"/>
              <a:t> </a:t>
            </a:r>
            <a:r>
              <a:rPr lang="ru-RU" sz="2400" dirty="0" smtClean="0"/>
              <a:t>7</a:t>
            </a:r>
            <a:r>
              <a:rPr lang="en-US" sz="2400" dirty="0" smtClean="0"/>
              <a:t> է: </a:t>
            </a:r>
            <a:r>
              <a:rPr lang="en-US" sz="2400" dirty="0" err="1" smtClean="0"/>
              <a:t>Նրանք</a:t>
            </a:r>
            <a:r>
              <a:rPr lang="en-US" sz="2400" dirty="0" smtClean="0"/>
              <a:t> </a:t>
            </a:r>
            <a:r>
              <a:rPr lang="en-US" sz="2400" dirty="0" err="1" smtClean="0"/>
              <a:t>լինում</a:t>
            </a:r>
            <a:r>
              <a:rPr lang="en-US" sz="2400" dirty="0" smtClean="0"/>
              <a:t> </a:t>
            </a:r>
            <a:r>
              <a:rPr lang="en-US" sz="2400" dirty="0" err="1" smtClean="0"/>
              <a:t>են</a:t>
            </a:r>
            <a:r>
              <a:rPr lang="en-US" sz="2400" dirty="0" smtClean="0"/>
              <a:t> </a:t>
            </a:r>
            <a:r>
              <a:rPr lang="en-US" sz="2400" dirty="0" err="1" smtClean="0"/>
              <a:t>մեծ</a:t>
            </a:r>
            <a:r>
              <a:rPr lang="en-US" sz="2400" dirty="0" smtClean="0"/>
              <a:t> և </a:t>
            </a:r>
            <a:r>
              <a:rPr lang="en-US" sz="2400" dirty="0" err="1" smtClean="0"/>
              <a:t>փոքր</a:t>
            </a:r>
            <a:r>
              <a:rPr lang="en-US" sz="2400" dirty="0" smtClean="0"/>
              <a:t>:</a:t>
            </a:r>
            <a:r>
              <a:rPr lang="hy-AM" sz="2400" dirty="0" smtClean="0"/>
              <a:t> </a:t>
            </a:r>
            <a:endParaRPr lang="ru-RU" sz="2400" dirty="0"/>
          </a:p>
        </p:txBody>
      </p:sp>
      <p:sp>
        <p:nvSpPr>
          <p:cNvPr id="5" name="Horizontal Scroll 4"/>
          <p:cNvSpPr/>
          <p:nvPr/>
        </p:nvSpPr>
        <p:spPr>
          <a:xfrm>
            <a:off x="755576" y="3068960"/>
            <a:ext cx="8143932" cy="3456384"/>
          </a:xfrm>
          <a:prstGeom prst="horizontalScroll">
            <a:avLst/>
          </a:prstGeom>
          <a:ln>
            <a:solidFill>
              <a:srgbClr val="C00000"/>
            </a:solidFill>
          </a:ln>
          <a:scene3d>
            <a:camera prst="orthographicFront">
              <a:rot lat="3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hy-AM" sz="2400" dirty="0" smtClean="0"/>
              <a:t>Խմբերը պարբերական համակարգում դասավորված են </a:t>
            </a:r>
            <a:r>
              <a:rPr lang="en-US" sz="2400" dirty="0" smtClean="0"/>
              <a:t> </a:t>
            </a:r>
            <a:r>
              <a:rPr lang="hy-AM" sz="2400" dirty="0" smtClean="0"/>
              <a:t>ուղղահայաց:</a:t>
            </a:r>
            <a:r>
              <a:rPr lang="en-US" sz="2400" dirty="0" err="1" smtClean="0"/>
              <a:t>Խումբը</a:t>
            </a:r>
            <a:r>
              <a:rPr lang="en-US" sz="2400" dirty="0" smtClean="0"/>
              <a:t> </a:t>
            </a:r>
            <a:r>
              <a:rPr lang="en-US" sz="2400" dirty="0" err="1" smtClean="0"/>
              <a:t>կազմված</a:t>
            </a:r>
            <a:r>
              <a:rPr lang="en-US" sz="2400" dirty="0" smtClean="0"/>
              <a:t> է </a:t>
            </a:r>
            <a:r>
              <a:rPr lang="en-US" sz="2400" dirty="0" err="1" smtClean="0"/>
              <a:t>գլխավոր</a:t>
            </a:r>
            <a:r>
              <a:rPr lang="en-US" sz="2400" dirty="0" smtClean="0"/>
              <a:t> և </a:t>
            </a:r>
            <a:r>
              <a:rPr lang="en-US" sz="2400" dirty="0" err="1" smtClean="0"/>
              <a:t>երկրորդական</a:t>
            </a:r>
            <a:r>
              <a:rPr lang="en-US" sz="2400" dirty="0" smtClean="0"/>
              <a:t> </a:t>
            </a:r>
            <a:r>
              <a:rPr lang="en-US" sz="2400" dirty="0" err="1" smtClean="0"/>
              <a:t>ենթախմբից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/>
              <a:t>Գլխավոր</a:t>
            </a:r>
            <a:r>
              <a:rPr lang="en-US" sz="2400" dirty="0" smtClean="0"/>
              <a:t> </a:t>
            </a:r>
            <a:r>
              <a:rPr lang="en-US" sz="2400" dirty="0" err="1" smtClean="0"/>
              <a:t>ենթախումբը</a:t>
            </a:r>
            <a:r>
              <a:rPr lang="en-US" sz="2400" dirty="0" smtClean="0"/>
              <a:t> </a:t>
            </a:r>
            <a:r>
              <a:rPr lang="en-US" sz="2400" dirty="0" err="1" smtClean="0"/>
              <a:t>կազմված</a:t>
            </a:r>
            <a:r>
              <a:rPr lang="en-US" sz="2400" dirty="0" smtClean="0"/>
              <a:t> է և</a:t>
            </a:r>
            <a:r>
              <a:rPr lang="el-GR" sz="2400" dirty="0" smtClean="0"/>
              <a:t>΄</a:t>
            </a:r>
            <a:r>
              <a:rPr lang="en-US" sz="2400" dirty="0" smtClean="0"/>
              <a:t> </a:t>
            </a:r>
            <a:r>
              <a:rPr lang="en-US" sz="2400" dirty="0" err="1" smtClean="0"/>
              <a:t>մեծ</a:t>
            </a:r>
            <a:r>
              <a:rPr lang="en-US" sz="2400" dirty="0" smtClean="0"/>
              <a:t>, և</a:t>
            </a:r>
            <a:r>
              <a:rPr lang="el-GR" sz="2400" dirty="0" smtClean="0"/>
              <a:t>΄</a:t>
            </a:r>
            <a:r>
              <a:rPr lang="en-US" sz="2400" dirty="0" smtClean="0"/>
              <a:t> </a:t>
            </a:r>
            <a:r>
              <a:rPr lang="en-US" sz="2400" dirty="0" err="1" smtClean="0"/>
              <a:t>փոքր</a:t>
            </a:r>
            <a:r>
              <a:rPr lang="en-US" sz="2400" dirty="0" smtClean="0"/>
              <a:t> </a:t>
            </a:r>
            <a:r>
              <a:rPr lang="en-US" sz="2400" dirty="0" err="1" smtClean="0"/>
              <a:t>պարբերության</a:t>
            </a:r>
            <a:r>
              <a:rPr lang="en-US" sz="2400" dirty="0" smtClean="0"/>
              <a:t> </a:t>
            </a:r>
            <a:r>
              <a:rPr lang="en-US" sz="2400" dirty="0" err="1" smtClean="0"/>
              <a:t>տարրերից</a:t>
            </a:r>
            <a:r>
              <a:rPr lang="en-US" sz="2400" dirty="0" smtClean="0"/>
              <a:t>: </a:t>
            </a:r>
            <a:r>
              <a:rPr lang="en-US" sz="2400" dirty="0" err="1" smtClean="0"/>
              <a:t>Երկրորդական</a:t>
            </a:r>
            <a:r>
              <a:rPr lang="en-US" sz="2400" dirty="0" smtClean="0"/>
              <a:t> </a:t>
            </a:r>
            <a:r>
              <a:rPr lang="en-US" sz="2400" dirty="0" err="1" smtClean="0"/>
              <a:t>ենթախումբն</a:t>
            </a:r>
            <a:r>
              <a:rPr lang="en-US" sz="2400" dirty="0" smtClean="0"/>
              <a:t> </a:t>
            </a:r>
            <a:r>
              <a:rPr lang="en-US" sz="2400" dirty="0" err="1" smtClean="0"/>
              <a:t>ընդգրկում</a:t>
            </a:r>
            <a:r>
              <a:rPr lang="en-US" sz="2400" dirty="0" smtClean="0"/>
              <a:t>  է  </a:t>
            </a:r>
            <a:r>
              <a:rPr lang="en-US" sz="2400" dirty="0" err="1" smtClean="0"/>
              <a:t>մեծ</a:t>
            </a:r>
            <a:r>
              <a:rPr lang="en-US" sz="2400" dirty="0" smtClean="0"/>
              <a:t>   </a:t>
            </a:r>
            <a:r>
              <a:rPr lang="en-US" sz="2400" dirty="0" err="1" smtClean="0"/>
              <a:t>պարբերության</a:t>
            </a:r>
            <a:r>
              <a:rPr lang="en-US" sz="2400" dirty="0" smtClean="0"/>
              <a:t> </a:t>
            </a:r>
            <a:r>
              <a:rPr lang="en-US" sz="2400" dirty="0" err="1" smtClean="0"/>
              <a:t>տարրերը</a:t>
            </a:r>
            <a:r>
              <a:rPr lang="en-US" sz="2400" dirty="0" smtClean="0"/>
              <a:t>: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16632"/>
            <a:ext cx="721332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   «</a:t>
            </a:r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Sylfaen" pitchFamily="18" charset="0"/>
              </a:rPr>
              <a:t>Երազում</a:t>
            </a:r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Sylfaen" pitchFamily="18" charset="0"/>
              </a:rPr>
              <a:t>տեսած</a:t>
            </a:r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» </a:t>
            </a:r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Sylfaen" pitchFamily="18" charset="0"/>
              </a:rPr>
              <a:t>տարրերի</a:t>
            </a:r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Sylfaen" pitchFamily="18" charset="0"/>
              </a:rPr>
              <a:t>պարբերական</a:t>
            </a:r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Sylfaen" pitchFamily="18" charset="0"/>
              </a:rPr>
              <a:t>համակարգի</a:t>
            </a:r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Sylfaen" pitchFamily="18" charset="0"/>
              </a:rPr>
              <a:t>մասին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11560" y="2348880"/>
            <a:ext cx="8352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Տարրերի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պարբերական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համակարգի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մասին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պատկերացումները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Դ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S Mincho" pitchFamily="49" charset="-128"/>
              </a:rPr>
              <a:t>․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S Mincho" pitchFamily="49" charset="-128"/>
              </a:rPr>
              <a:t>․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Մենդելեևը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երկար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ժամանակ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չէր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կարղանում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ներակայացնել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պարզ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համադրության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տեսքով: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Եռօրյա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լարված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աշխատանքից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հետո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նա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օր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պառկում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հանգստանալու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ննջում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Հետո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նա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պատմում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է՝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Երազում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հստակ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տեսնում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աղյուսակը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որտեղ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տարրերը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դասավորված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ինչպես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հարկն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Արթնանում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հենց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նույն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պահին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նոթագրում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թղթի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ծայրին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նորից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քուն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մտնում: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Միայն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տեղում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հետագայում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հարկ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եղավ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ճշգրտումներ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անել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»: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Այս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պատմվածքը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ծնել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բազմաթիվ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գիտական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մտքեր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առասպելներ: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Միաժամանակ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գիտենք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որ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Մենդելեևը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Պետերբուրգյան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թերթի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լրագրողին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հումորով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էր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տվել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այս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պատասխանը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իրականում՝ինչպես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վկայում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է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Ալեքսանդր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Ալեքսանդրովիչ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Ինոստրանցևը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նա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այս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մարդ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ֆենոմենի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տեսել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մարդկային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ուղեղի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մտքի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լարված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աշխատանքի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հոգեբանական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ազդեցության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օրինակներից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մեկը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որ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պարբերական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համակարգի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ատեղծումը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20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տարիների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տքնաջան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աշխատանքի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արդյունքն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/>
                <a:cs typeface="Sylfae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88640"/>
            <a:ext cx="82809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Հայոց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այբուբենի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հրաշքը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59632" y="1556792"/>
            <a:ext cx="698477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Ռուս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գիտնական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Մենդելեևի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մեծագործությունն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այն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կարողացել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բնության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եղած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քիմիական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տարրերին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պարբերական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աղյուսակի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տեսք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տալ՝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միաժամանակ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բազում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գիտելիքներ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հաղորդելով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յուրաքանչյուր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նյութի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մասին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Հայտնի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նաև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այս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գյուտի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ծագմանն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առնչվող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այն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զրույցը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թե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բնագիտության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բախտորոշ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այս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կռահումները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Մենդելեևի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ուղեղում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առկայծել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երազում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Իսկ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մենք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շատ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լավ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գիտենք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թե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Մաշտոցն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ինչպես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հղացել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հայոց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այբուբենի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ամբողջական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շարքը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երազում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գիտնականի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մտքի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տվայտանքները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որևէ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խնդրի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շուրջը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նրա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պրպտումները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կարող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ձև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կերպարանք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առնել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քնի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թերևս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այնքան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էլ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անհավանական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չէ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համենայնդեպս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դա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հաստատող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փաստերը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բավականին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շատ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Իսկ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այդպե՞ս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եղել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Մենդելևի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պարագայում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Արդյոք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քիմիական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տարրերի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բնութագրիչները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նրանից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առաջ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որևէ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ձևով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չե՞ն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արտահայտվել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544" y="116632"/>
            <a:ext cx="8676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Ահա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փոքրիկ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աղյուսակ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որից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երևում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մետաղների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հայերեն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անվանումները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երբ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գրում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ենք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դասական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ուղղագրությամբ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հին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հնչողությանը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համապատասխան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բոլոր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տա-ռերի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կարգահամարների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գումարումով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արտահայտում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տվյալ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մետաղների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ատոմական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կշիռների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թիվը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534561"/>
            <a:ext cx="8604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Հայկական այբուբենի զարմանահրաշ գաղտնիքների մասին պատմող հոդվածում ասվում է</a:t>
            </a:r>
            <a:r>
              <a:rPr lang="en-US" sz="1600" dirty="0" smtClean="0"/>
              <a:t>, </a:t>
            </a:r>
            <a:r>
              <a:rPr lang="ru-RU" sz="1600" dirty="0" smtClean="0"/>
              <a:t>որ հնագույն ժամանակներում մարդկությանը հայտնի նյութերի անունները հայկական այբուբենում են ամփոփված</a:t>
            </a:r>
            <a:r>
              <a:rPr lang="en-US" sz="1600" dirty="0" smtClean="0"/>
              <a:t>: </a:t>
            </a:r>
            <a:r>
              <a:rPr lang="ru-RU" sz="1600" dirty="0" smtClean="0"/>
              <a:t>Նյութերի անվանումների տառերի թիվը համապատասխա-նում է Մենդելեևի աղյուսակի նյութերի համարներին</a:t>
            </a:r>
            <a:r>
              <a:rPr lang="en-US" sz="1600" dirty="0" smtClean="0"/>
              <a:t>:</a:t>
            </a:r>
            <a:r>
              <a:rPr lang="ru-RU" sz="1600" dirty="0" smtClean="0"/>
              <a:t>Այսպես</a:t>
            </a:r>
            <a:r>
              <a:rPr lang="en-US" sz="1600" dirty="0" smtClean="0"/>
              <a:t>,</a:t>
            </a:r>
            <a:r>
              <a:rPr lang="ru-RU" sz="1600" dirty="0" smtClean="0"/>
              <a:t>օրինակ</a:t>
            </a:r>
            <a:r>
              <a:rPr lang="en-US" sz="1600" dirty="0" smtClean="0"/>
              <a:t>,</a:t>
            </a:r>
            <a:r>
              <a:rPr lang="ru-RU" sz="1600" dirty="0" smtClean="0"/>
              <a:t>Ա</a:t>
            </a:r>
            <a:r>
              <a:rPr lang="en-US" sz="1600" dirty="0" smtClean="0"/>
              <a:t>-</a:t>
            </a:r>
            <a:r>
              <a:rPr lang="ru-RU" sz="1600" dirty="0" smtClean="0"/>
              <a:t>ն առաջինն է</a:t>
            </a:r>
            <a:r>
              <a:rPr lang="en-US" sz="1600" dirty="0" smtClean="0"/>
              <a:t>,</a:t>
            </a:r>
            <a:r>
              <a:rPr lang="ru-RU" sz="1600" dirty="0" smtClean="0"/>
              <a:t>Ս</a:t>
            </a:r>
            <a:r>
              <a:rPr lang="en-US" sz="1600" dirty="0" smtClean="0"/>
              <a:t>-</a:t>
            </a:r>
            <a:r>
              <a:rPr lang="ru-RU" sz="1600" dirty="0" smtClean="0"/>
              <a:t>ն՝</a:t>
            </a:r>
            <a:r>
              <a:rPr lang="en-US" sz="1600" dirty="0" smtClean="0"/>
              <a:t> 29-</a:t>
            </a:r>
            <a:r>
              <a:rPr lang="ru-RU" sz="1600" dirty="0" smtClean="0"/>
              <a:t>րդը և այլն</a:t>
            </a:r>
            <a:r>
              <a:rPr lang="en-US" sz="1600" dirty="0" smtClean="0"/>
              <a:t>: </a:t>
            </a:r>
            <a:endParaRPr lang="ru-RU" sz="1600" dirty="0"/>
          </a:p>
        </p:txBody>
      </p:sp>
      <p:pic>
        <p:nvPicPr>
          <p:cNvPr id="7" name="Picture 6" descr="C:\Documents and Settings\Admin\Рабочий стол\7777888888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3894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komp\Рабочий стол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6200000">
            <a:off x="-3115900" y="3244334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ուսուցչուհի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33265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Այսպիսով</a:t>
            </a:r>
            <a:r>
              <a:rPr lang="en-US" sz="1600" dirty="0" smtClean="0"/>
              <a:t>, </a:t>
            </a:r>
            <a:r>
              <a:rPr lang="ru-RU" sz="1600" dirty="0" smtClean="0"/>
              <a:t>եթե վերցնենք նյութի հին հայկական անվանումն ու դրանց տառերի թվերը գումարենք</a:t>
            </a:r>
            <a:r>
              <a:rPr lang="en-US" sz="1600" dirty="0" smtClean="0"/>
              <a:t>, </a:t>
            </a:r>
            <a:r>
              <a:rPr lang="ru-RU" sz="1600" dirty="0" smtClean="0"/>
              <a:t>Մենդելեևի աղյուսակում կհայտնաբերենք այդ նյութը</a:t>
            </a:r>
            <a:r>
              <a:rPr lang="en-US" sz="1600" dirty="0" smtClean="0"/>
              <a:t>: </a:t>
            </a:r>
            <a:r>
              <a:rPr lang="ru-RU" sz="1600" dirty="0" smtClean="0"/>
              <a:t>Օրինակ</a:t>
            </a:r>
            <a:r>
              <a:rPr lang="en-US" sz="1600" dirty="0" smtClean="0"/>
              <a:t>, </a:t>
            </a:r>
            <a:r>
              <a:rPr lang="ru-RU" sz="1600" dirty="0" smtClean="0"/>
              <a:t>Ոսկի բառը</a:t>
            </a:r>
            <a:r>
              <a:rPr lang="en-US" sz="1600" dirty="0" smtClean="0"/>
              <a:t>. </a:t>
            </a:r>
            <a:r>
              <a:rPr lang="ru-RU" sz="1600" dirty="0" smtClean="0"/>
              <a:t>Ո</a:t>
            </a:r>
            <a:r>
              <a:rPr lang="en-US" sz="1600" dirty="0" smtClean="0"/>
              <a:t>-</a:t>
            </a:r>
            <a:r>
              <a:rPr lang="ru-RU" sz="1600" dirty="0" smtClean="0"/>
              <a:t>ն Այբուբենի</a:t>
            </a:r>
            <a:r>
              <a:rPr lang="en-US" sz="1600" dirty="0" smtClean="0"/>
              <a:t> 24-</a:t>
            </a:r>
            <a:r>
              <a:rPr lang="ru-RU" sz="1600" dirty="0" smtClean="0"/>
              <a:t>րդ տառն է</a:t>
            </a:r>
            <a:r>
              <a:rPr lang="en-US" sz="1600" dirty="0" smtClean="0"/>
              <a:t>, </a:t>
            </a:r>
            <a:r>
              <a:rPr lang="ru-RU" sz="1600" dirty="0" smtClean="0"/>
              <a:t>Ս</a:t>
            </a:r>
            <a:r>
              <a:rPr lang="en-US" sz="1600" dirty="0" smtClean="0"/>
              <a:t>-</a:t>
            </a:r>
            <a:r>
              <a:rPr lang="ru-RU" sz="1600" dirty="0" smtClean="0"/>
              <a:t>ն՝</a:t>
            </a:r>
            <a:r>
              <a:rPr lang="en-US" sz="1600" dirty="0" smtClean="0"/>
              <a:t> 29-</a:t>
            </a:r>
            <a:r>
              <a:rPr lang="ru-RU" sz="1600" dirty="0" smtClean="0"/>
              <a:t>րդ</a:t>
            </a:r>
            <a:r>
              <a:rPr lang="en-US" sz="1600" dirty="0" smtClean="0"/>
              <a:t>, </a:t>
            </a:r>
            <a:r>
              <a:rPr lang="ru-RU" sz="1600" dirty="0" smtClean="0"/>
              <a:t>Կ</a:t>
            </a:r>
            <a:r>
              <a:rPr lang="en-US" sz="1600" dirty="0" smtClean="0"/>
              <a:t>-</a:t>
            </a:r>
            <a:r>
              <a:rPr lang="ru-RU" sz="1600" dirty="0" smtClean="0"/>
              <a:t>ն՝</a:t>
            </a:r>
            <a:r>
              <a:rPr lang="en-US" sz="1600" dirty="0" smtClean="0"/>
              <a:t> 15-</a:t>
            </a:r>
            <a:r>
              <a:rPr lang="ru-RU" sz="1600" dirty="0" smtClean="0"/>
              <a:t>րդ</a:t>
            </a:r>
            <a:r>
              <a:rPr lang="en-US" sz="1600" dirty="0" smtClean="0"/>
              <a:t>, </a:t>
            </a:r>
            <a:r>
              <a:rPr lang="ru-RU" sz="1600" dirty="0" smtClean="0"/>
              <a:t>Ի</a:t>
            </a:r>
            <a:r>
              <a:rPr lang="en-US" sz="1600" dirty="0" smtClean="0"/>
              <a:t>-</a:t>
            </a:r>
            <a:r>
              <a:rPr lang="ru-RU" sz="1600" dirty="0" smtClean="0"/>
              <a:t>ն՝</a:t>
            </a:r>
            <a:r>
              <a:rPr lang="en-US" sz="1600" dirty="0" smtClean="0"/>
              <a:t> 11-</a:t>
            </a:r>
            <a:r>
              <a:rPr lang="ru-RU" sz="1600" dirty="0" smtClean="0"/>
              <a:t>րդ </a:t>
            </a:r>
            <a:endParaRPr lang="en-US" sz="1600" dirty="0" smtClean="0"/>
          </a:p>
          <a:p>
            <a:r>
              <a:rPr lang="en-US" sz="1600" dirty="0" smtClean="0"/>
              <a:t>                                          </a:t>
            </a:r>
            <a:r>
              <a:rPr lang="ru-RU" sz="1600" b="1" dirty="0" smtClean="0"/>
              <a:t>Ո</a:t>
            </a:r>
            <a:r>
              <a:rPr lang="en-US" sz="1600" b="1" dirty="0" smtClean="0"/>
              <a:t>+</a:t>
            </a:r>
            <a:r>
              <a:rPr lang="ru-RU" sz="1600" b="1" dirty="0" smtClean="0"/>
              <a:t>Ս</a:t>
            </a:r>
            <a:r>
              <a:rPr lang="en-US" sz="1600" b="1" dirty="0" smtClean="0"/>
              <a:t>+</a:t>
            </a:r>
            <a:r>
              <a:rPr lang="ru-RU" sz="1600" b="1" dirty="0" smtClean="0"/>
              <a:t>Կ</a:t>
            </a:r>
            <a:r>
              <a:rPr lang="en-US" sz="1600" b="1" dirty="0" smtClean="0"/>
              <a:t>+</a:t>
            </a:r>
            <a:r>
              <a:rPr lang="ru-RU" sz="1600" b="1" dirty="0" smtClean="0"/>
              <a:t>Ի</a:t>
            </a:r>
            <a:r>
              <a:rPr lang="en-US" sz="1600" b="1" dirty="0" smtClean="0"/>
              <a:t>  = 24 + 29 + 15 + 11 = 79 </a:t>
            </a:r>
          </a:p>
          <a:p>
            <a:r>
              <a:rPr lang="ru-RU" sz="1600" dirty="0" smtClean="0"/>
              <a:t>Իսկ Մենդելեևի աղյուսակում</a:t>
            </a:r>
            <a:r>
              <a:rPr lang="en-US" sz="1600" dirty="0" smtClean="0"/>
              <a:t> 79-</a:t>
            </a:r>
            <a:r>
              <a:rPr lang="ru-RU" sz="1600" dirty="0" smtClean="0"/>
              <a:t>րդը Ոսկին է</a:t>
            </a:r>
            <a:r>
              <a:rPr lang="en-US" sz="1600" dirty="0" smtClean="0"/>
              <a:t>: </a:t>
            </a:r>
            <a:r>
              <a:rPr lang="ru-RU" sz="1600" dirty="0" smtClean="0"/>
              <a:t>Այս օրինաչափությամբ հնարավոր է գտնել</a:t>
            </a:r>
            <a:r>
              <a:rPr lang="en-US" sz="1600" dirty="0" smtClean="0"/>
              <a:t> 7 </a:t>
            </a:r>
            <a:r>
              <a:rPr lang="ru-RU" sz="1600" dirty="0" smtClean="0"/>
              <a:t>ազնիվ մետաղ</a:t>
            </a:r>
            <a:r>
              <a:rPr lang="en-US" sz="1600" dirty="0" smtClean="0"/>
              <a:t>, </a:t>
            </a:r>
            <a:r>
              <a:rPr lang="ru-RU" sz="1600" dirty="0" smtClean="0"/>
              <a:t>որ հայտնի էին հնագույն ժամանակներից</a:t>
            </a:r>
            <a:r>
              <a:rPr lang="en-US" sz="1600" dirty="0" smtClean="0"/>
              <a:t>: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2050" name="Picture 2" descr="C:\Documents and Settings\Admin\Рабочий стол\1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8104574" cy="458942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9552" y="1772816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Ո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Ս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Կ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Ի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= 24 + 29 + 15 + 11 = 79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2492896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Ա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Ր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Ծ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=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47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3212976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Ա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Լ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Ա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Թ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=1+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+9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056" y="3933056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Ս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Ն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Ի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Կ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29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+22+3+11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+15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=79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056" y="4581128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Մ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Ե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Դ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20 + 5 + 4 =29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56" y="5301208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Կ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Լ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Ա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Ե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Կ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=15+12+1+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7+15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6021288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Ա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Ր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Ճ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Ի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Ճ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=+32+19+11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+19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82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260648"/>
            <a:ext cx="882047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y-AM" sz="3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Մ</a:t>
            </a:r>
            <a:r>
              <a:rPr lang="ru-RU" sz="3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ենդելեեվի   պարբերական աղյուսակը </a:t>
            </a:r>
            <a:r>
              <a:rPr lang="en-US" sz="3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և  հայերենի այբուբենը</a:t>
            </a:r>
            <a:endParaRPr lang="en-US" sz="3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464613" cy="47525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9552" y="260648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Այստեղ  ուշագրավ է նաև պղինձ բառի հայերեն հին անունը՝ մեդ</a:t>
            </a:r>
            <a:r>
              <a:rPr lang="en-US" sz="1600" b="1" dirty="0" smtClean="0"/>
              <a:t>, </a:t>
            </a:r>
            <a:r>
              <a:rPr lang="ru-RU" sz="1600" b="1" dirty="0" smtClean="0"/>
              <a:t>ինչից էլ բաղադրվել է մետաղ բառը</a:t>
            </a:r>
            <a:r>
              <a:rPr lang="en-US" sz="1600" b="1" dirty="0" smtClean="0"/>
              <a:t>:</a:t>
            </a:r>
            <a:r>
              <a:rPr lang="ru-RU" sz="1600" dirty="0" smtClean="0"/>
              <a:t>Հայոց այբուբենի և Մենդելեևի պարբերական աղյուսակի առնչակցության մասին տարբեր լրատվամիջոցներում կարծիքներ են հայտնել այդ հարցով հետաքրքրվող մտավորականներ Սամվել Բեկթաշյանը</a:t>
            </a:r>
            <a:r>
              <a:rPr lang="en-US" sz="1600" dirty="0" smtClean="0"/>
              <a:t>, </a:t>
            </a:r>
            <a:r>
              <a:rPr lang="ru-RU" sz="1600" dirty="0" smtClean="0"/>
              <a:t>Վահան Սեթյանը</a:t>
            </a:r>
            <a:r>
              <a:rPr lang="en-US" sz="1600" dirty="0" smtClean="0"/>
              <a:t>, </a:t>
            </a:r>
            <a:r>
              <a:rPr lang="ru-RU" sz="1600" dirty="0" smtClean="0"/>
              <a:t>Գագիկ Սուխուդյանը</a:t>
            </a:r>
            <a:r>
              <a:rPr lang="en-US" sz="1600" dirty="0" smtClean="0"/>
              <a:t>, </a:t>
            </a:r>
            <a:r>
              <a:rPr lang="ru-RU" sz="1600" dirty="0" smtClean="0"/>
              <a:t>վերջինս իր տեսակետները ներկայացրել է Հ</a:t>
            </a:r>
            <a:r>
              <a:rPr lang="en-US" sz="1600" dirty="0" smtClean="0"/>
              <a:t>1-</a:t>
            </a:r>
            <a:r>
              <a:rPr lang="ru-RU" sz="1600" dirty="0" smtClean="0"/>
              <a:t>ի եթերում</a:t>
            </a:r>
            <a:r>
              <a:rPr lang="en-US" sz="1600" dirty="0" smtClean="0"/>
              <a:t>, </a:t>
            </a:r>
            <a:r>
              <a:rPr lang="ru-RU" sz="1600" dirty="0" smtClean="0"/>
              <a:t>անշուշտ</a:t>
            </a:r>
            <a:r>
              <a:rPr lang="en-US" sz="1600" dirty="0" smtClean="0"/>
              <a:t>, </a:t>
            </a:r>
            <a:r>
              <a:rPr lang="ru-RU" sz="1600" dirty="0" smtClean="0"/>
              <a:t>այլ անդրադարձներ ևս եղել են</a:t>
            </a:r>
            <a:r>
              <a:rPr lang="en-US" sz="1600" dirty="0" smtClean="0"/>
              <a:t>: </a:t>
            </a:r>
            <a:endParaRPr lang="ru-RU" sz="1600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1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368292" cy="47992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1560" y="47667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Ամենահետաքրքիր եզրահանգումն արել է Սամվել Բեկթաշյանը</a:t>
            </a:r>
            <a:r>
              <a:rPr lang="en-US" sz="1600" dirty="0" smtClean="0"/>
              <a:t>:</a:t>
            </a:r>
            <a:r>
              <a:rPr lang="ru-RU" sz="1600" dirty="0" smtClean="0"/>
              <a:t>Նա</a:t>
            </a:r>
            <a:r>
              <a:rPr lang="en-US" sz="1600" dirty="0" smtClean="0"/>
              <a:t> «</a:t>
            </a:r>
            <a:r>
              <a:rPr lang="ru-RU" sz="1600" dirty="0" smtClean="0"/>
              <a:t>Լույս</a:t>
            </a:r>
            <a:r>
              <a:rPr lang="en-US" sz="1600" dirty="0" smtClean="0"/>
              <a:t> </a:t>
            </a:r>
            <a:r>
              <a:rPr lang="ru-RU" sz="1600" dirty="0" smtClean="0"/>
              <a:t>աշխարհ</a:t>
            </a:r>
            <a:r>
              <a:rPr lang="en-US" sz="1600" dirty="0" smtClean="0"/>
              <a:t>» </a:t>
            </a:r>
            <a:r>
              <a:rPr lang="ru-RU" sz="1600" dirty="0" smtClean="0"/>
              <a:t>կայքի եթերում ասում էր</a:t>
            </a:r>
            <a:r>
              <a:rPr lang="en-US" sz="1600" dirty="0" smtClean="0"/>
              <a:t>,</a:t>
            </a:r>
            <a:r>
              <a:rPr lang="ru-RU" sz="1600" dirty="0" smtClean="0"/>
              <a:t>թե հայոց այբուբենում արտացոլված է ամբողջ ատոմային ֆիզի</a:t>
            </a:r>
            <a:r>
              <a:rPr lang="en-US" sz="1600" dirty="0" smtClean="0"/>
              <a:t>-</a:t>
            </a:r>
            <a:r>
              <a:rPr lang="ru-RU" sz="1600" dirty="0" smtClean="0"/>
              <a:t>կան</a:t>
            </a:r>
            <a:r>
              <a:rPr lang="en-US" sz="1600" dirty="0" smtClean="0"/>
              <a:t>: </a:t>
            </a:r>
            <a:r>
              <a:rPr lang="ru-RU" sz="1600" dirty="0" smtClean="0"/>
              <a:t>Ներքոնշյալ</a:t>
            </a:r>
            <a:r>
              <a:rPr lang="en-US" sz="1600" dirty="0" smtClean="0"/>
              <a:t> </a:t>
            </a:r>
            <a:r>
              <a:rPr lang="ru-RU" sz="1600" dirty="0" smtClean="0"/>
              <a:t> յոթ </a:t>
            </a:r>
            <a:r>
              <a:rPr lang="en-US" sz="1600" dirty="0" smtClean="0"/>
              <a:t> </a:t>
            </a:r>
            <a:r>
              <a:rPr lang="ru-RU" sz="1600" dirty="0" smtClean="0"/>
              <a:t>մետաղների պարագայում</a:t>
            </a:r>
            <a:r>
              <a:rPr lang="en-US" sz="1600" dirty="0" smtClean="0"/>
              <a:t> </a:t>
            </a:r>
            <a:r>
              <a:rPr lang="ru-RU" sz="1600" dirty="0" smtClean="0"/>
              <a:t> խոսել պատահականության</a:t>
            </a:r>
            <a:r>
              <a:rPr lang="en-US" sz="1600" dirty="0" smtClean="0"/>
              <a:t>, </a:t>
            </a:r>
            <a:r>
              <a:rPr lang="ru-RU" sz="1600" dirty="0" smtClean="0"/>
              <a:t>ինչ</a:t>
            </a:r>
            <a:r>
              <a:rPr lang="en-US" sz="1600" dirty="0" smtClean="0"/>
              <a:t>-</a:t>
            </a:r>
            <a:r>
              <a:rPr lang="ru-RU" sz="1600" dirty="0" smtClean="0"/>
              <a:t>ինչ զուգադիպությունների մասին՝ նշանակում է երևակայության բոլոր սահմանները </a:t>
            </a:r>
            <a:r>
              <a:rPr lang="en-US" sz="1600" dirty="0" smtClean="0"/>
              <a:t> </a:t>
            </a:r>
            <a:r>
              <a:rPr lang="ru-RU" sz="1600" dirty="0" smtClean="0"/>
              <a:t>ջնջել</a:t>
            </a:r>
            <a:r>
              <a:rPr lang="en-US" sz="1600" dirty="0" smtClean="0"/>
              <a:t>: </a:t>
            </a:r>
            <a:endParaRPr lang="ru-RU" sz="1600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1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424536" cy="48712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9552" y="11663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Նման հավանականությունը</a:t>
            </a:r>
            <a:r>
              <a:rPr lang="en-US" sz="1600" dirty="0" smtClean="0"/>
              <a:t>, </a:t>
            </a:r>
            <a:r>
              <a:rPr lang="ru-RU" sz="1600" dirty="0" smtClean="0"/>
              <a:t>սակայն</a:t>
            </a:r>
            <a:r>
              <a:rPr lang="en-US" sz="1600" dirty="0" smtClean="0"/>
              <a:t>, </a:t>
            </a:r>
            <a:r>
              <a:rPr lang="ru-RU" sz="1600" dirty="0" smtClean="0"/>
              <a:t>հնարավորություն </a:t>
            </a:r>
            <a:r>
              <a:rPr lang="en-US" sz="1600" dirty="0" smtClean="0"/>
              <a:t> </a:t>
            </a:r>
            <a:r>
              <a:rPr lang="ru-RU" sz="1600" dirty="0" smtClean="0"/>
              <a:t>կտար շատ </a:t>
            </a:r>
            <a:r>
              <a:rPr lang="en-US" sz="1600" dirty="0" smtClean="0"/>
              <a:t> </a:t>
            </a:r>
            <a:r>
              <a:rPr lang="ru-RU" sz="1600" dirty="0" smtClean="0"/>
              <a:t>հարցերից </a:t>
            </a:r>
            <a:r>
              <a:rPr lang="en-US" sz="1600" dirty="0" smtClean="0"/>
              <a:t> </a:t>
            </a:r>
            <a:r>
              <a:rPr lang="ru-RU" sz="1600" dirty="0" smtClean="0"/>
              <a:t>խուսա</a:t>
            </a:r>
            <a:r>
              <a:rPr lang="en-US" sz="1600" dirty="0" smtClean="0"/>
              <a:t>-</a:t>
            </a:r>
            <a:r>
              <a:rPr lang="ru-RU" sz="1600" dirty="0" smtClean="0"/>
              <a:t>փել</a:t>
            </a:r>
            <a:r>
              <a:rPr lang="en-US" sz="1600" dirty="0" smtClean="0"/>
              <a:t>: </a:t>
            </a:r>
            <a:r>
              <a:rPr lang="ru-RU" sz="1600" dirty="0" smtClean="0"/>
              <a:t>Օրինակ՝ ինչպե՞ս </a:t>
            </a:r>
            <a:r>
              <a:rPr lang="en-US" sz="1600" dirty="0" smtClean="0"/>
              <a:t> </a:t>
            </a:r>
            <a:r>
              <a:rPr lang="ru-RU" sz="1600" dirty="0" smtClean="0"/>
              <a:t>կարող </a:t>
            </a:r>
            <a:r>
              <a:rPr lang="en-US" sz="1600" dirty="0" smtClean="0"/>
              <a:t> </a:t>
            </a:r>
            <a:r>
              <a:rPr lang="ru-RU" sz="1600" dirty="0" smtClean="0"/>
              <a:t>էր</a:t>
            </a:r>
            <a:r>
              <a:rPr lang="en-US" sz="1600" dirty="0" smtClean="0"/>
              <a:t> 5-</a:t>
            </a:r>
            <a:r>
              <a:rPr lang="ru-RU" sz="1600" dirty="0" smtClean="0"/>
              <a:t>րդ</a:t>
            </a:r>
            <a:r>
              <a:rPr lang="en-US" sz="1600" dirty="0" smtClean="0"/>
              <a:t> </a:t>
            </a:r>
            <a:r>
              <a:rPr lang="ru-RU" sz="1600" dirty="0" smtClean="0"/>
              <a:t> դարում</a:t>
            </a:r>
            <a:r>
              <a:rPr lang="en-US" sz="1600" dirty="0" smtClean="0"/>
              <a:t> </a:t>
            </a:r>
            <a:r>
              <a:rPr lang="ru-RU" sz="1600" dirty="0" smtClean="0"/>
              <a:t> Մեսրոպ</a:t>
            </a:r>
            <a:r>
              <a:rPr lang="en-US" sz="1600" dirty="0" smtClean="0"/>
              <a:t> </a:t>
            </a:r>
            <a:r>
              <a:rPr lang="ru-RU" sz="1600" dirty="0" smtClean="0"/>
              <a:t> Մաշտոցը հնարել</a:t>
            </a:r>
            <a:r>
              <a:rPr lang="en-US" sz="1600" dirty="0" smtClean="0"/>
              <a:t> </a:t>
            </a:r>
            <a:r>
              <a:rPr lang="ru-RU" sz="1600" dirty="0" smtClean="0"/>
              <a:t> մի այբուբեն</a:t>
            </a:r>
            <a:r>
              <a:rPr lang="en-US" sz="1600" dirty="0" smtClean="0"/>
              <a:t>, </a:t>
            </a:r>
            <a:r>
              <a:rPr lang="ru-RU" sz="1600" dirty="0" smtClean="0"/>
              <a:t>որով շատ ավելի հին բառեր գրելով՝ բնագիտական տեղեկություն ստանայինք</a:t>
            </a:r>
            <a:r>
              <a:rPr lang="en-US" sz="1600" dirty="0" smtClean="0"/>
              <a:t>: </a:t>
            </a:r>
            <a:r>
              <a:rPr lang="ru-RU" sz="1600" dirty="0" smtClean="0"/>
              <a:t>Այժմ շատ գիտնականներ ասում են</a:t>
            </a:r>
            <a:r>
              <a:rPr lang="en-US" sz="1600" dirty="0" smtClean="0"/>
              <a:t>, </a:t>
            </a:r>
            <a:r>
              <a:rPr lang="ru-RU" sz="1600" dirty="0" smtClean="0"/>
              <a:t>թե Մաշտոցը պարզապես վերագտել է մեր կորսված նշանագրե</a:t>
            </a:r>
            <a:r>
              <a:rPr lang="en-US" sz="1600" dirty="0" smtClean="0"/>
              <a:t>-</a:t>
            </a:r>
            <a:r>
              <a:rPr lang="ru-RU" sz="1600" dirty="0" smtClean="0"/>
              <a:t>րը</a:t>
            </a:r>
            <a:r>
              <a:rPr lang="en-US" sz="1600" dirty="0" smtClean="0"/>
              <a:t>, </a:t>
            </a:r>
            <a:r>
              <a:rPr lang="ru-RU" sz="1600" dirty="0" smtClean="0"/>
              <a:t>և նրա </a:t>
            </a:r>
            <a:r>
              <a:rPr lang="en-US" sz="1600" dirty="0" smtClean="0"/>
              <a:t> </a:t>
            </a:r>
            <a:r>
              <a:rPr lang="ru-RU" sz="1600" dirty="0" smtClean="0"/>
              <a:t>մեծագույն </a:t>
            </a:r>
            <a:r>
              <a:rPr lang="en-US" sz="1600" dirty="0" smtClean="0"/>
              <a:t> </a:t>
            </a:r>
            <a:r>
              <a:rPr lang="ru-RU" sz="1600" dirty="0" smtClean="0"/>
              <a:t>ծառայությունը </a:t>
            </a:r>
            <a:r>
              <a:rPr lang="en-US" sz="1600" dirty="0" smtClean="0"/>
              <a:t> </a:t>
            </a:r>
            <a:r>
              <a:rPr lang="ru-RU" sz="1600" dirty="0" smtClean="0"/>
              <a:t>տառերի</a:t>
            </a:r>
            <a:r>
              <a:rPr lang="en-US" sz="1600" dirty="0" smtClean="0"/>
              <a:t> </a:t>
            </a:r>
            <a:r>
              <a:rPr lang="ru-RU" sz="1600" dirty="0" smtClean="0"/>
              <a:t> մեր հավաքածուն </a:t>
            </a:r>
            <a:r>
              <a:rPr lang="en-US" sz="1600" dirty="0" smtClean="0"/>
              <a:t> </a:t>
            </a:r>
            <a:r>
              <a:rPr lang="ru-RU" sz="1600" dirty="0" smtClean="0"/>
              <a:t>այբուբենի վերածելն ու դասավորելն </a:t>
            </a:r>
            <a:r>
              <a:rPr lang="en-US" sz="1600" dirty="0" smtClean="0"/>
              <a:t> </a:t>
            </a:r>
            <a:r>
              <a:rPr lang="ru-RU" sz="1600" dirty="0" smtClean="0"/>
              <a:t>է</a:t>
            </a:r>
            <a:r>
              <a:rPr lang="en-US" sz="1600" dirty="0" smtClean="0"/>
              <a:t> </a:t>
            </a:r>
            <a:r>
              <a:rPr lang="ru-RU" sz="1600" dirty="0" smtClean="0"/>
              <a:t> եղել</a:t>
            </a:r>
            <a:r>
              <a:rPr lang="en-US" sz="1600" dirty="0" smtClean="0"/>
              <a:t>: </a:t>
            </a:r>
            <a:endParaRPr lang="ru-RU" sz="1600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1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312050" cy="4727228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1560" y="204610"/>
            <a:ext cx="83529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Սակայն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նման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արդյունքի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հասնելու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հզորագույն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համակարգիչներով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հագեցած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քանի՞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փորձարան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պետք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նրա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աշխատեր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Sylfae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Մաշտոցի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արածը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սխրանք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եղել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երևի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մեկը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չի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կասկածում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Միայն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թե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դեռ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պետք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պարզել՝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հատկապես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ո՞րն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եղել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դրա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իսկական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էությունը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1416" y="289716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Հայկական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այբուբենի 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մեջ 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աստվածային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ծածկագիր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կա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888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8029575" cy="43338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1560" y="1340768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ru-RU" dirty="0" smtClean="0"/>
              <a:t>Իսկ եթե այնուամենայնիվ հավատանք</a:t>
            </a:r>
            <a:r>
              <a:rPr lang="en-US" dirty="0" smtClean="0"/>
              <a:t>, </a:t>
            </a:r>
            <a:r>
              <a:rPr lang="ru-RU" dirty="0" smtClean="0"/>
              <a:t>թե հայանուն մետաղների տառերի կարգաթվերի գումարները պատահականորեն են այդպիսի ճշգրիտ բնորոշիչ արտահայտում</a:t>
            </a:r>
            <a:r>
              <a:rPr lang="en-US" dirty="0" smtClean="0"/>
              <a:t>, </a:t>
            </a:r>
            <a:r>
              <a:rPr lang="ru-RU" dirty="0" smtClean="0"/>
              <a:t>գուցե արժե նայել այս նկարին</a:t>
            </a:r>
            <a:r>
              <a:rPr lang="en-US" dirty="0" smtClean="0"/>
              <a:t>: 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76837" y="179576"/>
            <a:ext cx="8532440" cy="6555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   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Այստեղ</a:t>
            </a:r>
            <a:r>
              <a:rPr lang="ru-RU" sz="2100" dirty="0" smtClean="0"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քիմիական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տարրերի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դասավորության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Նիլս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Բորի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վար-կածն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Հանճարեղ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ֆիզիոկս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Նիլս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Բորը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քիմիական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տարրերի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Մենդելեևի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աղյուսակը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դասավորեց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այլ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կերպ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ինչպես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նկարում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է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պատկերված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ու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ակամա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ստացվել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է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այնպես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որ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այդ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սխեման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նման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է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դարձել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հայոց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Զվարթնոց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տաճարին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:</a:t>
            </a:r>
            <a:r>
              <a:rPr kumimoji="0" lang="hy-AM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Բավական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միայն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դիրքը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փոխել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դնել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7-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րդ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դարի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հայոց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տաճարի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կողքին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նմանությունն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ակնհայտ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hy-AM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anose="010A0502050306030303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Ինչո՞վ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նման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Մենդելեևի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քիմիական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տարրերի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աղյուսակը՝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Զվարթնոց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տաճարին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հրապարակման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մեջ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կարդում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ենք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որ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Զվարթնոցի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I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հարկի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պատուհանների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նաև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սյուների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թիվը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32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է՝ճիշտ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այնքան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որքան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քիմիական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տարր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Բորը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տեղադրել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իր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աղյուսակի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հիմքում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Զվարթնոցի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գմբեթի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պատուհանների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թիվը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16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է՝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ճիշտ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այնքան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որքան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կա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Բորի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աղյուսակի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վերնամասում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: </a:t>
            </a:r>
            <a:endParaRPr kumimoji="0" lang="hy-AM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anose="010A0502050306030303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Զվարթնոց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տաճարն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Աստծո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այբուբենն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Ինչպես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հայոց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այբուբենն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վերջանում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Ք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Քե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Քրիստոս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տառով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այնպես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էլ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մարդուն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թույլատրելի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տարրերի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շարքը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մարդու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բանականության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սահմանը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վերջանում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Կրիպտոնով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(Kr): </a:t>
            </a:r>
            <a:endParaRPr kumimoji="0" lang="hy-AM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anose="010A0502050306030303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   </a:t>
            </a:r>
            <a:r>
              <a:rPr kumimoji="0" lang="ru-RU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Բորյան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աղյուսակը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վերջանում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Ուրանով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(U),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որն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ինչպես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հայտնի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է՝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ռադիոակտիվ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տարր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ու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արգելված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եղել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հնում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,-</a:t>
            </a:r>
            <a:r>
              <a:rPr kumimoji="0" lang="hy-AM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եզրափակում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հոդվածագիրը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5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20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7056784" cy="6624736"/>
          </a:xfrm>
          <a:prstGeom prst="rect">
            <a:avLst/>
          </a:prstGeom>
          <a:noFill/>
        </p:spPr>
      </p:pic>
      <p:sp>
        <p:nvSpPr>
          <p:cNvPr id="5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1" y="116632"/>
            <a:ext cx="870045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3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151" y="109667"/>
            <a:ext cx="5040560" cy="662473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3365" y="2413337"/>
            <a:ext cx="3816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i="1" dirty="0" smtClean="0"/>
              <a:t>  </a:t>
            </a:r>
            <a:r>
              <a:rPr lang="hy-AM" b="1" i="1" dirty="0" smtClean="0"/>
              <a:t>Ռուս </a:t>
            </a:r>
            <a:r>
              <a:rPr lang="en-US" b="1" i="1" dirty="0" smtClean="0"/>
              <a:t> </a:t>
            </a:r>
            <a:r>
              <a:rPr lang="hy-AM" b="1" i="1" dirty="0" smtClean="0"/>
              <a:t>քիմիկոս </a:t>
            </a:r>
            <a:r>
              <a:rPr lang="en-US" b="1" i="1" dirty="0" smtClean="0"/>
              <a:t> </a:t>
            </a:r>
            <a:r>
              <a:rPr lang="hy-AM" b="1" i="1" dirty="0" smtClean="0"/>
              <a:t>Դ</a:t>
            </a:r>
            <a:r>
              <a:rPr lang="en-US" b="1" i="1" dirty="0" smtClean="0"/>
              <a:t>.</a:t>
            </a:r>
            <a:r>
              <a:rPr lang="hy-AM" b="1" i="1" dirty="0" smtClean="0"/>
              <a:t>Մենդելեևը</a:t>
            </a:r>
            <a:endParaRPr lang="en-US" b="1" i="1" dirty="0" smtClean="0"/>
          </a:p>
          <a:p>
            <a:pPr>
              <a:buNone/>
            </a:pPr>
            <a:r>
              <a:rPr lang="hy-AM" b="1" i="1" dirty="0" smtClean="0"/>
              <a:t> </a:t>
            </a:r>
            <a:r>
              <a:rPr lang="ru-RU" b="1" i="1" dirty="0" smtClean="0"/>
              <a:t>1869</a:t>
            </a:r>
            <a:r>
              <a:rPr lang="en-US" b="1" i="1" dirty="0" smtClean="0"/>
              <a:t> </a:t>
            </a:r>
            <a:r>
              <a:rPr lang="en-US" b="1" i="1" dirty="0" err="1" smtClean="0"/>
              <a:t>թվ</a:t>
            </a:r>
            <a:r>
              <a:rPr lang="en-US" b="1" i="1" dirty="0" smtClean="0"/>
              <a:t>.-</a:t>
            </a:r>
            <a:r>
              <a:rPr lang="en-US" b="1" i="1" dirty="0" err="1" smtClean="0"/>
              <a:t>ին</a:t>
            </a:r>
            <a:r>
              <a:rPr lang="en-US" b="1" i="1" dirty="0" smtClean="0"/>
              <a:t>  </a:t>
            </a:r>
            <a:r>
              <a:rPr lang="hy-AM" b="1" i="1" dirty="0" smtClean="0"/>
              <a:t>հայտնագործել </a:t>
            </a:r>
            <a:r>
              <a:rPr lang="en-US" b="1" i="1" dirty="0" smtClean="0"/>
              <a:t>  </a:t>
            </a:r>
            <a:r>
              <a:rPr lang="hy-AM" b="1" i="1" dirty="0" smtClean="0"/>
              <a:t>է </a:t>
            </a:r>
            <a:endParaRPr lang="en-US" b="1" i="1" dirty="0" smtClean="0"/>
          </a:p>
          <a:p>
            <a:pPr>
              <a:buNone/>
            </a:pPr>
            <a:r>
              <a:rPr lang="hy-AM" b="1" i="1" dirty="0" smtClean="0"/>
              <a:t>պարբերականության օրենքը և կազմել </a:t>
            </a:r>
            <a:r>
              <a:rPr lang="en-US" b="1" i="1" dirty="0" smtClean="0"/>
              <a:t> </a:t>
            </a:r>
            <a:r>
              <a:rPr lang="hy-AM" b="1" i="1" dirty="0" smtClean="0"/>
              <a:t>քիմիական </a:t>
            </a:r>
            <a:r>
              <a:rPr lang="en-US" b="1" i="1" dirty="0" smtClean="0"/>
              <a:t> </a:t>
            </a:r>
            <a:r>
              <a:rPr lang="hy-AM" b="1" i="1" dirty="0" smtClean="0"/>
              <a:t>տարրերի </a:t>
            </a:r>
            <a:endParaRPr lang="en-US" b="1" i="1" dirty="0" smtClean="0"/>
          </a:p>
          <a:p>
            <a:pPr>
              <a:buNone/>
            </a:pPr>
            <a:r>
              <a:rPr lang="hy-AM" b="1" i="1" dirty="0" smtClean="0"/>
              <a:t>Պարբերական</a:t>
            </a:r>
            <a:r>
              <a:rPr lang="en-US" b="1" i="1" dirty="0" smtClean="0"/>
              <a:t>  </a:t>
            </a:r>
            <a:r>
              <a:rPr lang="hy-AM" b="1" i="1" dirty="0" smtClean="0"/>
              <a:t>համակարգը: </a:t>
            </a:r>
            <a:r>
              <a:rPr lang="en-US" b="1" i="1" dirty="0" smtClean="0"/>
              <a:t> </a:t>
            </a:r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ru-RU" b="1" i="1" dirty="0" smtClean="0"/>
              <a:t>   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611560" y="404664"/>
            <a:ext cx="3384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Դ.Ի.Մենդելեև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660" y="1093367"/>
            <a:ext cx="3528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 smtClean="0">
                <a:latin typeface="Sylfaen" panose="010A0502050306030303" pitchFamily="18" charset="0"/>
              </a:rPr>
              <a:t>Ծ</a:t>
            </a:r>
            <a:r>
              <a:rPr lang="en-US" sz="1600" b="1" i="1" dirty="0" err="1" smtClean="0">
                <a:latin typeface="Sylfaen" panose="010A0502050306030303" pitchFamily="18" charset="0"/>
              </a:rPr>
              <a:t>նվել</a:t>
            </a:r>
            <a:r>
              <a:rPr lang="en-US" sz="1600" b="1" i="1" dirty="0" smtClean="0">
                <a:latin typeface="Sylfaen" panose="010A0502050306030303" pitchFamily="18" charset="0"/>
              </a:rPr>
              <a:t> է 1834</a:t>
            </a:r>
            <a:r>
              <a:rPr lang="hy-AM" sz="1600" b="1" i="1" dirty="0" smtClean="0">
                <a:latin typeface="Sylfaen" panose="010A0502050306030303" pitchFamily="18" charset="0"/>
              </a:rPr>
              <a:t> </a:t>
            </a:r>
            <a:r>
              <a:rPr lang="en-US" sz="1600" b="1" i="1" dirty="0" smtClean="0">
                <a:latin typeface="Sylfaen" panose="010A0502050306030303" pitchFamily="18" charset="0"/>
              </a:rPr>
              <a:t>թ. </a:t>
            </a:r>
            <a:r>
              <a:rPr lang="en-US" sz="1600" b="1" i="1" dirty="0" err="1" smtClean="0">
                <a:latin typeface="Sylfaen" panose="010A0502050306030303" pitchFamily="18" charset="0"/>
              </a:rPr>
              <a:t>Փետրվարի</a:t>
            </a:r>
            <a:r>
              <a:rPr lang="en-US" sz="1600" b="1" i="1" dirty="0" smtClean="0">
                <a:latin typeface="Sylfaen" panose="010A0502050306030303" pitchFamily="18" charset="0"/>
              </a:rPr>
              <a:t> 8-ին</a:t>
            </a:r>
            <a:r>
              <a:rPr lang="ru-RU" sz="1600" dirty="0" smtClean="0">
                <a:latin typeface="Sylfaen" panose="010A0502050306030303" pitchFamily="18" charset="0"/>
              </a:rPr>
              <a:t>՝</a:t>
            </a:r>
            <a:r>
              <a:rPr lang="hy-AM" sz="1600" dirty="0" smtClean="0">
                <a:latin typeface="Sylfaen" panose="010A0502050306030303" pitchFamily="18" charset="0"/>
              </a:rPr>
              <a:t>  </a:t>
            </a:r>
          </a:p>
          <a:p>
            <a:r>
              <a:rPr lang="hy-AM" sz="1600" b="1" i="1" dirty="0">
                <a:latin typeface="Sylfaen" panose="010A0502050306030303" pitchFamily="18" charset="0"/>
              </a:rPr>
              <a:t> </a:t>
            </a:r>
            <a:r>
              <a:rPr lang="hy-AM" sz="1600" b="1" i="1" dirty="0" smtClean="0">
                <a:latin typeface="Sylfaen" panose="010A0502050306030303" pitchFamily="18" charset="0"/>
              </a:rPr>
              <a:t>                                   Տոբոլսկում։ </a:t>
            </a:r>
          </a:p>
          <a:p>
            <a:r>
              <a:rPr lang="hy-AM" sz="1600" b="1" i="1" dirty="0" smtClean="0">
                <a:latin typeface="Sylfaen" panose="010A0502050306030303" pitchFamily="18" charset="0"/>
              </a:rPr>
              <a:t>Մահացել է 1907 թ․՝ Պետերբուրգում։</a:t>
            </a:r>
          </a:p>
          <a:p>
            <a:endParaRPr lang="hy-AM" dirty="0" smtClean="0"/>
          </a:p>
          <a:p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450302" y="3969454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b="1" i="1" dirty="0" smtClean="0">
                <a:latin typeface="Sylfaen" panose="010A0502050306030303" pitchFamily="18" charset="0"/>
              </a:rPr>
              <a:t>Ի</a:t>
            </a:r>
            <a:r>
              <a:rPr lang="ru-RU" b="1" i="1" dirty="0" smtClean="0">
                <a:latin typeface="Sylfaen" panose="010A0502050306030303" pitchFamily="18" charset="0"/>
              </a:rPr>
              <a:t> </a:t>
            </a:r>
            <a:r>
              <a:rPr lang="hy-AM" b="1" i="1" dirty="0" smtClean="0">
                <a:latin typeface="Sylfaen" panose="010A0502050306030303" pitchFamily="18" charset="0"/>
              </a:rPr>
              <a:t> նշանավորումն </a:t>
            </a:r>
            <a:r>
              <a:rPr lang="ru-RU" b="1" i="1" dirty="0" smtClean="0">
                <a:latin typeface="Sylfaen" panose="010A0502050306030303" pitchFamily="18" charset="0"/>
              </a:rPr>
              <a:t> </a:t>
            </a:r>
            <a:r>
              <a:rPr lang="hy-AM" b="1" i="1" dirty="0" smtClean="0">
                <a:latin typeface="Sylfaen" panose="010A0502050306030303" pitchFamily="18" charset="0"/>
              </a:rPr>
              <a:t>19-րդ դարի երկրորդ կեսի պատմական այդ իրադարձության՝</a:t>
            </a:r>
            <a:r>
              <a:rPr lang="en-US" b="1" i="1" dirty="0" smtClean="0">
                <a:latin typeface="Sylfaen" panose="010A0502050306030303" pitchFamily="18" charset="0"/>
              </a:rPr>
              <a:t> </a:t>
            </a:r>
            <a:r>
              <a:rPr lang="hy-AM" b="1" i="1" dirty="0" smtClean="0">
                <a:latin typeface="Sylfaen" panose="010A0502050306030303" pitchFamily="18" charset="0"/>
              </a:rPr>
              <a:t>ՄԱԿ-ի գլխավոր ասամբլեայի </a:t>
            </a:r>
            <a:r>
              <a:rPr lang="ru-RU" b="1" i="1" dirty="0" smtClean="0">
                <a:latin typeface="Sylfaen" panose="010A0502050306030303" pitchFamily="18" charset="0"/>
              </a:rPr>
              <a:t> </a:t>
            </a:r>
            <a:r>
              <a:rPr lang="hy-AM" b="1" i="1" dirty="0" smtClean="0">
                <a:latin typeface="Sylfaen" panose="010A0502050306030303" pitchFamily="18" charset="0"/>
              </a:rPr>
              <a:t>որոշ</a:t>
            </a:r>
            <a:r>
              <a:rPr lang="ru-RU" b="1" i="1" dirty="0" smtClean="0">
                <a:latin typeface="Sylfaen" panose="010A0502050306030303" pitchFamily="18" charset="0"/>
              </a:rPr>
              <a:t> -</a:t>
            </a:r>
            <a:r>
              <a:rPr lang="hy-AM" b="1" i="1" dirty="0" smtClean="0">
                <a:latin typeface="Sylfaen" panose="010A0502050306030303" pitchFamily="18" charset="0"/>
              </a:rPr>
              <a:t>մամբ </a:t>
            </a:r>
            <a:r>
              <a:rPr lang="ru-RU" b="1" i="1" dirty="0" smtClean="0">
                <a:latin typeface="Sylfaen" panose="010A0502050306030303" pitchFamily="18" charset="0"/>
              </a:rPr>
              <a:t> </a:t>
            </a:r>
            <a:r>
              <a:rPr lang="hy-AM" b="1" i="1" dirty="0" smtClean="0">
                <a:latin typeface="Sylfaen" panose="010A0502050306030303" pitchFamily="18" charset="0"/>
              </a:rPr>
              <a:t>2019 թվականը </a:t>
            </a:r>
            <a:r>
              <a:rPr lang="ru-RU" b="1" i="1" dirty="0" smtClean="0">
                <a:latin typeface="Sylfaen" panose="010A0502050306030303" pitchFamily="18" charset="0"/>
              </a:rPr>
              <a:t> հայտա -րարվել է Դ.</a:t>
            </a:r>
            <a:r>
              <a:rPr lang="en-US" b="1" i="1" dirty="0" smtClean="0">
                <a:latin typeface="Sylfaen" panose="010A0502050306030303" pitchFamily="18" charset="0"/>
              </a:rPr>
              <a:t> </a:t>
            </a:r>
            <a:r>
              <a:rPr lang="ru-RU" b="1" i="1" dirty="0" smtClean="0">
                <a:latin typeface="Sylfaen" panose="010A0502050306030303" pitchFamily="18" charset="0"/>
              </a:rPr>
              <a:t>Ի.</a:t>
            </a:r>
            <a:r>
              <a:rPr lang="en-US" b="1" i="1" dirty="0" smtClean="0">
                <a:latin typeface="Sylfaen" panose="010A0502050306030303" pitchFamily="18" charset="0"/>
              </a:rPr>
              <a:t> </a:t>
            </a:r>
            <a:r>
              <a:rPr lang="ru-RU" b="1" i="1" dirty="0" err="1" smtClean="0">
                <a:latin typeface="Sylfaen" panose="010A0502050306030303" pitchFamily="18" charset="0"/>
              </a:rPr>
              <a:t>Մենդելեևի</a:t>
            </a:r>
            <a:r>
              <a:rPr lang="ru-RU" b="1" i="1" dirty="0" smtClean="0">
                <a:latin typeface="Sylfaen" panose="010A0502050306030303" pitchFamily="18" charset="0"/>
              </a:rPr>
              <a:t>  պարբերական  համակարգի  ստեղծման միջազգային տարի :</a:t>
            </a:r>
            <a:endParaRPr lang="ru-RU" b="1" i="1" dirty="0">
              <a:latin typeface="Sylfaen" panose="010A0502050306030303" pitchFamily="18" charset="0"/>
            </a:endParaRPr>
          </a:p>
        </p:txBody>
      </p:sp>
      <p:sp>
        <p:nvSpPr>
          <p:cNvPr id="12" name="Rectangle 5"/>
          <p:cNvSpPr/>
          <p:nvPr/>
        </p:nvSpPr>
        <p:spPr>
          <a:xfrm rot="16200000">
            <a:off x="-3115900" y="3244334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ուսուցչուհի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21441" y="3228945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Մ.Գևորգյան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333696"/>
            <a:ext cx="8424936" cy="61863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րբերական</a:t>
            </a:r>
            <a:r>
              <a:rPr lang="hy-AM" sz="28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համակարգի</a:t>
            </a:r>
            <a:r>
              <a:rPr lang="hy-AM" sz="28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նորեկ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տարրերը</a:t>
            </a:r>
            <a:r>
              <a:rPr kumimoji="0" lang="hy-AM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Sylfae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Քիմիական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տարրերի պարբերական համակարգը տարեց տարի պարբերաբար համալրվում է նոր տարրերով: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Ինչպես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գիտենք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պարբերական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համակարգը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համալրող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նոր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տարրերն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արհեստականորեն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են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սինթեզվում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Այսպես օրինակ,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2011-2017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թ.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թ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.-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ներ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ին համակարգը լրացվել է 113-118-րդ տարրերով, որոնց հեղինակները Ռուսաստանի Դաշնության,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Ճապոնիայի և ԱՄՆ-ի գիտնականներն են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anose="010A0502050306030303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Կիրառական և տեսական քիմիայի միջազգային միության(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IUPAK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)մամուլի ծառայության աշխատա-կիցներից հայտնում են, որ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113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-րդ տարրը հայտնագործվել է Ճապոնիայի բնական գիտությունների ինստիտուտի մասնագետների կողմից և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կոչվելու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նիհոնիում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»-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Nh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քանի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որ հենց այսպես է,ըստ տարբերակներից մեկի,կոչվում «Ծագող արևի երկիրը»: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ylfaen" panose="010A0502050306030303" pitchFamily="18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anose="010A0502050306030303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114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-րդ տարրը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կկոչվի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«ֆլերովիում»-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Fi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,115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-րդ տարրը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՝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«մոսկովիում»-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Me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՝ի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պատիվ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Մոսկովյան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շրջանի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: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116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-րդը</a:t>
            </a:r>
            <a:r>
              <a:rPr lang="en-US" sz="1400" i="1" dirty="0" smtClean="0">
                <a:solidFill>
                  <a:srgbClr val="000000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՝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«լիվերմորիում»-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Lv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hy-AM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117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ատոմային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համար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ունեցող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տարրը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գրանցվել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է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պարբերական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աղյուսակում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տենեսին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»-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Ts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անվանմամբ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ինչը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վկայում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է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գերծանր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քիմ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տարրերի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ուսումնասիրման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մեջ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ԱՄՆ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մասնագետների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ճանաչման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մասին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ylfaen" pitchFamily="18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2017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թ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-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ին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Դ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Ի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Մենդելեևի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պարբերական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համակարգը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համալրվում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է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ևս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մեկ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տարրով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՝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118-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րդ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տարրով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օգանեսոն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»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-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Og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:</a:t>
            </a:r>
            <a:r>
              <a:rPr kumimoji="0" lang="hy-AM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Այն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անվանվել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է ի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պատիվ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հայազգի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գիտնական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hy-AM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ՌԳԱ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ակադեմիկոս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hy-AM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ՀՀ ԳԱԱ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արտասահմանյան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անդամ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Դուբնայի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միջուկային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հետազոտությունների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միացյալ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ինստիտուտի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միջուկային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ռեակցիաների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լաբորատորիայի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գիտական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ղեկավար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ֆիզմաթ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գիտ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դոկտոր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hy-AM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պրոֆեսոր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Յուրի</a:t>
            </a:r>
            <a:r>
              <a:rPr kumimoji="0" lang="en-US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Հովհաննիսյանի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:</a:t>
            </a:r>
            <a:r>
              <a:rPr kumimoji="0" lang="hy-AM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Նա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միակ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գործող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գիտնականն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է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hy-AM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որի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անվամբ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է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կոչվում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քիմիական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տարր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իր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կենդանության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օրոք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: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anose="010A0502050306030303" pitchFamily="18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KKKKGHGH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82089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80120" y="5085184"/>
            <a:ext cx="8424936" cy="16619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Յուրի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Հովհաննիսյան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- ՌԳԱ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ակադեմիկոս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hy-AM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ՀՀ ԳԱԱ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արտասահմանյան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անդամ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hy-AM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Դուբնայի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միջուկային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հետազոտությունների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միացյալ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ինստիտուտի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միջուկային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ռեակցիաների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լաբորատորիայի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գիտական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ղեկավար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ֆիզմաթ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գիտ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դոկտոր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hy-AM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պրոֆեսոր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hy-AM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Փարիզի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համալսարանի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պրոֆեսոր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 ԵՊՀ,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Ֆրանկֆուրտի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Մեսինայի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համալսարանների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պատվավոր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դոկտոր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: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Նա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250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գիտական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աշխատանքների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 3 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մենագրությունների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hy-AM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10 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տեսությունների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հեղինակ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Times New Roman" pitchFamily="18" charset="0"/>
                <a:cs typeface="Tahoma" pitchFamily="34" charset="0"/>
              </a:rPr>
              <a:t>  է: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091" y="476672"/>
            <a:ext cx="8747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Ո՞րն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է 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քո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քիմիական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տարրը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2060848"/>
            <a:ext cx="806489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Կա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մի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շատ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հետաքրքիր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հոգեբանական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խաղ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որը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թույլ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է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տալիս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գտնել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քիմիական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տարրերի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մեջ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քո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սեփական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տարրը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և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իմանալով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նրա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բնույթն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ու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հատկությունները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՝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կանխագուշակել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քո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բնավորության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գծերն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ու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շփման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ռեակցիոնունակության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մակարդակը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334405"/>
            <a:ext cx="84969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Գտեք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ձեր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քիմիական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տարրի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կարգաթիվը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տրված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բանաձևով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`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որտեղ.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1556792"/>
            <a:ext cx="80648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1200*X+10*X*Y*Z+120*K-1210)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183" y="1700808"/>
            <a:ext cx="9036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______________________________</a:t>
            </a:r>
            <a:r>
              <a:rPr lang="en-US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_______</a:t>
            </a:r>
            <a:r>
              <a:rPr lang="hy-AM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+1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6525" y="2149979"/>
            <a:ext cx="11849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400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5475" y="2912750"/>
            <a:ext cx="8532440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X-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ծննդյան օրը</a:t>
            </a:r>
          </a:p>
          <a:p>
            <a:r>
              <a:rPr lang="en-U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-ամիսը</a:t>
            </a:r>
          </a:p>
          <a:p>
            <a:r>
              <a:rPr lang="en-U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-տարեթվի  նախավերջին  թիվը</a:t>
            </a:r>
          </a:p>
          <a:p>
            <a:r>
              <a:rPr lang="en-U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-տարեթվի  վերջին  թիվը</a:t>
            </a:r>
            <a:endParaRPr lang="en-US" sz="2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Օր</a:t>
            </a:r>
            <a:r>
              <a:rPr lang="en-U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05.12.2006-----X=5, Y=12, Z=0, K=6</a:t>
            </a:r>
            <a:r>
              <a:rPr lang="en-U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հետևաբար՝</a:t>
            </a:r>
            <a:r>
              <a:rPr lang="en-U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(6000+0+720-1210)/400+1=15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</a:p>
          <a:p>
            <a:r>
              <a:rPr lang="hy-AM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Այս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տարրը </a:t>
            </a:r>
            <a:r>
              <a:rPr lang="en-U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կարգաթիվն ունեցող ֆոսֆորն է:</a:t>
            </a:r>
          </a:p>
          <a:p>
            <a:pPr algn="ctr"/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5"/>
          <p:cNvSpPr/>
          <p:nvPr/>
        </p:nvSpPr>
        <p:spPr>
          <a:xfrm rot="16200000">
            <a:off x="-3213484" y="3244334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 rot="16200000">
            <a:off x="-3157775" y="325227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782" y="764704"/>
            <a:ext cx="8446543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y-AM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Շնորհակալություն</a:t>
            </a:r>
          </a:p>
          <a:p>
            <a:pPr algn="ctr"/>
            <a:endParaRPr lang="hy-AM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hy-AM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Հուսով ենք ձեր համընկած տարրի և </a:t>
            </a:r>
          </a:p>
          <a:p>
            <a:pPr algn="ctr"/>
            <a:r>
              <a:rPr lang="hy-AM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ձեր բնավորության միջև ընդհանուր եզրեր կան։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utoShape 2" descr="Bella Casa - Բելլա Կազա - Հունվարի 11-ը &quot;Շնորհակալության&quot; միջազգային օրն է:  Դա առիթ է ևս մեկ անգամ շնորհակալություն հայտնել մեր հետևորդների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777" y="3284984"/>
            <a:ext cx="4968552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6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1560" y="1263243"/>
            <a:ext cx="8424936" cy="507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Ռուս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քիմիկոս,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գիտնական,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ուսուցիչ</a:t>
            </a:r>
            <a:r>
              <a:rPr lang="en-US" dirty="0" smtClean="0">
                <a:solidFill>
                  <a:srgbClr val="212121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Սանկտ-Պետերբուրգի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համալսարանի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         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պրոֆեսոր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Գիտությունների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Ակադեմիայի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թղթակից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անդամ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Դմիտրի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Իվանովիչ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Մենդելեևը (1834թ. փետրվարի 8 - 1907թ. փետրվարի 2) 1869թ.-ին  բացահայտել է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Sylfaen" panose="010A0502050306030303" pitchFamily="18" charset="0"/>
                <a:ea typeface="Times New Roman" pitchFamily="18" charset="0"/>
                <a:cs typeface="Sylfaen" pitchFamily="18" charset="0"/>
              </a:rPr>
              <a:t>քիմիական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տարրերի պարբերականության օրենքը՝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բնագի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-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տության  հիմնական  օրենքներից  մեկը: Թողել է մոտ  500 տպագրական  աշխատություններ, որոնց  մեջ է  դասական «Քիմիայի հիմունքները»՝առաջին կառուցվածքային շարադրանքն անօրգանական քիմիայից: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Sylfaen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Դ.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Մենդելեևը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գիտության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այնպիսի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բնագավառների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հիմնային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հետազո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-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տությունների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հեղինակ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ինչպիսիք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են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քիմիան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քիմիական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տեխնոլոգիանե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-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րը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ֆիզիկան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չափագիտությունը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օդագնացությունը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օդերևութաբանությունը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գյուղատնտեսությունը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տնտեսագիտությունը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այլ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գիտություններ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որոնք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սերտորեն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կապ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ունեին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Ռուսաստանի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արտադրողական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ուժերի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զարգաց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-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ման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կարիքների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հետ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Նա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հիմք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դրել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լուծույթների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տեսությունը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առաջարկել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նավթի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բաժանման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ֆրակցիոն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մեթոդը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հայտնա-գործել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անծուխ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վառոդի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տեսակներից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մեկը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պրոպագանդել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հանքանյութերի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օգտագործումը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երաշ-տային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հողերի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ոռոգումը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1865-1890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թթ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եղել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Պետերբուրգյան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համալսարանի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պրոֆեսոր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hy-AM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332656"/>
            <a:ext cx="76466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Դ. Ի. Մենդելեևի  կենսագրությունը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5"/>
          <p:cNvSpPr/>
          <p:nvPr/>
        </p:nvSpPr>
        <p:spPr>
          <a:xfrm rot="16200000">
            <a:off x="-3115900" y="3244334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anose="010A0502050306030303" pitchFamily="18" charset="0"/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komp\Рабочий стол\300px-Spb_06-2012_University_Embankment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63182"/>
            <a:ext cx="8352928" cy="515719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7544" y="116632"/>
            <a:ext cx="84249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Սանկտ-Պետերբուրգի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համալսարան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5"/>
          <p:cNvSpPr/>
          <p:nvPr/>
        </p:nvSpPr>
        <p:spPr>
          <a:xfrm rot="16200000">
            <a:off x="-3115900" y="3244334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188640"/>
            <a:ext cx="8424936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Դ.Ի.Մենդելևը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ծնվելէ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1834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թվականի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փ</a:t>
            </a:r>
            <a:r>
              <a:rPr lang="en-US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ե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տրվարի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8</a:t>
            </a:r>
            <a:r>
              <a:rPr lang="en-US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-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Սիբիրի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Տոբոլսկ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քա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-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ղաքում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Իվան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Պավլովիչ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Մենդելեևի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(1783-1847)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Մարիա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Դմիտրևնա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Մենդելեևայի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(1793-1850)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ընտանիքում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Նա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ընտանիքի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վերջին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`17-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րդ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երեխան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էր։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Հայրն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ամենաերևելիներից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մեկն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էր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քաղաքում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որովհետև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վարում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էր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Տոբոլսկի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նահանգի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`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գիմնազիայի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ուսումնարանների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տնօրենի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պաշտոնը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Բայց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Միտյայի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ծնվելուց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հետո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նա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ծանր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հիվանդացավ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կարիքի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մեջ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ընկած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ընտանիքի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հոգսն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անցավ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մոր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ուսերին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Ձեռներեց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կինը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հոգսերի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մեջ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չմոռացավ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երեխաների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ուսման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մասին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ամեն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գնով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կրթության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տվեց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նրանց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 </a:t>
            </a:r>
            <a:endParaRPr kumimoji="0" lang="hy-AM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 descr="C:\Documents and Settings\komp\Рабочий стол\1861._Портрет_Д.И._Менделе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55979"/>
            <a:ext cx="2592288" cy="382534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71600" y="6381328"/>
            <a:ext cx="36118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1600" dirty="0" smtClean="0"/>
              <a:t>Դ․ Ի․ Մենդելեևի լուսանկարը 1861</a:t>
            </a:r>
            <a:r>
              <a:rPr lang="en-US" sz="1600" dirty="0" smtClean="0"/>
              <a:t>թ.</a:t>
            </a:r>
            <a:endParaRPr lang="ru-RU" sz="1600" dirty="0"/>
          </a:p>
        </p:txBody>
      </p:sp>
      <p:pic>
        <p:nvPicPr>
          <p:cNvPr id="9" name="Picture 2" descr="C:\Documents and Settings\Admin\Рабочий стол\չչչչ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92896"/>
            <a:ext cx="2736304" cy="4207028"/>
          </a:xfrm>
          <a:prstGeom prst="rect">
            <a:avLst/>
          </a:prstGeom>
          <a:noFill/>
        </p:spPr>
      </p:pic>
      <p:sp>
        <p:nvSpPr>
          <p:cNvPr id="10" name="Rectangle 5"/>
          <p:cNvSpPr/>
          <p:nvPr/>
        </p:nvSpPr>
        <p:spPr>
          <a:xfrm rot="16200000">
            <a:off x="-3115900" y="3244334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230" y="116632"/>
            <a:ext cx="4144738" cy="66247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400" dirty="0" smtClean="0"/>
              <a:t>     </a:t>
            </a:r>
            <a:r>
              <a:rPr lang="hy-AM" sz="1400" dirty="0" smtClean="0"/>
              <a:t>1804</a:t>
            </a:r>
            <a:r>
              <a:rPr lang="en-US" sz="1400" dirty="0" smtClean="0"/>
              <a:t> </a:t>
            </a:r>
            <a:r>
              <a:rPr lang="hy-AM" sz="1400" dirty="0" smtClean="0"/>
              <a:t>թ</a:t>
            </a:r>
            <a:r>
              <a:rPr lang="en-US" sz="1400" dirty="0" smtClean="0"/>
              <a:t>.-</a:t>
            </a:r>
            <a:r>
              <a:rPr lang="hy-AM" sz="1400" dirty="0" smtClean="0"/>
              <a:t>ին</a:t>
            </a:r>
            <a:r>
              <a:rPr lang="hy-AM" sz="1400" dirty="0"/>
              <a:t>, ավարտելով </a:t>
            </a:r>
            <a:r>
              <a:rPr lang="hy-AM" sz="1400" dirty="0" smtClean="0"/>
              <a:t>հոգևոր</a:t>
            </a:r>
            <a:r>
              <a:rPr lang="en-US" sz="1400" dirty="0" smtClean="0"/>
              <a:t> </a:t>
            </a:r>
            <a:r>
              <a:rPr lang="hy-AM" sz="1400" dirty="0" smtClean="0"/>
              <a:t>ուսումնարան</a:t>
            </a:r>
            <a:r>
              <a:rPr lang="en-US" sz="1400" dirty="0" smtClean="0"/>
              <a:t>ը,               </a:t>
            </a:r>
            <a:r>
              <a:rPr lang="hy-AM" sz="1400" dirty="0" smtClean="0"/>
              <a:t>Դմիտրի </a:t>
            </a:r>
            <a:r>
              <a:rPr lang="en-US" sz="1400" dirty="0" smtClean="0"/>
              <a:t>  </a:t>
            </a:r>
            <a:r>
              <a:rPr lang="hy-AM" sz="1400" dirty="0" smtClean="0"/>
              <a:t>Իվանովիչի</a:t>
            </a:r>
            <a:r>
              <a:rPr lang="en-US" sz="1400" dirty="0" smtClean="0"/>
              <a:t>  </a:t>
            </a:r>
            <a:r>
              <a:rPr lang="hy-AM" sz="1400" dirty="0" smtClean="0"/>
              <a:t> հայրը</a:t>
            </a:r>
            <a:r>
              <a:rPr lang="en-US" sz="1400" dirty="0" smtClean="0"/>
              <a:t> </a:t>
            </a:r>
            <a:r>
              <a:rPr lang="hy-AM" sz="1400" dirty="0" smtClean="0"/>
              <a:t> ընդունվել</a:t>
            </a:r>
            <a:r>
              <a:rPr lang="en-US" sz="1400" dirty="0" smtClean="0"/>
              <a:t> </a:t>
            </a:r>
            <a:r>
              <a:rPr lang="hy-AM" sz="1400" dirty="0" smtClean="0"/>
              <a:t>է</a:t>
            </a:r>
            <a:r>
              <a:rPr lang="en-US" sz="1400" dirty="0" smtClean="0"/>
              <a:t>   </a:t>
            </a:r>
            <a:r>
              <a:rPr lang="hy-AM" sz="1400" dirty="0"/>
              <a:t> Սանկտ </a:t>
            </a:r>
            <a:r>
              <a:rPr lang="en-US" sz="1400" dirty="0" smtClean="0"/>
              <a:t>-</a:t>
            </a:r>
            <a:r>
              <a:rPr lang="hy-AM" sz="1400" dirty="0" smtClean="0"/>
              <a:t>Պետերբուրգի </a:t>
            </a:r>
            <a:r>
              <a:rPr lang="en-US" sz="1400" dirty="0" smtClean="0"/>
              <a:t> </a:t>
            </a:r>
            <a:r>
              <a:rPr lang="hy-AM" sz="1400" dirty="0" smtClean="0"/>
              <a:t>պետական </a:t>
            </a:r>
            <a:r>
              <a:rPr lang="en-US" sz="1400" dirty="0" smtClean="0"/>
              <a:t> </a:t>
            </a:r>
            <a:r>
              <a:rPr lang="hy-AM" sz="1400" dirty="0" smtClean="0"/>
              <a:t>համալ</a:t>
            </a:r>
            <a:r>
              <a:rPr lang="en-US" sz="1400" dirty="0" smtClean="0"/>
              <a:t>-</a:t>
            </a:r>
            <a:r>
              <a:rPr lang="hy-AM" sz="1400" dirty="0" smtClean="0"/>
              <a:t>սարա</a:t>
            </a:r>
            <a:r>
              <a:rPr lang="en-US" sz="1400" dirty="0" err="1" smtClean="0"/>
              <a:t>նի</a:t>
            </a:r>
            <a:r>
              <a:rPr lang="hy-AM" sz="1400" dirty="0"/>
              <a:t> </a:t>
            </a:r>
            <a:r>
              <a:rPr lang="en-US" sz="1400" dirty="0" smtClean="0"/>
              <a:t>  </a:t>
            </a:r>
            <a:r>
              <a:rPr lang="hy-AM" sz="1400" dirty="0" smtClean="0"/>
              <a:t>բանասիրական</a:t>
            </a:r>
            <a:r>
              <a:rPr lang="en-US" sz="1400" dirty="0" smtClean="0"/>
              <a:t>  </a:t>
            </a:r>
            <a:r>
              <a:rPr lang="hy-AM" sz="1400" dirty="0" smtClean="0"/>
              <a:t> ֆակուլտետը</a:t>
            </a:r>
            <a:r>
              <a:rPr lang="en-US" sz="1400" dirty="0" smtClean="0"/>
              <a:t>:</a:t>
            </a:r>
            <a:r>
              <a:rPr lang="hy-AM" sz="1400" dirty="0" smtClean="0"/>
              <a:t> </a:t>
            </a:r>
            <a:r>
              <a:rPr lang="hy-AM" sz="1400" dirty="0"/>
              <a:t>Այն </a:t>
            </a:r>
            <a:r>
              <a:rPr lang="hy-AM" sz="1400" dirty="0" smtClean="0"/>
              <a:t>ավարտելով</a:t>
            </a:r>
            <a:r>
              <a:rPr lang="en-US" sz="1400" dirty="0" smtClean="0"/>
              <a:t> </a:t>
            </a:r>
            <a:r>
              <a:rPr lang="hy-AM" sz="1400" dirty="0" smtClean="0"/>
              <a:t>՝ </a:t>
            </a:r>
            <a:r>
              <a:rPr lang="en-US" sz="1400" dirty="0" smtClean="0"/>
              <a:t> </a:t>
            </a:r>
            <a:r>
              <a:rPr lang="hy-AM" sz="1400" dirty="0" smtClean="0"/>
              <a:t>Իվան </a:t>
            </a:r>
            <a:r>
              <a:rPr lang="en-US" sz="1400" dirty="0" smtClean="0"/>
              <a:t>  </a:t>
            </a:r>
            <a:r>
              <a:rPr lang="hy-AM" sz="1400" dirty="0" smtClean="0"/>
              <a:t>Պավլովիչը </a:t>
            </a:r>
            <a:r>
              <a:rPr lang="en-US" sz="1400" dirty="0" smtClean="0"/>
              <a:t> </a:t>
            </a:r>
            <a:r>
              <a:rPr lang="hy-AM" sz="1400" dirty="0" smtClean="0"/>
              <a:t>Տոբոլսկում </a:t>
            </a:r>
            <a:r>
              <a:rPr lang="hy-AM" sz="1400" dirty="0"/>
              <a:t>դառնում </a:t>
            </a:r>
            <a:r>
              <a:rPr lang="en-US" sz="1400" dirty="0" smtClean="0"/>
              <a:t> </a:t>
            </a:r>
            <a:r>
              <a:rPr lang="hy-AM" sz="1400" dirty="0" smtClean="0"/>
              <a:t>է</a:t>
            </a:r>
            <a:r>
              <a:rPr lang="en-US" sz="1400" dirty="0" smtClean="0"/>
              <a:t> </a:t>
            </a:r>
            <a:r>
              <a:rPr lang="hy-AM" sz="1400" dirty="0" smtClean="0"/>
              <a:t> </a:t>
            </a:r>
            <a:r>
              <a:rPr lang="hy-AM" sz="1400" dirty="0"/>
              <a:t>փիլիսոփայության, </a:t>
            </a:r>
            <a:r>
              <a:rPr lang="en-US" sz="1400" dirty="0" smtClean="0"/>
              <a:t> </a:t>
            </a:r>
            <a:r>
              <a:rPr lang="hy-AM" sz="1400" dirty="0" smtClean="0"/>
              <a:t>կիրառական արվեստների </a:t>
            </a:r>
            <a:r>
              <a:rPr lang="hy-AM" sz="1400" dirty="0"/>
              <a:t>և </a:t>
            </a:r>
            <a:r>
              <a:rPr lang="hy-AM" sz="1400" dirty="0" smtClean="0"/>
              <a:t>քաղաքատնտեսության ուսու</a:t>
            </a:r>
            <a:r>
              <a:rPr lang="en-US" sz="1400" dirty="0" smtClean="0"/>
              <a:t>-</a:t>
            </a:r>
            <a:r>
              <a:rPr lang="hy-AM" sz="1400" dirty="0" smtClean="0"/>
              <a:t>ցիչ</a:t>
            </a:r>
            <a:r>
              <a:rPr lang="hy-AM" sz="1400" dirty="0"/>
              <a:t>, որտեղ </a:t>
            </a:r>
            <a:r>
              <a:rPr lang="en-US" sz="1400" dirty="0" smtClean="0"/>
              <a:t> </a:t>
            </a:r>
            <a:r>
              <a:rPr lang="hy-AM" sz="1400" dirty="0" smtClean="0"/>
              <a:t>էլ </a:t>
            </a:r>
            <a:r>
              <a:rPr lang="en-US" sz="1400" dirty="0" smtClean="0"/>
              <a:t> </a:t>
            </a:r>
            <a:r>
              <a:rPr lang="hy-AM" sz="1400" dirty="0" smtClean="0"/>
              <a:t>18</a:t>
            </a:r>
            <a:r>
              <a:rPr lang="ru-RU" sz="1400" dirty="0" smtClean="0"/>
              <a:t>07</a:t>
            </a:r>
            <a:r>
              <a:rPr lang="en-US" sz="1400" dirty="0" smtClean="0"/>
              <a:t>թ. </a:t>
            </a:r>
            <a:r>
              <a:rPr lang="hy-AM" sz="1400" dirty="0" smtClean="0"/>
              <a:t>Ամուսնացել </a:t>
            </a:r>
            <a:r>
              <a:rPr lang="en-US" sz="1400" dirty="0" smtClean="0"/>
              <a:t> </a:t>
            </a:r>
            <a:r>
              <a:rPr lang="hy-AM" sz="1400" dirty="0" smtClean="0"/>
              <a:t>է</a:t>
            </a:r>
            <a:r>
              <a:rPr lang="en-US" sz="1400" dirty="0" smtClean="0"/>
              <a:t> </a:t>
            </a:r>
            <a:r>
              <a:rPr lang="hy-AM" sz="1400" dirty="0" smtClean="0"/>
              <a:t> </a:t>
            </a:r>
            <a:r>
              <a:rPr lang="hy-AM" sz="1400" dirty="0"/>
              <a:t>Մարիա </a:t>
            </a:r>
            <a:r>
              <a:rPr lang="hy-AM" sz="1400" dirty="0" smtClean="0"/>
              <a:t>Դմիտրիևնա</a:t>
            </a:r>
            <a:r>
              <a:rPr lang="en-US" sz="1400" dirty="0" smtClean="0"/>
              <a:t> </a:t>
            </a:r>
            <a:r>
              <a:rPr lang="hy-AM" sz="1400" dirty="0" smtClean="0"/>
              <a:t> </a:t>
            </a:r>
            <a:r>
              <a:rPr lang="hy-AM" sz="1400" dirty="0"/>
              <a:t>Կոռնիլևայի </a:t>
            </a:r>
            <a:r>
              <a:rPr lang="en-US" sz="1400" dirty="0" smtClean="0"/>
              <a:t> </a:t>
            </a:r>
            <a:r>
              <a:rPr lang="hy-AM" sz="1400" dirty="0" smtClean="0"/>
              <a:t>հետ (</a:t>
            </a:r>
            <a:r>
              <a:rPr lang="en-US" sz="1400" dirty="0" smtClean="0"/>
              <a:t> </a:t>
            </a:r>
            <a:r>
              <a:rPr lang="hy-AM" sz="1400" dirty="0" smtClean="0"/>
              <a:t>սերում </a:t>
            </a:r>
            <a:r>
              <a:rPr lang="en-US" sz="1400" dirty="0" smtClean="0"/>
              <a:t> </a:t>
            </a:r>
            <a:r>
              <a:rPr lang="hy-AM" sz="1400" dirty="0" smtClean="0"/>
              <a:t>է սի</a:t>
            </a:r>
            <a:r>
              <a:rPr lang="en-US" sz="1400" dirty="0" smtClean="0"/>
              <a:t>-</a:t>
            </a:r>
            <a:r>
              <a:rPr lang="hy-AM" sz="1400" dirty="0" smtClean="0"/>
              <a:t>բիրյան</a:t>
            </a:r>
            <a:r>
              <a:rPr lang="en-US" sz="1400" dirty="0" smtClean="0"/>
              <a:t> </a:t>
            </a:r>
            <a:r>
              <a:rPr lang="hy-AM" sz="1400" dirty="0" smtClean="0"/>
              <a:t> </a:t>
            </a:r>
            <a:r>
              <a:rPr lang="hy-AM" sz="1400" dirty="0"/>
              <a:t>վաճառականների </a:t>
            </a:r>
            <a:r>
              <a:rPr lang="en-US" sz="1400" dirty="0" smtClean="0"/>
              <a:t> </a:t>
            </a:r>
            <a:r>
              <a:rPr lang="hy-AM" sz="1400" dirty="0" smtClean="0"/>
              <a:t>և </a:t>
            </a:r>
            <a:r>
              <a:rPr lang="en-US" sz="1400" dirty="0" smtClean="0"/>
              <a:t> </a:t>
            </a:r>
            <a:r>
              <a:rPr lang="hy-AM" sz="1400" dirty="0" smtClean="0"/>
              <a:t>արդյունաբերո</a:t>
            </a:r>
            <a:r>
              <a:rPr lang="en-US" sz="1400" dirty="0" smtClean="0"/>
              <a:t>-</a:t>
            </a:r>
            <a:r>
              <a:rPr lang="hy-AM" sz="1400" dirty="0" smtClean="0"/>
              <a:t>ղների հին</a:t>
            </a:r>
            <a:r>
              <a:rPr lang="en-US" sz="1400" dirty="0" smtClean="0"/>
              <a:t> </a:t>
            </a:r>
            <a:r>
              <a:rPr lang="hy-AM" sz="1400" dirty="0" smtClean="0"/>
              <a:t> սերնդից), որը</a:t>
            </a:r>
            <a:r>
              <a:rPr lang="en-US" sz="1400" dirty="0" smtClean="0"/>
              <a:t> </a:t>
            </a:r>
            <a:r>
              <a:rPr lang="hy-AM" sz="1400" dirty="0" smtClean="0"/>
              <a:t> </a:t>
            </a:r>
            <a:r>
              <a:rPr lang="hy-AM" sz="1400" dirty="0"/>
              <a:t>Յակով </a:t>
            </a:r>
            <a:r>
              <a:rPr lang="en-US" sz="1400" dirty="0" smtClean="0"/>
              <a:t> </a:t>
            </a:r>
            <a:r>
              <a:rPr lang="hy-AM" sz="1400" dirty="0" smtClean="0"/>
              <a:t>Գրիգորևիչ </a:t>
            </a:r>
            <a:r>
              <a:rPr lang="hy-AM" sz="1400" dirty="0"/>
              <a:t>Կոռնիլինի թոռնուհին </a:t>
            </a:r>
            <a:r>
              <a:rPr lang="hy-AM" sz="1400" dirty="0" smtClean="0"/>
              <a:t>էր</a:t>
            </a:r>
            <a:r>
              <a:rPr lang="en-US" sz="1400" dirty="0" smtClean="0"/>
              <a:t>:</a:t>
            </a:r>
            <a:r>
              <a:rPr lang="hy-AM" sz="1400" dirty="0" smtClean="0"/>
              <a:t>1818 </a:t>
            </a:r>
            <a:r>
              <a:rPr lang="en-US" sz="1400" dirty="0" smtClean="0"/>
              <a:t>թ.-</a:t>
            </a:r>
            <a:r>
              <a:rPr lang="hy-AM" sz="1400" dirty="0" smtClean="0"/>
              <a:t>ի դեկտեմբե</a:t>
            </a:r>
            <a:r>
              <a:rPr lang="en-US" sz="1400" dirty="0" smtClean="0"/>
              <a:t>-</a:t>
            </a:r>
            <a:r>
              <a:rPr lang="hy-AM" sz="1400" dirty="0" smtClean="0"/>
              <a:t>րին </a:t>
            </a:r>
            <a:r>
              <a:rPr lang="hy-AM" sz="1400" dirty="0"/>
              <a:t>նա նշանակվել է Տամբովի շրջանի </a:t>
            </a:r>
            <a:r>
              <a:rPr lang="hy-AM" sz="1400" dirty="0" smtClean="0"/>
              <a:t>ուսում</a:t>
            </a:r>
            <a:r>
              <a:rPr lang="en-US" sz="1400" dirty="0" smtClean="0"/>
              <a:t>-</a:t>
            </a:r>
            <a:r>
              <a:rPr lang="hy-AM" sz="1400" dirty="0" smtClean="0"/>
              <a:t>նարանների</a:t>
            </a:r>
            <a:r>
              <a:rPr lang="en-US" sz="1400" dirty="0" smtClean="0"/>
              <a:t>  </a:t>
            </a:r>
            <a:r>
              <a:rPr lang="hy-AM" sz="1400" dirty="0" smtClean="0"/>
              <a:t>տնօրեն</a:t>
            </a:r>
            <a:r>
              <a:rPr lang="en-US" sz="1400" dirty="0" smtClean="0"/>
              <a:t>:</a:t>
            </a:r>
            <a:r>
              <a:rPr lang="hy-AM" sz="1400" dirty="0" smtClean="0"/>
              <a:t> 1823</a:t>
            </a:r>
            <a:r>
              <a:rPr lang="en-US" sz="1400" dirty="0" err="1" smtClean="0"/>
              <a:t>թվակ</a:t>
            </a:r>
            <a:r>
              <a:rPr lang="en-US" sz="1400" dirty="0" smtClean="0"/>
              <a:t>.-ի</a:t>
            </a:r>
            <a:r>
              <a:rPr lang="hy-AM" sz="1400" dirty="0" smtClean="0"/>
              <a:t>  ամռանից</a:t>
            </a:r>
            <a:r>
              <a:rPr lang="en-US" sz="1400" dirty="0" smtClean="0"/>
              <a:t> </a:t>
            </a:r>
            <a:r>
              <a:rPr lang="hy-AM" sz="1400" dirty="0" smtClean="0"/>
              <a:t> </a:t>
            </a:r>
            <a:r>
              <a:rPr lang="hy-AM" sz="1400" dirty="0"/>
              <a:t>մինչև 1827 </a:t>
            </a:r>
            <a:r>
              <a:rPr lang="hy-AM" sz="1400" dirty="0" smtClean="0"/>
              <a:t>թ</a:t>
            </a:r>
            <a:r>
              <a:rPr lang="en-US" sz="1400" dirty="0" smtClean="0"/>
              <a:t>.-</a:t>
            </a:r>
            <a:r>
              <a:rPr lang="hy-AM" sz="1400" dirty="0" smtClean="0"/>
              <a:t>ի </a:t>
            </a:r>
            <a:r>
              <a:rPr lang="hy-AM" sz="1400" dirty="0"/>
              <a:t>նոյեմբեր Մենդելեևների </a:t>
            </a:r>
            <a:r>
              <a:rPr lang="hy-AM" sz="1400" dirty="0" smtClean="0"/>
              <a:t>ընտա</a:t>
            </a:r>
            <a:r>
              <a:rPr lang="en-US" sz="1400" dirty="0" smtClean="0"/>
              <a:t>-</a:t>
            </a:r>
            <a:r>
              <a:rPr lang="hy-AM" sz="1400" dirty="0" smtClean="0"/>
              <a:t>նիքը </a:t>
            </a:r>
            <a:r>
              <a:rPr lang="hy-AM" sz="1400" dirty="0"/>
              <a:t>ապրել է </a:t>
            </a:r>
            <a:r>
              <a:rPr lang="hy-AM" sz="1400" dirty="0" smtClean="0"/>
              <a:t>Սարատովում,իսկ </a:t>
            </a:r>
            <a:r>
              <a:rPr lang="hy-AM" sz="1400" dirty="0"/>
              <a:t>հետագայում </a:t>
            </a:r>
            <a:r>
              <a:rPr lang="hy-AM" sz="1400" dirty="0" smtClean="0"/>
              <a:t>վերադարձել </a:t>
            </a:r>
            <a:r>
              <a:rPr lang="hy-AM" sz="1400" dirty="0"/>
              <a:t>են Տոբոլսկ, որտեղ Իվան </a:t>
            </a:r>
            <a:r>
              <a:rPr lang="hy-AM" sz="1400" dirty="0" smtClean="0"/>
              <a:t>Պավլո</a:t>
            </a:r>
            <a:r>
              <a:rPr lang="en-US" sz="1400" dirty="0" smtClean="0"/>
              <a:t>-</a:t>
            </a:r>
            <a:r>
              <a:rPr lang="hy-AM" sz="1400" dirty="0" smtClean="0"/>
              <a:t>վիչը </a:t>
            </a:r>
            <a:r>
              <a:rPr lang="hy-AM" sz="1400" dirty="0"/>
              <a:t>ստացել </a:t>
            </a:r>
            <a:r>
              <a:rPr lang="hy-AM" sz="1400" dirty="0" smtClean="0"/>
              <a:t>է</a:t>
            </a:r>
            <a:r>
              <a:rPr lang="en-US" sz="1400" dirty="0" smtClean="0"/>
              <a:t> </a:t>
            </a:r>
            <a:r>
              <a:rPr lang="hy-AM" sz="1400" dirty="0" smtClean="0"/>
              <a:t> </a:t>
            </a:r>
            <a:r>
              <a:rPr lang="hy-AM" sz="1400" dirty="0"/>
              <a:t>Տոբոլսկի </a:t>
            </a:r>
            <a:r>
              <a:rPr lang="hy-AM" sz="1400" dirty="0" smtClean="0"/>
              <a:t>դասական</a:t>
            </a:r>
            <a:r>
              <a:rPr lang="en-US" sz="1400" dirty="0" smtClean="0"/>
              <a:t> </a:t>
            </a:r>
            <a:r>
              <a:rPr lang="hy-AM" sz="1400" dirty="0" smtClean="0"/>
              <a:t> գիմնազի</a:t>
            </a:r>
            <a:r>
              <a:rPr lang="en-US" sz="1400" dirty="0" smtClean="0"/>
              <a:t>-</a:t>
            </a:r>
            <a:r>
              <a:rPr lang="hy-AM" sz="1400" dirty="0" smtClean="0"/>
              <a:t>այի </a:t>
            </a:r>
            <a:r>
              <a:rPr lang="en-US" sz="1400" dirty="0" smtClean="0"/>
              <a:t>  </a:t>
            </a:r>
            <a:r>
              <a:rPr lang="hy-AM" sz="1400" dirty="0" smtClean="0"/>
              <a:t>տնօրենի </a:t>
            </a:r>
            <a:r>
              <a:rPr lang="en-US" sz="1400" dirty="0" smtClean="0"/>
              <a:t> </a:t>
            </a:r>
            <a:r>
              <a:rPr lang="hy-AM" sz="1400" dirty="0" smtClean="0"/>
              <a:t>պաշտոնը</a:t>
            </a:r>
            <a:r>
              <a:rPr lang="en-US" sz="1400" dirty="0" smtClean="0"/>
              <a:t> :</a:t>
            </a:r>
            <a:r>
              <a:rPr lang="hy-AM" sz="1400" dirty="0" smtClean="0"/>
              <a:t> Նրա</a:t>
            </a:r>
            <a:r>
              <a:rPr lang="en-US" sz="1400" dirty="0" smtClean="0"/>
              <a:t> </a:t>
            </a:r>
            <a:r>
              <a:rPr lang="hy-AM" sz="1400" dirty="0" smtClean="0"/>
              <a:t> </a:t>
            </a:r>
            <a:r>
              <a:rPr lang="hy-AM" sz="1400" dirty="0"/>
              <a:t>արտասովոր խելքը, </a:t>
            </a:r>
            <a:r>
              <a:rPr lang="hy-AM" sz="1400" dirty="0" smtClean="0"/>
              <a:t>բարձր </a:t>
            </a:r>
            <a:r>
              <a:rPr lang="en-US" sz="1400" dirty="0" smtClean="0"/>
              <a:t> </a:t>
            </a:r>
            <a:r>
              <a:rPr lang="hy-AM" sz="1400" dirty="0" smtClean="0"/>
              <a:t>ստեղծագործականությունն </a:t>
            </a:r>
            <a:r>
              <a:rPr lang="en-US" sz="1400" dirty="0" smtClean="0"/>
              <a:t> </a:t>
            </a:r>
            <a:r>
              <a:rPr lang="hy-AM" sz="1400" dirty="0" smtClean="0"/>
              <a:t>ու զարգացածո</a:t>
            </a:r>
            <a:r>
              <a:rPr lang="en-US" sz="1400" dirty="0" smtClean="0"/>
              <a:t>ւ</a:t>
            </a:r>
            <a:r>
              <a:rPr lang="hy-AM" sz="1400" dirty="0" smtClean="0"/>
              <a:t>թյունը որոշեցին </a:t>
            </a:r>
            <a:r>
              <a:rPr lang="hy-AM" sz="1400" dirty="0"/>
              <a:t>այն </a:t>
            </a:r>
            <a:r>
              <a:rPr lang="hy-AM" sz="1400" dirty="0" smtClean="0"/>
              <a:t>մանկավա</a:t>
            </a:r>
            <a:r>
              <a:rPr lang="en-US" sz="1400" dirty="0" smtClean="0"/>
              <a:t>-</a:t>
            </a:r>
            <a:r>
              <a:rPr lang="hy-AM" sz="1400" dirty="0" smtClean="0"/>
              <a:t>րժական </a:t>
            </a:r>
            <a:r>
              <a:rPr lang="en-US" sz="1400" dirty="0" smtClean="0"/>
              <a:t> </a:t>
            </a:r>
            <a:r>
              <a:rPr lang="hy-AM" sz="1400" dirty="0" smtClean="0"/>
              <a:t>սկզբունքները,</a:t>
            </a:r>
            <a:r>
              <a:rPr lang="en-US" sz="1400" dirty="0" smtClean="0"/>
              <a:t> </a:t>
            </a:r>
            <a:r>
              <a:rPr lang="hy-AM" sz="1400" dirty="0" smtClean="0"/>
              <a:t> որոնցով</a:t>
            </a:r>
            <a:r>
              <a:rPr lang="en-US" sz="1400" dirty="0" smtClean="0"/>
              <a:t> </a:t>
            </a:r>
            <a:r>
              <a:rPr lang="hy-AM" sz="1400" dirty="0" smtClean="0"/>
              <a:t> </a:t>
            </a:r>
            <a:r>
              <a:rPr lang="hy-AM" sz="1400" dirty="0"/>
              <a:t>նա </a:t>
            </a:r>
            <a:r>
              <a:rPr lang="en-US" sz="1400" dirty="0" smtClean="0"/>
              <a:t> </a:t>
            </a:r>
            <a:r>
              <a:rPr lang="hy-AM" sz="1400" dirty="0" smtClean="0"/>
              <a:t>առաջ</a:t>
            </a:r>
            <a:r>
              <a:rPr lang="en-US" sz="1400" dirty="0" smtClean="0"/>
              <a:t>-</a:t>
            </a:r>
            <a:r>
              <a:rPr lang="hy-AM" sz="1400" dirty="0" smtClean="0"/>
              <a:t>նորդվում</a:t>
            </a:r>
            <a:r>
              <a:rPr lang="en-US" sz="1400" dirty="0" smtClean="0"/>
              <a:t> </a:t>
            </a:r>
            <a:r>
              <a:rPr lang="hy-AM" sz="1400" dirty="0" smtClean="0"/>
              <a:t> </a:t>
            </a:r>
            <a:r>
              <a:rPr lang="hy-AM" sz="1400" dirty="0"/>
              <a:t>էր իր </a:t>
            </a:r>
            <a:r>
              <a:rPr lang="en-US" sz="1400" dirty="0" smtClean="0"/>
              <a:t> </a:t>
            </a:r>
            <a:r>
              <a:rPr lang="hy-AM" sz="1400" dirty="0" smtClean="0"/>
              <a:t>առարկաները</a:t>
            </a:r>
            <a:r>
              <a:rPr lang="en-US" sz="1400" dirty="0" smtClean="0"/>
              <a:t> </a:t>
            </a:r>
            <a:r>
              <a:rPr lang="hy-AM" sz="1400" dirty="0" smtClean="0"/>
              <a:t> դասավանդե</a:t>
            </a:r>
            <a:r>
              <a:rPr lang="en-US" sz="1400" dirty="0" smtClean="0"/>
              <a:t>-</a:t>
            </a:r>
            <a:r>
              <a:rPr lang="hy-AM" sz="1400" dirty="0" smtClean="0"/>
              <a:t>լիս</a:t>
            </a:r>
            <a:r>
              <a:rPr lang="en-US" sz="1400" dirty="0" smtClean="0"/>
              <a:t>:</a:t>
            </a:r>
            <a:r>
              <a:rPr lang="en-US" sz="1400" dirty="0" err="1" smtClean="0"/>
              <a:t>Որդու</a:t>
            </a:r>
            <a:r>
              <a:rPr lang="hy-AM" sz="1400" dirty="0" smtClean="0"/>
              <a:t> </a:t>
            </a:r>
            <a:r>
              <a:rPr lang="hy-AM" sz="1400" dirty="0"/>
              <a:t>ծնվելու </a:t>
            </a:r>
            <a:r>
              <a:rPr lang="hy-AM" sz="1400" dirty="0" smtClean="0"/>
              <a:t>տարում</a:t>
            </a:r>
            <a:r>
              <a:rPr lang="en-US" sz="1400" dirty="0" smtClean="0"/>
              <a:t> </a:t>
            </a:r>
            <a:r>
              <a:rPr lang="hy-AM" sz="1400" dirty="0" smtClean="0"/>
              <a:t> </a:t>
            </a:r>
            <a:r>
              <a:rPr lang="hy-AM" sz="1400" dirty="0"/>
              <a:t>Իվան Պավլովիչը կուրանում </a:t>
            </a:r>
            <a:r>
              <a:rPr lang="en-US" sz="1400" dirty="0" smtClean="0"/>
              <a:t> </a:t>
            </a:r>
            <a:r>
              <a:rPr lang="hy-AM" sz="1400" dirty="0" smtClean="0"/>
              <a:t>է</a:t>
            </a:r>
            <a:r>
              <a:rPr lang="hy-AM" sz="1400" dirty="0"/>
              <a:t>, </a:t>
            </a:r>
            <a:r>
              <a:rPr lang="en-US" sz="1400" dirty="0" smtClean="0"/>
              <a:t> </a:t>
            </a:r>
            <a:r>
              <a:rPr lang="hy-AM" sz="1400" dirty="0" smtClean="0"/>
              <a:t>որի </a:t>
            </a:r>
            <a:r>
              <a:rPr lang="en-US" sz="1400" dirty="0" smtClean="0"/>
              <a:t> </a:t>
            </a:r>
            <a:r>
              <a:rPr lang="hy-AM" sz="1400" dirty="0" smtClean="0"/>
              <a:t>պատճառով </a:t>
            </a:r>
            <a:r>
              <a:rPr lang="en-US" sz="1400" dirty="0" smtClean="0"/>
              <a:t> </a:t>
            </a:r>
            <a:r>
              <a:rPr lang="hy-AM" sz="1400" dirty="0" smtClean="0"/>
              <a:t>էլ </a:t>
            </a:r>
            <a:r>
              <a:rPr lang="hy-AM" sz="1400" dirty="0"/>
              <a:t>անցնում է </a:t>
            </a:r>
            <a:r>
              <a:rPr lang="hy-AM" sz="1400" dirty="0" smtClean="0"/>
              <a:t>թոշակի</a:t>
            </a:r>
            <a:r>
              <a:rPr lang="en-US" sz="1400" dirty="0" smtClean="0"/>
              <a:t>: </a:t>
            </a:r>
            <a:r>
              <a:rPr lang="hy-AM" sz="1400" dirty="0" smtClean="0"/>
              <a:t>Կատարակտը</a:t>
            </a:r>
            <a:r>
              <a:rPr lang="en-US" sz="1400" dirty="0" smtClean="0"/>
              <a:t>  </a:t>
            </a:r>
            <a:r>
              <a:rPr lang="hy-AM" sz="1400" dirty="0" smtClean="0"/>
              <a:t>բուժելու</a:t>
            </a:r>
            <a:r>
              <a:rPr lang="en-US" sz="1400" dirty="0" smtClean="0"/>
              <a:t> </a:t>
            </a:r>
            <a:r>
              <a:rPr lang="hy-AM" sz="1400" dirty="0" smtClean="0"/>
              <a:t> համար</a:t>
            </a:r>
            <a:r>
              <a:rPr lang="en-US" sz="1400" dirty="0" smtClean="0"/>
              <a:t> </a:t>
            </a:r>
            <a:r>
              <a:rPr lang="hy-AM" sz="1400" dirty="0" smtClean="0"/>
              <a:t> </a:t>
            </a:r>
            <a:r>
              <a:rPr lang="hy-AM" sz="1400" dirty="0"/>
              <a:t>նա </a:t>
            </a:r>
            <a:r>
              <a:rPr lang="hy-AM" sz="1400" dirty="0" smtClean="0"/>
              <a:t>աղջկա</a:t>
            </a:r>
            <a:r>
              <a:rPr lang="en-US" sz="1400" dirty="0" smtClean="0"/>
              <a:t> </a:t>
            </a:r>
            <a:r>
              <a:rPr lang="hy-AM" sz="1400" dirty="0" smtClean="0"/>
              <a:t> հետ</a:t>
            </a:r>
            <a:r>
              <a:rPr lang="en-US" sz="1400" dirty="0" smtClean="0"/>
              <a:t> </a:t>
            </a:r>
            <a:r>
              <a:rPr lang="hy-AM" sz="1400" dirty="0" smtClean="0"/>
              <a:t> </a:t>
            </a:r>
            <a:r>
              <a:rPr lang="hy-AM" sz="1400" dirty="0"/>
              <a:t>գնում է </a:t>
            </a:r>
            <a:r>
              <a:rPr lang="hy-AM" sz="1400" dirty="0" smtClean="0"/>
              <a:t>Մոսկվա,</a:t>
            </a:r>
            <a:r>
              <a:rPr lang="en-US" sz="1400" dirty="0" smtClean="0"/>
              <a:t> </a:t>
            </a:r>
            <a:r>
              <a:rPr lang="hy-AM" sz="1400" dirty="0" smtClean="0"/>
              <a:t>որտեղ </a:t>
            </a:r>
            <a:r>
              <a:rPr lang="en-US" sz="1400" dirty="0" smtClean="0"/>
              <a:t> </a:t>
            </a:r>
            <a:r>
              <a:rPr lang="hy-AM" sz="1400" dirty="0" smtClean="0"/>
              <a:t>հաջող վիրահատությունից </a:t>
            </a:r>
            <a:r>
              <a:rPr lang="en-US" sz="1400" dirty="0" smtClean="0"/>
              <a:t> </a:t>
            </a:r>
            <a:r>
              <a:rPr lang="hy-AM" sz="1400" dirty="0" smtClean="0"/>
              <a:t>հետո </a:t>
            </a:r>
            <a:r>
              <a:rPr lang="hy-AM" sz="1400" dirty="0"/>
              <a:t>վերականգնվում է նրա </a:t>
            </a:r>
            <a:r>
              <a:rPr lang="hy-AM" sz="1400" dirty="0" smtClean="0"/>
              <a:t>տեսողությունը։ Բայց</a:t>
            </a:r>
            <a:r>
              <a:rPr lang="en-US" sz="1400" dirty="0" smtClean="0"/>
              <a:t> </a:t>
            </a:r>
            <a:r>
              <a:rPr lang="hy-AM" sz="1400" dirty="0" smtClean="0"/>
              <a:t> նա</a:t>
            </a:r>
            <a:r>
              <a:rPr lang="en-US" sz="1400" dirty="0" smtClean="0"/>
              <a:t> </a:t>
            </a:r>
            <a:r>
              <a:rPr lang="hy-AM" sz="1400" dirty="0" smtClean="0"/>
              <a:t> </a:t>
            </a:r>
            <a:r>
              <a:rPr lang="hy-AM" sz="1400" dirty="0"/>
              <a:t>չկարողացավ </a:t>
            </a:r>
            <a:r>
              <a:rPr lang="hy-AM" sz="1400" dirty="0" smtClean="0"/>
              <a:t>անցնել</a:t>
            </a:r>
            <a:r>
              <a:rPr lang="en-US" sz="1400" dirty="0" smtClean="0"/>
              <a:t>  </a:t>
            </a:r>
            <a:r>
              <a:rPr lang="hy-AM" sz="1400" dirty="0" smtClean="0"/>
              <a:t> </a:t>
            </a:r>
            <a:r>
              <a:rPr lang="hy-AM" sz="1400" dirty="0"/>
              <a:t>հին </a:t>
            </a:r>
            <a:r>
              <a:rPr lang="en-US" sz="1400" dirty="0" smtClean="0"/>
              <a:t> </a:t>
            </a:r>
            <a:r>
              <a:rPr lang="hy-AM" sz="1400" dirty="0" smtClean="0"/>
              <a:t>աշխատանքին</a:t>
            </a:r>
            <a:r>
              <a:rPr lang="en-US" sz="1400" dirty="0" smtClean="0"/>
              <a:t> </a:t>
            </a:r>
            <a:r>
              <a:rPr lang="hy-AM" sz="1400" dirty="0" smtClean="0"/>
              <a:t>,</a:t>
            </a:r>
            <a:r>
              <a:rPr lang="en-US" sz="1400" dirty="0" smtClean="0"/>
              <a:t> </a:t>
            </a:r>
            <a:r>
              <a:rPr lang="hy-AM" sz="1400" dirty="0" smtClean="0"/>
              <a:t> և</a:t>
            </a:r>
            <a:r>
              <a:rPr lang="en-US" sz="1400" dirty="0" smtClean="0"/>
              <a:t> </a:t>
            </a:r>
            <a:r>
              <a:rPr lang="hy-AM" sz="1400" dirty="0" smtClean="0"/>
              <a:t> </a:t>
            </a:r>
            <a:r>
              <a:rPr lang="hy-AM" sz="1400" dirty="0"/>
              <a:t>ընտանիքը ապրում </a:t>
            </a:r>
            <a:r>
              <a:rPr lang="en-US" sz="1400" dirty="0" smtClean="0"/>
              <a:t> </a:t>
            </a:r>
            <a:r>
              <a:rPr lang="hy-AM" sz="1400" dirty="0" smtClean="0"/>
              <a:t>էր</a:t>
            </a:r>
            <a:r>
              <a:rPr lang="en-US" sz="1400" dirty="0" smtClean="0"/>
              <a:t> </a:t>
            </a:r>
            <a:r>
              <a:rPr lang="hy-AM" sz="1400" dirty="0" smtClean="0"/>
              <a:t> նրա</a:t>
            </a:r>
            <a:r>
              <a:rPr lang="en-US" sz="1400" dirty="0" smtClean="0"/>
              <a:t> </a:t>
            </a:r>
            <a:r>
              <a:rPr lang="hy-AM" sz="1400" dirty="0" smtClean="0"/>
              <a:t> թոշակով</a:t>
            </a:r>
            <a:r>
              <a:rPr lang="en-US" sz="1400" baseline="30000" dirty="0" smtClean="0"/>
              <a:t>:</a:t>
            </a:r>
            <a:endParaRPr lang="ru-RU" sz="1400" dirty="0"/>
          </a:p>
        </p:txBody>
      </p:sp>
      <p:pic>
        <p:nvPicPr>
          <p:cNvPr id="3074" name="Picture 2" descr="C:\Documents and Settings\komp\Рабочий стол\Mendeleev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6632"/>
            <a:ext cx="4824536" cy="662473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788024" y="594928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Իվան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Պավլովիչ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Մենդելեև-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en-US" dirty="0" smtClean="0">
                <a:solidFill>
                  <a:schemeClr val="bg1"/>
                </a:solidFill>
              </a:rPr>
              <a:t>Դ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Ի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Մենդելեևի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հայր</a:t>
            </a:r>
            <a:r>
              <a:rPr lang="ru-RU" dirty="0" smtClean="0">
                <a:solidFill>
                  <a:schemeClr val="bg1"/>
                </a:solidFill>
              </a:rPr>
              <a:t>ը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 rot="16200000">
            <a:off x="-3239467" y="3244334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3" y="433061"/>
            <a:ext cx="4499992" cy="6048672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n-US" dirty="0" smtClean="0"/>
              <a:t>        </a:t>
            </a:r>
            <a:r>
              <a:rPr lang="hy-AM" sz="3300" dirty="0" smtClean="0"/>
              <a:t>Մարիա Դմիտրիևնան</a:t>
            </a:r>
            <a:r>
              <a:rPr lang="en-US" sz="3300" dirty="0" smtClean="0"/>
              <a:t>՝</a:t>
            </a:r>
            <a:r>
              <a:rPr lang="hy-AM" sz="3300" dirty="0" smtClean="0"/>
              <a:t> Դմիտրի</a:t>
            </a:r>
            <a:r>
              <a:rPr lang="en-US" sz="3300" dirty="0" smtClean="0"/>
              <a:t> </a:t>
            </a:r>
            <a:r>
              <a:rPr lang="hy-AM" sz="3300" dirty="0" smtClean="0"/>
              <a:t> </a:t>
            </a:r>
            <a:r>
              <a:rPr lang="hy-AM" sz="3300" dirty="0"/>
              <a:t>Իվանովիչ Մենդելեևի մայրն է։ Այս խելացի և աշխույժ </a:t>
            </a:r>
            <a:r>
              <a:rPr lang="hy-AM" sz="3300" dirty="0" smtClean="0"/>
              <a:t>կինը</a:t>
            </a:r>
            <a:r>
              <a:rPr lang="en-US" sz="3300" dirty="0" smtClean="0"/>
              <a:t>  </a:t>
            </a:r>
            <a:r>
              <a:rPr lang="hy-AM" sz="3300" dirty="0" smtClean="0"/>
              <a:t> </a:t>
            </a:r>
            <a:r>
              <a:rPr lang="en-US" sz="3300" dirty="0" smtClean="0"/>
              <a:t> </a:t>
            </a:r>
            <a:r>
              <a:rPr lang="hy-AM" sz="3300" dirty="0" smtClean="0"/>
              <a:t>մեծ</a:t>
            </a:r>
            <a:r>
              <a:rPr lang="en-US" sz="3300" dirty="0" smtClean="0"/>
              <a:t>   </a:t>
            </a:r>
            <a:r>
              <a:rPr lang="hy-AM" sz="3300" dirty="0" smtClean="0"/>
              <a:t> դեր</a:t>
            </a:r>
            <a:r>
              <a:rPr lang="en-US" sz="3300" dirty="0" smtClean="0"/>
              <a:t> </a:t>
            </a:r>
            <a:r>
              <a:rPr lang="hy-AM" sz="3300" dirty="0" smtClean="0"/>
              <a:t> </a:t>
            </a:r>
            <a:r>
              <a:rPr lang="en-US" sz="3300" dirty="0" smtClean="0"/>
              <a:t> </a:t>
            </a:r>
            <a:r>
              <a:rPr lang="hy-AM" sz="3300" dirty="0" smtClean="0"/>
              <a:t>է</a:t>
            </a:r>
            <a:r>
              <a:rPr lang="en-US" sz="3300" dirty="0" smtClean="0"/>
              <a:t>  </a:t>
            </a:r>
            <a:r>
              <a:rPr lang="hy-AM" sz="3300" dirty="0" smtClean="0"/>
              <a:t> </a:t>
            </a:r>
            <a:r>
              <a:rPr lang="hy-AM" sz="3300" dirty="0"/>
              <a:t>խաղացել </a:t>
            </a:r>
            <a:r>
              <a:rPr lang="en-US" sz="3300" dirty="0" smtClean="0"/>
              <a:t>   </a:t>
            </a:r>
            <a:r>
              <a:rPr lang="hy-AM" sz="3300" dirty="0" smtClean="0"/>
              <a:t>ընտանիքի </a:t>
            </a:r>
            <a:r>
              <a:rPr lang="hy-AM" sz="3300" dirty="0"/>
              <a:t>կյանքում։ Չունենալով ոչ մի </a:t>
            </a:r>
            <a:r>
              <a:rPr lang="hy-AM" sz="3300" dirty="0" smtClean="0"/>
              <a:t>կրթություն՝նա իր</a:t>
            </a:r>
            <a:r>
              <a:rPr lang="en-US" sz="3300" dirty="0" smtClean="0"/>
              <a:t> </a:t>
            </a:r>
            <a:r>
              <a:rPr lang="hy-AM" sz="3300" dirty="0" smtClean="0"/>
              <a:t> </a:t>
            </a:r>
            <a:r>
              <a:rPr lang="hy-AM" sz="3300" dirty="0"/>
              <a:t>եղբայրների </a:t>
            </a:r>
            <a:r>
              <a:rPr lang="en-US" sz="3300" dirty="0" smtClean="0"/>
              <a:t> </a:t>
            </a:r>
            <a:r>
              <a:rPr lang="hy-AM" sz="3300" dirty="0" smtClean="0"/>
              <a:t>հետ </a:t>
            </a:r>
            <a:r>
              <a:rPr lang="en-US" sz="3300" dirty="0" smtClean="0"/>
              <a:t> </a:t>
            </a:r>
            <a:r>
              <a:rPr lang="hy-AM" sz="3300" dirty="0" smtClean="0"/>
              <a:t>անցել է</a:t>
            </a:r>
            <a:r>
              <a:rPr lang="en-US" sz="3300" dirty="0" smtClean="0"/>
              <a:t> </a:t>
            </a:r>
            <a:r>
              <a:rPr lang="hy-AM" sz="3300" dirty="0" smtClean="0"/>
              <a:t> </a:t>
            </a:r>
            <a:r>
              <a:rPr lang="hy-AM" sz="3300" dirty="0"/>
              <a:t>գիմնազիայի </a:t>
            </a:r>
            <a:r>
              <a:rPr lang="hy-AM" sz="3300" dirty="0" smtClean="0"/>
              <a:t>ինքնուրույն</a:t>
            </a:r>
            <a:r>
              <a:rPr lang="en-US" sz="3300" dirty="0" smtClean="0"/>
              <a:t>    </a:t>
            </a:r>
            <a:r>
              <a:rPr lang="hy-AM" sz="3300" dirty="0" smtClean="0"/>
              <a:t> կուրս</a:t>
            </a:r>
            <a:r>
              <a:rPr lang="en-US" sz="3300" dirty="0" smtClean="0"/>
              <a:t> :  </a:t>
            </a:r>
            <a:r>
              <a:rPr lang="hy-AM" sz="3300" dirty="0" smtClean="0"/>
              <a:t> Իվան</a:t>
            </a:r>
            <a:r>
              <a:rPr lang="en-US" sz="3300" dirty="0" smtClean="0"/>
              <a:t>  </a:t>
            </a:r>
            <a:r>
              <a:rPr lang="hy-AM" sz="3300" dirty="0" smtClean="0"/>
              <a:t> </a:t>
            </a:r>
            <a:r>
              <a:rPr lang="hy-AM" sz="3300" dirty="0"/>
              <a:t>Պավլովիչի </a:t>
            </a:r>
            <a:r>
              <a:rPr lang="hy-AM" sz="3300" dirty="0" smtClean="0"/>
              <a:t>հիվանդության</a:t>
            </a:r>
            <a:r>
              <a:rPr lang="en-US" sz="3300" dirty="0" smtClean="0"/>
              <a:t>  </a:t>
            </a:r>
            <a:r>
              <a:rPr lang="hy-AM" sz="3300" dirty="0" smtClean="0"/>
              <a:t> պատճառով</a:t>
            </a:r>
            <a:r>
              <a:rPr lang="en-US" sz="3300" dirty="0" smtClean="0"/>
              <a:t>   </a:t>
            </a:r>
            <a:r>
              <a:rPr lang="hy-AM" sz="3300" dirty="0" smtClean="0"/>
              <a:t> </a:t>
            </a:r>
            <a:r>
              <a:rPr lang="hy-AM" sz="3300" dirty="0"/>
              <a:t>ընտանիքը </a:t>
            </a:r>
            <a:r>
              <a:rPr lang="hy-AM" sz="3300" dirty="0" smtClean="0"/>
              <a:t>տեղափոխվել</a:t>
            </a:r>
            <a:r>
              <a:rPr lang="en-US" sz="3300" dirty="0" smtClean="0"/>
              <a:t> </a:t>
            </a:r>
            <a:r>
              <a:rPr lang="hy-AM" sz="3300" dirty="0" smtClean="0"/>
              <a:t> </a:t>
            </a:r>
            <a:r>
              <a:rPr lang="en-US" sz="3300" dirty="0" smtClean="0"/>
              <a:t> </a:t>
            </a:r>
            <a:r>
              <a:rPr lang="hy-AM" sz="3300" dirty="0" smtClean="0"/>
              <a:t>էր</a:t>
            </a:r>
            <a:r>
              <a:rPr lang="en-US" sz="3300" dirty="0" smtClean="0"/>
              <a:t> </a:t>
            </a:r>
            <a:r>
              <a:rPr lang="hy-AM" sz="3300" dirty="0"/>
              <a:t> </a:t>
            </a:r>
            <a:r>
              <a:rPr lang="en-US" sz="3300" dirty="0" smtClean="0"/>
              <a:t> </a:t>
            </a:r>
            <a:r>
              <a:rPr lang="hy-AM" sz="3300" dirty="0" smtClean="0"/>
              <a:t>Վերխնիե</a:t>
            </a:r>
            <a:r>
              <a:rPr lang="en-US" sz="3300" dirty="0" smtClean="0"/>
              <a:t>  </a:t>
            </a:r>
            <a:r>
              <a:rPr lang="hy-AM" sz="3300" dirty="0" smtClean="0"/>
              <a:t> </a:t>
            </a:r>
            <a:r>
              <a:rPr lang="hy-AM" sz="3300" dirty="0"/>
              <a:t>Արեմզյանի, որտեղ </a:t>
            </a:r>
            <a:r>
              <a:rPr lang="en-US" sz="3300" dirty="0" smtClean="0"/>
              <a:t>   </a:t>
            </a:r>
            <a:r>
              <a:rPr lang="hy-AM" sz="3300" dirty="0" smtClean="0"/>
              <a:t>գտնվում </a:t>
            </a:r>
            <a:r>
              <a:rPr lang="en-US" sz="3300" dirty="0" smtClean="0"/>
              <a:t>   </a:t>
            </a:r>
            <a:r>
              <a:rPr lang="hy-AM" sz="3300" dirty="0" smtClean="0"/>
              <a:t>էր </a:t>
            </a:r>
            <a:r>
              <a:rPr lang="en-US" sz="3300" dirty="0" smtClean="0"/>
              <a:t>   </a:t>
            </a:r>
            <a:r>
              <a:rPr lang="hy-AM" sz="3300" dirty="0" smtClean="0"/>
              <a:t>Մարիայի</a:t>
            </a:r>
            <a:r>
              <a:rPr lang="en-US" sz="3300" dirty="0" smtClean="0"/>
              <a:t>    </a:t>
            </a:r>
            <a:r>
              <a:rPr lang="hy-AM" sz="3300" dirty="0" smtClean="0"/>
              <a:t> </a:t>
            </a:r>
            <a:r>
              <a:rPr lang="hy-AM" sz="3300" dirty="0"/>
              <a:t>եղբոր </a:t>
            </a:r>
            <a:r>
              <a:rPr lang="hy-AM" sz="3300" dirty="0" smtClean="0"/>
              <a:t>ապակու</a:t>
            </a:r>
            <a:r>
              <a:rPr lang="en-US" sz="3300" dirty="0" smtClean="0"/>
              <a:t> </a:t>
            </a:r>
            <a:r>
              <a:rPr lang="hy-AM" sz="3300" dirty="0" smtClean="0"/>
              <a:t> </a:t>
            </a:r>
            <a:r>
              <a:rPr lang="hy-AM" sz="3300" dirty="0"/>
              <a:t>գործարանը։ Դմիտրի Մենդելեևի մայրը սկսում է ղեկավարել այդ </a:t>
            </a:r>
            <a:r>
              <a:rPr lang="hy-AM" sz="3300" dirty="0" smtClean="0"/>
              <a:t>ֆաբրիկան</a:t>
            </a:r>
            <a:r>
              <a:rPr lang="en-US" sz="3300" dirty="0" smtClean="0"/>
              <a:t>:</a:t>
            </a:r>
            <a:r>
              <a:rPr lang="hy-AM" sz="3300" dirty="0" smtClean="0"/>
              <a:t> </a:t>
            </a:r>
            <a:endParaRPr lang="en-US" sz="3300" dirty="0" smtClean="0"/>
          </a:p>
          <a:p>
            <a:pPr algn="just">
              <a:buNone/>
            </a:pPr>
            <a:r>
              <a:rPr lang="en-US" sz="3300" dirty="0" smtClean="0"/>
              <a:t>      </a:t>
            </a:r>
            <a:r>
              <a:rPr lang="hy-AM" sz="3300" dirty="0" smtClean="0"/>
              <a:t> </a:t>
            </a:r>
            <a:endParaRPr lang="en-US" sz="3300" dirty="0" smtClean="0"/>
          </a:p>
          <a:p>
            <a:pPr algn="just">
              <a:buNone/>
            </a:pPr>
            <a:r>
              <a:rPr lang="en-US" sz="3300" dirty="0" smtClean="0"/>
              <a:t>      </a:t>
            </a:r>
            <a:r>
              <a:rPr lang="hy-AM" sz="3300" dirty="0" smtClean="0"/>
              <a:t>Ի․Պ․Մենդելեևի</a:t>
            </a:r>
            <a:r>
              <a:rPr lang="en-US" sz="3300" dirty="0" smtClean="0"/>
              <a:t> ՝</a:t>
            </a:r>
            <a:r>
              <a:rPr lang="hy-AM" sz="3300" dirty="0" smtClean="0"/>
              <a:t> </a:t>
            </a:r>
            <a:r>
              <a:rPr lang="en-US" sz="3300" dirty="0" err="1" smtClean="0"/>
              <a:t>ամուսնու</a:t>
            </a:r>
            <a:r>
              <a:rPr lang="en-US" sz="3300" dirty="0" smtClean="0"/>
              <a:t>,</a:t>
            </a:r>
            <a:r>
              <a:rPr lang="hy-AM" sz="3300" dirty="0" smtClean="0"/>
              <a:t> մահից</a:t>
            </a:r>
            <a:r>
              <a:rPr lang="en-US" sz="3300" dirty="0" smtClean="0"/>
              <a:t> </a:t>
            </a:r>
            <a:r>
              <a:rPr lang="hy-AM" sz="3300" dirty="0" smtClean="0"/>
              <a:t> </a:t>
            </a:r>
            <a:r>
              <a:rPr lang="hy-AM" sz="3300" dirty="0"/>
              <a:t>հետո </a:t>
            </a:r>
            <a:r>
              <a:rPr lang="hy-AM" sz="3300" dirty="0" smtClean="0"/>
              <a:t>ընտանիքն</a:t>
            </a:r>
            <a:r>
              <a:rPr lang="en-US" sz="3300" dirty="0" smtClean="0"/>
              <a:t> </a:t>
            </a:r>
            <a:r>
              <a:rPr lang="hy-AM" sz="3300" dirty="0" smtClean="0"/>
              <a:t> ապրում</a:t>
            </a:r>
            <a:r>
              <a:rPr lang="en-US" sz="3300" dirty="0" smtClean="0"/>
              <a:t> </a:t>
            </a:r>
            <a:r>
              <a:rPr lang="hy-AM" sz="3300" dirty="0" smtClean="0"/>
              <a:t> էր</a:t>
            </a:r>
            <a:r>
              <a:rPr lang="en-US" sz="3300" dirty="0" smtClean="0"/>
              <a:t> </a:t>
            </a:r>
            <a:r>
              <a:rPr lang="hy-AM" sz="3300" dirty="0" smtClean="0"/>
              <a:t> </a:t>
            </a:r>
            <a:r>
              <a:rPr lang="hy-AM" sz="3300" dirty="0"/>
              <a:t>այդ </a:t>
            </a:r>
            <a:r>
              <a:rPr lang="en-US" sz="3300" dirty="0" smtClean="0"/>
              <a:t> </a:t>
            </a:r>
            <a:r>
              <a:rPr lang="hy-AM" sz="3300" dirty="0" smtClean="0"/>
              <a:t>ֆաբրիկայից </a:t>
            </a:r>
            <a:r>
              <a:rPr lang="hy-AM" sz="3300" dirty="0"/>
              <a:t>ստացված միջոցներով։ Դմիտրի </a:t>
            </a:r>
            <a:r>
              <a:rPr lang="hy-AM" sz="3300" dirty="0" smtClean="0"/>
              <a:t>Իվանովիչը հիշում </a:t>
            </a:r>
            <a:r>
              <a:rPr lang="hy-AM" sz="3300" dirty="0"/>
              <a:t>է․ «Այդ ապակու </a:t>
            </a:r>
            <a:r>
              <a:rPr lang="en-US" sz="3300" dirty="0" smtClean="0"/>
              <a:t> </a:t>
            </a:r>
            <a:r>
              <a:rPr lang="hy-AM" sz="3300" dirty="0" smtClean="0"/>
              <a:t>գործարանում</a:t>
            </a:r>
            <a:r>
              <a:rPr lang="hy-AM" sz="3300" dirty="0"/>
              <a:t>, որը </a:t>
            </a:r>
            <a:r>
              <a:rPr lang="en-US" sz="3300" dirty="0" smtClean="0"/>
              <a:t> </a:t>
            </a:r>
            <a:r>
              <a:rPr lang="hy-AM" sz="3300" dirty="0" smtClean="0"/>
              <a:t>ղեկավարում </a:t>
            </a:r>
            <a:r>
              <a:rPr lang="hy-AM" sz="3300" dirty="0"/>
              <a:t>էր մայրս, ստացել եմ իմ առաջին տպավորությունները բնությունից, </a:t>
            </a:r>
            <a:r>
              <a:rPr lang="hy-AM" sz="3300" dirty="0" smtClean="0"/>
              <a:t>մարդկանցից</a:t>
            </a:r>
            <a:r>
              <a:rPr lang="en-US" sz="3300" dirty="0" smtClean="0"/>
              <a:t> </a:t>
            </a:r>
            <a:r>
              <a:rPr lang="hy-AM" sz="3300" dirty="0" smtClean="0"/>
              <a:t>, արդյունաբերական</a:t>
            </a:r>
            <a:r>
              <a:rPr lang="en-US" sz="3300" dirty="0" smtClean="0"/>
              <a:t> </a:t>
            </a:r>
            <a:r>
              <a:rPr lang="hy-AM" sz="3300" dirty="0" smtClean="0"/>
              <a:t> գործե</a:t>
            </a:r>
            <a:r>
              <a:rPr lang="en-US" sz="3300" dirty="0" smtClean="0"/>
              <a:t>-</a:t>
            </a:r>
            <a:r>
              <a:rPr lang="hy-AM" sz="3300" dirty="0" smtClean="0"/>
              <a:t>րից</a:t>
            </a:r>
            <a:r>
              <a:rPr lang="en-US" sz="3300" dirty="0" smtClean="0"/>
              <a:t>:</a:t>
            </a:r>
            <a:r>
              <a:rPr lang="hy-AM" sz="3300" dirty="0" smtClean="0"/>
              <a:t> </a:t>
            </a:r>
            <a:r>
              <a:rPr lang="hy-AM" sz="3300" dirty="0"/>
              <a:t>1848 </a:t>
            </a:r>
            <a:r>
              <a:rPr lang="hy-AM" sz="3300" dirty="0" smtClean="0"/>
              <a:t>թվականի</a:t>
            </a:r>
            <a:r>
              <a:rPr lang="en-US" sz="3300" dirty="0" smtClean="0"/>
              <a:t> </a:t>
            </a:r>
            <a:r>
              <a:rPr lang="hy-AM" sz="3300" dirty="0" smtClean="0"/>
              <a:t> </a:t>
            </a:r>
            <a:r>
              <a:rPr lang="hy-AM" sz="3300" dirty="0"/>
              <a:t>հունիսի </a:t>
            </a:r>
            <a:r>
              <a:rPr lang="en-US" sz="3300" dirty="0" smtClean="0"/>
              <a:t> </a:t>
            </a:r>
            <a:r>
              <a:rPr lang="hy-AM" sz="3300" dirty="0" smtClean="0"/>
              <a:t>27-ին ֆաբրի</a:t>
            </a:r>
            <a:r>
              <a:rPr lang="en-US" sz="3300" dirty="0" smtClean="0"/>
              <a:t>-</a:t>
            </a:r>
            <a:r>
              <a:rPr lang="hy-AM" sz="3300" dirty="0" smtClean="0"/>
              <a:t>կան </a:t>
            </a:r>
            <a:r>
              <a:rPr lang="en-US" sz="3300" dirty="0" smtClean="0"/>
              <a:t> </a:t>
            </a:r>
            <a:r>
              <a:rPr lang="hy-AM" sz="3300" dirty="0" smtClean="0"/>
              <a:t>այրվում </a:t>
            </a:r>
            <a:r>
              <a:rPr lang="hy-AM" sz="3300" dirty="0"/>
              <a:t>է</a:t>
            </a:r>
            <a:r>
              <a:rPr lang="hy-AM" sz="3300" dirty="0" smtClean="0"/>
              <a:t>»</a:t>
            </a:r>
            <a:r>
              <a:rPr lang="en-US" sz="3300" baseline="30000" dirty="0" smtClean="0"/>
              <a:t>:</a:t>
            </a:r>
            <a:r>
              <a:rPr lang="hy-AM" sz="3300" dirty="0" smtClean="0"/>
              <a:t> Տեսնելով</a:t>
            </a:r>
            <a:r>
              <a:rPr lang="en-US" sz="3300" dirty="0" smtClean="0"/>
              <a:t> </a:t>
            </a:r>
            <a:r>
              <a:rPr lang="hy-AM" sz="3300" dirty="0" smtClean="0"/>
              <a:t> կրտսեր</a:t>
            </a:r>
            <a:r>
              <a:rPr lang="en-US" sz="3300" dirty="0" smtClean="0"/>
              <a:t> </a:t>
            </a:r>
            <a:r>
              <a:rPr lang="hy-AM" sz="3300" dirty="0" smtClean="0"/>
              <a:t> </a:t>
            </a:r>
            <a:r>
              <a:rPr lang="hy-AM" sz="3300" dirty="0"/>
              <a:t>տղայի հատուկ </a:t>
            </a:r>
            <a:r>
              <a:rPr lang="en-US" sz="3300" dirty="0" smtClean="0"/>
              <a:t> </a:t>
            </a:r>
            <a:r>
              <a:rPr lang="hy-AM" sz="3300" dirty="0" smtClean="0"/>
              <a:t>ընդունակությունները՝ նա </a:t>
            </a:r>
            <a:r>
              <a:rPr lang="en-US" sz="3300" dirty="0" smtClean="0"/>
              <a:t> </a:t>
            </a:r>
            <a:r>
              <a:rPr lang="hy-AM" sz="3300" dirty="0" smtClean="0"/>
              <a:t>իր</a:t>
            </a:r>
            <a:r>
              <a:rPr lang="en-US" sz="3300" dirty="0" smtClean="0"/>
              <a:t> </a:t>
            </a:r>
            <a:r>
              <a:rPr lang="hy-AM" sz="3300" dirty="0" smtClean="0"/>
              <a:t> </a:t>
            </a:r>
            <a:r>
              <a:rPr lang="hy-AM" sz="3300" dirty="0"/>
              <a:t>մեջ ուժ է հավաքում լքել իր հարազատ Սիբիրը, </a:t>
            </a:r>
            <a:r>
              <a:rPr lang="hy-AM" sz="3300" dirty="0" smtClean="0"/>
              <a:t>որպեսզի</a:t>
            </a:r>
            <a:r>
              <a:rPr lang="en-US" sz="3300" dirty="0" smtClean="0"/>
              <a:t> </a:t>
            </a:r>
            <a:r>
              <a:rPr lang="hy-AM" sz="3300" dirty="0" smtClean="0"/>
              <a:t> </a:t>
            </a:r>
            <a:r>
              <a:rPr lang="hy-AM" sz="3300" dirty="0"/>
              <a:t>Դմիտրիին </a:t>
            </a:r>
            <a:r>
              <a:rPr lang="en-US" sz="3300" dirty="0" smtClean="0"/>
              <a:t>՝</a:t>
            </a:r>
            <a:r>
              <a:rPr lang="en-US" sz="3300" dirty="0" err="1" smtClean="0"/>
              <a:t>որդուն</a:t>
            </a:r>
            <a:r>
              <a:rPr lang="en-US" sz="3300" dirty="0" smtClean="0"/>
              <a:t>, </a:t>
            </a:r>
            <a:r>
              <a:rPr lang="hy-AM" sz="3300" dirty="0" smtClean="0"/>
              <a:t>բարձրագույն կրթություն</a:t>
            </a:r>
            <a:r>
              <a:rPr lang="en-US" sz="3300" dirty="0" smtClean="0"/>
              <a:t> </a:t>
            </a:r>
            <a:r>
              <a:rPr lang="hy-AM" sz="3300" dirty="0" smtClean="0"/>
              <a:t> </a:t>
            </a:r>
            <a:r>
              <a:rPr lang="en-US" sz="3300" dirty="0" smtClean="0"/>
              <a:t> </a:t>
            </a:r>
            <a:r>
              <a:rPr lang="hy-AM" sz="3300" dirty="0" smtClean="0"/>
              <a:t>ստանալու </a:t>
            </a:r>
            <a:r>
              <a:rPr lang="en-US" sz="3300" dirty="0" smtClean="0"/>
              <a:t>  </a:t>
            </a:r>
            <a:r>
              <a:rPr lang="hy-AM" sz="3300" dirty="0" smtClean="0"/>
              <a:t>հնարավորություն </a:t>
            </a:r>
            <a:r>
              <a:rPr lang="hy-AM" sz="3300" dirty="0"/>
              <a:t>տա։ Նրանք գալիս են </a:t>
            </a:r>
            <a:r>
              <a:rPr lang="hy-AM" sz="3300" dirty="0" smtClean="0"/>
              <a:t>Մոսկվա։</a:t>
            </a:r>
            <a:r>
              <a:rPr lang="en-US" sz="3300" dirty="0" smtClean="0"/>
              <a:t> </a:t>
            </a:r>
            <a:r>
              <a:rPr lang="hy-AM" sz="3300" dirty="0" smtClean="0"/>
              <a:t>Երկու </a:t>
            </a:r>
            <a:r>
              <a:rPr lang="hy-AM" sz="3300" dirty="0"/>
              <a:t>տարի անց, </a:t>
            </a:r>
            <a:r>
              <a:rPr lang="en-US" sz="3300" dirty="0" smtClean="0"/>
              <a:t> </a:t>
            </a:r>
            <a:r>
              <a:rPr lang="hy-AM" sz="3300" dirty="0" smtClean="0"/>
              <a:t>երբ</a:t>
            </a:r>
            <a:r>
              <a:rPr lang="en-US" sz="3300" dirty="0" smtClean="0"/>
              <a:t> </a:t>
            </a:r>
            <a:r>
              <a:rPr lang="hy-AM" sz="3300" dirty="0" smtClean="0"/>
              <a:t> որդին</a:t>
            </a:r>
            <a:r>
              <a:rPr lang="en-US" sz="3300" dirty="0" smtClean="0"/>
              <a:t> </a:t>
            </a:r>
            <a:r>
              <a:rPr lang="hy-AM" sz="3300" dirty="0" smtClean="0"/>
              <a:t> </a:t>
            </a:r>
            <a:r>
              <a:rPr lang="hy-AM" sz="3300" dirty="0"/>
              <a:t>ընդունվել էր Պետերբուրգ մանկավարժական </a:t>
            </a:r>
            <a:r>
              <a:rPr lang="en-US" sz="3300" dirty="0" smtClean="0"/>
              <a:t> </a:t>
            </a:r>
            <a:r>
              <a:rPr lang="hy-AM" sz="3300" dirty="0" smtClean="0"/>
              <a:t>ինստիտուտ,</a:t>
            </a:r>
            <a:r>
              <a:rPr lang="en-US" sz="3300" dirty="0" smtClean="0"/>
              <a:t> </a:t>
            </a:r>
            <a:r>
              <a:rPr lang="hy-AM" sz="3300" dirty="0" smtClean="0"/>
              <a:t> </a:t>
            </a:r>
            <a:r>
              <a:rPr lang="en-US" sz="3300" dirty="0" smtClean="0"/>
              <a:t> </a:t>
            </a:r>
            <a:r>
              <a:rPr lang="hy-AM" sz="3300" dirty="0" smtClean="0"/>
              <a:t>Մարիա </a:t>
            </a:r>
            <a:r>
              <a:rPr lang="hy-AM" sz="3300" dirty="0"/>
              <a:t>Դմիտրիևնան </a:t>
            </a:r>
            <a:r>
              <a:rPr lang="en-US" sz="3300" dirty="0" smtClean="0"/>
              <a:t> </a:t>
            </a:r>
            <a:r>
              <a:rPr lang="hy-AM" sz="3300" dirty="0" smtClean="0"/>
              <a:t>մահանում</a:t>
            </a:r>
            <a:r>
              <a:rPr lang="en-US" sz="3300" dirty="0" smtClean="0"/>
              <a:t> </a:t>
            </a:r>
            <a:r>
              <a:rPr lang="hy-AM" sz="3300" dirty="0" smtClean="0"/>
              <a:t> է</a:t>
            </a:r>
            <a:r>
              <a:rPr lang="en-US" sz="3300" dirty="0" smtClean="0"/>
              <a:t>:</a:t>
            </a:r>
            <a:r>
              <a:rPr lang="hy-AM" dirty="0" smtClean="0"/>
              <a:t/>
            </a:r>
            <a:br>
              <a:rPr lang="hy-AM" dirty="0" smtClean="0"/>
            </a:br>
            <a:endParaRPr lang="ru-RU" dirty="0"/>
          </a:p>
        </p:txBody>
      </p:sp>
      <p:pic>
        <p:nvPicPr>
          <p:cNvPr id="2050" name="Picture 2" descr="C:\Documents and Settings\komp\Рабочий стол\320px-Mendeleeva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4" y="108012"/>
            <a:ext cx="4429001" cy="66419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932040" y="6021288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Մարիա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Դմիտրևնա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Մենդելեևա –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</a:t>
            </a:r>
            <a:r>
              <a:rPr lang="en-US" dirty="0" smtClean="0">
                <a:solidFill>
                  <a:schemeClr val="bg1"/>
                </a:solidFill>
              </a:rPr>
              <a:t>Դ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Ի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Մենդելեևի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մայրը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 rot="16200000">
            <a:off x="-3136830" y="3272731"/>
            <a:ext cx="6858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Գավառի թիվ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միջն. դպրոցի ուսուցչուհի՝ Մ.</a:t>
            </a:r>
            <a:r>
              <a:rPr lang="hy-AM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Գևորգյան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410</TotalTime>
  <Words>3059</Words>
  <Application>Microsoft Office PowerPoint</Application>
  <PresentationFormat>Экран (4:3)</PresentationFormat>
  <Paragraphs>165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5" baseType="lpstr">
      <vt:lpstr>Arial</vt:lpstr>
      <vt:lpstr>Calibri</vt:lpstr>
      <vt:lpstr>Cambria</vt:lpstr>
      <vt:lpstr>Franklin Gothic Book</vt:lpstr>
      <vt:lpstr>MS Mincho</vt:lpstr>
      <vt:lpstr>Perpetua</vt:lpstr>
      <vt:lpstr>Sylfaen</vt:lpstr>
      <vt:lpstr>Tahoma</vt:lpstr>
      <vt:lpstr>Times New Roman</vt:lpstr>
      <vt:lpstr>Wingdings 2</vt:lpstr>
      <vt:lpstr>Equity</vt:lpstr>
      <vt:lpstr>Դ.Ի.Մենդելեևի  կյանքն  ու գործունեությունը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Դ.Ի.Մենդելեևի  կյանքն  ու գործունեությունը</dc:title>
  <dc:creator>Admin</dc:creator>
  <cp:lastModifiedBy>Учетная запись Майкрософт</cp:lastModifiedBy>
  <cp:revision>89</cp:revision>
  <dcterms:created xsi:type="dcterms:W3CDTF">2019-03-31T10:10:26Z</dcterms:created>
  <dcterms:modified xsi:type="dcterms:W3CDTF">2023-03-30T08:42:16Z</dcterms:modified>
</cp:coreProperties>
</file>