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9" r:id="rId3"/>
    <p:sldId id="257" r:id="rId4"/>
    <p:sldId id="260" r:id="rId5"/>
    <p:sldId id="262" r:id="rId6"/>
    <p:sldId id="263" r:id="rId7"/>
    <p:sldId id="261" r:id="rId8"/>
    <p:sldId id="258" r:id="rId9"/>
    <p:sldId id="266" r:id="rId10"/>
    <p:sldId id="264" r:id="rId11"/>
    <p:sldId id="265" r:id="rId12"/>
    <p:sldId id="268" r:id="rId13"/>
    <p:sldId id="270" r:id="rId14"/>
    <p:sldId id="269" r:id="rId15"/>
    <p:sldId id="277" r:id="rId16"/>
    <p:sldId id="272" r:id="rId17"/>
    <p:sldId id="281" r:id="rId18"/>
    <p:sldId id="282" r:id="rId19"/>
    <p:sldId id="271" r:id="rId20"/>
    <p:sldId id="275" r:id="rId21"/>
    <p:sldId id="276" r:id="rId22"/>
    <p:sldId id="274" r:id="rId23"/>
    <p:sldId id="279" r:id="rId24"/>
    <p:sldId id="273" r:id="rId25"/>
    <p:sldId id="267" r:id="rId26"/>
    <p:sldId id="278" r:id="rId27"/>
    <p:sldId id="280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04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8D2DC9-3170-4E6C-A9ED-FBB4B29EA66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F18B7D-146A-4DA8-BD61-7A9AF008E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29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png"/><Relationship Id="rId4" Type="http://schemas.openxmlformats.org/officeDocument/2006/relationships/image" Target="../media/image34.jp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5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2" y="848047"/>
            <a:ext cx="8647620" cy="5161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262" y="166581"/>
            <a:ext cx="7772400" cy="75700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Բազմությունների</a:t>
            </a:r>
            <a:r>
              <a:rPr lang="en-US" dirty="0" smtClean="0"/>
              <a:t> </a:t>
            </a:r>
            <a:r>
              <a:rPr lang="en-US" dirty="0" err="1" smtClean="0"/>
              <a:t>հատումն</a:t>
            </a:r>
            <a:r>
              <a:rPr lang="en-US" dirty="0" smtClean="0"/>
              <a:t> </a:t>
            </a:r>
            <a:r>
              <a:rPr lang="en-US" dirty="0" err="1" smtClean="0"/>
              <a:t>ու</a:t>
            </a:r>
            <a:r>
              <a:rPr lang="en-US" dirty="0" smtClean="0"/>
              <a:t> </a:t>
            </a:r>
            <a:r>
              <a:rPr lang="en-US" dirty="0" err="1" smtClean="0"/>
              <a:t>միավորումը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438452"/>
            <a:ext cx="5257800" cy="11430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Երևանի</a:t>
            </a:r>
            <a:r>
              <a:rPr lang="en-US" sz="2000" b="1" dirty="0" smtClean="0">
                <a:solidFill>
                  <a:schemeClr val="tx1"/>
                </a:solidFill>
              </a:rPr>
              <a:t> հ.50 </a:t>
            </a:r>
            <a:r>
              <a:rPr lang="en-US" sz="2000" b="1" dirty="0" err="1" smtClean="0">
                <a:solidFill>
                  <a:schemeClr val="tx1"/>
                </a:solidFill>
              </a:rPr>
              <a:t>հիմնական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դպրոց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7-րդ </a:t>
            </a:r>
            <a:r>
              <a:rPr lang="en-US" sz="2000" b="1" dirty="0" err="1" smtClean="0">
                <a:solidFill>
                  <a:schemeClr val="tx1"/>
                </a:solidFill>
              </a:rPr>
              <a:t>դասարան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Ուս</a:t>
            </a:r>
            <a:r>
              <a:rPr lang="en-US" sz="2000" b="1" dirty="0" smtClean="0">
                <a:solidFill>
                  <a:schemeClr val="tx1"/>
                </a:solidFill>
              </a:rPr>
              <a:t>.՝ </a:t>
            </a:r>
            <a:r>
              <a:rPr lang="en-US" sz="2000" b="1" dirty="0" err="1" smtClean="0">
                <a:solidFill>
                  <a:schemeClr val="tx1"/>
                </a:solidFill>
              </a:rPr>
              <a:t>Շ.Բաբայան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2023թ.-մարտ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724400"/>
            <a:ext cx="9017833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Ոչ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մի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տարր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չպարունակող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բազմությունը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անվանում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են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arian_amu"/>
                <a:cs typeface="Arial" pitchFamily="34" charset="0"/>
              </a:rPr>
              <a:t>դատարկ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և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նշանակում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են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∅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նշանով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29980"/>
            <a:ext cx="1903115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5543"/>
            <a:ext cx="1829782" cy="449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8400" y="2555823"/>
            <a:ext cx="19864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/>
              <a:t>= </a:t>
            </a:r>
            <a:r>
              <a:rPr lang="en-US" sz="11500" b="1" dirty="0" smtClean="0">
                <a:solidFill>
                  <a:srgbClr val="76A900"/>
                </a:solidFill>
                <a:latin typeface="MathJax_Main"/>
                <a:cs typeface="Arial" pitchFamily="34" charset="0"/>
              </a:rPr>
              <a:t>∅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6390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Կարդա՛լ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1676400"/>
            <a:ext cx="8957631" cy="4130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"/>
            <a:ext cx="1343025" cy="10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365602"/>
            <a:ext cx="10439400" cy="64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303167" cy="4336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838200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A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39040" y="99060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B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49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6" y="611474"/>
            <a:ext cx="7988664" cy="5325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60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A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39040" y="990600"/>
            <a:ext cx="572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B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286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011149" y="381000"/>
            <a:ext cx="2514600" cy="2438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" y="381000"/>
            <a:ext cx="2514600" cy="2438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78" y="524814"/>
            <a:ext cx="700391" cy="612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43" y="880459"/>
            <a:ext cx="535021" cy="50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26" y="1971207"/>
            <a:ext cx="612843" cy="525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28" y="1015939"/>
            <a:ext cx="573932" cy="632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41" y="1600200"/>
            <a:ext cx="787940" cy="719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11" y="569068"/>
            <a:ext cx="885217" cy="680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85" y="909536"/>
            <a:ext cx="476655" cy="6906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07" y="1648237"/>
            <a:ext cx="885217" cy="680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33" y="1192994"/>
            <a:ext cx="787940" cy="7198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45" y="1015939"/>
            <a:ext cx="476655" cy="6906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31" y="1960123"/>
            <a:ext cx="573932" cy="6322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" y="381000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286089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N</a:t>
            </a:r>
            <a:endParaRPr lang="en-US" sz="3600" b="1" dirty="0"/>
          </a:p>
        </p:txBody>
      </p:sp>
      <p:sp>
        <p:nvSpPr>
          <p:cNvPr id="21" name="Oval 20"/>
          <p:cNvSpPr/>
          <p:nvPr/>
        </p:nvSpPr>
        <p:spPr>
          <a:xfrm>
            <a:off x="2781616" y="3581400"/>
            <a:ext cx="2514600" cy="2438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34" y="3779196"/>
            <a:ext cx="885217" cy="6809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84451"/>
            <a:ext cx="573932" cy="6322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94" y="4512156"/>
            <a:ext cx="476655" cy="6906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26" y="4857488"/>
            <a:ext cx="787940" cy="71984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21113" y="3565161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80773" y="168934"/>
                <a:ext cx="2116285" cy="264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 dirty="0" smtClean="0">
                          <a:latin typeface="Cambria Math"/>
                          <a:ea typeface="Cambria Math"/>
                        </a:rPr>
                        <m:t>∩</m:t>
                      </m:r>
                    </m:oMath>
                  </m:oMathPara>
                </a14:m>
                <a:endParaRPr lang="en-US" sz="16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773" y="168934"/>
                <a:ext cx="2116285" cy="26468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2014" y="4211157"/>
                <a:ext cx="20986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P = M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3600" b="1" dirty="0" smtClean="0"/>
                  <a:t> N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14" y="4211157"/>
                <a:ext cx="2098651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9012" t="-14151" r="-755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590003" y="3149328"/>
            <a:ext cx="3553997" cy="34163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b="1" dirty="0">
                <a:solidFill>
                  <a:srgbClr val="FF0000"/>
                </a:solidFill>
              </a:rPr>
              <a:t> </a:t>
            </a:r>
            <a:r>
              <a:rPr lang="hy-AM" sz="2400" b="1" dirty="0"/>
              <a:t>և 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b="1" dirty="0"/>
              <a:t> </a:t>
            </a:r>
            <a:r>
              <a:rPr lang="hy-AM" sz="2400" b="1" dirty="0"/>
              <a:t>բազմությունների հատում անվանում են այն բազմությունը, որի տարրերը պատկանում են միաժամանակ և՛ </a:t>
            </a:r>
            <a:r>
              <a:rPr lang="en-US" sz="2400" b="1" dirty="0" smtClean="0">
                <a:solidFill>
                  <a:srgbClr val="FF0000"/>
                </a:solidFill>
              </a:rPr>
              <a:t>M</a:t>
            </a:r>
            <a:r>
              <a:rPr lang="en-US" sz="2400" b="1" dirty="0" smtClean="0"/>
              <a:t>,</a:t>
            </a:r>
            <a:r>
              <a:rPr lang="en-US" sz="2400" b="1" dirty="0"/>
              <a:t> </a:t>
            </a:r>
            <a:r>
              <a:rPr lang="hy-AM" sz="2400" b="1" dirty="0"/>
              <a:t>և՛ 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b="1" dirty="0"/>
              <a:t> </a:t>
            </a:r>
            <a:r>
              <a:rPr lang="hy-AM" sz="2400" b="1" dirty="0"/>
              <a:t>բազմություններին: </a:t>
            </a:r>
            <a:r>
              <a:rPr lang="en-US" sz="2400" b="1" dirty="0" smtClean="0"/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y-AM" sz="2400" b="1" dirty="0" smtClean="0"/>
              <a:t>Հատումը </a:t>
            </a:r>
            <a:r>
              <a:rPr lang="hy-AM" sz="2400" b="1" dirty="0"/>
              <a:t>նշանակում են այսպես՝ </a:t>
            </a:r>
            <a:r>
              <a:rPr lang="en-US" sz="2400" b="1" dirty="0" smtClean="0">
                <a:solidFill>
                  <a:srgbClr val="FF0000"/>
                </a:solidFill>
              </a:rPr>
              <a:t>M ∩ N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/>
      <p:bldP spid="28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" y="195672"/>
            <a:ext cx="2818103" cy="267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58" y="195672"/>
            <a:ext cx="2590800" cy="2396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" y="3058888"/>
            <a:ext cx="4115551" cy="3376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2739" y="0"/>
                <a:ext cx="2116285" cy="264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 dirty="0" smtClean="0">
                          <a:latin typeface="Cambria Math"/>
                          <a:ea typeface="Cambria Math"/>
                        </a:rPr>
                        <m:t>∩</m:t>
                      </m:r>
                    </m:oMath>
                  </m:oMathPara>
                </a14:m>
                <a:endParaRPr lang="en-US" sz="16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39" y="0"/>
                <a:ext cx="2116285" cy="26468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048000" y="2286000"/>
            <a:ext cx="672881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158969" y="3408327"/>
            <a:ext cx="4832631" cy="26776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b="1" dirty="0">
                <a:solidFill>
                  <a:srgbClr val="FF0000"/>
                </a:solidFill>
              </a:rPr>
              <a:t> </a:t>
            </a:r>
            <a:r>
              <a:rPr lang="hy-AM" sz="2400" b="1" dirty="0"/>
              <a:t>և 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b="1" dirty="0"/>
              <a:t> </a:t>
            </a:r>
            <a:r>
              <a:rPr lang="hy-AM" sz="2400" b="1" dirty="0"/>
              <a:t>բազմությունների </a:t>
            </a:r>
            <a:r>
              <a:rPr lang="hy-AM" sz="2400" b="1" dirty="0" smtClean="0"/>
              <a:t>հատում</a:t>
            </a:r>
            <a:r>
              <a:rPr lang="en-US" sz="2400" b="1" dirty="0" smtClean="0"/>
              <a:t>ը ա</a:t>
            </a:r>
            <a:r>
              <a:rPr lang="hy-AM" sz="2400" b="1" dirty="0" smtClean="0"/>
              <a:t>նվանում </a:t>
            </a:r>
            <a:r>
              <a:rPr lang="hy-AM" sz="2400" b="1" dirty="0"/>
              <a:t>են այն բազմությունը, որի տարրերը պատկանում են միաժամանակ և՛ </a:t>
            </a:r>
            <a:r>
              <a:rPr lang="en-US" sz="2400" b="1" dirty="0">
                <a:solidFill>
                  <a:srgbClr val="FF0000"/>
                </a:solidFill>
              </a:rPr>
              <a:t>X</a:t>
            </a:r>
            <a:r>
              <a:rPr lang="en-US" sz="2400" b="1" dirty="0"/>
              <a:t>, </a:t>
            </a:r>
            <a:r>
              <a:rPr lang="hy-AM" sz="2400" b="1" dirty="0"/>
              <a:t>և՛ 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dirty="0"/>
              <a:t> </a:t>
            </a:r>
            <a:r>
              <a:rPr lang="hy-AM" sz="2400" b="1" dirty="0"/>
              <a:t>բազմություններին: Հատումը նշանակում են այսպես՝ </a:t>
            </a:r>
            <a:r>
              <a:rPr lang="en-US" sz="2400" b="1" dirty="0" smtClean="0">
                <a:solidFill>
                  <a:srgbClr val="FF0000"/>
                </a:solidFill>
              </a:rPr>
              <a:t>X ∩ 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980058" y="1031264"/>
                <a:ext cx="198163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</a:rPr>
                  <a:t>X ∩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Y 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058" y="1031264"/>
                <a:ext cx="1981633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9231" t="-6897" b="-3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0"/>
            <a:ext cx="9144000" cy="65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538162"/>
            <a:ext cx="71437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5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" y="195672"/>
            <a:ext cx="2818103" cy="267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58" y="195672"/>
            <a:ext cx="2590800" cy="2396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" y="3058888"/>
            <a:ext cx="4115551" cy="3376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95" y="3542067"/>
            <a:ext cx="1482049" cy="1352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56" y="4747155"/>
            <a:ext cx="1304473" cy="1330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2739" y="0"/>
                <a:ext cx="2116284" cy="264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 smtClean="0"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en-US" sz="16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39" y="0"/>
                <a:ext cx="2116284" cy="26468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048000" y="2286000"/>
            <a:ext cx="672881" cy="1143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158969" y="3223661"/>
            <a:ext cx="4832631" cy="30469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և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բազմությունների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arian_amu"/>
                <a:cs typeface="Arial" pitchFamily="34" charset="0"/>
              </a:rPr>
              <a:t>միավորում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անվանում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են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այն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բազմությունը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որը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բաղկացած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է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բոլոր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այն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տարրերից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որոնք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պատկանում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են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և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բազմություններից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գոնե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մեկին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: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Միավորումը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նշանակում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են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այսպես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՝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∪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B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058" y="1031264"/>
            <a:ext cx="2054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76A900"/>
                </a:solidFill>
                <a:latin typeface="MathJax_Math-italic"/>
                <a:cs typeface="Arial" pitchFamily="34" charset="0"/>
              </a:rPr>
              <a:t>A </a:t>
            </a:r>
            <a:r>
              <a:rPr lang="en-US" sz="3600" b="1" dirty="0">
                <a:solidFill>
                  <a:srgbClr val="76A900"/>
                </a:solidFill>
                <a:latin typeface="MathJax_Main"/>
                <a:cs typeface="Arial" pitchFamily="34" charset="0"/>
              </a:rPr>
              <a:t>∪ </a:t>
            </a:r>
            <a:r>
              <a:rPr lang="en-US" sz="3600" b="1" dirty="0">
                <a:solidFill>
                  <a:srgbClr val="76A900"/>
                </a:solidFill>
                <a:latin typeface="MathJax_Math-italic"/>
                <a:cs typeface="Arial" pitchFamily="34" charset="0"/>
              </a:rPr>
              <a:t>B = I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1216"/>
            <a:ext cx="3810000" cy="3188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2133600" cy="3196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95" y="3239727"/>
            <a:ext cx="2713705" cy="3618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89093"/>
            <a:ext cx="2181069" cy="3515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0" y="0"/>
            <a:ext cx="3261888" cy="434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" y="4035727"/>
            <a:ext cx="41529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001000" cy="66974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5300" y="3200400"/>
            <a:ext cx="11811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8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210300" cy="635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2667000"/>
            <a:ext cx="11811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6897"/>
            <a:ext cx="5562600" cy="6337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2200" y="2514600"/>
            <a:ext cx="609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2445603"/>
                <a:ext cx="74411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45603"/>
                <a:ext cx="744113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1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2540" y="368508"/>
            <a:ext cx="634584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asis AM" pitchFamily="2" charset="0"/>
                <a:cs typeface="Arial" pitchFamily="34" charset="0"/>
              </a:rPr>
              <a:t>∈</a:t>
            </a:r>
            <a:endParaRPr kumimoji="0" lang="en-US" sz="5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90029" y="4007142"/>
            <a:ext cx="762000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srgbClr val="C00000"/>
                </a:solidFill>
                <a:latin typeface="Sylfaen" pitchFamily="18" charset="0"/>
              </a:rPr>
              <a:t>∉</a:t>
            </a:r>
            <a:endParaRPr kumimoji="0" lang="en-US" sz="6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771029" y="109742"/>
                <a:ext cx="82922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 dirty="0" smtClean="0">
                          <a:latin typeface="Cambria Math"/>
                          <a:ea typeface="Cambria Math"/>
                        </a:rPr>
                        <m:t>∩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29" y="109742"/>
                <a:ext cx="829227" cy="13234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9684" y="2587262"/>
                <a:ext cx="102143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 smtClean="0"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84" y="2587262"/>
                <a:ext cx="1021433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4400" y="417519"/>
                <a:ext cx="203132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 smtClean="0">
                    <a:solidFill>
                      <a:srgbClr val="FF0000"/>
                    </a:solidFill>
                  </a:rPr>
                  <a:t>K </a:t>
                </a:r>
                <a:r>
                  <a:rPr lang="en-US" sz="3600" b="1" dirty="0">
                    <a:solidFill>
                      <a:srgbClr val="FF0000"/>
                    </a:solidFill>
                  </a:rPr>
                  <a:t>∩ H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7519"/>
                <a:ext cx="2031325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9009" t="-6838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331931" y="3416818"/>
            <a:ext cx="2199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76A900"/>
                </a:solidFill>
                <a:latin typeface="MathJax_Math-italic"/>
                <a:cs typeface="Arial" pitchFamily="34" charset="0"/>
              </a:rPr>
              <a:t>X </a:t>
            </a:r>
            <a:r>
              <a:rPr lang="en-US" sz="3600" b="1" dirty="0">
                <a:solidFill>
                  <a:srgbClr val="76A900"/>
                </a:solidFill>
                <a:latin typeface="MathJax_Main"/>
                <a:cs typeface="Arial" pitchFamily="34" charset="0"/>
              </a:rPr>
              <a:t>∪ </a:t>
            </a:r>
            <a:r>
              <a:rPr lang="en-US" sz="3600" b="1" dirty="0" smtClean="0">
                <a:solidFill>
                  <a:srgbClr val="76A900"/>
                </a:solidFill>
                <a:latin typeface="MathJax_Math-italic"/>
                <a:cs typeface="Arial" pitchFamily="34" charset="0"/>
              </a:rPr>
              <a:t>Z </a:t>
            </a:r>
            <a:r>
              <a:rPr lang="en-US" sz="3600" b="1" dirty="0">
                <a:solidFill>
                  <a:srgbClr val="76A900"/>
                </a:solidFill>
                <a:latin typeface="MathJax_Math-italic"/>
                <a:cs typeface="Arial" pitchFamily="34" charset="0"/>
              </a:rPr>
              <a:t>= </a:t>
            </a:r>
            <a:r>
              <a:rPr lang="en-US" sz="3600" b="1" dirty="0" smtClean="0">
                <a:solidFill>
                  <a:srgbClr val="76A900"/>
                </a:solidFill>
                <a:latin typeface="MathJax_Math-italic"/>
                <a:cs typeface="Arial" pitchFamily="34" charset="0"/>
              </a:rPr>
              <a:t>D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7723" y="4599962"/>
            <a:ext cx="28312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/>
              <a:t>F = </a:t>
            </a:r>
            <a:r>
              <a:rPr lang="en-US" sz="11500" b="1" dirty="0" smtClean="0">
                <a:solidFill>
                  <a:srgbClr val="76A900"/>
                </a:solidFill>
                <a:latin typeface="MathJax_Main"/>
                <a:cs typeface="Arial" pitchFamily="34" charset="0"/>
              </a:rPr>
              <a:t>∅</a:t>
            </a:r>
            <a:endParaRPr lang="en-US" sz="1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41019" y="507007"/>
                <a:ext cx="19383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/>
                  <a:t>R = 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3600" b="1" dirty="0" smtClean="0"/>
                  <a:t> O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19" y="507007"/>
                <a:ext cx="1938351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9748" t="-14151" r="-8805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71948" y="4007142"/>
            <a:ext cx="2358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MathJax_Math-italic"/>
                <a:cs typeface="Arial" pitchFamily="34" charset="0"/>
              </a:rPr>
              <a:t>G </a:t>
            </a:r>
            <a:r>
              <a:rPr lang="en-US" sz="4800" b="1" dirty="0" smtClean="0">
                <a:solidFill>
                  <a:srgbClr val="002060"/>
                </a:solidFill>
                <a:latin typeface="MathJax_Main"/>
                <a:cs typeface="Arial" pitchFamily="34" charset="0"/>
              </a:rPr>
              <a:t>={</a:t>
            </a:r>
            <a:r>
              <a:rPr lang="en-US" sz="4800" b="1" dirty="0" smtClean="0">
                <a:solidFill>
                  <a:srgbClr val="002060"/>
                </a:solidFill>
                <a:latin typeface="MathJax_Math-italic"/>
                <a:cs typeface="Arial" pitchFamily="34" charset="0"/>
              </a:rPr>
              <a:t>37</a:t>
            </a:r>
            <a:r>
              <a:rPr lang="en-US" sz="4800" b="1" dirty="0" smtClean="0">
                <a:solidFill>
                  <a:srgbClr val="002060"/>
                </a:solidFill>
                <a:latin typeface="MathJax_Main"/>
                <a:cs typeface="Arial" pitchFamily="34" charset="0"/>
              </a:rPr>
              <a:t>}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1740031"/>
            <a:ext cx="4414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MathJax_Math-italic"/>
                <a:cs typeface="Arial" pitchFamily="34" charset="0"/>
              </a:rPr>
              <a:t>S </a:t>
            </a:r>
            <a:r>
              <a:rPr lang="en-US" sz="4800" b="1" dirty="0" smtClean="0">
                <a:solidFill>
                  <a:srgbClr val="002060"/>
                </a:solidFill>
                <a:latin typeface="MathJax_Main"/>
                <a:cs typeface="Arial" pitchFamily="34" charset="0"/>
              </a:rPr>
              <a:t>={</a:t>
            </a:r>
            <a:r>
              <a:rPr lang="en-US" sz="4800" b="1" dirty="0" smtClean="0">
                <a:solidFill>
                  <a:srgbClr val="002060"/>
                </a:solidFill>
                <a:latin typeface="MathJax_Math-italic"/>
                <a:cs typeface="Arial" pitchFamily="34" charset="0"/>
              </a:rPr>
              <a:t>b, 4, 6g, 3</a:t>
            </a:r>
            <a:r>
              <a:rPr lang="en-US" sz="4800" b="1" dirty="0" smtClean="0">
                <a:solidFill>
                  <a:srgbClr val="002060"/>
                </a:solidFill>
                <a:latin typeface="MathJax_Main"/>
                <a:cs typeface="Arial" pitchFamily="34" charset="0"/>
              </a:rPr>
              <a:t>}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7227" y="2977039"/>
            <a:ext cx="2024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P </a:t>
            </a:r>
            <a:r>
              <a:rPr lang="en-US" sz="6000" dirty="0"/>
              <a:t>⊂</a:t>
            </a:r>
            <a:r>
              <a:rPr lang="en-US" sz="6000" dirty="0" smtClean="0"/>
              <a:t> </a:t>
            </a:r>
            <a:r>
              <a:rPr lang="en-US" sz="6000" dirty="0"/>
              <a:t>Q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9433" y="5105400"/>
            <a:ext cx="1781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 = B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03543" y="1571599"/>
            <a:ext cx="2037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V = W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123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5876" y="1034534"/>
            <a:ext cx="8010993" cy="5627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1.Տրված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երկու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բազմություններ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՝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in"/>
                <a:cs typeface="Arial" pitchFamily="34" charset="0"/>
              </a:rPr>
              <a:t>={2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in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in"/>
                <a:cs typeface="Arial" pitchFamily="34" charset="0"/>
              </a:rPr>
              <a:t>},   </a:t>
            </a:r>
            <a:endParaRPr kumimoji="0" lang="hy-AM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athJax_Main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in"/>
                <a:cs typeface="Arial" pitchFamily="34" charset="0"/>
              </a:rPr>
              <a:t>={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th-italic"/>
                <a:cs typeface="Arial" pitchFamily="34" charset="0"/>
              </a:rPr>
              <a:t>x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in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th-italic"/>
                <a:cs typeface="Arial" pitchFamily="34" charset="0"/>
              </a:rPr>
              <a:t>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in"/>
                <a:cs typeface="Arial" pitchFamily="34" charset="0"/>
              </a:rPr>
              <a:t>}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n_amu"/>
                <a:cs typeface="Arial" pitchFamily="34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Որոշիր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այդ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բազմությունների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միավորումն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ու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հատումը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Պատասխան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՝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in"/>
                <a:cs typeface="Arial" pitchFamily="34" charset="0"/>
              </a:rPr>
              <a:t>∪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հավասար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է՝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{2x, y}</a:t>
            </a: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{3x, 2y}</a:t>
            </a: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{x, 2x, y}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Պատասխան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՝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in"/>
                <a:cs typeface="Arial" pitchFamily="34" charset="0"/>
              </a:rPr>
              <a:t>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հավասար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է՝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{2x, y}</a:t>
            </a: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{y}</a:t>
            </a:r>
          </a:p>
          <a:p>
            <a:pPr marL="34290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{x, 2x}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5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rol 6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rol 7"/>
          <p:cNvSpPr>
            <a:spLocks noChangeArrowheads="1" noChangeShapeType="1"/>
          </p:cNvSpPr>
          <p:nvPr/>
        </p:nvSpPr>
        <p:spPr bwMode="auto">
          <a:xfrm>
            <a:off x="1295400" y="44196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157655"/>
            <a:ext cx="400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Հայտորոշիչ</a:t>
            </a:r>
            <a:r>
              <a:rPr lang="en-US" sz="3600" dirty="0" smtClean="0"/>
              <a:t> </a:t>
            </a:r>
            <a:r>
              <a:rPr lang="en-US" sz="3600" dirty="0" err="1" smtClean="0"/>
              <a:t>թեստ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31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653534"/>
            <a:ext cx="8393242" cy="52577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2.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Տրված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երկու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բազմություններ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={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},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={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d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}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Կազմի՛ր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դրանց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միավորումն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ու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հատումը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ա)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Պատասխան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՝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∪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հավասար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է՝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0485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{a, b, c, d, e}</a:t>
            </a:r>
          </a:p>
          <a:p>
            <a:pPr marL="70485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{a, 2b, 2c, 2d, e}</a:t>
            </a:r>
          </a:p>
          <a:p>
            <a:pPr marL="70485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{x, 5y, 4z}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4E4E3F"/>
                </a:solidFill>
                <a:latin typeface="arian_amu"/>
                <a:cs typeface="Arial" pitchFamily="34" charset="0"/>
              </a:rPr>
              <a:t>բ)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Պատասխան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՝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հավասար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է՝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0485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{2z}</a:t>
            </a:r>
          </a:p>
          <a:p>
            <a:pPr marL="70485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{b, c, d}</a:t>
            </a:r>
          </a:p>
          <a:p>
            <a:pPr marL="704850" marR="0" lvl="0" indent="-34290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{a, e}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3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rol 4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5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rol 6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rol 7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58319" y="182380"/>
            <a:ext cx="8001001" cy="64273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3.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Տրված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են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երեք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բազմություններ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՝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={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}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n_amu"/>
                <a:cs typeface="Arial" pitchFamily="34" charset="0"/>
              </a:rPr>
              <a:t>, 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={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}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n_amu"/>
                <a:cs typeface="Arial" pitchFamily="34" charset="0"/>
              </a:rPr>
              <a:t>, 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={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}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n_amu"/>
                <a:cs typeface="Arial" pitchFamily="34" charset="0"/>
              </a:rPr>
              <a:t>: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Այդ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բազմությունների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հատումների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վերաբերյալ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ո՞ր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պնդումներն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են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ճիշտ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Նշիր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ճիշտ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պնդումները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={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,4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,4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}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n_amu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={2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}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n_amu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={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}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n_amu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=∅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n_amu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=∅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n_amu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∩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={2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,4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,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th-italic"/>
                <a:cs typeface="Arial" pitchFamily="34" charset="0"/>
              </a:rPr>
              <a:t>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athJax_Main"/>
                <a:cs typeface="Arial" pitchFamily="34" charset="0"/>
              </a:rPr>
              <a:t>}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n_amu"/>
              <a:cs typeface="Arial" pitchFamily="34" charset="0"/>
            </a:endParaRPr>
          </a:p>
        </p:txBody>
      </p:sp>
      <p:sp>
        <p:nvSpPr>
          <p:cNvPr id="5" name="Control 2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rol 3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4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rol 5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6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rol 7"/>
          <p:cNvSpPr>
            <a:spLocks noChangeArrowheads="1" noChangeShapeType="1"/>
          </p:cNvSpPr>
          <p:nvPr/>
        </p:nvSpPr>
        <p:spPr bwMode="auto">
          <a:xfrm>
            <a:off x="152400" y="1524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Շնորհակալություն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49477"/>
            <a:ext cx="6019800" cy="479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b="1" dirty="0"/>
              <a:t>Բազմությունը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936" y="5081239"/>
            <a:ext cx="8856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3600" b="1" dirty="0" smtClean="0"/>
              <a:t>հավաքածու </a:t>
            </a:r>
            <a:r>
              <a:rPr lang="hy-AM" sz="3600" b="1" dirty="0"/>
              <a:t>է, որոնք կոչվում են այդ բազմության տարրեր</a:t>
            </a:r>
            <a:r>
              <a:rPr lang="hy-AM" b="1" dirty="0"/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1291" y="2125147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>
                <a:solidFill>
                  <a:prstClr val="black"/>
                </a:solidFill>
              </a:rPr>
              <a:t>առարկաների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565" y="2094985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>
                <a:solidFill>
                  <a:prstClr val="black"/>
                </a:solidFill>
              </a:rPr>
              <a:t>իրերի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7400" y="2136681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b="1" dirty="0">
                <a:solidFill>
                  <a:prstClr val="black"/>
                </a:solidFill>
              </a:rPr>
              <a:t>գաղափարների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28800" y="1295400"/>
            <a:ext cx="9144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1269792"/>
            <a:ext cx="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87772" y="1295400"/>
            <a:ext cx="713028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2667000"/>
            <a:ext cx="2133600" cy="2133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86638" y="2506013"/>
            <a:ext cx="1914162" cy="2294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62400" y="2667000"/>
            <a:ext cx="228600" cy="2133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2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38" y="2057400"/>
            <a:ext cx="9338931" cy="40768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24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800" b="1" dirty="0"/>
              <a:t>Վերջավոր </a:t>
            </a:r>
            <a:r>
              <a:rPr lang="en-US" sz="2800" b="1" dirty="0" smtClean="0"/>
              <a:t> </a:t>
            </a:r>
            <a:r>
              <a:rPr lang="hy-AM" sz="2800" b="1" dirty="0" smtClean="0"/>
              <a:t>թվով </a:t>
            </a:r>
            <a:r>
              <a:rPr lang="en-US" sz="2800" b="1" dirty="0" smtClean="0"/>
              <a:t> </a:t>
            </a:r>
            <a:r>
              <a:rPr lang="hy-AM" sz="2800" b="1" dirty="0" smtClean="0"/>
              <a:t>տարրերից </a:t>
            </a:r>
            <a:r>
              <a:rPr lang="en-US" sz="2800" b="1" dirty="0" smtClean="0"/>
              <a:t> </a:t>
            </a:r>
            <a:r>
              <a:rPr lang="hy-AM" sz="2800" b="1" dirty="0" smtClean="0"/>
              <a:t>բաղկացած </a:t>
            </a:r>
            <a:r>
              <a:rPr lang="hy-AM" sz="2800" b="1" dirty="0"/>
              <a:t>բազմությունը </a:t>
            </a:r>
            <a:r>
              <a:rPr lang="en-US" sz="2800" b="1" dirty="0" smtClean="0"/>
              <a:t> </a:t>
            </a:r>
            <a:r>
              <a:rPr lang="hy-AM" sz="2800" b="1" dirty="0" smtClean="0"/>
              <a:t>կոչվում </a:t>
            </a:r>
            <a:r>
              <a:rPr lang="en-US" sz="2800" b="1" dirty="0" smtClean="0"/>
              <a:t> </a:t>
            </a:r>
            <a:r>
              <a:rPr lang="hy-AM" sz="2800" b="1" dirty="0" smtClean="0"/>
              <a:t>է</a:t>
            </a:r>
            <a:r>
              <a:rPr lang="hy-AM" sz="2800" b="1" dirty="0"/>
              <a:t> </a:t>
            </a:r>
            <a:r>
              <a:rPr lang="en-US" sz="2800" b="1" dirty="0" smtClean="0"/>
              <a:t> </a:t>
            </a:r>
            <a:r>
              <a:rPr lang="hy-AM" sz="2800" b="1" dirty="0" smtClean="0"/>
              <a:t>վերջավոր</a:t>
            </a:r>
            <a:r>
              <a:rPr lang="hy-AM" sz="2800" b="1" dirty="0"/>
              <a:t> </a:t>
            </a:r>
            <a:r>
              <a:rPr lang="en-US" sz="2800" b="1" dirty="0" smtClean="0"/>
              <a:t> </a:t>
            </a:r>
            <a:r>
              <a:rPr lang="hy-AM" sz="2800" b="1" dirty="0" smtClean="0"/>
              <a:t>բազմություն</a:t>
            </a:r>
            <a:r>
              <a:rPr lang="hy-AM" sz="2800" b="1" dirty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158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6017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Տարրերի</a:t>
            </a:r>
            <a:r>
              <a:rPr lang="en-US" dirty="0" smtClean="0"/>
              <a:t> </a:t>
            </a:r>
            <a:r>
              <a:rPr lang="en-US" dirty="0" err="1" smtClean="0"/>
              <a:t>պատկանելիությունը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3505200" cy="3284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28" y="775773"/>
            <a:ext cx="3971925" cy="468630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9770" y="5359357"/>
            <a:ext cx="57150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asis AM" pitchFamily="2" charset="0"/>
                <a:cs typeface="Arial" pitchFamily="34" charset="0"/>
              </a:rPr>
              <a:t>∈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n_amu"/>
                <a:cs typeface="Arial" pitchFamily="34" charset="0"/>
              </a:rPr>
              <a:t> 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arian_amu"/>
                <a:cs typeface="Arial" pitchFamily="34" charset="0"/>
              </a:rPr>
              <a:t>պատկանելիության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arian_amu"/>
                <a:cs typeface="Arial" pitchFamily="34" charset="0"/>
              </a:rPr>
              <a:t>նշան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9770" y="5882577"/>
            <a:ext cx="571500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Sylfaen" pitchFamily="18" charset="0"/>
              </a:rPr>
              <a:t>∉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n_amu"/>
                <a:cs typeface="Arial" pitchFamily="34" charset="0"/>
              </a:rPr>
              <a:t> 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arian_amu"/>
                <a:cs typeface="Arial" pitchFamily="34" charset="0"/>
              </a:rPr>
              <a:t>չպատկանելիության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effectLst/>
                <a:latin typeface="arian_amu"/>
                <a:cs typeface="Arial" pitchFamily="34" charset="0"/>
              </a:rPr>
              <a:t>նշան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1904999"/>
            <a:ext cx="5261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228600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915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400"/>
            <a:ext cx="6301494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73" y="381000"/>
            <a:ext cx="516927" cy="12006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2800" y="258027"/>
            <a:ext cx="15872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∈ </a:t>
            </a:r>
            <a:r>
              <a:rPr lang="en-US" sz="8800" b="1" dirty="0" smtClean="0"/>
              <a:t>A</a:t>
            </a:r>
            <a:endParaRPr lang="en-US" sz="6600" b="1" dirty="0"/>
          </a:p>
        </p:txBody>
      </p:sp>
      <p:sp>
        <p:nvSpPr>
          <p:cNvPr id="8" name="Rectangle 7"/>
          <p:cNvSpPr/>
          <p:nvPr/>
        </p:nvSpPr>
        <p:spPr>
          <a:xfrm>
            <a:off x="7405531" y="2009533"/>
            <a:ext cx="160172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Sylfaen" pitchFamily="18" charset="0"/>
              </a:rPr>
              <a:t>∉</a:t>
            </a:r>
            <a:r>
              <a:rPr lang="en-US" sz="6600" dirty="0" smtClean="0"/>
              <a:t> </a:t>
            </a:r>
            <a:r>
              <a:rPr lang="en-US" sz="8800" b="1" dirty="0" smtClean="0"/>
              <a:t>A</a:t>
            </a:r>
            <a:endParaRPr lang="en-US" sz="6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685800" cy="13128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5400" y="4876800"/>
            <a:ext cx="15872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∈ </a:t>
            </a:r>
            <a:r>
              <a:rPr lang="en-US" sz="8800" b="1" dirty="0" smtClean="0"/>
              <a:t>A</a:t>
            </a:r>
            <a:endParaRPr lang="en-US" sz="6600" b="1" dirty="0"/>
          </a:p>
        </p:txBody>
      </p:sp>
      <p:sp>
        <p:nvSpPr>
          <p:cNvPr id="12" name="Rectangle 11"/>
          <p:cNvSpPr/>
          <p:nvPr/>
        </p:nvSpPr>
        <p:spPr>
          <a:xfrm>
            <a:off x="4701709" y="4845016"/>
            <a:ext cx="15872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latin typeface="Sylfaen" pitchFamily="18" charset="0"/>
              </a:rPr>
              <a:t>∉</a:t>
            </a:r>
            <a:r>
              <a:rPr lang="en-US" sz="6600" dirty="0" smtClean="0"/>
              <a:t> </a:t>
            </a:r>
            <a:r>
              <a:rPr lang="en-US" sz="8800" b="1" dirty="0" smtClean="0"/>
              <a:t>A</a:t>
            </a:r>
            <a:endParaRPr lang="en-US" sz="66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17" y="4030769"/>
            <a:ext cx="591856" cy="115083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44011" y="3882909"/>
            <a:ext cx="15872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∈ </a:t>
            </a:r>
            <a:r>
              <a:rPr lang="en-US" sz="8800" b="1" dirty="0" smtClean="0"/>
              <a:t>A</a:t>
            </a:r>
            <a:endParaRPr lang="en-US" sz="66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25598"/>
            <a:ext cx="952500" cy="119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04577"/>
            <a:ext cx="988684" cy="10282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74" y="2085975"/>
            <a:ext cx="952500" cy="119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25" y="5019092"/>
            <a:ext cx="988684" cy="10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5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527778" cy="5715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32578" y="304800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Քննարկե’լ</a:t>
            </a:r>
            <a:r>
              <a:rPr lang="en-US" dirty="0" smtClean="0"/>
              <a:t> </a:t>
            </a:r>
            <a:r>
              <a:rPr lang="en-US" dirty="0" err="1" smtClean="0"/>
              <a:t>բազմությունները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2336007"/>
            <a:ext cx="1781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A = B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1828176"/>
            <a:ext cx="1965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 </a:t>
            </a:r>
            <a:r>
              <a:rPr lang="en-US" sz="6000" dirty="0"/>
              <a:t>⊂</a:t>
            </a:r>
            <a:r>
              <a:rPr lang="en-US" sz="6000" dirty="0" smtClean="0"/>
              <a:t> A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1748" y="2814483"/>
            <a:ext cx="1965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 </a:t>
            </a:r>
            <a:r>
              <a:rPr lang="en-US" sz="6000" dirty="0"/>
              <a:t>⊂</a:t>
            </a:r>
            <a:r>
              <a:rPr lang="en-US" sz="6000" dirty="0" smtClean="0"/>
              <a:t> B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4227995" y="4038600"/>
            <a:ext cx="3995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</a:t>
            </a:r>
            <a:r>
              <a:rPr lang="en-US" sz="3600" dirty="0" smtClean="0"/>
              <a:t>={                             }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4227995" y="4727138"/>
            <a:ext cx="39950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B</a:t>
            </a:r>
            <a:r>
              <a:rPr lang="en-US" sz="3600" dirty="0" smtClean="0"/>
              <a:t>={                             }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4242985" y="5647915"/>
            <a:ext cx="2303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C</a:t>
            </a:r>
            <a:r>
              <a:rPr lang="en-US" sz="3600" dirty="0" smtClean="0"/>
              <a:t>={             }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528" y="4211375"/>
            <a:ext cx="381000" cy="390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93" y="4216137"/>
            <a:ext cx="371475" cy="381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57" y="4211375"/>
            <a:ext cx="361950" cy="4095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09" y="4220899"/>
            <a:ext cx="361950" cy="390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43" y="4161056"/>
            <a:ext cx="440844" cy="4408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28" y="4855040"/>
            <a:ext cx="381000" cy="3905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18" y="4855040"/>
            <a:ext cx="371475" cy="38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57" y="4825083"/>
            <a:ext cx="361950" cy="4095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09" y="4878143"/>
            <a:ext cx="361950" cy="3905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143" y="4834672"/>
            <a:ext cx="440844" cy="4408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13" y="5750658"/>
            <a:ext cx="440844" cy="4408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96" y="5775817"/>
            <a:ext cx="3619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00400"/>
            <a:ext cx="8229600" cy="797986"/>
          </a:xfrm>
        </p:spPr>
        <p:txBody>
          <a:bodyPr/>
          <a:lstStyle/>
          <a:p>
            <a:r>
              <a:rPr lang="en-US" dirty="0" err="1" smtClean="0"/>
              <a:t>Ենթաբազմություն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Հավասար</a:t>
            </a:r>
            <a:r>
              <a:rPr lang="en-US" dirty="0" smtClean="0"/>
              <a:t> </a:t>
            </a:r>
            <a:r>
              <a:rPr lang="en-US" dirty="0" err="1" smtClean="0"/>
              <a:t>բազմություններ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7857" y="1524000"/>
            <a:ext cx="858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y-AM" sz="2800" dirty="0"/>
              <a:t>Երկու բազմություններ անվանում են հավասար, եթե նրանք բաղկացած են միևնույն տարրերից:</a:t>
            </a:r>
            <a:endParaRPr lang="en-US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9242" y="4114800"/>
            <a:ext cx="87630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Եթե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 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Sylfaen" pitchFamily="18" charset="0"/>
                <a:cs typeface="Arial" pitchFamily="34" charset="0"/>
              </a:rPr>
              <a:t>C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 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բազմության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ցանկացած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տարր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հանդիսանում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 է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նաև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 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Sylfaen" pitchFamily="18" charset="0"/>
                <a:cs typeface="Arial" pitchFamily="34" charset="0"/>
              </a:rPr>
              <a:t>A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 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բազմության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տարր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,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ապա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ասում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են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,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որ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 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Sylfaen" pitchFamily="18" charset="0"/>
                <a:cs typeface="Arial" pitchFamily="34" charset="0"/>
              </a:rPr>
              <a:t>C</a:t>
            </a:r>
            <a:r>
              <a:rPr lang="en-US" sz="2400" dirty="0" smtClean="0">
                <a:solidFill>
                  <a:srgbClr val="4E4E3F"/>
                </a:solidFill>
                <a:latin typeface="Sylfaen" pitchFamily="18" charset="0"/>
                <a:cs typeface="Arial" pitchFamily="34" charset="0"/>
              </a:rPr>
              <a:t>-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ն 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Sylfaen" pitchFamily="18" charset="0"/>
                <a:cs typeface="Arial" pitchFamily="34" charset="0"/>
              </a:rPr>
              <a:t>A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բազմության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   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76A900"/>
                </a:solidFill>
                <a:effectLst/>
                <a:latin typeface="Sylfaen" pitchFamily="18" charset="0"/>
                <a:cs typeface="Arial" pitchFamily="34" charset="0"/>
              </a:rPr>
              <a:t>ենթաբազմություն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  է  և 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գրում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են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Sylfaen" pitchFamily="18" charset="0"/>
                <a:cs typeface="Arial" pitchFamily="34" charset="0"/>
              </a:rPr>
              <a:t>՝ 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Sylfaen" pitchFamily="18" charset="0"/>
                <a:cs typeface="Arial" pitchFamily="34" charset="0"/>
              </a:rPr>
              <a:t>C ⊂A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57400" y="5702069"/>
            <a:ext cx="4953000" cy="11079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Մասնավորապես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՝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իր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ենթաբազմությունն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է՝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⊂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0" y="4101495"/>
            <a:ext cx="6934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Օրինակ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՝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մեկ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տարրից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բաղկացած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={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th-italic"/>
                <a:cs typeface="Arial" pitchFamily="34" charset="0"/>
              </a:rPr>
              <a:t>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76A900"/>
                </a:solidFill>
                <a:effectLst/>
                <a:latin typeface="MathJax_Main"/>
                <a:cs typeface="Arial" pitchFamily="34" charset="0"/>
              </a:rPr>
              <a:t>}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բազմությունը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վերջավոր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E4E3F"/>
                </a:solidFill>
                <a:effectLst/>
                <a:latin typeface="arian_amu"/>
                <a:cs typeface="Arial" pitchFamily="34" charset="0"/>
              </a:rPr>
              <a:t> է: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2476500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8" y="217514"/>
            <a:ext cx="279811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195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Բազմությունների հատումն ու միավորումը</vt:lpstr>
      <vt:lpstr>Презентация PowerPoint</vt:lpstr>
      <vt:lpstr>Բազմությունը </vt:lpstr>
      <vt:lpstr>Презентация PowerPoint</vt:lpstr>
      <vt:lpstr>Տարրերի պատկանելիությունը</vt:lpstr>
      <vt:lpstr>Презентация PowerPoint</vt:lpstr>
      <vt:lpstr>Քննարկե’լ բազմությունները</vt:lpstr>
      <vt:lpstr>Ենթաբազմություն</vt:lpstr>
      <vt:lpstr>Презентация PowerPoint</vt:lpstr>
      <vt:lpstr>Презентация PowerPoint</vt:lpstr>
      <vt:lpstr>Կարդա՛լ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Շնորհակալություն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Բազմություններ</dc:title>
  <dc:creator>Shogher</dc:creator>
  <cp:lastModifiedBy>Пользователь Windows</cp:lastModifiedBy>
  <cp:revision>39</cp:revision>
  <cp:lastPrinted>2019-03-19T04:25:56Z</cp:lastPrinted>
  <dcterms:created xsi:type="dcterms:W3CDTF">2006-08-16T00:00:00Z</dcterms:created>
  <dcterms:modified xsi:type="dcterms:W3CDTF">2023-03-27T11:25:34Z</dcterms:modified>
</cp:coreProperties>
</file>