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y.wikipedia.org/wiki/188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y.wikipedia.org/wiki/1876" TargetMode="External"/><Relationship Id="rId4" Type="http://schemas.openxmlformats.org/officeDocument/2006/relationships/hyperlink" Target="https://hy.wikipedia.org/wiki/%D5%84%D5%A1%D5%B5%D5%AB%D5%BD%D5%AB_2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hy.wikipedia.org/wiki/%D5%80%D5%A1%D5%B4%D5%AB%D5%A4%D5%B5%D5%A1%D5%B6_%D5%AF%D5%B8%D5%BF%D5%B8%D6%80%D5%A1%D5%AE%D5%B6%D5%A5%D6%8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hy.wikipedia.org/wiki/%D4%B1%D5%BA%D6%80%D5%AB%D5%AC" TargetMode="External"/><Relationship Id="rId7" Type="http://schemas.openxmlformats.org/officeDocument/2006/relationships/hyperlink" Target="https://hy.wikipedia.org/wiki/%D4%B1%D5%A2%D5%A4%D5%B8%D6%82%D5%AC_%D5%80%D5%A1%D5%B4%D5%AB%D5%A4_II" TargetMode="External"/><Relationship Id="rId2" Type="http://schemas.openxmlformats.org/officeDocument/2006/relationships/hyperlink" Target="https://hy.wikipedia.org/wiki/19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y.wikipedia.org/wiki/%D5%80%D5%A1%D5%AC%D5%A5%D5%BA" TargetMode="External"/><Relationship Id="rId5" Type="http://schemas.openxmlformats.org/officeDocument/2006/relationships/hyperlink" Target="https://hy.wikipedia.org/wiki/%D4%B1%D5%A4%D5%A1%D5%B6%D5%A1" TargetMode="External"/><Relationship Id="rId4" Type="http://schemas.openxmlformats.org/officeDocument/2006/relationships/hyperlink" Target="https://hy.wikipedia.org/wiki/%D5%95%D5%BD%D5%B4%D5%A1%D5%B6%D5%B5%D5%A1%D5%B6_%D4%B9%D5%B8%D6%82%D6%80%D6%84%D5%AB%D5%A1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Երիտթուրքերի</a:t>
            </a:r>
            <a:r>
              <a:rPr lang="ru-RU" dirty="0" smtClean="0"/>
              <a:t> </a:t>
            </a:r>
            <a:r>
              <a:rPr lang="ru-RU" dirty="0" err="1" smtClean="0"/>
              <a:t>պետական</a:t>
            </a:r>
            <a:r>
              <a:rPr lang="ru-RU" dirty="0" smtClean="0"/>
              <a:t> </a:t>
            </a:r>
            <a:r>
              <a:rPr lang="ru-RU" dirty="0" err="1" smtClean="0"/>
              <a:t>հեղաշրջումը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63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/>
          <a:lstStyle/>
          <a:p>
            <a:r>
              <a:rPr lang="ru-RU" dirty="0" err="1" smtClean="0"/>
              <a:t>Միություն</a:t>
            </a:r>
            <a:r>
              <a:rPr lang="ru-RU" dirty="0" smtClean="0"/>
              <a:t> և </a:t>
            </a:r>
            <a:r>
              <a:rPr lang="ru-RU" dirty="0" err="1" smtClean="0"/>
              <a:t>առաջադիմություն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3229" y="1790163"/>
            <a:ext cx="3979570" cy="38379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04564" y="2575775"/>
            <a:ext cx="36833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Հիմնվել է 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hlinkClick r:id="rId3" tooltip="1889"/>
              </a:rPr>
              <a:t>1889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 թվականի 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hlinkClick r:id="rId4" tooltip="Մայիսի 21"/>
              </a:rPr>
              <a:t>մայիսի 21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-ին՝ «Օսմանյան միասնության ընկերություն» անունով։ Նպատակը 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hlinkClick r:id="rId5" tooltip="1876"/>
              </a:rPr>
              <a:t>1876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 թվականի Սահմանադրության վերականգնումն էր և պառլամենտի գումարումը։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3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63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Աբդուլ</a:t>
            </a:r>
            <a:r>
              <a:rPr lang="ru-RU" dirty="0" smtClean="0"/>
              <a:t> </a:t>
            </a:r>
            <a:r>
              <a:rPr lang="ru-RU" dirty="0" err="1" smtClean="0"/>
              <a:t>Համիդ</a:t>
            </a:r>
            <a:r>
              <a:rPr lang="ru-RU" dirty="0" smtClean="0"/>
              <a:t> 2-րդ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2133600"/>
            <a:ext cx="3592647" cy="3777622"/>
          </a:xfrm>
        </p:spPr>
        <p:txBody>
          <a:bodyPr/>
          <a:lstStyle/>
          <a:p>
            <a:r>
              <a:rPr lang="hy-AM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hy-AM" sz="2000" dirty="0">
                <a:solidFill>
                  <a:schemeClr val="accent2">
                    <a:lumMod val="75000"/>
                  </a:schemeClr>
                </a:solidFill>
              </a:rPr>
              <a:t>Օսմանյան կայսրության սուլթան 1876-1909 թվականներին։ Հայտնի է նաև «Կարմիր սուլթան» մականունով, որ ստացել է </a:t>
            </a:r>
            <a:r>
              <a:rPr lang="hy-AM" sz="2000" dirty="0">
                <a:solidFill>
                  <a:schemeClr val="accent2">
                    <a:lumMod val="75000"/>
                  </a:schemeClr>
                </a:solidFill>
                <a:hlinkClick r:id="rId2" tooltip="Համիդյան կոտորածներ"/>
              </a:rPr>
              <a:t>հայկական արյունալի ջարդեր կազմակերպելու համար</a:t>
            </a:r>
            <a:r>
              <a:rPr lang="hy-AM" sz="2000" dirty="0">
                <a:solidFill>
                  <a:schemeClr val="accent2">
                    <a:lumMod val="75000"/>
                  </a:schemeClr>
                </a:solidFill>
              </a:rPr>
              <a:t>։ 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8384" y="723163"/>
            <a:ext cx="3863662" cy="562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5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0654" y="218941"/>
            <a:ext cx="4546242" cy="772732"/>
          </a:xfrm>
        </p:spPr>
        <p:txBody>
          <a:bodyPr>
            <a:normAutofit/>
          </a:bodyPr>
          <a:lstStyle/>
          <a:p>
            <a:r>
              <a:rPr lang="ru-RU" dirty="0" err="1" smtClean="0"/>
              <a:t>Ադանայի</a:t>
            </a:r>
            <a:r>
              <a:rPr lang="ru-RU" dirty="0" smtClean="0"/>
              <a:t> </a:t>
            </a:r>
            <a:r>
              <a:rPr lang="ru-RU" dirty="0" err="1" smtClean="0"/>
              <a:t>կոտորած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7780" y="1146220"/>
            <a:ext cx="3850782" cy="4700607"/>
          </a:xfrm>
        </p:spPr>
        <p:txBody>
          <a:bodyPr>
            <a:normAutofit lnSpcReduction="10000"/>
          </a:bodyPr>
          <a:lstStyle/>
          <a:p>
            <a:r>
              <a:rPr lang="hy-AM" b="1" dirty="0">
                <a:solidFill>
                  <a:schemeClr val="accent2">
                    <a:lumMod val="75000"/>
                  </a:schemeClr>
                </a:solidFill>
              </a:rPr>
              <a:t>Ադանայի կոտորածը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</a:rPr>
              <a:t> վերաբերում է 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hlinkClick r:id="rId2" tooltip="1909"/>
              </a:rPr>
              <a:t>1909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</a:rPr>
              <a:t> թվականի 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hlinkClick r:id="rId3" tooltip="Ապրիլ"/>
              </a:rPr>
              <a:t>ապրիլի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</a:rPr>
              <a:t> 1-4 և 12-14-ին 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hlinkClick r:id="rId4" tooltip="Օսմանյան Թուրքիա"/>
              </a:rPr>
              <a:t>Օսմանյան Թուրքիայի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hlinkClick r:id="rId5" tooltip="Ադանա"/>
              </a:rPr>
              <a:t>Ադանայի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</a:rPr>
              <a:t> և 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hlinkClick r:id="rId6" tooltip="Հալեպ"/>
              </a:rPr>
              <a:t>Հալեպի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</a:rPr>
              <a:t> վիլայեթների հայ բնակչության զանգվածային ջարդին։</a:t>
            </a:r>
          </a:p>
          <a:p>
            <a:r>
              <a:rPr lang="hy-AM" dirty="0">
                <a:solidFill>
                  <a:schemeClr val="accent2">
                    <a:lumMod val="75000"/>
                  </a:schemeClr>
                </a:solidFill>
              </a:rPr>
              <a:t>Կազմակերպվել է թուրքական իշխանությունների կողմից։ 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  <a:hlinkClick r:id="rId7" tooltip="Աբդուլ Համիդ II"/>
              </a:rPr>
              <a:t>Աբդուլ Համիդ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7" tooltip="Աբդուլ Համիդ II"/>
              </a:rPr>
              <a:t>II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hy-AM" dirty="0">
                <a:solidFill>
                  <a:schemeClr val="accent2">
                    <a:lumMod val="75000"/>
                  </a:schemeClr>
                </a:solidFill>
              </a:rPr>
              <a:t>ի տապալումը և սահմանադրության հռչակումը (1908) էական փոփոխություն չմտցրեցին արևմտահայերի դրության մեջ, սակայն աշխուժություն առաջացրեցին ազգային-քաղաքական կյանքում։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12137" y="3547033"/>
            <a:ext cx="5280337" cy="33109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632" y="90152"/>
            <a:ext cx="4861038" cy="322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681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15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Երիտթուրքերի պետական հեղաշրջումը</vt:lpstr>
      <vt:lpstr>Միություն և առաջադիմություն</vt:lpstr>
      <vt:lpstr>Աբդուլ Համիդ 2-րդ</vt:lpstr>
      <vt:lpstr>Ադանայի կոտորած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Երիտթուրքերի պետական հեղաշրջումը</dc:title>
  <dc:creator>ADmin</dc:creator>
  <cp:lastModifiedBy>ADmin</cp:lastModifiedBy>
  <cp:revision>1</cp:revision>
  <dcterms:created xsi:type="dcterms:W3CDTF">2023-03-22T22:59:52Z</dcterms:created>
  <dcterms:modified xsi:type="dcterms:W3CDTF">2023-03-22T23:07:37Z</dcterms:modified>
</cp:coreProperties>
</file>