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3" r:id="rId4"/>
    <p:sldId id="268" r:id="rId5"/>
    <p:sldId id="258" r:id="rId6"/>
    <p:sldId id="269" r:id="rId7"/>
    <p:sldId id="259" r:id="rId8"/>
    <p:sldId id="271" r:id="rId9"/>
    <p:sldId id="260" r:id="rId10"/>
    <p:sldId id="270" r:id="rId11"/>
    <p:sldId id="261" r:id="rId12"/>
    <p:sldId id="262" r:id="rId13"/>
    <p:sldId id="264" r:id="rId14"/>
    <p:sldId id="265" r:id="rId15"/>
    <p:sldId id="266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2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5EC9-6263-4AEF-925A-42846D4DF809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E081-3A14-4D04-A241-4FCFE29D7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5EC9-6263-4AEF-925A-42846D4DF809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E081-3A14-4D04-A241-4FCFE29D7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5EC9-6263-4AEF-925A-42846D4DF809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E081-3A14-4D04-A241-4FCFE29D7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5EC9-6263-4AEF-925A-42846D4DF809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E081-3A14-4D04-A241-4FCFE29D7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5EC9-6263-4AEF-925A-42846D4DF809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E081-3A14-4D04-A241-4FCFE29D7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5EC9-6263-4AEF-925A-42846D4DF809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E081-3A14-4D04-A241-4FCFE29D7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5EC9-6263-4AEF-925A-42846D4DF809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E081-3A14-4D04-A241-4FCFE29D7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5EC9-6263-4AEF-925A-42846D4DF809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E081-3A14-4D04-A241-4FCFE29D7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5EC9-6263-4AEF-925A-42846D4DF809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E081-3A14-4D04-A241-4FCFE29D7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5EC9-6263-4AEF-925A-42846D4DF809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E081-3A14-4D04-A241-4FCFE29D7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5EC9-6263-4AEF-925A-42846D4DF809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E081-3A14-4D04-A241-4FCFE29D7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05EC9-6263-4AEF-925A-42846D4DF809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2E081-3A14-4D04-A241-4FCFE29D7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00173"/>
          </a:xfrm>
        </p:spPr>
        <p:txBody>
          <a:bodyPr>
            <a:noAutofit/>
          </a:bodyPr>
          <a:lstStyle/>
          <a:p>
            <a:pPr algn="ctr"/>
            <a:r>
              <a:rPr lang="en-US" b="1" dirty="0" err="1" smtClean="0"/>
              <a:t>Անօրգանական</a:t>
            </a:r>
            <a:r>
              <a:rPr lang="ru-RU" b="1" dirty="0" smtClean="0"/>
              <a:t> </a:t>
            </a:r>
            <a:r>
              <a:rPr lang="en-US" b="1" dirty="0" smtClean="0"/>
              <a:t>   </a:t>
            </a:r>
            <a:r>
              <a:rPr lang="ru-RU" b="1" dirty="0" smtClean="0"/>
              <a:t> </a:t>
            </a:r>
            <a:r>
              <a:rPr lang="en-US" b="1" dirty="0" err="1" smtClean="0"/>
              <a:t>նյութերի</a:t>
            </a:r>
            <a:r>
              <a:rPr lang="en-US" b="1" dirty="0" smtClean="0"/>
              <a:t>  </a:t>
            </a:r>
            <a:r>
              <a:rPr lang="en-US" b="1" dirty="0" err="1" smtClean="0"/>
              <a:t>դասակարգումը</a:t>
            </a:r>
            <a:endParaRPr lang="ru-RU" b="1" dirty="0"/>
          </a:p>
        </p:txBody>
      </p:sp>
      <p:sp>
        <p:nvSpPr>
          <p:cNvPr id="5" name="Oval 4"/>
          <p:cNvSpPr/>
          <p:nvPr/>
        </p:nvSpPr>
        <p:spPr>
          <a:xfrm>
            <a:off x="3000364" y="1571612"/>
            <a:ext cx="2428892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ՆՅՈՒԹԵՐ</a:t>
            </a:r>
            <a:endParaRPr lang="ru-RU" sz="24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143504" y="2643182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2"/>
          <p:cNvSpPr>
            <a:spLocks noGrp="1"/>
          </p:cNvSpPr>
          <p:nvPr>
            <p:ph type="subTitle" idx="1"/>
          </p:nvPr>
        </p:nvSpPr>
        <p:spPr>
          <a:xfrm>
            <a:off x="785786" y="1357313"/>
            <a:ext cx="9144000" cy="5500687"/>
          </a:xfrm>
        </p:spPr>
        <p:txBody>
          <a:bodyPr>
            <a:noAutofit/>
          </a:bodyPr>
          <a:lstStyle/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endParaRPr lang="ru-RU" sz="3600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2500298" y="2643182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14282" y="3000372"/>
            <a:ext cx="221457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Պ Ա Ր Զ</a:t>
            </a:r>
            <a:endParaRPr lang="ru-RU" b="1" dirty="0"/>
          </a:p>
        </p:txBody>
      </p:sp>
      <p:sp>
        <p:nvSpPr>
          <p:cNvPr id="17" name="Заголовок 2"/>
          <p:cNvSpPr txBox="1">
            <a:spLocks/>
          </p:cNvSpPr>
          <p:nvPr/>
        </p:nvSpPr>
        <p:spPr>
          <a:xfrm>
            <a:off x="564704" y="285728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00760" y="3000372"/>
            <a:ext cx="221457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Բ Ա Ր Դ</a:t>
            </a:r>
            <a:endParaRPr lang="ru-RU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0" y="4214818"/>
            <a:ext cx="192882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Մ ե տ ա ղ ն ե ր</a:t>
            </a:r>
            <a:endParaRPr lang="ru-RU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357158" y="5072074"/>
            <a:ext cx="221457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Ո չ </a:t>
            </a:r>
            <a:r>
              <a:rPr lang="en-US" b="1" dirty="0" smtClean="0"/>
              <a:t> </a:t>
            </a:r>
            <a:r>
              <a:rPr lang="ru-RU" b="1" dirty="0" smtClean="0"/>
              <a:t> մ ե տ ա ղ ն ե ր</a:t>
            </a:r>
            <a:endParaRPr lang="ru-RU" b="1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392877" y="3679033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1321571" y="4036223"/>
            <a:ext cx="135732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714744" y="4143380"/>
            <a:ext cx="235745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Օ ր գ ա ն կ ա ն </a:t>
            </a:r>
            <a:endParaRPr lang="ru-RU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6572264" y="4143380"/>
            <a:ext cx="242889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Ա ն օ ր գ ա ն ա կ ա ն</a:t>
            </a:r>
            <a:endParaRPr lang="ru-RU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5786446" y="5214950"/>
            <a:ext cx="1714512" cy="4857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Օ ք ս ի դ ն ե ր</a:t>
            </a:r>
            <a:endParaRPr lang="ru-RU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7586658" y="5214950"/>
            <a:ext cx="1557342" cy="4857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Հ ի մ ք ե ր</a:t>
            </a:r>
            <a:endParaRPr lang="ru-RU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7143768" y="6143644"/>
            <a:ext cx="1857388" cy="4857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Ա յ լ  ն յ ու թ ե ր</a:t>
            </a:r>
            <a:endParaRPr lang="ru-RU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3571868" y="6143644"/>
            <a:ext cx="1714512" cy="4857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Թ թ ո ւ ն ե ր</a:t>
            </a:r>
            <a:endParaRPr lang="ru-RU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5429256" y="6143644"/>
            <a:ext cx="1571636" cy="4857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Ա ղ ե ր</a:t>
            </a:r>
            <a:endParaRPr lang="ru-RU" b="1" dirty="0"/>
          </a:p>
        </p:txBody>
      </p:sp>
      <p:cxnSp>
        <p:nvCxnSpPr>
          <p:cNvPr id="39" name="Straight Arrow Connector 38"/>
          <p:cNvCxnSpPr/>
          <p:nvPr/>
        </p:nvCxnSpPr>
        <p:spPr>
          <a:xfrm rot="10800000" flipV="1">
            <a:off x="5357818" y="3643314"/>
            <a:ext cx="135732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286644" y="3643314"/>
            <a:ext cx="114300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 flipV="1">
            <a:off x="4357686" y="4714884"/>
            <a:ext cx="2214578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 flipV="1">
            <a:off x="6500826" y="4714884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929586" y="4714884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6200000" flipH="1">
            <a:off x="7250925" y="5036355"/>
            <a:ext cx="142876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6107917" y="4964917"/>
            <a:ext cx="1428760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Заголовок 2"/>
          <p:cNvSpPr txBox="1">
            <a:spLocks/>
          </p:cNvSpPr>
          <p:nvPr/>
        </p:nvSpPr>
        <p:spPr>
          <a:xfrm>
            <a:off x="0" y="1357313"/>
            <a:ext cx="9144000" cy="5500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Заголовок 2"/>
          <p:cNvSpPr txBox="1">
            <a:spLocks/>
          </p:cNvSpPr>
          <p:nvPr/>
        </p:nvSpPr>
        <p:spPr>
          <a:xfrm>
            <a:off x="0" y="1357299"/>
            <a:ext cx="9144000" cy="5500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Заголовок 2"/>
          <p:cNvSpPr txBox="1">
            <a:spLocks/>
          </p:cNvSpPr>
          <p:nvPr/>
        </p:nvSpPr>
        <p:spPr>
          <a:xfrm>
            <a:off x="714348" y="4786322"/>
            <a:ext cx="9144000" cy="5500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Заголовок 2"/>
          <p:cNvSpPr txBox="1">
            <a:spLocks/>
          </p:cNvSpPr>
          <p:nvPr/>
        </p:nvSpPr>
        <p:spPr>
          <a:xfrm>
            <a:off x="152400" y="1509713"/>
            <a:ext cx="9144000" cy="5500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7" grpId="0"/>
      <p:bldP spid="28" grpId="0"/>
      <p:bldP spid="29" grpId="0"/>
      <p:bldP spid="38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Աղերի</a:t>
            </a:r>
            <a:r>
              <a:rPr lang="en-US" dirty="0" smtClean="0"/>
              <a:t>   </a:t>
            </a:r>
            <a:r>
              <a:rPr lang="en-US" dirty="0" err="1" smtClean="0"/>
              <a:t>օրինակներ</a:t>
            </a:r>
            <a:endParaRPr lang="ru-RU" dirty="0"/>
          </a:p>
        </p:txBody>
      </p:sp>
      <p:pic>
        <p:nvPicPr>
          <p:cNvPr id="2050" name="Picture 2" descr="C:\Documents and Settings\Admin\Рабочий стол\malaq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4429188" cy="3071834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142984"/>
            <a:ext cx="3767584" cy="2928958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M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214818"/>
            <a:ext cx="3745913" cy="2500306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qq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232653"/>
            <a:ext cx="4429156" cy="2625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 smtClean="0"/>
              <a:t>Ծագումնաբանական </a:t>
            </a:r>
            <a:r>
              <a:rPr lang="en-US" sz="3000" b="1" dirty="0" smtClean="0"/>
              <a:t> </a:t>
            </a:r>
            <a:r>
              <a:rPr lang="ru-RU" sz="3000" b="1" dirty="0" smtClean="0"/>
              <a:t>կապը </a:t>
            </a:r>
            <a:r>
              <a:rPr lang="en-US" sz="3000" b="1" dirty="0" smtClean="0"/>
              <a:t> </a:t>
            </a:r>
            <a:r>
              <a:rPr lang="ru-RU" sz="3000" b="1" dirty="0" smtClean="0"/>
              <a:t>անօրգանական միացությունների</a:t>
            </a:r>
            <a:r>
              <a:rPr lang="en-US" sz="3000" b="1" dirty="0" smtClean="0"/>
              <a:t> </a:t>
            </a:r>
            <a:r>
              <a:rPr lang="ru-RU" sz="3000" b="1" dirty="0" smtClean="0"/>
              <a:t> հիմնական</a:t>
            </a:r>
            <a:r>
              <a:rPr lang="en-US" sz="3000" b="1" dirty="0" smtClean="0"/>
              <a:t> </a:t>
            </a:r>
            <a:r>
              <a:rPr lang="ru-RU" sz="3000" b="1" dirty="0" smtClean="0"/>
              <a:t> դասերի</a:t>
            </a:r>
            <a:r>
              <a:rPr lang="en-US" sz="3000" b="1" dirty="0" smtClean="0"/>
              <a:t> </a:t>
            </a:r>
            <a:r>
              <a:rPr lang="ru-RU" sz="3000" b="1" dirty="0" smtClean="0"/>
              <a:t> միջև</a:t>
            </a:r>
            <a:endParaRPr lang="ru-RU" sz="3000" b="1" dirty="0"/>
          </a:p>
        </p:txBody>
      </p:sp>
      <p:sp>
        <p:nvSpPr>
          <p:cNvPr id="3" name="Oval 2"/>
          <p:cNvSpPr/>
          <p:nvPr/>
        </p:nvSpPr>
        <p:spPr>
          <a:xfrm>
            <a:off x="3286116" y="3357562"/>
            <a:ext cx="2428892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Ա Ղ Ե Ր</a:t>
            </a:r>
            <a:endParaRPr lang="ru-RU" sz="2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928662" y="1857364"/>
            <a:ext cx="214314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Մ ե տ ա ղ ն ե ր</a:t>
            </a:r>
            <a:endParaRPr lang="ru-RU" b="1" dirty="0"/>
          </a:p>
        </p:txBody>
      </p:sp>
      <p:sp>
        <p:nvSpPr>
          <p:cNvPr id="5" name="Rounded Rectangle 4"/>
          <p:cNvSpPr/>
          <p:nvPr/>
        </p:nvSpPr>
        <p:spPr>
          <a:xfrm>
            <a:off x="6000760" y="1857364"/>
            <a:ext cx="221457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Ո չ </a:t>
            </a:r>
            <a:r>
              <a:rPr lang="en-US" b="1" dirty="0" smtClean="0"/>
              <a:t> </a:t>
            </a:r>
            <a:r>
              <a:rPr lang="ru-RU" b="1" dirty="0" smtClean="0"/>
              <a:t> մ ե տ ա ղ ն ե ր</a:t>
            </a:r>
            <a:endParaRPr lang="ru-RU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14282" y="3714752"/>
            <a:ext cx="235745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Հիմնային</a:t>
            </a:r>
            <a:r>
              <a:rPr lang="en-US" b="1" dirty="0" smtClean="0"/>
              <a:t>  </a:t>
            </a:r>
            <a:r>
              <a:rPr lang="en-US" b="1" dirty="0" err="1" smtClean="0"/>
              <a:t>օքսիդներ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Rounded Rectangle 6"/>
          <p:cNvSpPr/>
          <p:nvPr/>
        </p:nvSpPr>
        <p:spPr>
          <a:xfrm>
            <a:off x="6429388" y="3643314"/>
            <a:ext cx="242889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Թթվային</a:t>
            </a:r>
            <a:r>
              <a:rPr lang="en-US" b="1" dirty="0" smtClean="0"/>
              <a:t>  </a:t>
            </a:r>
            <a:r>
              <a:rPr lang="en-US" b="1" dirty="0" err="1" smtClean="0"/>
              <a:t>օքսիդներ</a:t>
            </a:r>
            <a:r>
              <a:rPr lang="en-US" b="1" dirty="0" smtClean="0"/>
              <a:t> </a:t>
            </a:r>
            <a:endParaRPr lang="ru-RU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000100" y="5500702"/>
            <a:ext cx="242889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Հիմքեր</a:t>
            </a:r>
            <a:endParaRPr lang="ru-RU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143504" y="5572140"/>
            <a:ext cx="242889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Թթուներ</a:t>
            </a:r>
            <a:endParaRPr lang="ru-RU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71802" y="2428868"/>
            <a:ext cx="1000132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3143240" y="2285992"/>
            <a:ext cx="1071570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5036347" y="2464587"/>
            <a:ext cx="92869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4893471" y="2321711"/>
            <a:ext cx="1000132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357158" y="2857496"/>
            <a:ext cx="121444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571472" y="2857496"/>
            <a:ext cx="114300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H="1">
            <a:off x="428596" y="4500570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 flipV="1">
            <a:off x="642910" y="4500570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6200000" flipH="1">
            <a:off x="1214414" y="3929066"/>
            <a:ext cx="292895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6200000" flipV="1">
            <a:off x="1357290" y="3929066"/>
            <a:ext cx="292895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571736" y="385762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6" idx="3"/>
          </p:cNvCxnSpPr>
          <p:nvPr/>
        </p:nvCxnSpPr>
        <p:spPr>
          <a:xfrm rot="10800000">
            <a:off x="2571736" y="4000504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 flipH="1" flipV="1">
            <a:off x="3071802" y="4643446"/>
            <a:ext cx="92869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>
            <a:off x="3214678" y="4714884"/>
            <a:ext cx="92869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16200000" flipV="1">
            <a:off x="5072066" y="4572008"/>
            <a:ext cx="107157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16200000" flipH="1">
            <a:off x="5036347" y="4679165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16200000" flipH="1">
            <a:off x="7536677" y="2750339"/>
            <a:ext cx="121444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16200000" flipV="1">
            <a:off x="7429520" y="2786058"/>
            <a:ext cx="107157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>
            <a:off x="7215206" y="4357694"/>
            <a:ext cx="1285884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5400000" flipH="1" flipV="1">
            <a:off x="7000892" y="4357694"/>
            <a:ext cx="1285884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7" idx="1"/>
          </p:cNvCxnSpPr>
          <p:nvPr/>
        </p:nvCxnSpPr>
        <p:spPr>
          <a:xfrm rot="10800000">
            <a:off x="5786446" y="392906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5786446" y="4071942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endCxn id="9" idx="0"/>
          </p:cNvCxnSpPr>
          <p:nvPr/>
        </p:nvCxnSpPr>
        <p:spPr>
          <a:xfrm rot="16200000" flipH="1">
            <a:off x="4750595" y="3964785"/>
            <a:ext cx="314327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16200000" flipV="1">
            <a:off x="4679157" y="3964785"/>
            <a:ext cx="300039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i="1" dirty="0" err="1" smtClean="0"/>
              <a:t>Առաջադրանք</a:t>
            </a:r>
            <a:r>
              <a:rPr lang="en-US" i="1" dirty="0" smtClean="0"/>
              <a:t>      N 1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357158" y="1071546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Ներքոբերյալ</a:t>
            </a:r>
            <a:r>
              <a:rPr lang="en-US" sz="20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նյութերից</a:t>
            </a:r>
            <a:r>
              <a:rPr lang="en-US" sz="20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առանձին</a:t>
            </a:r>
            <a:r>
              <a:rPr lang="en-US" sz="20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սյունյակով</a:t>
            </a:r>
            <a:r>
              <a:rPr lang="en-US" sz="20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գրե</a:t>
            </a:r>
            <a:r>
              <a:rPr lang="ru-RU" sz="20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լ  </a:t>
            </a:r>
            <a:r>
              <a:rPr lang="en-US" sz="2000" b="1" i="1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թթուների</a:t>
            </a:r>
            <a:r>
              <a:rPr lang="en-US" sz="20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000" b="1" i="1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աղերի</a:t>
            </a:r>
            <a:r>
              <a:rPr lang="en-US" sz="20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հիմքերի</a:t>
            </a:r>
            <a:r>
              <a:rPr lang="en-US" sz="20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և </a:t>
            </a:r>
            <a:r>
              <a:rPr lang="ru-RU" sz="20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օքսիդների</a:t>
            </a:r>
            <a:r>
              <a:rPr lang="en-US" sz="20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բանաձևերը</a:t>
            </a:r>
            <a:r>
              <a:rPr lang="en-US" sz="20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ու</a:t>
            </a:r>
            <a:r>
              <a:rPr lang="en-US" sz="20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անվանե</a:t>
            </a:r>
            <a:r>
              <a:rPr lang="ru-RU" sz="20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լ</a:t>
            </a:r>
            <a:r>
              <a:rPr lang="en-US" sz="20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282" y="2071678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 smtClean="0">
                <a:latin typeface="Sylfaen" pitchFamily="18" charset="0"/>
              </a:rPr>
              <a:t>HCl</a:t>
            </a:r>
            <a:r>
              <a:rPr lang="ru-RU" sz="2400" b="1" i="1" dirty="0" smtClean="0">
                <a:latin typeface="Sylfaen" pitchFamily="18" charset="0"/>
              </a:rPr>
              <a:t>,</a:t>
            </a:r>
            <a:r>
              <a:rPr lang="en-US" sz="2400" b="1" i="1" dirty="0" smtClean="0">
                <a:latin typeface="Sylfaen" pitchFamily="18" charset="0"/>
              </a:rPr>
              <a:t> </a:t>
            </a:r>
            <a:r>
              <a:rPr lang="en-US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KOH,</a:t>
            </a:r>
            <a:r>
              <a:rPr lang="ru-RU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BaSO</a:t>
            </a:r>
            <a:r>
              <a:rPr lang="en-US" sz="24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ru-RU" sz="24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,CO,</a:t>
            </a:r>
            <a:r>
              <a:rPr lang="ru-RU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HNO</a:t>
            </a:r>
            <a:r>
              <a:rPr lang="en-US" sz="24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3 </a:t>
            </a:r>
            <a:r>
              <a:rPr lang="en-US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ru-RU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24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O, Zn(OH)</a:t>
            </a:r>
            <a:r>
              <a:rPr lang="en-US" sz="24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en-US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, HClO</a:t>
            </a:r>
            <a:r>
              <a:rPr lang="en-US" sz="24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4 </a:t>
            </a:r>
            <a:r>
              <a:rPr lang="en-US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, Ca(HCO</a:t>
            </a:r>
            <a:r>
              <a:rPr lang="en-US" sz="24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en-US" sz="24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4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400" b="1" i="1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CuOH</a:t>
            </a:r>
            <a:r>
              <a:rPr lang="en-US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en-US" sz="24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CO</a:t>
            </a:r>
            <a:r>
              <a:rPr lang="en-US" sz="24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3 </a:t>
            </a:r>
            <a:r>
              <a:rPr lang="en-US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, Al(OH)</a:t>
            </a:r>
            <a:r>
              <a:rPr lang="en-US" sz="24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3 </a:t>
            </a:r>
            <a:r>
              <a:rPr lang="en-US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, SiO</a:t>
            </a:r>
            <a:r>
              <a:rPr lang="en-US" sz="24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en-US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, N</a:t>
            </a:r>
            <a:r>
              <a:rPr lang="en-US" sz="24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US" sz="24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ru-RU" sz="24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, H</a:t>
            </a:r>
            <a:r>
              <a:rPr lang="en-US" sz="24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SO</a:t>
            </a:r>
            <a:r>
              <a:rPr lang="en-US" sz="24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3 </a:t>
            </a:r>
            <a:r>
              <a:rPr lang="en-US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, Na</a:t>
            </a:r>
            <a:r>
              <a:rPr lang="en-US" sz="24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SO</a:t>
            </a:r>
            <a:r>
              <a:rPr lang="en-US" sz="24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ru-RU" sz="24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, MgCl</a:t>
            </a:r>
            <a:r>
              <a:rPr lang="en-US" sz="24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, P</a:t>
            </a:r>
            <a:r>
              <a:rPr lang="en-US" sz="24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US" sz="24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3  </a:t>
            </a:r>
            <a:r>
              <a:rPr lang="en-US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, Be(OH)</a:t>
            </a:r>
            <a:r>
              <a:rPr lang="en-US" sz="24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en-US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LiBr</a:t>
            </a:r>
            <a:r>
              <a:rPr lang="en-US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, CO</a:t>
            </a:r>
            <a:r>
              <a:rPr lang="en-US" sz="24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en-US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,Fe(OH)</a:t>
            </a:r>
            <a:r>
              <a:rPr lang="en-US" sz="24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3 </a:t>
            </a:r>
            <a:r>
              <a:rPr lang="en-US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HCl</a:t>
            </a:r>
            <a:r>
              <a:rPr lang="en-US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, H</a:t>
            </a:r>
            <a:r>
              <a:rPr lang="en-US" sz="24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S </a:t>
            </a:r>
            <a:r>
              <a:rPr lang="ru-RU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en-US" sz="2400" b="1" i="1" dirty="0" err="1" smtClean="0">
                <a:latin typeface="Sylfaen" pitchFamily="18" charset="0"/>
              </a:rPr>
              <a:t>ZnO</a:t>
            </a:r>
            <a:r>
              <a:rPr lang="ru-RU" sz="2400" b="1" i="1" dirty="0" smtClean="0">
                <a:latin typeface="Sylfaen" pitchFamily="18" charset="0"/>
              </a:rPr>
              <a:t>,</a:t>
            </a:r>
            <a:r>
              <a:rPr lang="en-US" sz="2400" b="1" i="1" dirty="0" smtClean="0">
                <a:latin typeface="Sylfaen" pitchFamily="18" charset="0"/>
              </a:rPr>
              <a:t>  SiO</a:t>
            </a:r>
            <a:r>
              <a:rPr lang="en-US" sz="2400" b="1" i="1" baseline="-25000" dirty="0" smtClean="0">
                <a:latin typeface="Sylfaen" pitchFamily="18" charset="0"/>
              </a:rPr>
              <a:t>2</a:t>
            </a:r>
            <a:r>
              <a:rPr lang="en-US" sz="2400" b="1" i="1" dirty="0" smtClean="0">
                <a:latin typeface="Sylfaen" pitchFamily="18" charset="0"/>
              </a:rPr>
              <a:t> </a:t>
            </a:r>
            <a:r>
              <a:rPr lang="ru-RU" sz="2400" b="1" i="1" dirty="0" smtClean="0">
                <a:latin typeface="Sylfaen" pitchFamily="18" charset="0"/>
              </a:rPr>
              <a:t>,</a:t>
            </a:r>
            <a:r>
              <a:rPr lang="en-US" sz="2400" b="1" i="1" dirty="0" smtClean="0">
                <a:latin typeface="Sylfaen" pitchFamily="18" charset="0"/>
              </a:rPr>
              <a:t> N</a:t>
            </a:r>
            <a:r>
              <a:rPr lang="en-US" sz="2400" b="1" i="1" baseline="-25000" dirty="0" smtClean="0">
                <a:latin typeface="Sylfaen" pitchFamily="18" charset="0"/>
              </a:rPr>
              <a:t>2</a:t>
            </a:r>
            <a:r>
              <a:rPr lang="en-US" sz="2400" b="1" i="1" dirty="0" smtClean="0">
                <a:latin typeface="Sylfaen" pitchFamily="18" charset="0"/>
              </a:rPr>
              <a:t>O</a:t>
            </a:r>
            <a:r>
              <a:rPr lang="en-US" sz="2400" b="1" i="1" baseline="-25000" dirty="0" smtClean="0">
                <a:latin typeface="Sylfaen" pitchFamily="18" charset="0"/>
              </a:rPr>
              <a:t>5</a:t>
            </a:r>
            <a:r>
              <a:rPr lang="ru-RU" sz="2400" b="1" i="1" baseline="-25000" dirty="0" smtClean="0">
                <a:latin typeface="Sylfaen" pitchFamily="18" charset="0"/>
              </a:rPr>
              <a:t>,</a:t>
            </a:r>
            <a:r>
              <a:rPr lang="en-US" sz="2400" b="1" i="1" baseline="-25000" dirty="0" smtClean="0">
                <a:latin typeface="Sylfaen" pitchFamily="18" charset="0"/>
              </a:rPr>
              <a:t> </a:t>
            </a:r>
            <a:r>
              <a:rPr lang="en-US" sz="2400" b="1" i="1" dirty="0" smtClean="0">
                <a:latin typeface="Sylfaen" pitchFamily="18" charset="0"/>
              </a:rPr>
              <a:t>Na</a:t>
            </a:r>
            <a:r>
              <a:rPr lang="en-US" sz="2400" b="1" i="1" baseline="-25000" dirty="0" smtClean="0">
                <a:latin typeface="Sylfaen" pitchFamily="18" charset="0"/>
              </a:rPr>
              <a:t>2</a:t>
            </a:r>
            <a:r>
              <a:rPr lang="en-US" sz="2400" b="1" i="1" dirty="0" smtClean="0">
                <a:latin typeface="Sylfaen" pitchFamily="18" charset="0"/>
              </a:rPr>
              <a:t>O</a:t>
            </a:r>
            <a:r>
              <a:rPr lang="ru-RU" sz="2400" b="1" i="1" dirty="0" smtClean="0">
                <a:latin typeface="Sylfaen" pitchFamily="18" charset="0"/>
              </a:rPr>
              <a:t>, </a:t>
            </a:r>
            <a:r>
              <a:rPr lang="en-US" sz="2400" b="1" i="1" dirty="0" err="1" smtClean="0">
                <a:latin typeface="Sylfaen" pitchFamily="18" charset="0"/>
              </a:rPr>
              <a:t>NaOH</a:t>
            </a:r>
            <a:r>
              <a:rPr lang="ru-RU" sz="2400" b="1" i="1" dirty="0" smtClean="0">
                <a:latin typeface="Sylfaen" pitchFamily="18" charset="0"/>
              </a:rPr>
              <a:t>, </a:t>
            </a:r>
            <a:r>
              <a:rPr lang="en-US" sz="2400" b="1" i="1" dirty="0" smtClean="0">
                <a:latin typeface="Sylfaen" pitchFamily="18" charset="0"/>
              </a:rPr>
              <a:t>Cu(OH)</a:t>
            </a:r>
            <a:r>
              <a:rPr lang="en-US" sz="2400" b="1" i="1" baseline="-25000" dirty="0" smtClean="0">
                <a:latin typeface="Sylfaen" pitchFamily="18" charset="0"/>
              </a:rPr>
              <a:t>2</a:t>
            </a:r>
            <a:r>
              <a:rPr lang="en-US" sz="2400" b="1" i="1" dirty="0" smtClean="0">
                <a:latin typeface="Sylfaen" pitchFamily="18" charset="0"/>
              </a:rPr>
              <a:t> </a:t>
            </a:r>
            <a:r>
              <a:rPr lang="ru-RU" sz="2400" b="1" i="1" dirty="0" smtClean="0">
                <a:latin typeface="Sylfaen" pitchFamily="18" charset="0"/>
              </a:rPr>
              <a:t>, </a:t>
            </a:r>
            <a:r>
              <a:rPr lang="en-US" sz="2400" b="1" i="1" dirty="0" smtClean="0">
                <a:latin typeface="Sylfaen" pitchFamily="18" charset="0"/>
              </a:rPr>
              <a:t>Fe(OH)</a:t>
            </a:r>
            <a:r>
              <a:rPr lang="en-US" sz="2400" b="1" i="1" baseline="-25000" dirty="0" smtClean="0">
                <a:latin typeface="Sylfaen" pitchFamily="18" charset="0"/>
              </a:rPr>
              <a:t>3 </a:t>
            </a:r>
            <a:r>
              <a:rPr lang="ru-RU" sz="2400" b="1" i="1" baseline="-25000" dirty="0" smtClean="0">
                <a:latin typeface="Sylfaen" pitchFamily="18" charset="0"/>
              </a:rPr>
              <a:t>, </a:t>
            </a:r>
            <a:r>
              <a:rPr lang="en-US" sz="2400" b="1" i="1" dirty="0" smtClean="0">
                <a:latin typeface="Sylfaen" pitchFamily="18" charset="0"/>
              </a:rPr>
              <a:t>Ca(OH)</a:t>
            </a:r>
            <a:r>
              <a:rPr lang="en-US" sz="2400" b="1" i="1" baseline="-25000" dirty="0" smtClean="0">
                <a:latin typeface="Sylfaen" pitchFamily="18" charset="0"/>
              </a:rPr>
              <a:t> 2 </a:t>
            </a:r>
            <a:r>
              <a:rPr lang="ru-RU" sz="2400" b="1" i="1" baseline="-25000" dirty="0" smtClean="0">
                <a:latin typeface="Sylfaen" pitchFamily="18" charset="0"/>
              </a:rPr>
              <a:t>,</a:t>
            </a:r>
            <a:r>
              <a:rPr lang="en-US" sz="2400" b="1" i="1" baseline="-25000" dirty="0" smtClean="0">
                <a:latin typeface="Sylfaen" pitchFamily="18" charset="0"/>
              </a:rPr>
              <a:t> </a:t>
            </a:r>
            <a:r>
              <a:rPr lang="en-US" sz="2400" b="1" i="1" dirty="0" smtClean="0">
                <a:latin typeface="Sylfaen" pitchFamily="18" charset="0"/>
              </a:rPr>
              <a:t>MgCl</a:t>
            </a:r>
            <a:r>
              <a:rPr lang="en-US" sz="2400" b="1" i="1" baseline="-25000" dirty="0" smtClean="0">
                <a:latin typeface="Sylfaen" pitchFamily="18" charset="0"/>
              </a:rPr>
              <a:t>2  </a:t>
            </a:r>
            <a:r>
              <a:rPr lang="ru-RU" sz="2400" b="1" i="1" baseline="-25000" dirty="0" smtClean="0">
                <a:latin typeface="Sylfaen" pitchFamily="18" charset="0"/>
              </a:rPr>
              <a:t>,</a:t>
            </a:r>
            <a:r>
              <a:rPr lang="en-US" sz="2400" b="1" i="1" dirty="0" err="1" smtClean="0">
                <a:latin typeface="Sylfaen" pitchFamily="18" charset="0"/>
              </a:rPr>
              <a:t>CaS</a:t>
            </a:r>
            <a:r>
              <a:rPr lang="en-US" sz="2400" b="1" i="1" baseline="-25000" dirty="0" smtClean="0">
                <a:latin typeface="Sylfaen" pitchFamily="18" charset="0"/>
              </a:rPr>
              <a:t> </a:t>
            </a:r>
            <a:r>
              <a:rPr lang="ru-RU" sz="2400" b="1" i="1" baseline="-25000" dirty="0" smtClean="0">
                <a:latin typeface="Sylfaen" pitchFamily="18" charset="0"/>
              </a:rPr>
              <a:t>,</a:t>
            </a:r>
            <a:r>
              <a:rPr lang="en-US" sz="2400" b="1" i="1" baseline="-25000" dirty="0" smtClean="0">
                <a:latin typeface="Sylfaen" pitchFamily="18" charset="0"/>
              </a:rPr>
              <a:t> </a:t>
            </a:r>
            <a:r>
              <a:rPr lang="en-US" sz="2400" b="1" i="1" dirty="0" smtClean="0">
                <a:latin typeface="Sylfaen" pitchFamily="18" charset="0"/>
              </a:rPr>
              <a:t>H</a:t>
            </a:r>
            <a:r>
              <a:rPr lang="en-US" sz="2400" b="1" i="1" baseline="-25000" dirty="0" smtClean="0">
                <a:latin typeface="Sylfaen" pitchFamily="18" charset="0"/>
              </a:rPr>
              <a:t>2</a:t>
            </a:r>
            <a:r>
              <a:rPr lang="en-US" sz="2400" b="1" i="1" dirty="0" smtClean="0">
                <a:latin typeface="Sylfaen" pitchFamily="18" charset="0"/>
              </a:rPr>
              <a:t>CO</a:t>
            </a:r>
            <a:r>
              <a:rPr lang="en-US" sz="2400" b="1" i="1" baseline="-25000" dirty="0" smtClean="0">
                <a:latin typeface="Sylfaen" pitchFamily="18" charset="0"/>
              </a:rPr>
              <a:t>3</a:t>
            </a:r>
            <a:r>
              <a:rPr lang="ru-RU" sz="2400" b="1" i="1" baseline="-25000" dirty="0" smtClean="0">
                <a:latin typeface="Sylfaen" pitchFamily="18" charset="0"/>
              </a:rPr>
              <a:t>,</a:t>
            </a:r>
            <a:r>
              <a:rPr lang="en-US" sz="2400" b="1" i="1" baseline="-25000" dirty="0" smtClean="0">
                <a:latin typeface="Sylfaen" pitchFamily="18" charset="0"/>
              </a:rPr>
              <a:t> </a:t>
            </a:r>
            <a:r>
              <a:rPr lang="ru-RU" sz="2400" b="1" i="1" dirty="0" smtClean="0">
                <a:latin typeface="Sylfaen" pitchFamily="18" charset="0"/>
              </a:rPr>
              <a:t>Ca</a:t>
            </a:r>
            <a:r>
              <a:rPr lang="en-US" sz="2400" b="1" i="1" dirty="0" smtClean="0">
                <a:latin typeface="Sylfaen" pitchFamily="18" charset="0"/>
              </a:rPr>
              <a:t>SO</a:t>
            </a:r>
            <a:r>
              <a:rPr lang="en-US" sz="2400" b="1" i="1" baseline="-25000" dirty="0" smtClean="0">
                <a:latin typeface="Sylfaen" pitchFamily="18" charset="0"/>
              </a:rPr>
              <a:t>4 </a:t>
            </a:r>
            <a:r>
              <a:rPr lang="ru-RU" sz="2400" b="1" i="1" baseline="-25000" dirty="0" smtClean="0">
                <a:latin typeface="Sylfaen" pitchFamily="18" charset="0"/>
              </a:rPr>
              <a:t>,</a:t>
            </a:r>
            <a:r>
              <a:rPr lang="en-US" sz="2400" b="1" i="1" dirty="0" smtClean="0">
                <a:latin typeface="Sylfaen" pitchFamily="18" charset="0"/>
              </a:rPr>
              <a:t> BaCO</a:t>
            </a:r>
            <a:r>
              <a:rPr lang="en-US" sz="1600" b="1" i="1" dirty="0" smtClean="0">
                <a:latin typeface="Sylfaen" pitchFamily="18" charset="0"/>
              </a:rPr>
              <a:t>3</a:t>
            </a:r>
            <a:r>
              <a:rPr lang="ru-RU" sz="2400" b="1" i="1" dirty="0" smtClean="0">
                <a:latin typeface="Sylfaen" pitchFamily="18" charset="0"/>
              </a:rPr>
              <a:t>,</a:t>
            </a:r>
            <a:r>
              <a:rPr lang="en-US" sz="2400" b="1" i="1" dirty="0" smtClean="0">
                <a:latin typeface="Sylfaen" pitchFamily="18" charset="0"/>
              </a:rPr>
              <a:t> </a:t>
            </a:r>
            <a:r>
              <a:rPr lang="en-US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Na</a:t>
            </a:r>
            <a:r>
              <a:rPr lang="en-US" sz="24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SO</a:t>
            </a:r>
            <a:r>
              <a:rPr lang="en-US" sz="24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3 </a:t>
            </a:r>
            <a:r>
              <a:rPr lang="en-US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b="1" i="1" dirty="0" smtClean="0">
                <a:latin typeface="Sylfaen" pitchFamily="18" charset="0"/>
              </a:rPr>
              <a:t>CaCO</a:t>
            </a:r>
            <a:r>
              <a:rPr lang="en-US" sz="1600" b="1" i="1" dirty="0" smtClean="0">
                <a:latin typeface="Sylfaen" pitchFamily="18" charset="0"/>
              </a:rPr>
              <a:t>3 , </a:t>
            </a:r>
            <a:r>
              <a:rPr lang="en-US" sz="2400" b="1" i="1" dirty="0" smtClean="0">
                <a:latin typeface="Sylfaen" pitchFamily="18" charset="0"/>
              </a:rPr>
              <a:t>Mg(OH)</a:t>
            </a:r>
            <a:r>
              <a:rPr lang="en-US" sz="2400" b="1" i="1" baseline="-25000" dirty="0" smtClean="0">
                <a:latin typeface="Sylfaen" pitchFamily="18" charset="0"/>
              </a:rPr>
              <a:t> 2 ,</a:t>
            </a:r>
            <a:r>
              <a:rPr lang="en-US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SO</a:t>
            </a:r>
            <a:r>
              <a:rPr lang="en-US" sz="24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3 </a:t>
            </a:r>
            <a:r>
              <a:rPr lang="en-US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, SO</a:t>
            </a:r>
            <a:r>
              <a:rPr lang="en-US" sz="24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en-US" sz="24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b="1" i="1" dirty="0" smtClean="0">
                <a:latin typeface="Sylfaen" pitchFamily="18" charset="0"/>
              </a:rPr>
              <a:t>HNO</a:t>
            </a:r>
            <a:r>
              <a:rPr lang="en-US" sz="2400" b="1" i="1" baseline="-25000" dirty="0" smtClean="0">
                <a:latin typeface="Sylfaen" pitchFamily="18" charset="0"/>
              </a:rPr>
              <a:t>2 ,</a:t>
            </a:r>
            <a:r>
              <a:rPr lang="en-US" sz="2400" b="1" i="1" dirty="0" smtClean="0">
                <a:latin typeface="Sylfaen" pitchFamily="18" charset="0"/>
              </a:rPr>
              <a:t> H</a:t>
            </a:r>
            <a:r>
              <a:rPr lang="en-US" sz="2400" b="1" i="1" baseline="-25000" dirty="0" smtClean="0">
                <a:latin typeface="Sylfaen" pitchFamily="18" charset="0"/>
              </a:rPr>
              <a:t>2</a:t>
            </a:r>
            <a:r>
              <a:rPr lang="en-US" sz="2400" b="1" i="1" dirty="0" smtClean="0">
                <a:latin typeface="Sylfaen" pitchFamily="18" charset="0"/>
              </a:rPr>
              <a:t>SO</a:t>
            </a:r>
            <a:r>
              <a:rPr lang="en-US" sz="2400" b="1" i="1" baseline="-25000" dirty="0" smtClean="0">
                <a:latin typeface="Sylfaen" pitchFamily="18" charset="0"/>
              </a:rPr>
              <a:t> 4 ,</a:t>
            </a:r>
            <a:r>
              <a:rPr lang="en-US" sz="2400" b="1" i="1" dirty="0" smtClean="0">
                <a:latin typeface="Sylfaen" pitchFamily="18" charset="0"/>
              </a:rPr>
              <a:t> KOH</a:t>
            </a:r>
            <a:r>
              <a:rPr lang="ru-RU" sz="2400" b="1" i="1" dirty="0" smtClean="0">
                <a:latin typeface="Sylfaen" pitchFamily="18" charset="0"/>
              </a:rPr>
              <a:t> </a:t>
            </a:r>
            <a:endParaRPr lang="ru-RU" sz="2400" b="1" i="1" dirty="0" smtClean="0">
              <a:latin typeface="Sylfaen" pitchFamily="18" charset="0"/>
              <a:cs typeface="Arial" pitchFamily="34" charset="0"/>
            </a:endParaRPr>
          </a:p>
        </p:txBody>
      </p:sp>
      <p:graphicFrame>
        <p:nvGraphicFramePr>
          <p:cNvPr id="6" name="Таблица 4"/>
          <p:cNvGraphicFramePr>
            <a:graphicFrameLocks noGrp="1"/>
          </p:cNvGraphicFramePr>
          <p:nvPr/>
        </p:nvGraphicFramePr>
        <p:xfrm>
          <a:off x="428596" y="4132774"/>
          <a:ext cx="8215372" cy="2745800"/>
        </p:xfrm>
        <a:graphic>
          <a:graphicData uri="http://schemas.openxmlformats.org/drawingml/2006/table">
            <a:tbl>
              <a:tblPr/>
              <a:tblGrid>
                <a:gridCol w="2053843"/>
                <a:gridCol w="2053843"/>
                <a:gridCol w="2053843"/>
                <a:gridCol w="2053843"/>
              </a:tblGrid>
              <a:tr h="5269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 err="1" smtClean="0">
                          <a:latin typeface="Sylfaen"/>
                          <a:ea typeface="Calibri"/>
                          <a:cs typeface="Times New Roman"/>
                        </a:rPr>
                        <a:t>Օքսիդներ</a:t>
                      </a:r>
                      <a:endParaRPr lang="ru-RU" sz="2000" b="1" i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err="1" smtClean="0">
                          <a:latin typeface="Sylfaen"/>
                          <a:ea typeface="Calibri"/>
                          <a:cs typeface="Times New Roman"/>
                        </a:rPr>
                        <a:t>Հիմքեր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 err="1" smtClean="0">
                          <a:latin typeface="Sylfaen"/>
                          <a:ea typeface="Calibri"/>
                          <a:cs typeface="Times New Roman"/>
                        </a:rPr>
                        <a:t>Թթուներ</a:t>
                      </a:r>
                      <a:endParaRPr lang="ru-RU" sz="2000" b="1" i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 err="1" smtClean="0">
                          <a:latin typeface="Sylfaen"/>
                          <a:ea typeface="Calibri"/>
                          <a:cs typeface="Times New Roman"/>
                        </a:rPr>
                        <a:t>Աղեր</a:t>
                      </a:r>
                      <a:endParaRPr lang="ru-RU" sz="2000" b="1" i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4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Լ</a:t>
            </a:r>
            <a:r>
              <a:rPr lang="en-US" dirty="0" smtClean="0"/>
              <a:t> </a:t>
            </a:r>
            <a:r>
              <a:rPr lang="ru-RU" dirty="0" smtClean="0"/>
              <a:t>ու</a:t>
            </a:r>
            <a:r>
              <a:rPr lang="en-US" dirty="0" smtClean="0"/>
              <a:t> </a:t>
            </a:r>
            <a:r>
              <a:rPr lang="ru-RU" dirty="0" smtClean="0"/>
              <a:t>ծ</a:t>
            </a:r>
            <a:r>
              <a:rPr lang="en-US" dirty="0" smtClean="0"/>
              <a:t> </a:t>
            </a:r>
            <a:r>
              <a:rPr lang="ru-RU" dirty="0" smtClean="0"/>
              <a:t>ու</a:t>
            </a:r>
            <a:r>
              <a:rPr lang="en-US" dirty="0" smtClean="0"/>
              <a:t> </a:t>
            </a:r>
            <a:r>
              <a:rPr lang="ru-RU" dirty="0" smtClean="0"/>
              <a:t>մ</a:t>
            </a:r>
            <a:endParaRPr lang="ru-R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43042" y="2214554"/>
          <a:ext cx="6119836" cy="4460892"/>
        </p:xfrm>
        <a:graphic>
          <a:graphicData uri="http://schemas.openxmlformats.org/drawingml/2006/table">
            <a:tbl>
              <a:tblPr/>
              <a:tblGrid>
                <a:gridCol w="1529959"/>
                <a:gridCol w="1529959"/>
                <a:gridCol w="1529959"/>
                <a:gridCol w="1529959"/>
              </a:tblGrid>
              <a:tr h="914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latin typeface="Sylfaen"/>
                          <a:ea typeface="Calibri"/>
                          <a:cs typeface="Times New Roman"/>
                        </a:rPr>
                        <a:t>Աղեր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latin typeface="Sylfaen"/>
                          <a:ea typeface="Calibri"/>
                          <a:cs typeface="Times New Roman"/>
                        </a:rPr>
                        <a:t>Թթուներ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latin typeface="Sylfaen"/>
                          <a:ea typeface="Calibri"/>
                          <a:cs typeface="Times New Roman"/>
                        </a:rPr>
                        <a:t>Հիմքեր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latin typeface="Sylfaen"/>
                          <a:ea typeface="Calibri"/>
                          <a:cs typeface="Times New Roman"/>
                        </a:rPr>
                        <a:t>Օքսիդներ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BaSO</a:t>
                      </a:r>
                      <a:r>
                        <a:rPr lang="en-US" sz="2000" b="1" i="1" baseline="-30000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000" b="1" i="1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  Ca(HCO</a:t>
                      </a:r>
                      <a:r>
                        <a:rPr lang="en-US" sz="2000" b="1" i="1" baseline="-30000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b="1" i="1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2000" b="1" i="1" baseline="-30000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2000" b="1" i="1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i="1" baseline="0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</a:t>
                      </a:r>
                      <a:r>
                        <a:rPr lang="en-US" sz="2000" b="1" i="1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Na</a:t>
                      </a:r>
                      <a:r>
                        <a:rPr lang="en-US" sz="2000" b="1" i="1" baseline="-30000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b="1" i="1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SO</a:t>
                      </a:r>
                      <a:r>
                        <a:rPr lang="en-US" sz="2000" b="1" i="1" baseline="-30000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000" b="1" i="1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MgCl</a:t>
                      </a:r>
                      <a:r>
                        <a:rPr lang="en-US" sz="2000" b="1" i="1" baseline="-30000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b="1" i="1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     </a:t>
                      </a:r>
                      <a:r>
                        <a:rPr lang="en-US" sz="2000" b="1" i="1" dirty="0" err="1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LiBr</a:t>
                      </a:r>
                      <a:endParaRPr lang="ru-RU" sz="2000" b="1" i="1" dirty="0" smtClean="0">
                        <a:latin typeface="Sylfae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latin typeface="Sylfaen" pitchFamily="18" charset="0"/>
                        </a:rPr>
                        <a:t>BaCO</a:t>
                      </a:r>
                      <a:r>
                        <a:rPr lang="en-US" sz="1400" b="1" i="1" dirty="0" smtClean="0">
                          <a:latin typeface="Sylfaen" pitchFamily="18" charset="0"/>
                        </a:rPr>
                        <a:t>3</a:t>
                      </a:r>
                      <a:r>
                        <a:rPr lang="en-US" sz="2000" b="1" i="1" dirty="0" smtClean="0">
                          <a:latin typeface="Sylfaen" pitchFamily="18" charset="0"/>
                        </a:rPr>
                        <a:t> </a:t>
                      </a:r>
                      <a:r>
                        <a:rPr lang="en-US" sz="2000" b="1" i="1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Na</a:t>
                      </a:r>
                      <a:r>
                        <a:rPr lang="en-US" sz="2000" b="1" i="1" baseline="-30000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b="1" i="1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SO</a:t>
                      </a:r>
                      <a:r>
                        <a:rPr lang="en-US" sz="2000" b="1" i="1" baseline="-30000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2000" b="1" i="1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Ca(HCO</a:t>
                      </a:r>
                      <a:r>
                        <a:rPr lang="en-US" sz="2000" b="1" i="1" baseline="-30000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b="1" i="1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  <a:r>
                        <a:rPr lang="ru-RU" sz="2000" b="1" i="1" baseline="-30000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Sylfaen" pitchFamily="18" charset="0"/>
                        </a:rPr>
                        <a:t>Ca</a:t>
                      </a:r>
                      <a:r>
                        <a:rPr lang="en-US" sz="2000" b="1" i="1" dirty="0" smtClean="0">
                          <a:latin typeface="Sylfaen" pitchFamily="18" charset="0"/>
                        </a:rPr>
                        <a:t>SO</a:t>
                      </a:r>
                      <a:r>
                        <a:rPr lang="en-US" sz="2000" b="1" i="1" baseline="-25000" dirty="0" smtClean="0">
                          <a:latin typeface="Sylfaen" pitchFamily="18" charset="0"/>
                        </a:rPr>
                        <a:t>4 </a:t>
                      </a:r>
                      <a:r>
                        <a:rPr lang="ru-RU" sz="2000" b="1" i="1" baseline="-25000" dirty="0" smtClean="0">
                          <a:latin typeface="Sylfaen" pitchFamily="18" charset="0"/>
                        </a:rPr>
                        <a:t>,</a:t>
                      </a:r>
                      <a:r>
                        <a:rPr lang="en-US" sz="2000" b="1" i="1" dirty="0" smtClean="0">
                          <a:latin typeface="Sylfaen" pitchFamily="18" charset="0"/>
                        </a:rPr>
                        <a:t> </a:t>
                      </a:r>
                      <a:endParaRPr lang="en-US" sz="2000" dirty="0"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HNO</a:t>
                      </a:r>
                      <a:r>
                        <a:rPr lang="en-US" sz="2000" b="1" i="1" baseline="-30000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2000" b="1" i="1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        HClO</a:t>
                      </a:r>
                      <a:r>
                        <a:rPr lang="en-US" sz="2000" b="1" i="1" baseline="-30000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4 </a:t>
                      </a:r>
                      <a:r>
                        <a:rPr lang="en-US" sz="2000" b="1" i="1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     H </a:t>
                      </a:r>
                      <a:r>
                        <a:rPr lang="en-US" sz="2000" b="1" i="1" dirty="0" err="1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Cl</a:t>
                      </a:r>
                      <a:r>
                        <a:rPr lang="en-US" sz="2000" b="1" i="1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   H</a:t>
                      </a:r>
                      <a:r>
                        <a:rPr lang="en-US" sz="2000" b="1" i="1" baseline="-30000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b="1" i="1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S                              H</a:t>
                      </a:r>
                      <a:r>
                        <a:rPr lang="en-US" sz="2000" b="1" i="1" baseline="-30000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b="1" i="1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SO</a:t>
                      </a:r>
                      <a:r>
                        <a:rPr lang="en-US" sz="2000" b="1" i="1" baseline="-30000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2000" b="1" i="1" baseline="-30000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2000" b="1" i="1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000" b="1" i="1" baseline="-30000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b="1" i="1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SO</a:t>
                      </a:r>
                      <a:r>
                        <a:rPr lang="ru-RU" sz="2000" b="1" i="1" baseline="-30000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latin typeface="Sylfaen" pitchFamily="18" charset="0"/>
                        </a:rPr>
                        <a:t>HNO</a:t>
                      </a:r>
                      <a:r>
                        <a:rPr lang="en-US" sz="2000" b="1" i="1" baseline="-25000" dirty="0" smtClean="0">
                          <a:latin typeface="Sylfaen" pitchFamily="18" charset="0"/>
                        </a:rPr>
                        <a:t>2</a:t>
                      </a:r>
                      <a:endParaRPr lang="ru-RU" sz="2000" b="1" i="1" baseline="-25000" dirty="0" smtClean="0">
                        <a:latin typeface="Sylfae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latin typeface="Sylfaen" pitchFamily="18" charset="0"/>
                        </a:rPr>
                        <a:t>H</a:t>
                      </a:r>
                      <a:r>
                        <a:rPr lang="en-US" sz="2000" b="1" i="1" baseline="-25000" dirty="0" smtClean="0">
                          <a:latin typeface="Sylfaen" pitchFamily="18" charset="0"/>
                        </a:rPr>
                        <a:t>2</a:t>
                      </a:r>
                      <a:r>
                        <a:rPr lang="en-US" sz="2000" b="1" i="1" dirty="0" smtClean="0">
                          <a:latin typeface="Sylfaen" pitchFamily="18" charset="0"/>
                        </a:rPr>
                        <a:t>CO</a:t>
                      </a:r>
                      <a:r>
                        <a:rPr lang="en-US" sz="2000" b="1" i="1" baseline="-25000" dirty="0" smtClean="0">
                          <a:latin typeface="Sylfaen" pitchFamily="18" charset="0"/>
                        </a:rPr>
                        <a:t>3</a:t>
                      </a:r>
                      <a:endParaRPr lang="ru-RU" sz="2000" b="1" i="1" baseline="-25000" dirty="0" smtClean="0">
                        <a:latin typeface="Sylfae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  <a:r>
                        <a:rPr lang="ru-RU" sz="2000" b="1" i="1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Br</a:t>
                      </a:r>
                      <a:r>
                        <a:rPr lang="ru-RU" sz="2000" b="1" i="1" baseline="-30000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</a:t>
                      </a:r>
                      <a:endParaRPr lang="en-US" sz="2000" b="1" i="1" baseline="-30000" dirty="0" smtClean="0">
                        <a:latin typeface="Sylfae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KOH,</a:t>
                      </a:r>
                      <a:r>
                        <a:rPr lang="en-US" sz="2000" b="1" i="1" baseline="0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</a:t>
                      </a:r>
                      <a:r>
                        <a:rPr lang="en-US" sz="2000" b="1" i="1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Al(OH)</a:t>
                      </a:r>
                      <a:r>
                        <a:rPr lang="en-US" sz="2000" b="1" i="1" baseline="-30000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2000" b="1" i="1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   Fe(OH)</a:t>
                      </a:r>
                      <a:r>
                        <a:rPr lang="en-US" sz="2000" b="1" i="1" baseline="-30000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b="1" i="1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       Zn(OH)</a:t>
                      </a:r>
                      <a:r>
                        <a:rPr lang="en-US" sz="2000" b="1" i="1" baseline="-30000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2000" b="1" i="1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Be(OH)</a:t>
                      </a:r>
                      <a:r>
                        <a:rPr lang="en-US" sz="2000" b="1" i="1" baseline="-30000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2000" b="1" i="1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Fe(OH)</a:t>
                      </a:r>
                      <a:r>
                        <a:rPr lang="ru-RU" sz="2000" b="1" i="1" baseline="-30000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err="1" smtClean="0">
                          <a:latin typeface="Sylfaen" pitchFamily="18" charset="0"/>
                        </a:rPr>
                        <a:t>NaOH</a:t>
                      </a:r>
                      <a:r>
                        <a:rPr lang="ru-RU" sz="2000" b="1" i="1" dirty="0" smtClean="0">
                          <a:latin typeface="Sylfaen" pitchFamily="18" charset="0"/>
                        </a:rPr>
                        <a:t>, </a:t>
                      </a:r>
                      <a:r>
                        <a:rPr lang="en-US" sz="2000" b="1" i="1" dirty="0" smtClean="0">
                          <a:latin typeface="Sylfaen" pitchFamily="18" charset="0"/>
                        </a:rPr>
                        <a:t>Cu(OH)</a:t>
                      </a:r>
                      <a:r>
                        <a:rPr lang="en-US" sz="2000" b="1" i="1" baseline="-25000" dirty="0" smtClean="0">
                          <a:latin typeface="Sylfaen" pitchFamily="18" charset="0"/>
                        </a:rPr>
                        <a:t>2</a:t>
                      </a:r>
                      <a:r>
                        <a:rPr lang="en-US" sz="2000" b="1" i="1" dirty="0" smtClean="0">
                          <a:latin typeface="Sylfaen" pitchFamily="18" charset="0"/>
                        </a:rPr>
                        <a:t> </a:t>
                      </a:r>
                      <a:r>
                        <a:rPr lang="ru-RU" sz="2000" b="1" i="1" dirty="0" smtClean="0">
                          <a:latin typeface="Sylfaen" pitchFamily="18" charset="0"/>
                        </a:rPr>
                        <a:t>, </a:t>
                      </a:r>
                      <a:r>
                        <a:rPr lang="en-US" sz="2000" b="1" i="1" dirty="0" smtClean="0">
                          <a:latin typeface="Sylfaen" pitchFamily="18" charset="0"/>
                        </a:rPr>
                        <a:t>Ca(OH)</a:t>
                      </a:r>
                      <a:r>
                        <a:rPr lang="en-US" sz="2000" b="1" i="1" baseline="-25000" dirty="0" smtClean="0">
                          <a:latin typeface="Sylfaen" pitchFamily="18" charset="0"/>
                        </a:rPr>
                        <a:t> 2 </a:t>
                      </a:r>
                      <a:r>
                        <a:rPr lang="ru-RU" sz="2000" b="1" i="1" baseline="-25000" dirty="0" smtClean="0">
                          <a:latin typeface="Sylfaen" pitchFamily="18" charset="0"/>
                        </a:rPr>
                        <a:t>,</a:t>
                      </a:r>
                      <a:r>
                        <a:rPr lang="en-US" sz="2000" b="1" i="1" baseline="-25000" dirty="0" smtClean="0">
                          <a:latin typeface="Sylfaen" pitchFamily="18" charset="0"/>
                        </a:rPr>
                        <a:t> </a:t>
                      </a:r>
                      <a:endParaRPr lang="en-US" sz="2000" dirty="0"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CO                                SiO</a:t>
                      </a:r>
                      <a:r>
                        <a:rPr lang="en-US" sz="2000" b="1" i="1" baseline="-30000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2000" b="1" i="1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       N</a:t>
                      </a:r>
                      <a:r>
                        <a:rPr lang="en-US" sz="2000" b="1" i="1" baseline="-30000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b="1" i="1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000" b="1" i="1" baseline="-30000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2000" b="1" i="1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  P</a:t>
                      </a:r>
                      <a:r>
                        <a:rPr lang="en-US" sz="2000" b="1" i="1" baseline="-30000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b="1" i="1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000" b="1" i="1" baseline="-30000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3                                           </a:t>
                      </a:r>
                      <a:r>
                        <a:rPr lang="en-US" sz="2000" b="1" i="1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CO</a:t>
                      </a:r>
                      <a:r>
                        <a:rPr lang="en-US" sz="2000" b="1" i="1" baseline="-30000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lang="ru-RU" sz="2000" b="1" i="1" baseline="-30000" dirty="0" smtClean="0">
                        <a:latin typeface="Sylfae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SO</a:t>
                      </a:r>
                      <a:r>
                        <a:rPr lang="en-US" sz="2000" b="1" i="1" baseline="-30000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3 </a:t>
                      </a:r>
                      <a:endParaRPr lang="ru-RU" sz="2000" b="1" i="1" baseline="-30000" dirty="0" smtClean="0">
                        <a:latin typeface="Sylfae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 SO</a:t>
                      </a:r>
                      <a:r>
                        <a:rPr lang="en-US" sz="2000" b="1" i="1" baseline="-30000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2 </a:t>
                      </a:r>
                      <a:endParaRPr lang="ru-RU" sz="2000" b="1" i="1" baseline="-30000" dirty="0" smtClean="0">
                        <a:latin typeface="Sylfae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latin typeface="Sylfaen" pitchFamily="18" charset="0"/>
                        </a:rPr>
                        <a:t>Na</a:t>
                      </a:r>
                      <a:r>
                        <a:rPr lang="en-US" sz="2000" b="1" i="1" baseline="-25000" dirty="0" smtClean="0">
                          <a:latin typeface="Sylfaen" pitchFamily="18" charset="0"/>
                        </a:rPr>
                        <a:t>2</a:t>
                      </a:r>
                      <a:r>
                        <a:rPr lang="en-US" sz="2000" b="1" i="1" dirty="0" smtClean="0">
                          <a:latin typeface="Sylfaen" pitchFamily="18" charset="0"/>
                        </a:rPr>
                        <a:t>O</a:t>
                      </a:r>
                      <a:r>
                        <a:rPr lang="ru-RU" sz="2000" b="1" i="1" dirty="0" smtClean="0">
                          <a:latin typeface="Sylfaen" pitchFamily="18" charset="0"/>
                        </a:rPr>
                        <a:t> </a:t>
                      </a:r>
                      <a:r>
                        <a:rPr lang="en-US" sz="2000" b="1" i="1" baseline="-30000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lang="ru-RU" sz="2000" b="1" i="1" baseline="-30000" smtClean="0">
                        <a:latin typeface="Sylfae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smtClean="0">
                          <a:latin typeface="Sylfaen" pitchFamily="18" charset="0"/>
                        </a:rPr>
                        <a:t>ZnO</a:t>
                      </a:r>
                      <a:r>
                        <a:rPr lang="en-US" sz="2000" b="1" i="1" baseline="-30000" dirty="0" smtClean="0">
                          <a:latin typeface="Sylfae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Խնդիր</a:t>
            </a:r>
            <a:r>
              <a:rPr lang="en-US" dirty="0" smtClean="0"/>
              <a:t>  N1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142844" y="1714488"/>
            <a:ext cx="878687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Ավարտե</a:t>
            </a:r>
            <a:r>
              <a:rPr lang="ru-RU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՛լ  </a:t>
            </a:r>
            <a:r>
              <a:rPr lang="en-US" b="1" i="1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ռեակցիայի</a:t>
            </a:r>
            <a:r>
              <a:rPr lang="en-US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հավասարումը</a:t>
            </a:r>
            <a:r>
              <a:rPr lang="en-US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b="1" i="1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հավասարեց</a:t>
            </a:r>
            <a:r>
              <a:rPr lang="ru-RU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նել </a:t>
            </a:r>
            <a:r>
              <a:rPr lang="en-US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և </a:t>
            </a:r>
            <a:r>
              <a:rPr lang="en-US" b="1" i="1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նշե</a:t>
            </a:r>
            <a:r>
              <a:rPr lang="ru-RU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լ  </a:t>
            </a:r>
            <a:r>
              <a:rPr lang="en-US" b="1" i="1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ռեակցիայի</a:t>
            </a:r>
            <a:r>
              <a:rPr lang="en-US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տիպը</a:t>
            </a:r>
            <a:r>
              <a:rPr lang="en-US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i="1" dirty="0" smtClean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32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ա) .   Fe</a:t>
            </a:r>
            <a:r>
              <a:rPr lang="en-US" sz="32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32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US" sz="32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32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+ H</a:t>
            </a:r>
            <a:r>
              <a:rPr lang="en-US" sz="32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32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SO</a:t>
            </a:r>
            <a:r>
              <a:rPr lang="en-US" sz="32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en-US" sz="32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=  . . 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596" y="4143380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բ)</a:t>
            </a:r>
            <a:r>
              <a:rPr lang="ru-RU" sz="32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32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16 գ  </a:t>
            </a:r>
            <a:r>
              <a:rPr lang="ru-RU" sz="32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երկաթի </a:t>
            </a:r>
            <a:r>
              <a:rPr lang="en-US" sz="32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(III)</a:t>
            </a:r>
            <a:r>
              <a:rPr lang="ru-RU" sz="32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3200" b="1" i="1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օքսիդից</a:t>
            </a:r>
            <a:r>
              <a:rPr lang="en-US" sz="32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3200" b="1" i="1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որքան</a:t>
            </a:r>
            <a:r>
              <a:rPr lang="en-US" sz="32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(գ ) </a:t>
            </a:r>
            <a:r>
              <a:rPr lang="en-US" sz="3200" b="1" i="1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աղ</a:t>
            </a:r>
            <a:r>
              <a:rPr lang="en-US" sz="32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կստացվի</a:t>
            </a:r>
            <a:r>
              <a:rPr lang="en-US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en-US" b="1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Լուծում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142844" y="1500174"/>
            <a:ext cx="878684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</a:t>
            </a:r>
            <a:r>
              <a:rPr lang="en-US" sz="28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Fe</a:t>
            </a:r>
            <a:r>
              <a:rPr lang="en-US" sz="28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8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US" sz="28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8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+ 3H</a:t>
            </a:r>
            <a:r>
              <a:rPr lang="en-US" sz="28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8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SO</a:t>
            </a:r>
            <a:r>
              <a:rPr lang="en-US" sz="28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en-US" sz="28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= Fe</a:t>
            </a:r>
            <a:r>
              <a:rPr lang="en-US" sz="28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en-US" sz="28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(SO</a:t>
            </a:r>
            <a:r>
              <a:rPr lang="en-US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4)</a:t>
            </a:r>
            <a:r>
              <a:rPr lang="en-US" sz="28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8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+ 3H</a:t>
            </a:r>
            <a:r>
              <a:rPr lang="en-US" sz="2800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800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O </a:t>
            </a:r>
            <a:endParaRPr lang="ru-RU" sz="2800" b="1" i="1" dirty="0" smtClean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b="1" i="1" dirty="0" smtClean="0">
              <a:latin typeface="Sylfae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Sylfaen" pitchFamily="18" charset="0"/>
              <a:cs typeface="Times New Roman" pitchFamily="18" charset="0"/>
            </a:endParaRPr>
          </a:p>
          <a:p>
            <a:r>
              <a:rPr lang="ru-RU" b="1" i="1" dirty="0" smtClean="0"/>
              <a:t>Ռեակցիան  տե</a:t>
            </a:r>
            <a:r>
              <a:rPr lang="en-US" b="1" i="1" dirty="0" err="1" smtClean="0"/>
              <a:t>ղակալման</a:t>
            </a:r>
            <a:r>
              <a:rPr lang="en-US" b="1" i="1" dirty="0" smtClean="0"/>
              <a:t> </a:t>
            </a:r>
            <a:r>
              <a:rPr lang="en-US" b="1" i="1" dirty="0" err="1" smtClean="0"/>
              <a:t>ռեակցիա</a:t>
            </a:r>
            <a:r>
              <a:rPr lang="en-US" b="1" i="1" dirty="0" smtClean="0"/>
              <a:t> է</a:t>
            </a:r>
            <a:r>
              <a:rPr lang="ru-RU" b="1" i="1" dirty="0" smtClean="0"/>
              <a:t>:</a:t>
            </a:r>
            <a:endParaRPr lang="en-US" b="1" i="1" dirty="0" smtClean="0"/>
          </a:p>
          <a:p>
            <a:pPr>
              <a:buNone/>
            </a:pPr>
            <a:r>
              <a:rPr lang="en-US" b="1" i="1" dirty="0" smtClean="0"/>
              <a:t> </a:t>
            </a:r>
            <a:endParaRPr lang="ru-RU" b="1" i="1" dirty="0" smtClean="0"/>
          </a:p>
          <a:p>
            <a:pPr>
              <a:buNone/>
            </a:pPr>
            <a:r>
              <a:rPr lang="en-US" b="1" i="1" dirty="0" smtClean="0"/>
              <a:t>n = m / M                 </a:t>
            </a:r>
            <a:r>
              <a:rPr lang="en-US" b="1" i="1" dirty="0" err="1" smtClean="0"/>
              <a:t>m</a:t>
            </a:r>
            <a:r>
              <a:rPr lang="en-US" b="1" i="1" dirty="0" smtClean="0"/>
              <a:t> = n . M                  </a:t>
            </a:r>
          </a:p>
          <a:p>
            <a:pPr>
              <a:buNone/>
            </a:pPr>
            <a:endParaRPr lang="en-US" b="1" i="1" dirty="0" smtClean="0"/>
          </a:p>
          <a:p>
            <a:pPr>
              <a:buNone/>
            </a:pPr>
            <a:r>
              <a:rPr lang="en-US" b="1" i="1" dirty="0" smtClean="0"/>
              <a:t>n</a:t>
            </a:r>
            <a:r>
              <a:rPr lang="en-US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(Fe</a:t>
            </a:r>
            <a:r>
              <a:rPr lang="en-US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US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)</a:t>
            </a:r>
            <a:r>
              <a:rPr lang="en-US" b="1" i="1" dirty="0" smtClean="0"/>
              <a:t> = n</a:t>
            </a:r>
            <a:r>
              <a:rPr lang="en-US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(Fe</a:t>
            </a:r>
            <a:r>
              <a:rPr lang="en-US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en-US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(SO4)</a:t>
            </a:r>
            <a:r>
              <a:rPr lang="en-US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)</a:t>
            </a:r>
            <a:endParaRPr lang="en-US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en-US" b="1" i="1" dirty="0" smtClean="0"/>
              <a:t>n</a:t>
            </a:r>
            <a:r>
              <a:rPr lang="en-US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(Fe</a:t>
            </a:r>
            <a:r>
              <a:rPr lang="en-US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US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) </a:t>
            </a:r>
            <a:r>
              <a:rPr lang="en-US" b="1" i="1" dirty="0" smtClean="0"/>
              <a:t>= 16/160 =0,1մոլ               </a:t>
            </a:r>
          </a:p>
          <a:p>
            <a:pPr>
              <a:buNone/>
            </a:pPr>
            <a:endParaRPr lang="en-US" b="1" i="1" dirty="0" smtClean="0"/>
          </a:p>
          <a:p>
            <a:pPr>
              <a:buNone/>
            </a:pPr>
            <a:r>
              <a:rPr lang="en-US" b="1" i="1" dirty="0" smtClean="0"/>
              <a:t> m</a:t>
            </a:r>
            <a:r>
              <a:rPr lang="en-US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(Fe</a:t>
            </a:r>
            <a:r>
              <a:rPr lang="en-US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en-US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(SO4)</a:t>
            </a:r>
            <a:r>
              <a:rPr lang="en-US" b="1" i="1" baseline="-30000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b="1" i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 ) </a:t>
            </a:r>
            <a:r>
              <a:rPr lang="en-US" b="1" i="1" dirty="0" smtClean="0"/>
              <a:t>=0,1 .400 =40գ</a:t>
            </a:r>
          </a:p>
          <a:p>
            <a:pPr>
              <a:buNone/>
            </a:pPr>
            <a:r>
              <a:rPr lang="en-US" b="1" i="1" dirty="0" smtClean="0"/>
              <a:t>                                                    </a:t>
            </a:r>
          </a:p>
          <a:p>
            <a:pPr>
              <a:buNone/>
            </a:pPr>
            <a:r>
              <a:rPr lang="en-US" b="1" i="1" dirty="0" smtClean="0"/>
              <a:t>                             </a:t>
            </a:r>
          </a:p>
          <a:p>
            <a:pPr>
              <a:buNone/>
            </a:pPr>
            <a:r>
              <a:rPr lang="en-US" b="1" i="1" dirty="0" smtClean="0"/>
              <a:t>                                                                                     </a:t>
            </a:r>
            <a:r>
              <a:rPr lang="en-US" b="1" i="1" dirty="0" err="1" smtClean="0"/>
              <a:t>Պատ</a:t>
            </a:r>
            <a:r>
              <a:rPr lang="en-US" b="1" i="1" dirty="0" smtClean="0"/>
              <a:t>՝   40գ  </a:t>
            </a:r>
            <a:r>
              <a:rPr lang="ru-RU" b="1" i="1" dirty="0" smtClean="0"/>
              <a:t>- երկաթի </a:t>
            </a:r>
            <a:r>
              <a:rPr lang="en-US" b="1" i="1" dirty="0" smtClean="0"/>
              <a:t>(III)   </a:t>
            </a:r>
            <a:r>
              <a:rPr lang="ru-RU" b="1" i="1" dirty="0" smtClean="0"/>
              <a:t>սուլֆատ</a:t>
            </a:r>
            <a:r>
              <a:rPr lang="en-US" b="1" i="1" dirty="0" smtClean="0"/>
              <a:t> 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Գավառի  թիվ </a:t>
            </a:r>
            <a:r>
              <a:rPr lang="en-US" dirty="0" smtClean="0"/>
              <a:t>8</a:t>
            </a:r>
            <a:r>
              <a:rPr lang="ru-RU" dirty="0" smtClean="0"/>
              <a:t> միջն. դպրոց</a:t>
            </a:r>
            <a:endParaRPr lang="ru-RU" dirty="0"/>
          </a:p>
        </p:txBody>
      </p:sp>
      <p:pic>
        <p:nvPicPr>
          <p:cNvPr id="1026" name="Picture 2" descr="C:\Documents and Settings\Admin\Рабочий стол\Qimia\ndownload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714620"/>
            <a:ext cx="3143272" cy="195930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Qimia\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74602">
            <a:off x="335752" y="1167806"/>
            <a:ext cx="2863195" cy="1743075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Qimia\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18117">
            <a:off x="5862581" y="1202888"/>
            <a:ext cx="3106372" cy="1662952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8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45905">
            <a:off x="284574" y="4313443"/>
            <a:ext cx="2941608" cy="1919301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Qimia\բբ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359197">
            <a:off x="6366971" y="3569258"/>
            <a:ext cx="1939890" cy="3032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o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786058"/>
            <a:ext cx="2643188" cy="2295525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Qimia\br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96617">
            <a:off x="6252496" y="4186546"/>
            <a:ext cx="2159000" cy="2133600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Qimia\qlor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 rot="667745">
            <a:off x="5569404" y="1000168"/>
            <a:ext cx="3132689" cy="1757362"/>
          </a:xfr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Մետաղներ</a:t>
            </a:r>
            <a:r>
              <a:rPr lang="en-US" sz="3200" dirty="0" smtClean="0"/>
              <a:t>  և  </a:t>
            </a:r>
            <a:r>
              <a:rPr lang="en-US" sz="3200" dirty="0" err="1" smtClean="0"/>
              <a:t>ոչ</a:t>
            </a:r>
            <a:r>
              <a:rPr lang="en-US" sz="3200" dirty="0" smtClean="0"/>
              <a:t> </a:t>
            </a:r>
            <a:r>
              <a:rPr lang="en-US" sz="3200" dirty="0" err="1" smtClean="0"/>
              <a:t>մետաղներ</a:t>
            </a:r>
            <a:endParaRPr lang="ru-RU" sz="3200" dirty="0"/>
          </a:p>
        </p:txBody>
      </p:sp>
      <p:pic>
        <p:nvPicPr>
          <p:cNvPr id="1030" name="Picture 6" descr="C:\Documents and Settings\Admin\Рабочий стол\F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291189">
            <a:off x="565713" y="3899183"/>
            <a:ext cx="2308079" cy="2371720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CC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240002">
            <a:off x="252198" y="1160041"/>
            <a:ext cx="3069414" cy="1924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500173"/>
          </a:xfrm>
        </p:spPr>
        <p:txBody>
          <a:bodyPr>
            <a:noAutofit/>
          </a:bodyPr>
          <a:lstStyle/>
          <a:p>
            <a:r>
              <a:rPr lang="en-US" dirty="0" err="1" smtClean="0"/>
              <a:t>Օքսիդների</a:t>
            </a:r>
            <a:r>
              <a:rPr lang="en-US" dirty="0" smtClean="0"/>
              <a:t>    </a:t>
            </a:r>
            <a:r>
              <a:rPr lang="en-US" dirty="0" err="1" smtClean="0"/>
              <a:t>դասակարգումը</a:t>
            </a:r>
            <a:endParaRPr lang="ru-RU" dirty="0"/>
          </a:p>
        </p:txBody>
      </p:sp>
      <p:sp>
        <p:nvSpPr>
          <p:cNvPr id="5" name="Oval 4"/>
          <p:cNvSpPr/>
          <p:nvPr/>
        </p:nvSpPr>
        <p:spPr>
          <a:xfrm>
            <a:off x="3071802" y="1571612"/>
            <a:ext cx="228601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ՕՔՍԻԴՆԵՐ</a:t>
            </a:r>
            <a:endParaRPr lang="ru-RU" sz="2000" b="1" dirty="0"/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5186250" y="2386123"/>
            <a:ext cx="535041" cy="9062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rot="5400000">
            <a:off x="2650201" y="2386866"/>
            <a:ext cx="535041" cy="9777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14282" y="3000372"/>
            <a:ext cx="221457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ԱՂ  ՉԱՌԱՋԱՑՆՈՂ </a:t>
            </a:r>
            <a:r>
              <a:rPr lang="ru-RU" b="1" dirty="0" smtClean="0"/>
              <a:t>(</a:t>
            </a:r>
            <a:r>
              <a:rPr lang="en-US" b="1" dirty="0" err="1" smtClean="0"/>
              <a:t>անտարբեր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929322" y="2928934"/>
            <a:ext cx="221457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ԱՂ  ԱՌԱՋԱՑՆՈՂ </a:t>
            </a:r>
            <a:endParaRPr lang="ru-RU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3714744" y="4071942"/>
            <a:ext cx="235745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Հիմնային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2" name="Rounded Rectangle 31"/>
          <p:cNvSpPr/>
          <p:nvPr/>
        </p:nvSpPr>
        <p:spPr>
          <a:xfrm>
            <a:off x="6572264" y="4071942"/>
            <a:ext cx="242889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Թթվային</a:t>
            </a:r>
            <a:endParaRPr lang="ru-RU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5072066" y="5500702"/>
            <a:ext cx="235745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Երկդիմի</a:t>
            </a:r>
            <a:r>
              <a:rPr lang="en-US" b="1" dirty="0" smtClean="0"/>
              <a:t>                             </a:t>
            </a:r>
            <a:r>
              <a:rPr lang="ru-RU" b="1" dirty="0" smtClean="0"/>
              <a:t>(</a:t>
            </a:r>
            <a:r>
              <a:rPr lang="en-US" b="1" dirty="0" smtClean="0"/>
              <a:t> </a:t>
            </a:r>
            <a:r>
              <a:rPr lang="en-US" b="1" dirty="0" err="1" smtClean="0"/>
              <a:t>ամֆոտեր</a:t>
            </a:r>
            <a:r>
              <a:rPr lang="ru-RU" b="1" dirty="0" smtClean="0"/>
              <a:t>)</a:t>
            </a:r>
            <a:endParaRPr lang="ru-RU" b="1" dirty="0"/>
          </a:p>
        </p:txBody>
      </p:sp>
      <p:cxnSp>
        <p:nvCxnSpPr>
          <p:cNvPr id="39" name="Straight Arrow Connector 38"/>
          <p:cNvCxnSpPr/>
          <p:nvPr/>
        </p:nvCxnSpPr>
        <p:spPr>
          <a:xfrm rot="10800000" flipV="1">
            <a:off x="5715008" y="3786190"/>
            <a:ext cx="57150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786580" y="3786192"/>
            <a:ext cx="571502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5572132" y="4572008"/>
            <a:ext cx="171451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714744" y="4786322"/>
            <a:ext cx="235745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CaO</a:t>
            </a:r>
            <a:r>
              <a:rPr lang="en-US" dirty="0" smtClean="0"/>
              <a:t>, Na</a:t>
            </a:r>
            <a:r>
              <a:rPr lang="en-US" sz="1200" dirty="0" smtClean="0"/>
              <a:t>2</a:t>
            </a:r>
            <a:r>
              <a:rPr lang="en-US" dirty="0" smtClean="0"/>
              <a:t>O, </a:t>
            </a:r>
            <a:r>
              <a:rPr lang="ru-RU" dirty="0" smtClean="0"/>
              <a:t>CuO</a:t>
            </a:r>
            <a:endParaRPr lang="ru-RU" dirty="0"/>
          </a:p>
        </p:txBody>
      </p:sp>
      <p:sp>
        <p:nvSpPr>
          <p:cNvPr id="20" name="Rounded Rectangle 19"/>
          <p:cNvSpPr/>
          <p:nvPr/>
        </p:nvSpPr>
        <p:spPr>
          <a:xfrm>
            <a:off x="6572264" y="4786322"/>
            <a:ext cx="235745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</a:t>
            </a:r>
            <a:r>
              <a:rPr lang="en-US" sz="1000" dirty="0" smtClean="0"/>
              <a:t>3</a:t>
            </a:r>
            <a:r>
              <a:rPr lang="en-US" dirty="0" smtClean="0"/>
              <a:t>, CO</a:t>
            </a:r>
            <a:r>
              <a:rPr lang="en-US" sz="1000" dirty="0" smtClean="0"/>
              <a:t>2</a:t>
            </a:r>
            <a:r>
              <a:rPr lang="ru-RU" dirty="0" smtClean="0"/>
              <a:t>, P</a:t>
            </a:r>
            <a:r>
              <a:rPr lang="ru-RU" sz="1000" dirty="0" smtClean="0"/>
              <a:t>2</a:t>
            </a:r>
            <a:r>
              <a:rPr lang="ru-RU" dirty="0" smtClean="0"/>
              <a:t>O</a:t>
            </a:r>
            <a:r>
              <a:rPr lang="ru-RU" sz="1000" dirty="0" smtClean="0"/>
              <a:t>5</a:t>
            </a:r>
            <a:endParaRPr lang="ru-RU" sz="1000" dirty="0"/>
          </a:p>
        </p:txBody>
      </p:sp>
      <p:sp>
        <p:nvSpPr>
          <p:cNvPr id="21" name="Rounded Rectangle 20"/>
          <p:cNvSpPr/>
          <p:nvPr/>
        </p:nvSpPr>
        <p:spPr>
          <a:xfrm>
            <a:off x="5072066" y="6286520"/>
            <a:ext cx="235745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ZnO</a:t>
            </a:r>
            <a:r>
              <a:rPr lang="en-US" dirty="0" smtClean="0"/>
              <a:t>, Al</a:t>
            </a:r>
            <a:r>
              <a:rPr lang="ru-RU" sz="1000" dirty="0" smtClean="0"/>
              <a:t>2</a:t>
            </a:r>
            <a:r>
              <a:rPr lang="en-US" dirty="0" smtClean="0"/>
              <a:t>O</a:t>
            </a:r>
            <a:r>
              <a:rPr lang="en-US" sz="1200" dirty="0" smtClean="0"/>
              <a:t>3</a:t>
            </a:r>
            <a:r>
              <a:rPr lang="ru-RU" sz="1200" dirty="0" smtClean="0"/>
              <a:t> </a:t>
            </a:r>
            <a:r>
              <a:rPr lang="ru-RU" dirty="0" smtClean="0"/>
              <a:t>, BeO</a:t>
            </a:r>
            <a:endParaRPr lang="ru-RU" dirty="0"/>
          </a:p>
        </p:txBody>
      </p:sp>
      <p:sp>
        <p:nvSpPr>
          <p:cNvPr id="25" name="Rounded Rectangle 24"/>
          <p:cNvSpPr/>
          <p:nvPr/>
        </p:nvSpPr>
        <p:spPr>
          <a:xfrm>
            <a:off x="285720" y="4286256"/>
            <a:ext cx="214314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NO, </a:t>
            </a:r>
            <a:r>
              <a:rPr lang="ru-RU" dirty="0" smtClean="0"/>
              <a:t> </a:t>
            </a:r>
            <a:r>
              <a:rPr lang="en-US" dirty="0" smtClean="0"/>
              <a:t>CO, </a:t>
            </a:r>
            <a:r>
              <a:rPr lang="ru-RU" dirty="0" smtClean="0"/>
              <a:t> </a:t>
            </a:r>
            <a:r>
              <a:rPr lang="en-US" dirty="0" err="1" smtClean="0"/>
              <a:t>SiO</a:t>
            </a:r>
            <a:endParaRPr lang="ru-RU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1035025" y="4107661"/>
            <a:ext cx="35798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4643438" y="4714884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2" idx="2"/>
            <a:endCxn id="20" idx="0"/>
          </p:cNvCxnSpPr>
          <p:nvPr/>
        </p:nvCxnSpPr>
        <p:spPr>
          <a:xfrm rot="5400000">
            <a:off x="7697413" y="4697025"/>
            <a:ext cx="14287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3" idx="2"/>
            <a:endCxn id="21" idx="0"/>
          </p:cNvCxnSpPr>
          <p:nvPr/>
        </p:nvCxnSpPr>
        <p:spPr>
          <a:xfrm rot="5400000">
            <a:off x="6179355" y="6215082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M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071942"/>
            <a:ext cx="2786082" cy="227213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C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00439"/>
            <a:ext cx="2571768" cy="3357562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B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071942"/>
            <a:ext cx="2524123" cy="2309809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Օքսիդների   օրինակներ</a:t>
            </a:r>
            <a:endParaRPr lang="ru-RU" dirty="0"/>
          </a:p>
        </p:txBody>
      </p:sp>
      <p:pic>
        <p:nvPicPr>
          <p:cNvPr id="1029" name="Picture 5" descr="C:\Documents and Settings\Admin\Рабочий стол\p2o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428736"/>
            <a:ext cx="2562225" cy="2286016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Sio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1428736"/>
            <a:ext cx="3286148" cy="2286016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imag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1428736"/>
            <a:ext cx="2214578" cy="2324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071546"/>
          </a:xfrm>
        </p:spPr>
        <p:txBody>
          <a:bodyPr/>
          <a:lstStyle/>
          <a:p>
            <a:r>
              <a:rPr lang="en-US" dirty="0" err="1" smtClean="0"/>
              <a:t>Թթուների</a:t>
            </a:r>
            <a:r>
              <a:rPr lang="en-US" dirty="0" smtClean="0"/>
              <a:t>   </a:t>
            </a:r>
            <a:r>
              <a:rPr lang="en-US" dirty="0" err="1" smtClean="0"/>
              <a:t>դասակարգումը</a:t>
            </a:r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Autofit/>
          </a:bodyPr>
          <a:lstStyle/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endParaRPr lang="ru-RU" sz="3600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0" y="1357313"/>
            <a:ext cx="9144000" cy="5500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0" y="1285861"/>
            <a:ext cx="9296400" cy="5724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152400" y="1509713"/>
            <a:ext cx="9144000" cy="5500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0" y="1357299"/>
            <a:ext cx="9144000" cy="5500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304800" y="1662113"/>
            <a:ext cx="9144000" cy="5500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14282" y="1142984"/>
            <a:ext cx="8929718" cy="571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428596" y="1814513"/>
            <a:ext cx="8358246" cy="4400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457200" y="1814513"/>
            <a:ext cx="9144000" cy="5500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0" y="1214422"/>
            <a:ext cx="9144000" cy="5500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0" y="1142984"/>
            <a:ext cx="9144000" cy="5500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762000" y="2119313"/>
            <a:ext cx="7167586" cy="3095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Заголовок 2"/>
          <p:cNvSpPr txBox="1">
            <a:spLocks/>
          </p:cNvSpPr>
          <p:nvPr/>
        </p:nvSpPr>
        <p:spPr>
          <a:xfrm>
            <a:off x="762000" y="2119313"/>
            <a:ext cx="9144000" cy="5500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Заголовок 2"/>
          <p:cNvSpPr txBox="1">
            <a:spLocks/>
          </p:cNvSpPr>
          <p:nvPr/>
        </p:nvSpPr>
        <p:spPr>
          <a:xfrm>
            <a:off x="914400" y="2271713"/>
            <a:ext cx="7015186" cy="3586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Заголовок 2"/>
          <p:cNvSpPr txBox="1">
            <a:spLocks/>
          </p:cNvSpPr>
          <p:nvPr/>
        </p:nvSpPr>
        <p:spPr>
          <a:xfrm>
            <a:off x="914400" y="2271713"/>
            <a:ext cx="9144000" cy="5500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>
            <a:off x="1066800" y="2424113"/>
            <a:ext cx="9144000" cy="5500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Заголовок 2"/>
          <p:cNvSpPr txBox="1">
            <a:spLocks/>
          </p:cNvSpPr>
          <p:nvPr/>
        </p:nvSpPr>
        <p:spPr>
          <a:xfrm>
            <a:off x="0" y="928671"/>
            <a:ext cx="10363200" cy="5357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Заголовок 2"/>
          <p:cNvSpPr txBox="1">
            <a:spLocks/>
          </p:cNvSpPr>
          <p:nvPr/>
        </p:nvSpPr>
        <p:spPr>
          <a:xfrm>
            <a:off x="1357290" y="3000372"/>
            <a:ext cx="9144000" cy="5500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Заголовок 2"/>
          <p:cNvSpPr txBox="1">
            <a:spLocks/>
          </p:cNvSpPr>
          <p:nvPr/>
        </p:nvSpPr>
        <p:spPr>
          <a:xfrm>
            <a:off x="1524000" y="2881313"/>
            <a:ext cx="9144000" cy="5500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Заголовок 2"/>
          <p:cNvSpPr txBox="1">
            <a:spLocks/>
          </p:cNvSpPr>
          <p:nvPr/>
        </p:nvSpPr>
        <p:spPr>
          <a:xfrm>
            <a:off x="0" y="1214422"/>
            <a:ext cx="9144000" cy="5500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Заголовок 2"/>
          <p:cNvSpPr txBox="1">
            <a:spLocks/>
          </p:cNvSpPr>
          <p:nvPr/>
        </p:nvSpPr>
        <p:spPr>
          <a:xfrm>
            <a:off x="1219200" y="2576513"/>
            <a:ext cx="9144000" cy="5500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Заголовок 2"/>
          <p:cNvSpPr txBox="1">
            <a:spLocks/>
          </p:cNvSpPr>
          <p:nvPr/>
        </p:nvSpPr>
        <p:spPr>
          <a:xfrm>
            <a:off x="609600" y="1966913"/>
            <a:ext cx="9144000" cy="5500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Заголовок 2"/>
          <p:cNvSpPr txBox="1">
            <a:spLocks/>
          </p:cNvSpPr>
          <p:nvPr/>
        </p:nvSpPr>
        <p:spPr>
          <a:xfrm>
            <a:off x="762000" y="2119313"/>
            <a:ext cx="9144000" cy="5500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Заголовок 2"/>
          <p:cNvSpPr txBox="1">
            <a:spLocks/>
          </p:cNvSpPr>
          <p:nvPr/>
        </p:nvSpPr>
        <p:spPr>
          <a:xfrm>
            <a:off x="914400" y="2271713"/>
            <a:ext cx="9144000" cy="5500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Заголовок 2"/>
          <p:cNvSpPr txBox="1">
            <a:spLocks/>
          </p:cNvSpPr>
          <p:nvPr/>
        </p:nvSpPr>
        <p:spPr>
          <a:xfrm>
            <a:off x="1066800" y="2424113"/>
            <a:ext cx="9144000" cy="5500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Заголовок 2"/>
          <p:cNvSpPr txBox="1">
            <a:spLocks/>
          </p:cNvSpPr>
          <p:nvPr/>
        </p:nvSpPr>
        <p:spPr>
          <a:xfrm>
            <a:off x="1219200" y="2576513"/>
            <a:ext cx="9144000" cy="5500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143240" y="1571612"/>
            <a:ext cx="2428892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ԹԹՈՒՆԵՐ</a:t>
            </a:r>
            <a:endParaRPr lang="ru-RU" sz="2200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214282" y="3000372"/>
            <a:ext cx="264320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Թթուների</a:t>
            </a:r>
            <a:r>
              <a:rPr lang="en-US" b="1" dirty="0" smtClean="0"/>
              <a:t> </a:t>
            </a:r>
            <a:r>
              <a:rPr lang="en-US" b="1" dirty="0" err="1" smtClean="0"/>
              <a:t>դասակարգում</a:t>
            </a:r>
            <a:r>
              <a:rPr lang="ru-RU" b="1" dirty="0" smtClean="0"/>
              <a:t>ն</a:t>
            </a:r>
            <a:r>
              <a:rPr lang="en-US" b="1" dirty="0" smtClean="0"/>
              <a:t> </a:t>
            </a:r>
            <a:r>
              <a:rPr lang="ru-RU" b="1" dirty="0" smtClean="0"/>
              <a:t> </a:t>
            </a:r>
            <a:r>
              <a:rPr lang="en-US" b="1" dirty="0" err="1" smtClean="0"/>
              <a:t>ըստ</a:t>
            </a:r>
            <a:r>
              <a:rPr lang="en-US" b="1" dirty="0" smtClean="0"/>
              <a:t> </a:t>
            </a:r>
            <a:r>
              <a:rPr lang="en-US" b="1" dirty="0" err="1" smtClean="0"/>
              <a:t>բաղադրության</a:t>
            </a:r>
            <a:endParaRPr lang="ru-RU" b="1" dirty="0"/>
          </a:p>
        </p:txBody>
      </p:sp>
      <p:cxnSp>
        <p:nvCxnSpPr>
          <p:cNvPr id="35" name="Straight Arrow Connector 34"/>
          <p:cNvCxnSpPr/>
          <p:nvPr/>
        </p:nvCxnSpPr>
        <p:spPr>
          <a:xfrm rot="10800000" flipV="1">
            <a:off x="2786050" y="2643182"/>
            <a:ext cx="92869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072066" y="2643182"/>
            <a:ext cx="928694" cy="3571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000760" y="3000372"/>
            <a:ext cx="264320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Թթուների</a:t>
            </a:r>
            <a:r>
              <a:rPr lang="en-US" b="1" dirty="0" smtClean="0"/>
              <a:t> </a:t>
            </a:r>
            <a:r>
              <a:rPr lang="en-US" b="1" dirty="0" err="1" smtClean="0"/>
              <a:t>դասակարգում</a:t>
            </a:r>
            <a:r>
              <a:rPr lang="ru-RU" b="1" dirty="0" smtClean="0"/>
              <a:t>ն</a:t>
            </a:r>
            <a:r>
              <a:rPr lang="en-US" b="1" dirty="0" smtClean="0"/>
              <a:t> </a:t>
            </a:r>
            <a:r>
              <a:rPr lang="ru-RU" b="1" dirty="0" smtClean="0"/>
              <a:t> </a:t>
            </a:r>
            <a:r>
              <a:rPr lang="en-US" b="1" dirty="0" err="1" smtClean="0"/>
              <a:t>ըստ</a:t>
            </a:r>
            <a:r>
              <a:rPr lang="en-US" b="1" dirty="0" smtClean="0"/>
              <a:t> </a:t>
            </a:r>
            <a:r>
              <a:rPr lang="en-US" b="1" dirty="0" err="1" smtClean="0"/>
              <a:t>հիմնայնության</a:t>
            </a:r>
            <a:endParaRPr lang="ru-RU" b="1" dirty="0"/>
          </a:p>
        </p:txBody>
      </p:sp>
      <p:sp>
        <p:nvSpPr>
          <p:cNvPr id="46" name="Rounded Rectangle 45"/>
          <p:cNvSpPr/>
          <p:nvPr/>
        </p:nvSpPr>
        <p:spPr>
          <a:xfrm>
            <a:off x="142844" y="4357694"/>
            <a:ext cx="164307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err="1" smtClean="0"/>
              <a:t>Անթթվածին</a:t>
            </a:r>
            <a:r>
              <a:rPr lang="en-US" i="1" dirty="0" smtClean="0"/>
              <a:t>HHCI </a:t>
            </a:r>
            <a:r>
              <a:rPr lang="en-US" i="1" dirty="0" smtClean="0"/>
              <a:t>, H</a:t>
            </a:r>
            <a:r>
              <a:rPr lang="en-US" sz="1000" i="1" dirty="0" smtClean="0"/>
              <a:t>2</a:t>
            </a:r>
            <a:r>
              <a:rPr lang="en-US" i="1" dirty="0" smtClean="0"/>
              <a:t>S</a:t>
            </a:r>
            <a:endParaRPr lang="ru-RU" i="1" dirty="0"/>
          </a:p>
        </p:txBody>
      </p:sp>
      <p:sp>
        <p:nvSpPr>
          <p:cNvPr id="47" name="Rounded Rectangle 46"/>
          <p:cNvSpPr/>
          <p:nvPr/>
        </p:nvSpPr>
        <p:spPr>
          <a:xfrm>
            <a:off x="1928794" y="4357694"/>
            <a:ext cx="171451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Թթվածնային</a:t>
            </a:r>
            <a:r>
              <a:rPr lang="en-US" i="1" dirty="0" smtClean="0"/>
              <a:t>H</a:t>
            </a:r>
            <a:r>
              <a:rPr lang="en-US" sz="1000" i="1" dirty="0" smtClean="0"/>
              <a:t>2</a:t>
            </a:r>
            <a:r>
              <a:rPr lang="en-US" i="1" dirty="0" smtClean="0"/>
              <a:t>SO</a:t>
            </a:r>
            <a:r>
              <a:rPr lang="en-US" sz="1000" i="1" dirty="0" smtClean="0"/>
              <a:t>4 </a:t>
            </a:r>
            <a:r>
              <a:rPr lang="en-US" i="1" dirty="0" smtClean="0"/>
              <a:t>, HNO</a:t>
            </a:r>
            <a:r>
              <a:rPr lang="en-US" sz="1000" i="1" dirty="0" smtClean="0"/>
              <a:t>3</a:t>
            </a:r>
            <a:endParaRPr lang="ru-RU" sz="1000" i="1" dirty="0"/>
          </a:p>
        </p:txBody>
      </p:sp>
      <p:sp>
        <p:nvSpPr>
          <p:cNvPr id="48" name="Rounded Rectangle 47"/>
          <p:cNvSpPr/>
          <p:nvPr/>
        </p:nvSpPr>
        <p:spPr>
          <a:xfrm>
            <a:off x="5429256" y="4357694"/>
            <a:ext cx="164307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Միահիմն</a:t>
            </a:r>
            <a:r>
              <a:rPr lang="en-US" i="1" dirty="0" smtClean="0"/>
              <a:t> </a:t>
            </a:r>
            <a:r>
              <a:rPr lang="en-US" i="1" dirty="0" err="1" smtClean="0"/>
              <a:t>HBr</a:t>
            </a:r>
            <a:r>
              <a:rPr lang="en-US" i="1" dirty="0" smtClean="0"/>
              <a:t> , HNO</a:t>
            </a:r>
            <a:r>
              <a:rPr lang="en-US" sz="1000" i="1" dirty="0" smtClean="0"/>
              <a:t>2</a:t>
            </a:r>
            <a:r>
              <a:rPr lang="en-US" i="1" dirty="0" smtClean="0"/>
              <a:t> </a:t>
            </a:r>
            <a:endParaRPr lang="ru-RU" i="1" dirty="0"/>
          </a:p>
        </p:txBody>
      </p:sp>
      <p:sp>
        <p:nvSpPr>
          <p:cNvPr id="49" name="Rounded Rectangle 48"/>
          <p:cNvSpPr/>
          <p:nvPr/>
        </p:nvSpPr>
        <p:spPr>
          <a:xfrm>
            <a:off x="7286644" y="4357694"/>
            <a:ext cx="164307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Բազմահիմն</a:t>
            </a:r>
            <a:r>
              <a:rPr lang="en-US" i="1" dirty="0" smtClean="0"/>
              <a:t> H</a:t>
            </a:r>
            <a:r>
              <a:rPr lang="en-US" sz="1000" i="1" dirty="0" smtClean="0"/>
              <a:t>2</a:t>
            </a:r>
            <a:r>
              <a:rPr lang="en-US" i="1" dirty="0" smtClean="0"/>
              <a:t>SO</a:t>
            </a:r>
            <a:r>
              <a:rPr lang="en-US" sz="1000" i="1" dirty="0" smtClean="0"/>
              <a:t>3 </a:t>
            </a:r>
            <a:r>
              <a:rPr lang="en-US" i="1" dirty="0" smtClean="0"/>
              <a:t>, H</a:t>
            </a:r>
            <a:r>
              <a:rPr lang="en-US" sz="1000" i="1" dirty="0" smtClean="0"/>
              <a:t>3</a:t>
            </a:r>
            <a:r>
              <a:rPr lang="en-US" i="1" dirty="0" smtClean="0"/>
              <a:t>PO</a:t>
            </a:r>
            <a:r>
              <a:rPr lang="en-US" sz="1000" i="1" dirty="0" smtClean="0"/>
              <a:t>4</a:t>
            </a:r>
            <a:r>
              <a:rPr lang="en-US" i="1" dirty="0" smtClean="0"/>
              <a:t>, </a:t>
            </a:r>
            <a:endParaRPr lang="ru-RU" i="1" dirty="0"/>
          </a:p>
        </p:txBody>
      </p:sp>
      <p:sp>
        <p:nvSpPr>
          <p:cNvPr id="50" name="Rounded Rectangle 49"/>
          <p:cNvSpPr/>
          <p:nvPr/>
        </p:nvSpPr>
        <p:spPr>
          <a:xfrm>
            <a:off x="3500430" y="5715016"/>
            <a:ext cx="164307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Երկհիմն</a:t>
            </a:r>
            <a:r>
              <a:rPr lang="en-US" i="1" dirty="0" smtClean="0"/>
              <a:t> H</a:t>
            </a:r>
            <a:r>
              <a:rPr lang="en-US" sz="1000" i="1" dirty="0" smtClean="0"/>
              <a:t>2</a:t>
            </a:r>
            <a:r>
              <a:rPr lang="ru-RU" i="1" dirty="0" smtClean="0"/>
              <a:t>C</a:t>
            </a:r>
            <a:r>
              <a:rPr lang="en-US" i="1" dirty="0" smtClean="0"/>
              <a:t>O</a:t>
            </a:r>
            <a:r>
              <a:rPr lang="en-US" sz="1000" i="1" dirty="0" smtClean="0"/>
              <a:t>3</a:t>
            </a:r>
            <a:r>
              <a:rPr lang="ru-RU" i="1" dirty="0" smtClean="0"/>
              <a:t> , </a:t>
            </a:r>
            <a:r>
              <a:rPr lang="en-US" i="1" dirty="0" smtClean="0"/>
              <a:t>H</a:t>
            </a:r>
            <a:r>
              <a:rPr lang="en-US" sz="1000" i="1" dirty="0" smtClean="0"/>
              <a:t>2</a:t>
            </a:r>
            <a:r>
              <a:rPr lang="en-US" i="1" dirty="0" smtClean="0"/>
              <a:t>SO</a:t>
            </a:r>
            <a:r>
              <a:rPr lang="ru-RU" sz="1000" i="1" dirty="0" smtClean="0"/>
              <a:t>4</a:t>
            </a:r>
            <a:endParaRPr lang="ru-RU" i="1" dirty="0"/>
          </a:p>
        </p:txBody>
      </p:sp>
      <p:sp>
        <p:nvSpPr>
          <p:cNvPr id="51" name="Rounded Rectangle 50"/>
          <p:cNvSpPr/>
          <p:nvPr/>
        </p:nvSpPr>
        <p:spPr>
          <a:xfrm>
            <a:off x="5429256" y="5715016"/>
            <a:ext cx="164307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Եռահիմն</a:t>
            </a:r>
            <a:r>
              <a:rPr lang="en-US" i="1" dirty="0" smtClean="0"/>
              <a:t> H</a:t>
            </a:r>
            <a:r>
              <a:rPr lang="en-US" sz="1000" i="1" dirty="0" smtClean="0"/>
              <a:t>3</a:t>
            </a:r>
            <a:r>
              <a:rPr lang="en-US" i="1" dirty="0" smtClean="0"/>
              <a:t>PO</a:t>
            </a:r>
            <a:r>
              <a:rPr lang="en-US" sz="1000" i="1" dirty="0" smtClean="0"/>
              <a:t>4</a:t>
            </a:r>
            <a:endParaRPr lang="ru-RU" i="1" dirty="0"/>
          </a:p>
        </p:txBody>
      </p:sp>
      <p:sp>
        <p:nvSpPr>
          <p:cNvPr id="52" name="Rounded Rectangle 51"/>
          <p:cNvSpPr/>
          <p:nvPr/>
        </p:nvSpPr>
        <p:spPr>
          <a:xfrm>
            <a:off x="7358082" y="5715016"/>
            <a:ext cx="164307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err="1" smtClean="0"/>
              <a:t>Քառահիմն</a:t>
            </a:r>
            <a:r>
              <a:rPr lang="en-US" i="1" dirty="0" smtClean="0"/>
              <a:t> </a:t>
            </a:r>
            <a:r>
              <a:rPr lang="en-US" i="1" dirty="0" smtClean="0"/>
              <a:t>H</a:t>
            </a:r>
            <a:r>
              <a:rPr lang="en-US" sz="1000" i="1" dirty="0"/>
              <a:t>4</a:t>
            </a:r>
            <a:r>
              <a:rPr lang="en-US" i="1" dirty="0" smtClean="0"/>
              <a:t>P</a:t>
            </a:r>
            <a:r>
              <a:rPr lang="ru-RU" sz="1000" i="1" dirty="0" smtClean="0"/>
              <a:t>2</a:t>
            </a:r>
            <a:r>
              <a:rPr lang="en-US" i="1" dirty="0" smtClean="0"/>
              <a:t>O</a:t>
            </a:r>
            <a:r>
              <a:rPr lang="ru-RU" sz="1000" i="1" dirty="0" smtClean="0"/>
              <a:t>7</a:t>
            </a:r>
            <a:endParaRPr lang="ru-RU" i="1" dirty="0"/>
          </a:p>
        </p:txBody>
      </p:sp>
      <p:sp>
        <p:nvSpPr>
          <p:cNvPr id="53" name="Заголовок 2"/>
          <p:cNvSpPr txBox="1">
            <a:spLocks/>
          </p:cNvSpPr>
          <p:nvPr/>
        </p:nvSpPr>
        <p:spPr>
          <a:xfrm>
            <a:off x="1371600" y="2728913"/>
            <a:ext cx="9144000" cy="5500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Заголовок 2"/>
          <p:cNvSpPr txBox="1">
            <a:spLocks/>
          </p:cNvSpPr>
          <p:nvPr/>
        </p:nvSpPr>
        <p:spPr>
          <a:xfrm>
            <a:off x="1524000" y="2881313"/>
            <a:ext cx="9144000" cy="5500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rot="10800000" flipV="1">
            <a:off x="1071538" y="3929066"/>
            <a:ext cx="64294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143108" y="3929066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0800000" flipV="1">
            <a:off x="6215074" y="3929066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7429520" y="3929066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10800000" flipV="1">
            <a:off x="6929454" y="5143512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10800000" flipV="1">
            <a:off x="5143504" y="5143512"/>
            <a:ext cx="221457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49" idx="2"/>
          </p:cNvCxnSpPr>
          <p:nvPr/>
        </p:nvCxnSpPr>
        <p:spPr>
          <a:xfrm rot="16200000" flipH="1">
            <a:off x="8233197" y="5018495"/>
            <a:ext cx="500066" cy="750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2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6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3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4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1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8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2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9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6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3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0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7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9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0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4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6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7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Թթուների    օրինակներ</a:t>
            </a:r>
            <a:endParaRPr lang="ru-RU" dirty="0"/>
          </a:p>
        </p:txBody>
      </p:sp>
      <p:pic>
        <p:nvPicPr>
          <p:cNvPr id="1026" name="Picture 2" descr="C:\Documents and Settings\Admin\Рабочий стол\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000500"/>
            <a:ext cx="3786214" cy="285750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4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000480"/>
            <a:ext cx="3876675" cy="285752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44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285860"/>
            <a:ext cx="3538541" cy="2656679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444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285860"/>
            <a:ext cx="3571900" cy="2681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en-US" dirty="0" err="1" smtClean="0"/>
              <a:t>Հիմքերի</a:t>
            </a:r>
            <a:r>
              <a:rPr lang="en-US" dirty="0" smtClean="0"/>
              <a:t>   </a:t>
            </a:r>
            <a:r>
              <a:rPr lang="en-US" dirty="0" err="1" smtClean="0"/>
              <a:t>դասակարգումը</a:t>
            </a:r>
            <a:endParaRPr lang="ru-RU" dirty="0"/>
          </a:p>
        </p:txBody>
      </p:sp>
      <p:sp>
        <p:nvSpPr>
          <p:cNvPr id="6" name="Oval 5"/>
          <p:cNvSpPr/>
          <p:nvPr/>
        </p:nvSpPr>
        <p:spPr>
          <a:xfrm>
            <a:off x="3214678" y="1571612"/>
            <a:ext cx="2428892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ՀԻՄՔԵՐ</a:t>
            </a:r>
            <a:endParaRPr lang="ru-RU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14282" y="3000372"/>
            <a:ext cx="264320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ՋՐՈՒՄ  ԼՈՒԾՎՈՂ ՀԻՄՔԵՐ</a:t>
            </a:r>
            <a:r>
              <a:rPr lang="en-US" b="1" dirty="0" smtClean="0"/>
              <a:t> </a:t>
            </a:r>
            <a:r>
              <a:rPr lang="ru-RU" b="1" dirty="0" smtClean="0"/>
              <a:t>(</a:t>
            </a:r>
            <a:r>
              <a:rPr lang="en-US" b="1" dirty="0" smtClean="0"/>
              <a:t>ա</a:t>
            </a:r>
            <a:r>
              <a:rPr lang="ru-RU" b="1" dirty="0" smtClean="0"/>
              <a:t>լկալիներ)</a:t>
            </a:r>
            <a:endParaRPr lang="ru-RU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072198" y="3000372"/>
            <a:ext cx="264320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ՋՐՈՒՄ  ՉԼՈՒԾՎՈՂ  ՀԻՄՔԵՐ</a:t>
            </a:r>
            <a:r>
              <a:rPr lang="en-US" b="1" dirty="0" smtClean="0"/>
              <a:t> </a:t>
            </a:r>
            <a:endParaRPr lang="ru-RU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85786" y="4643446"/>
            <a:ext cx="235745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NH</a:t>
            </a:r>
            <a:r>
              <a:rPr lang="en-US" sz="1000" dirty="0" smtClean="0"/>
              <a:t>4</a:t>
            </a:r>
            <a:r>
              <a:rPr lang="en-US" dirty="0" smtClean="0"/>
              <a:t>OH, </a:t>
            </a:r>
            <a:r>
              <a:rPr lang="en-US" dirty="0" err="1" smtClean="0"/>
              <a:t>NaOH</a:t>
            </a:r>
            <a:r>
              <a:rPr lang="en-US" dirty="0" smtClean="0"/>
              <a:t>, KOH, </a:t>
            </a:r>
            <a:r>
              <a:rPr lang="en-US" dirty="0" err="1" smtClean="0"/>
              <a:t>LiOH,Ca</a:t>
            </a:r>
            <a:r>
              <a:rPr lang="en-US" dirty="0" smtClean="0"/>
              <a:t>(OH)</a:t>
            </a:r>
            <a:r>
              <a:rPr lang="en-US" sz="1200" dirty="0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Ba</a:t>
            </a:r>
            <a:r>
              <a:rPr lang="en-US" dirty="0" smtClean="0"/>
              <a:t>(OH)</a:t>
            </a:r>
            <a:r>
              <a:rPr lang="en-US" sz="1200" dirty="0" smtClean="0"/>
              <a:t>2</a:t>
            </a:r>
            <a:endParaRPr lang="ru-RU" sz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5643570" y="4643446"/>
            <a:ext cx="235745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Cu(OH)</a:t>
            </a:r>
            <a:r>
              <a:rPr lang="en-US" sz="1000" dirty="0" smtClean="0"/>
              <a:t>2</a:t>
            </a:r>
            <a:r>
              <a:rPr lang="en-US" dirty="0" smtClean="0"/>
              <a:t>, Zn(OH)</a:t>
            </a:r>
            <a:r>
              <a:rPr lang="en-US" sz="1100" dirty="0" smtClean="0"/>
              <a:t>2</a:t>
            </a:r>
            <a:r>
              <a:rPr lang="en-US" dirty="0" smtClean="0"/>
              <a:t>, Mg(OH)</a:t>
            </a:r>
            <a:r>
              <a:rPr lang="en-US" sz="1200" dirty="0" smtClean="0"/>
              <a:t>2</a:t>
            </a:r>
            <a:r>
              <a:rPr lang="en-US" dirty="0" smtClean="0"/>
              <a:t>, Fe(OH)</a:t>
            </a:r>
            <a:r>
              <a:rPr lang="en-US" sz="1100" dirty="0" smtClean="0"/>
              <a:t>3</a:t>
            </a:r>
            <a:endParaRPr lang="ru-RU" sz="1100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524000" y="2881313"/>
            <a:ext cx="9144000" cy="5500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1676400" y="3033713"/>
            <a:ext cx="9144000" cy="5500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2786050" y="2643182"/>
            <a:ext cx="92869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5"/>
          </p:cNvCxnSpPr>
          <p:nvPr/>
        </p:nvCxnSpPr>
        <p:spPr>
          <a:xfrm rot="16200000" flipH="1">
            <a:off x="5483950" y="2412123"/>
            <a:ext cx="392165" cy="784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1535091" y="4250537"/>
            <a:ext cx="64373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679421" y="4250537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Հիմքերի</a:t>
            </a:r>
            <a:r>
              <a:rPr lang="en-US" dirty="0" smtClean="0"/>
              <a:t>   </a:t>
            </a:r>
            <a:r>
              <a:rPr lang="en-US" dirty="0" err="1" smtClean="0"/>
              <a:t>օրինակներ</a:t>
            </a:r>
            <a:endParaRPr lang="ru-RU" dirty="0"/>
          </a:p>
        </p:txBody>
      </p:sp>
      <p:pic>
        <p:nvPicPr>
          <p:cNvPr id="2050" name="Picture 2" descr="C:\Documents and Settings\Admin\Рабочий стол\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14818"/>
            <a:ext cx="2857488" cy="2643182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C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2857488" cy="2850376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cao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357298"/>
            <a:ext cx="3214678" cy="285752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4214818"/>
            <a:ext cx="3286115" cy="264318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C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1357298"/>
            <a:ext cx="3286116" cy="2857520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ւըըըևևւ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4214818"/>
            <a:ext cx="3000363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en-US" dirty="0" err="1" smtClean="0"/>
              <a:t>Աղերի</a:t>
            </a:r>
            <a:r>
              <a:rPr lang="en-US" dirty="0" smtClean="0"/>
              <a:t>   </a:t>
            </a:r>
            <a:r>
              <a:rPr lang="en-US" dirty="0" err="1" smtClean="0"/>
              <a:t>դասակարգումը</a:t>
            </a:r>
            <a:endParaRPr lang="ru-RU" dirty="0"/>
          </a:p>
        </p:txBody>
      </p:sp>
      <p:sp>
        <p:nvSpPr>
          <p:cNvPr id="4" name="Oval 3"/>
          <p:cNvSpPr/>
          <p:nvPr/>
        </p:nvSpPr>
        <p:spPr>
          <a:xfrm>
            <a:off x="3286116" y="1571612"/>
            <a:ext cx="2428892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Ա Ղ Ե Ր</a:t>
            </a:r>
            <a:endParaRPr lang="ru-RU" sz="2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57158" y="3357562"/>
            <a:ext cx="221457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ՉԵԶՈՔ </a:t>
            </a:r>
            <a:r>
              <a:rPr lang="en-US" b="1" dirty="0" smtClean="0"/>
              <a:t>(</a:t>
            </a:r>
            <a:r>
              <a:rPr lang="ru-RU" b="1" dirty="0" smtClean="0"/>
              <a:t>նորմալ</a:t>
            </a:r>
            <a:r>
              <a:rPr lang="en-US" b="1" dirty="0" smtClean="0"/>
              <a:t>)</a:t>
            </a:r>
            <a:r>
              <a:rPr lang="en-US" dirty="0" smtClean="0"/>
              <a:t> K</a:t>
            </a:r>
            <a:r>
              <a:rPr lang="en-US" sz="1200" dirty="0" smtClean="0"/>
              <a:t>2</a:t>
            </a:r>
            <a:r>
              <a:rPr lang="en-US" dirty="0" smtClean="0"/>
              <a:t>SO</a:t>
            </a:r>
            <a:r>
              <a:rPr lang="en-US" sz="1200" dirty="0" smtClean="0"/>
              <a:t>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57554" y="3357562"/>
            <a:ext cx="221457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ՀԻՄՆԱՅԻՆ </a:t>
            </a:r>
            <a:r>
              <a:rPr lang="en-US" dirty="0" smtClean="0"/>
              <a:t>(</a:t>
            </a:r>
            <a:r>
              <a:rPr lang="en-US" dirty="0" err="1" smtClean="0"/>
              <a:t>CuOH</a:t>
            </a:r>
            <a:r>
              <a:rPr lang="en-US" dirty="0" smtClean="0"/>
              <a:t>)</a:t>
            </a:r>
            <a:r>
              <a:rPr lang="en-US" sz="1200" dirty="0" smtClean="0"/>
              <a:t>2</a:t>
            </a:r>
            <a:r>
              <a:rPr lang="en-US" dirty="0" smtClean="0"/>
              <a:t>CO</a:t>
            </a:r>
            <a:r>
              <a:rPr lang="en-US" sz="1200" dirty="0" smtClean="0"/>
              <a:t>3</a:t>
            </a:r>
            <a:endParaRPr lang="ru-RU" sz="12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6286512" y="3357562"/>
            <a:ext cx="221457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ԹԹՎԱՅԻՆ </a:t>
            </a:r>
            <a:endParaRPr lang="en-US" b="1" dirty="0" smtClean="0"/>
          </a:p>
          <a:p>
            <a:pPr algn="ctr"/>
            <a:r>
              <a:rPr lang="ru-RU" b="1" dirty="0" smtClean="0"/>
              <a:t> </a:t>
            </a:r>
            <a:r>
              <a:rPr lang="en-US" dirty="0" smtClean="0"/>
              <a:t>NaHCO</a:t>
            </a:r>
            <a:r>
              <a:rPr lang="en-US" sz="1200" dirty="0" smtClean="0"/>
              <a:t>3</a:t>
            </a:r>
            <a:endParaRPr lang="ru-RU" sz="1200" dirty="0" smtClean="0"/>
          </a:p>
          <a:p>
            <a:pPr algn="ctr"/>
            <a:endParaRPr lang="ru-RU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71472" y="5000636"/>
            <a:ext cx="221457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ԿՐԿՆԱԿԻ </a:t>
            </a:r>
          </a:p>
          <a:p>
            <a:pPr algn="ctr"/>
            <a:r>
              <a:rPr lang="en-US" dirty="0" smtClean="0"/>
              <a:t>KNaSO</a:t>
            </a:r>
            <a:r>
              <a:rPr lang="en-US" sz="1200" dirty="0" smtClean="0"/>
              <a:t>4</a:t>
            </a:r>
            <a:endParaRPr lang="ru-RU" sz="1200" dirty="0" smtClean="0"/>
          </a:p>
          <a:p>
            <a:pPr algn="ctr"/>
            <a:endParaRPr lang="ru-RU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571868" y="5000636"/>
            <a:ext cx="221457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ԽԱՌԸ</a:t>
            </a:r>
            <a:r>
              <a:rPr lang="en-US" b="1" smtClean="0"/>
              <a:t> </a:t>
            </a:r>
            <a:r>
              <a:rPr lang="en-US" smtClean="0"/>
              <a:t> </a:t>
            </a:r>
          </a:p>
          <a:p>
            <a:pPr algn="ctr"/>
            <a:r>
              <a:rPr lang="en-US" smtClean="0"/>
              <a:t>CaClOCl</a:t>
            </a:r>
            <a:endParaRPr lang="ru-RU" dirty="0"/>
          </a:p>
        </p:txBody>
      </p:sp>
      <p:sp>
        <p:nvSpPr>
          <p:cNvPr id="10" name="Rounded Rectangle 9"/>
          <p:cNvSpPr/>
          <p:nvPr/>
        </p:nvSpPr>
        <p:spPr>
          <a:xfrm>
            <a:off x="6572264" y="5000636"/>
            <a:ext cx="221457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ԿՈՄՊԼԵՔՍԱՅԻՆ</a:t>
            </a:r>
            <a:r>
              <a:rPr lang="en-US" dirty="0" smtClean="0">
                <a:latin typeface="Sylfaen"/>
              </a:rPr>
              <a:t>[Ag(NH</a:t>
            </a:r>
            <a:r>
              <a:rPr lang="en-US" sz="1200" dirty="0" smtClean="0">
                <a:latin typeface="Sylfaen"/>
              </a:rPr>
              <a:t>3</a:t>
            </a:r>
            <a:r>
              <a:rPr lang="en-US" dirty="0" smtClean="0">
                <a:latin typeface="Sylfaen"/>
              </a:rPr>
              <a:t>)</a:t>
            </a:r>
            <a:r>
              <a:rPr lang="en-US" sz="1200" dirty="0" smtClean="0">
                <a:latin typeface="Sylfaen"/>
              </a:rPr>
              <a:t>2</a:t>
            </a:r>
            <a:r>
              <a:rPr lang="en-US" dirty="0" smtClean="0">
                <a:latin typeface="Sylfaen"/>
              </a:rPr>
              <a:t>]OH</a:t>
            </a:r>
            <a:endParaRPr lang="ru-RU" dirty="0" smtClean="0"/>
          </a:p>
          <a:p>
            <a:pPr algn="ctr"/>
            <a:endParaRPr lang="ru-RU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1928794" y="2500306"/>
            <a:ext cx="150019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72132" y="2428868"/>
            <a:ext cx="142876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4"/>
            <a:endCxn id="6" idx="0"/>
          </p:cNvCxnSpPr>
          <p:nvPr/>
        </p:nvCxnSpPr>
        <p:spPr>
          <a:xfrm rot="5400000">
            <a:off x="4196951" y="3053951"/>
            <a:ext cx="571504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1857356" y="3000372"/>
            <a:ext cx="2214578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H="1">
            <a:off x="4857752" y="3000372"/>
            <a:ext cx="2214578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3250397" y="3893347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560</Words>
  <Application>Microsoft Office PowerPoint</Application>
  <PresentationFormat>Экран (4:3)</PresentationFormat>
  <Paragraphs>187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Sylfaen</vt:lpstr>
      <vt:lpstr>Times New Roman</vt:lpstr>
      <vt:lpstr>Office Theme</vt:lpstr>
      <vt:lpstr>Անօրգանական     նյութերի  դասակարգումը</vt:lpstr>
      <vt:lpstr>Մետաղներ  և  ոչ մետաղներ</vt:lpstr>
      <vt:lpstr>Օքսիդների    դասակարգումը</vt:lpstr>
      <vt:lpstr>Օքսիդների   օրինակներ</vt:lpstr>
      <vt:lpstr>Թթուների   դասակարգումը</vt:lpstr>
      <vt:lpstr>Թթուների    օրինակներ</vt:lpstr>
      <vt:lpstr>Հիմքերի   դասակարգումը</vt:lpstr>
      <vt:lpstr>Հիմքերի   օրինակներ</vt:lpstr>
      <vt:lpstr>Աղերի   դասակարգումը</vt:lpstr>
      <vt:lpstr>Աղերի   օրինակներ</vt:lpstr>
      <vt:lpstr>Ծագումնաբանական  կապը  անօրգանական միացությունների  հիմնական  դասերի  միջև</vt:lpstr>
      <vt:lpstr>Առաջադրանք      N 1</vt:lpstr>
      <vt:lpstr>Լ ու ծ ու մ</vt:lpstr>
      <vt:lpstr>Խնդիր  N1</vt:lpstr>
      <vt:lpstr>Լուծում</vt:lpstr>
      <vt:lpstr>Գավառի  թիվ 8 միջն. դպրոց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Անօրգանական    նյութերի դասակարգումը</dc:title>
  <dc:creator>Admin</dc:creator>
  <cp:lastModifiedBy>Учетная запись Майкрософт</cp:lastModifiedBy>
  <cp:revision>44</cp:revision>
  <dcterms:created xsi:type="dcterms:W3CDTF">2017-05-08T18:38:41Z</dcterms:created>
  <dcterms:modified xsi:type="dcterms:W3CDTF">2023-03-20T17:55:59Z</dcterms:modified>
</cp:coreProperties>
</file>