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98" r:id="rId2"/>
    <p:sldId id="458" r:id="rId3"/>
    <p:sldId id="459" r:id="rId4"/>
    <p:sldId id="460" r:id="rId5"/>
    <p:sldId id="461" r:id="rId6"/>
    <p:sldId id="462" r:id="rId7"/>
    <p:sldId id="463" r:id="rId8"/>
    <p:sldId id="464" r:id="rId9"/>
    <p:sldId id="465" r:id="rId10"/>
    <p:sldId id="466" r:id="rId11"/>
    <p:sldId id="467" r:id="rId12"/>
    <p:sldId id="468" r:id="rId13"/>
    <p:sldId id="469" r:id="rId14"/>
    <p:sldId id="470" r:id="rId15"/>
    <p:sldId id="471" r:id="rId16"/>
    <p:sldId id="472" r:id="rId17"/>
    <p:sldId id="473" r:id="rId18"/>
    <p:sldId id="475" r:id="rId19"/>
    <p:sldId id="474" r:id="rId20"/>
    <p:sldId id="476" r:id="rId21"/>
    <p:sldId id="479" r:id="rId22"/>
    <p:sldId id="4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mg6w+dxd9rea8/W7exdwVQ==" hashData="cMXE8lAnJ+OvzmNCHrR4SEkBWTo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21C"/>
    <a:srgbClr val="00DFDA"/>
    <a:srgbClr val="39EE00"/>
    <a:srgbClr val="28A800"/>
    <a:srgbClr val="1D7A00"/>
    <a:srgbClr val="ADEA00"/>
    <a:srgbClr val="36E200"/>
    <a:srgbClr val="114600"/>
    <a:srgbClr val="004070"/>
    <a:srgbClr val="740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0" autoAdjust="0"/>
    <p:restoredTop sz="96703" autoAdjust="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2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Relationship Id="rId9" Type="http://schemas.openxmlformats.org/officeDocument/2006/relationships/image" Target="../media/image7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11" Type="http://schemas.openxmlformats.org/officeDocument/2006/relationships/image" Target="../media/image53.wmf"/><Relationship Id="rId5" Type="http://schemas.openxmlformats.org/officeDocument/2006/relationships/image" Target="../media/image4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5.wmf"/><Relationship Id="rId7" Type="http://schemas.openxmlformats.org/officeDocument/2006/relationships/image" Target="../media/image28.wmf"/><Relationship Id="rId2" Type="http://schemas.openxmlformats.org/officeDocument/2006/relationships/image" Target="../media/image24.wmf"/><Relationship Id="rId1" Type="http://schemas.openxmlformats.org/officeDocument/2006/relationships/image" Target="../media/image32.wmf"/><Relationship Id="rId6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26.wmf"/><Relationship Id="rId9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Relationship Id="rId9" Type="http://schemas.openxmlformats.org/officeDocument/2006/relationships/image" Target="../media/image7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9EFA4-4287-4E72-BADE-4305FF7A77D4}" type="datetimeFigureOut">
              <a:rPr lang="en-CA" smtClean="0"/>
              <a:pPr/>
              <a:t>2023-03-11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23F98-4709-4182-A858-EED217861EF7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23F98-4709-4182-A858-EED217861EF7}" type="slidenum">
              <a:rPr lang="en-CA" smtClean="0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9597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23F98-4709-4182-A858-EED217861EF7}" type="slidenum">
              <a:rPr lang="en-CA" smtClean="0"/>
              <a:pPr/>
              <a:t>17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986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5B48-DC0E-4CDF-837A-C4E2DD1469B5}" type="datetime1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1A9C-13F2-48BB-B029-72685FF51359}" type="datetime1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944B-2CFF-439C-839A-B2504BECC2FA}" type="datetime1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0A99A-A9A6-445E-A82E-3155027A939D}" type="datetime1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D29D-34B4-4F97-9246-4385B7A0C065}" type="datetime1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6DE61-E065-4C44-B409-F0E9597E0A7F}" type="datetime1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FCC9-7D31-456D-BCAC-1F5F2D28F887}" type="datetime1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EB8E-CF72-4790-A8F3-1865079A4D87}" type="datetime1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2013-4252-4C7B-B9FD-FBE4FB4D495B}" type="datetime1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29C9-5AFE-45FB-9733-5B6FC5EEB69B}" type="datetime1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FBBE-71EC-47DD-9D8A-75C752940F3A}" type="datetime1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5DCD-94E1-42B9-88DF-B9615CB1B77A}" type="datetime1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5.jpeg"/><Relationship Id="rId7" Type="http://schemas.openxmlformats.org/officeDocument/2006/relationships/image" Target="../media/image57.pn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image" Target="../media/image5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66.jpeg"/><Relationship Id="rId3" Type="http://schemas.openxmlformats.org/officeDocument/2006/relationships/oleObject" Target="../embeddings/oleObject62.bin"/><Relationship Id="rId21" Type="http://schemas.openxmlformats.org/officeDocument/2006/relationships/image" Target="../media/image57.png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5.wmf"/><Relationship Id="rId20" Type="http://schemas.openxmlformats.org/officeDocument/2006/relationships/image" Target="../media/image67.jpeg"/><Relationship Id="rId1" Type="http://schemas.openxmlformats.org/officeDocument/2006/relationships/vmlDrawing" Target="../drawings/vmlDrawing8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10" Type="http://schemas.openxmlformats.org/officeDocument/2006/relationships/image" Target="../media/image62.wmf"/><Relationship Id="rId19" Type="http://schemas.openxmlformats.org/officeDocument/2006/relationships/slide" Target="slide13.xml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64.wmf"/><Relationship Id="rId22" Type="http://schemas.openxmlformats.org/officeDocument/2006/relationships/image" Target="../media/image5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7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54.jpeg"/><Relationship Id="rId7" Type="http://schemas.openxmlformats.org/officeDocument/2006/relationships/slide" Target="slide1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image" Target="../media/image56.jpeg"/><Relationship Id="rId4" Type="http://schemas.openxmlformats.org/officeDocument/2006/relationships/image" Target="../media/image55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64.wmf"/><Relationship Id="rId3" Type="http://schemas.openxmlformats.org/officeDocument/2006/relationships/oleObject" Target="../embeddings/oleObject70.bin"/><Relationship Id="rId21" Type="http://schemas.openxmlformats.org/officeDocument/2006/relationships/image" Target="../media/image68.png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5.wmf"/><Relationship Id="rId20" Type="http://schemas.openxmlformats.org/officeDocument/2006/relationships/image" Target="../media/image70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62.wmf"/><Relationship Id="rId19" Type="http://schemas.openxmlformats.org/officeDocument/2006/relationships/oleObject" Target="../embeddings/oleObject78.bin"/><Relationship Id="rId4" Type="http://schemas.openxmlformats.org/officeDocument/2006/relationships/image" Target="../media/image59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6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62.wmf"/><Relationship Id="rId18" Type="http://schemas.openxmlformats.org/officeDocument/2006/relationships/oleObject" Target="../embeddings/oleObject85.bin"/><Relationship Id="rId3" Type="http://schemas.openxmlformats.org/officeDocument/2006/relationships/image" Target="../media/image66.jpeg"/><Relationship Id="rId21" Type="http://schemas.openxmlformats.org/officeDocument/2006/relationships/image" Target="../media/image64.wmf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6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61.wmf"/><Relationship Id="rId24" Type="http://schemas.openxmlformats.org/officeDocument/2006/relationships/image" Target="../media/image68.png"/><Relationship Id="rId5" Type="http://schemas.openxmlformats.org/officeDocument/2006/relationships/image" Target="../media/image67.jpeg"/><Relationship Id="rId15" Type="http://schemas.openxmlformats.org/officeDocument/2006/relationships/image" Target="../media/image63.wmf"/><Relationship Id="rId23" Type="http://schemas.openxmlformats.org/officeDocument/2006/relationships/image" Target="../media/image70.wmf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65.wmf"/><Relationship Id="rId4" Type="http://schemas.openxmlformats.org/officeDocument/2006/relationships/slide" Target="slide17.xml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83.bin"/><Relationship Id="rId22" Type="http://schemas.openxmlformats.org/officeDocument/2006/relationships/oleObject" Target="../embeddings/oleObject8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7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oleObject" Target="../embeddings/oleObject90.bin"/><Relationship Id="rId3" Type="http://schemas.openxmlformats.org/officeDocument/2006/relationships/notesSlide" Target="../notesSlides/notesSlide2.xml"/><Relationship Id="rId7" Type="http://schemas.openxmlformats.org/officeDocument/2006/relationships/slide" Target="slide18.xml"/><Relationship Id="rId12" Type="http://schemas.openxmlformats.org/officeDocument/2006/relationships/image" Target="../media/image7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6.jpeg"/><Relationship Id="rId11" Type="http://schemas.openxmlformats.org/officeDocument/2006/relationships/oleObject" Target="../embeddings/oleObject89.bin"/><Relationship Id="rId5" Type="http://schemas.openxmlformats.org/officeDocument/2006/relationships/image" Target="../media/image55.jpeg"/><Relationship Id="rId10" Type="http://schemas.openxmlformats.org/officeDocument/2006/relationships/image" Target="../media/image71.wmf"/><Relationship Id="rId4" Type="http://schemas.openxmlformats.org/officeDocument/2006/relationships/image" Target="../media/image54.jpeg"/><Relationship Id="rId9" Type="http://schemas.openxmlformats.org/officeDocument/2006/relationships/oleObject" Target="../embeddings/oleObject88.bin"/><Relationship Id="rId14" Type="http://schemas.openxmlformats.org/officeDocument/2006/relationships/image" Target="../media/image7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7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image" Target="../media/image66.jpeg"/><Relationship Id="rId7" Type="http://schemas.openxmlformats.org/officeDocument/2006/relationships/image" Target="../media/image7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73.wmf"/><Relationship Id="rId5" Type="http://schemas.openxmlformats.org/officeDocument/2006/relationships/image" Target="../media/image67.jpeg"/><Relationship Id="rId10" Type="http://schemas.openxmlformats.org/officeDocument/2006/relationships/oleObject" Target="../embeddings/oleObject93.bin"/><Relationship Id="rId4" Type="http://schemas.openxmlformats.org/officeDocument/2006/relationships/slide" Target="slide20.xml"/><Relationship Id="rId9" Type="http://schemas.openxmlformats.org/officeDocument/2006/relationships/image" Target="../media/image7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jpeg"/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fliphtml5.com/fumf/xcad/#p=1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scs.am/files/files/2021-05-06/ab40875bd25c74d53afd8dbd1801244d.pdf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6.wmf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9.jpeg"/><Relationship Id="rId9" Type="http://schemas.openxmlformats.org/officeDocument/2006/relationships/image" Target="../media/image4.wmf"/><Relationship Id="rId1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2.bin"/><Relationship Id="rId3" Type="http://schemas.openxmlformats.org/officeDocument/2006/relationships/oleObject" Target="../embeddings/oleObject6.bin"/><Relationship Id="rId21" Type="http://schemas.openxmlformats.org/officeDocument/2006/relationships/image" Target="../media/image18.wmf"/><Relationship Id="rId7" Type="http://schemas.openxmlformats.org/officeDocument/2006/relationships/image" Target="../media/image8.jpeg"/><Relationship Id="rId12" Type="http://schemas.openxmlformats.org/officeDocument/2006/relationships/image" Target="../media/image14.wmf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7.bin"/><Relationship Id="rId15" Type="http://schemas.openxmlformats.org/officeDocument/2006/relationships/image" Target="../media/image9.jpeg"/><Relationship Id="rId10" Type="http://schemas.openxmlformats.org/officeDocument/2006/relationships/image" Target="../media/image10.jpeg"/><Relationship Id="rId19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3.wmf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22.wmf"/><Relationship Id="rId3" Type="http://schemas.openxmlformats.org/officeDocument/2006/relationships/image" Target="../media/image8.jpeg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0.jpeg"/><Relationship Id="rId5" Type="http://schemas.openxmlformats.org/officeDocument/2006/relationships/image" Target="../media/image19.wmf"/><Relationship Id="rId15" Type="http://schemas.openxmlformats.org/officeDocument/2006/relationships/image" Target="../media/image23.wmf"/><Relationship Id="rId10" Type="http://schemas.openxmlformats.org/officeDocument/2006/relationships/image" Target="../media/image21.wmf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30.wmf"/><Relationship Id="rId3" Type="http://schemas.openxmlformats.org/officeDocument/2006/relationships/image" Target="../media/image33.jpeg"/><Relationship Id="rId21" Type="http://schemas.openxmlformats.org/officeDocument/2006/relationships/oleObject" Target="../embeddings/oleObject27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25.bin"/><Relationship Id="rId25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2.bin"/><Relationship Id="rId24" Type="http://schemas.openxmlformats.org/officeDocument/2006/relationships/oleObject" Target="../embeddings/oleObject29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28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9.jpeg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8.wmf"/><Relationship Id="rId22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40.wmf"/><Relationship Id="rId3" Type="http://schemas.openxmlformats.org/officeDocument/2006/relationships/image" Target="../media/image9.jpeg"/><Relationship Id="rId7" Type="http://schemas.openxmlformats.org/officeDocument/2006/relationships/image" Target="../media/image35.wmf"/><Relationship Id="rId12" Type="http://schemas.openxmlformats.org/officeDocument/2006/relationships/image" Target="../media/image42.jpeg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5" Type="http://schemas.openxmlformats.org/officeDocument/2006/relationships/oleObject" Target="../embeddings/oleObject36.bin"/><Relationship Id="rId10" Type="http://schemas.openxmlformats.org/officeDocument/2006/relationships/oleObject" Target="../embeddings/oleObject34.bin"/><Relationship Id="rId19" Type="http://schemas.openxmlformats.org/officeDocument/2006/relationships/oleObject" Target="../embeddings/oleObject38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6.wmf"/><Relationship Id="rId14" Type="http://schemas.openxmlformats.org/officeDocument/2006/relationships/image" Target="../media/image3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9.wmf"/><Relationship Id="rId26" Type="http://schemas.openxmlformats.org/officeDocument/2006/relationships/image" Target="../media/image53.wmf"/><Relationship Id="rId3" Type="http://schemas.openxmlformats.org/officeDocument/2006/relationships/oleObject" Target="../embeddings/oleObject39.bin"/><Relationship Id="rId21" Type="http://schemas.openxmlformats.org/officeDocument/2006/relationships/oleObject" Target="../embeddings/oleObject47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2.jpeg"/><Relationship Id="rId17" Type="http://schemas.openxmlformats.org/officeDocument/2006/relationships/oleObject" Target="../embeddings/oleObject45.bin"/><Relationship Id="rId25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4.wmf"/><Relationship Id="rId11" Type="http://schemas.openxmlformats.org/officeDocument/2006/relationships/image" Target="../media/image9.jpeg"/><Relationship Id="rId24" Type="http://schemas.openxmlformats.org/officeDocument/2006/relationships/image" Target="../media/image52.wmf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4.bin"/><Relationship Id="rId23" Type="http://schemas.openxmlformats.org/officeDocument/2006/relationships/oleObject" Target="../embeddings/oleObject48.bin"/><Relationship Id="rId10" Type="http://schemas.openxmlformats.org/officeDocument/2006/relationships/image" Target="../media/image46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7.wmf"/><Relationship Id="rId22" Type="http://schemas.openxmlformats.org/officeDocument/2006/relationships/image" Target="../media/image5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58.bin"/><Relationship Id="rId3" Type="http://schemas.openxmlformats.org/officeDocument/2006/relationships/image" Target="../media/image9.jpeg"/><Relationship Id="rId21" Type="http://schemas.openxmlformats.org/officeDocument/2006/relationships/image" Target="../media/image28.wmf"/><Relationship Id="rId7" Type="http://schemas.openxmlformats.org/officeDocument/2006/relationships/oleObject" Target="../embeddings/oleObject51.bin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31.wmf"/><Relationship Id="rId25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7.bin"/><Relationship Id="rId20" Type="http://schemas.openxmlformats.org/officeDocument/2006/relationships/oleObject" Target="../embeddings/oleObject59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11" Type="http://schemas.openxmlformats.org/officeDocument/2006/relationships/image" Target="../media/image24.wmf"/><Relationship Id="rId24" Type="http://schemas.openxmlformats.org/officeDocument/2006/relationships/oleObject" Target="../embeddings/oleObject61.bin"/><Relationship Id="rId5" Type="http://schemas.openxmlformats.org/officeDocument/2006/relationships/oleObject" Target="../embeddings/oleObject50.bin"/><Relationship Id="rId15" Type="http://schemas.openxmlformats.org/officeDocument/2006/relationships/image" Target="../media/image26.wmf"/><Relationship Id="rId23" Type="http://schemas.openxmlformats.org/officeDocument/2006/relationships/image" Target="../media/image29.wmf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27.wmf"/><Relationship Id="rId4" Type="http://schemas.openxmlformats.org/officeDocument/2006/relationships/image" Target="../media/image33.jpeg"/><Relationship Id="rId9" Type="http://schemas.openxmlformats.org/officeDocument/2006/relationships/oleObject" Target="../embeddings/oleObject53.bin"/><Relationship Id="rId14" Type="http://schemas.openxmlformats.org/officeDocument/2006/relationships/oleObject" Target="../embeddings/oleObject56.bin"/><Relationship Id="rId22" Type="http://schemas.openxmlformats.org/officeDocument/2006/relationships/oleObject" Target="../embeddings/oleObject6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4000" y="108000"/>
            <a:ext cx="8771400" cy="6624000"/>
          </a:xfrm>
          <a:prstGeom prst="rect">
            <a:avLst/>
          </a:prstGeom>
          <a:solidFill>
            <a:srgbClr val="F0FFEB"/>
          </a:solidFill>
          <a:ln w="44450">
            <a:solidFill>
              <a:srgbClr val="00DFDA"/>
            </a:solidFill>
          </a:ln>
          <a:effectLst>
            <a:outerShdw blurRad="76200" dist="101600" dir="24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594000" y="1202400"/>
            <a:ext cx="7102200" cy="41910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685800" y="1295400"/>
            <a:ext cx="7704000" cy="453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63500" dir="24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1371600" y="152400"/>
            <a:ext cx="73914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CA" sz="60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ՀԱՆՐԱՀԱՇԻՎ 10</a:t>
            </a:r>
            <a:endParaRPr lang="en-CA" sz="6000" b="1" dirty="0">
              <a:ln w="0">
                <a:solidFill>
                  <a:srgbClr val="00221C"/>
                </a:solidFill>
              </a:ln>
              <a:solidFill>
                <a:srgbClr val="00DFDA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6120825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sz="16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Սիմոնյան</a:t>
            </a:r>
            <a:endParaRPr lang="en-CA" sz="1600" b="1" dirty="0" smtClean="0">
              <a:ln w="0">
                <a:solidFill>
                  <a:srgbClr val="00221C"/>
                </a:solidFill>
              </a:ln>
              <a:solidFill>
                <a:srgbClr val="00DFDA"/>
              </a:solidFill>
              <a:effectLst>
                <a:reflection blurRad="6350" stA="55000" endA="300" endPos="45500" dir="5400000" sy="-100000" algn="bl" rotWithShape="0"/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6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sz="16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sz="16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sz="16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sz="16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sz="16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sz="1600" b="1" dirty="0">
              <a:ln w="0">
                <a:solidFill>
                  <a:srgbClr val="00221C"/>
                </a:solidFill>
              </a:ln>
              <a:solidFill>
                <a:srgbClr val="00DFDA"/>
              </a:solidFill>
              <a:effectLst>
                <a:reflection blurRad="6350" stA="55000" endA="300" endPos="45500" dir="5400000" sy="-100000" algn="bl" rotWithShape="0"/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 flipV="1">
            <a:off x="2057400" y="1404000"/>
            <a:ext cx="4212000" cy="4356000"/>
            <a:chOff x="2133601" y="1399198"/>
            <a:chExt cx="4327800" cy="4392000"/>
          </a:xfrm>
        </p:grpSpPr>
        <p:pic>
          <p:nvPicPr>
            <p:cNvPr id="11" name="Picture 12" descr="C:\Users\naira\Desktop\sinus\gifki-matematicheskie-eto-interesno-poznavatelno-kartinki_3678409396.gif"/>
            <p:cNvPicPr preferRelativeResize="0">
              <a:picLocks noChangeArrowheads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16200000" flipV="1">
              <a:off x="2825401" y="2155198"/>
              <a:ext cx="4392000" cy="28800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4" name="Picture 12" descr="C:\Users\naira\Desktop\sinus\gifki-matematicheskie-eto-interesno-poznavatelno-kartinki_3678409396.gif"/>
            <p:cNvPicPr preferRelativeResize="0">
              <a:picLocks noChangeArrowheads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16200000" flipV="1">
              <a:off x="1377601" y="2155198"/>
              <a:ext cx="4392000" cy="2880000"/>
            </a:xfrm>
            <a:prstGeom prst="rect">
              <a:avLst/>
            </a:prstGeom>
            <a:ln>
              <a:noFill/>
            </a:ln>
            <a:effectLst/>
          </p:spPr>
        </p:pic>
      </p:grpSp>
      <p:sp>
        <p:nvSpPr>
          <p:cNvPr id="7" name="TextBox 6"/>
          <p:cNvSpPr txBox="1"/>
          <p:nvPr/>
        </p:nvSpPr>
        <p:spPr>
          <a:xfrm>
            <a:off x="914400" y="1856125"/>
            <a:ext cx="7010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 err="1" smtClean="0">
                <a:ln w="0">
                  <a:solidFill>
                    <a:srgbClr val="960000"/>
                  </a:solidFill>
                </a:ln>
                <a:solidFill>
                  <a:srgbClr val="FF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Տանգենս</a:t>
            </a:r>
            <a:r>
              <a:rPr lang="en-CA" sz="4400" b="1" dirty="0" smtClean="0">
                <a:ln w="0">
                  <a:solidFill>
                    <a:srgbClr val="960000"/>
                  </a:solidFill>
                </a:ln>
                <a:solidFill>
                  <a:srgbClr val="FF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և  </a:t>
            </a:r>
            <a:r>
              <a:rPr lang="en-CA" sz="4400" b="1" dirty="0" err="1" smtClean="0">
                <a:ln w="0">
                  <a:solidFill>
                    <a:srgbClr val="960000"/>
                  </a:solidFill>
                </a:ln>
                <a:solidFill>
                  <a:srgbClr val="FF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կոտանգենս</a:t>
            </a:r>
            <a:endParaRPr lang="en-CA" sz="4400" b="1" dirty="0" smtClean="0">
              <a:ln w="0">
                <a:solidFill>
                  <a:srgbClr val="960000"/>
                </a:solidFill>
              </a:ln>
              <a:solidFill>
                <a:srgbClr val="FF33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en-CA" sz="4400" b="1" dirty="0" smtClean="0">
                <a:ln w="0">
                  <a:solidFill>
                    <a:srgbClr val="960000"/>
                  </a:solidFill>
                </a:ln>
                <a:solidFill>
                  <a:srgbClr val="FF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en-CA" sz="4400" b="1" dirty="0" err="1" smtClean="0">
                <a:ln w="0">
                  <a:solidFill>
                    <a:srgbClr val="960000"/>
                  </a:solidFill>
                </a:ln>
                <a:solidFill>
                  <a:srgbClr val="FF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ֆունկցիաների</a:t>
            </a:r>
            <a:endParaRPr lang="en-CA" sz="4400" b="1" dirty="0" smtClean="0">
              <a:ln w="0">
                <a:solidFill>
                  <a:srgbClr val="960000"/>
                </a:solidFill>
              </a:ln>
              <a:solidFill>
                <a:srgbClr val="FF33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</a:endParaRPr>
          </a:p>
          <a:p>
            <a:pPr>
              <a:lnSpc>
                <a:spcPct val="150000"/>
              </a:lnSpc>
            </a:pPr>
            <a:r>
              <a:rPr lang="en-CA" sz="4400" b="1" dirty="0" err="1" smtClean="0">
                <a:ln w="0">
                  <a:solidFill>
                    <a:srgbClr val="960000"/>
                  </a:solidFill>
                </a:ln>
                <a:solidFill>
                  <a:srgbClr val="FF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վերաբերյալ</a:t>
            </a:r>
            <a:r>
              <a:rPr lang="en-CA" sz="4400" b="1" dirty="0" smtClean="0">
                <a:ln w="0">
                  <a:solidFill>
                    <a:srgbClr val="960000"/>
                  </a:solidFill>
                </a:ln>
                <a:solidFill>
                  <a:srgbClr val="FF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</a:p>
          <a:p>
            <a:pPr algn="r"/>
            <a:r>
              <a:rPr lang="en-CA" sz="4400" b="1" dirty="0" smtClean="0">
                <a:ln w="0">
                  <a:solidFill>
                    <a:srgbClr val="960000"/>
                  </a:solidFill>
                </a:ln>
                <a:solidFill>
                  <a:srgbClr val="FF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           </a:t>
            </a:r>
            <a:r>
              <a:rPr lang="en-CA" sz="4400" b="1" dirty="0" err="1" smtClean="0">
                <a:ln w="0">
                  <a:solidFill>
                    <a:srgbClr val="960000"/>
                  </a:solidFill>
                </a:ln>
                <a:solidFill>
                  <a:srgbClr val="FF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առաջադրանքներ</a:t>
            </a:r>
            <a:endParaRPr lang="en-CA" sz="4400" b="1" dirty="0">
              <a:ln w="0">
                <a:solidFill>
                  <a:srgbClr val="960000"/>
                </a:solidFill>
              </a:ln>
              <a:solidFill>
                <a:srgbClr val="FF33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919537" y="3810000"/>
            <a:ext cx="5224463" cy="2971800"/>
            <a:chOff x="2547937" y="3733800"/>
            <a:chExt cx="5224463" cy="29718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35714" r="35714" b="28889"/>
            <a:stretch>
              <a:fillRect/>
            </a:stretch>
          </p:blipFill>
          <p:spPr bwMode="auto">
            <a:xfrm>
              <a:off x="4495800" y="3733800"/>
              <a:ext cx="1295400" cy="281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28" descr="C:\Users\naira\Desktop\Tangens\optionsbinaires-1.jpg"/>
            <p:cNvPicPr>
              <a:picLocks noChangeAspect="1" noChangeArrowheads="1"/>
            </p:cNvPicPr>
            <p:nvPr/>
          </p:nvPicPr>
          <p:blipFill>
            <a:blip r:embed="rId3" cstate="print"/>
            <a:srcRect l="50000"/>
            <a:stretch>
              <a:fillRect/>
            </a:stretch>
          </p:blipFill>
          <p:spPr bwMode="auto">
            <a:xfrm>
              <a:off x="5791200" y="5401404"/>
              <a:ext cx="1981200" cy="1304196"/>
            </a:xfrm>
            <a:prstGeom prst="rect">
              <a:avLst/>
            </a:prstGeom>
            <a:noFill/>
          </p:spPr>
        </p:pic>
        <p:pic>
          <p:nvPicPr>
            <p:cNvPr id="6" name="Picture 28" descr="C:\Users\naira\Desktop\Tangens\optionsbinaires-1.jpg"/>
            <p:cNvPicPr>
              <a:picLocks noChangeAspect="1" noChangeArrowheads="1"/>
            </p:cNvPicPr>
            <p:nvPr/>
          </p:nvPicPr>
          <p:blipFill>
            <a:blip r:embed="rId3" cstate="print"/>
            <a:srcRect r="50000"/>
            <a:stretch>
              <a:fillRect/>
            </a:stretch>
          </p:blipFill>
          <p:spPr bwMode="auto">
            <a:xfrm>
              <a:off x="2547937" y="5373189"/>
              <a:ext cx="2024063" cy="1332411"/>
            </a:xfrm>
            <a:prstGeom prst="rect">
              <a:avLst/>
            </a:prstGeom>
            <a:noFill/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356350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10</a:t>
            </a:fld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Flowchart: Document 6"/>
          <p:cNvSpPr/>
          <p:nvPr/>
        </p:nvSpPr>
        <p:spPr>
          <a:xfrm flipH="1">
            <a:off x="1447800" y="838200"/>
            <a:ext cx="6324600" cy="1143000"/>
          </a:xfrm>
          <a:prstGeom prst="flowChartDocument">
            <a:avLst/>
          </a:prstGeom>
          <a:noFill/>
          <a:ln w="88900" cmpd="thinThick">
            <a:solidFill>
              <a:srgbClr val="FF9B09"/>
            </a:solidFill>
          </a:ln>
          <a:effectLst>
            <a:outerShdw blurRad="38100" dist="177800" dir="3000000" algn="t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" y="76200"/>
            <a:ext cx="8964000" cy="6705600"/>
          </a:xfrm>
          <a:prstGeom prst="rect">
            <a:avLst/>
          </a:prstGeom>
          <a:noFill/>
          <a:ln w="44450">
            <a:solidFill>
              <a:srgbClr val="FF9B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76199" y="76202"/>
            <a:ext cx="3374132" cy="1409606"/>
            <a:chOff x="76199" y="152400"/>
            <a:chExt cx="4195148" cy="1752600"/>
          </a:xfrm>
        </p:grpSpPr>
        <p:sp>
          <p:nvSpPr>
            <p:cNvPr id="10" name="TextBox 9"/>
            <p:cNvSpPr txBox="1"/>
            <p:nvPr/>
          </p:nvSpPr>
          <p:spPr>
            <a:xfrm>
              <a:off x="76199" y="152400"/>
              <a:ext cx="4195148" cy="702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b="1" dirty="0" smtClean="0">
                  <a:latin typeface="Sylfaen" pitchFamily="18" charset="0"/>
                </a:rPr>
                <a:t>ԱՌԱՋԱԴՐԱՆՔ</a:t>
              </a:r>
              <a:endParaRPr lang="en-CA" sz="2800" b="1" dirty="0">
                <a:latin typeface="Sylfaen" pitchFamily="18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52400" y="685800"/>
              <a:ext cx="1981200" cy="1219200"/>
              <a:chOff x="457200" y="2209800"/>
              <a:chExt cx="1981200" cy="1219200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7407" r="3429"/>
              <a:stretch>
                <a:fillRect/>
              </a:stretch>
            </p:blipFill>
            <p:spPr bwMode="auto">
              <a:xfrm>
                <a:off x="457200" y="2209800"/>
                <a:ext cx="1981200" cy="1219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3" name="TextBox 9"/>
              <p:cNvSpPr txBox="1"/>
              <p:nvPr/>
            </p:nvSpPr>
            <p:spPr>
              <a:xfrm>
                <a:off x="1044191" y="2339587"/>
                <a:ext cx="838200" cy="1033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4800" b="1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latin typeface="Sylfaen" panose="010A0502050306030303" pitchFamily="18" charset="0"/>
                  </a:rPr>
                  <a:t>3</a:t>
                </a:r>
                <a:endParaRPr lang="en-CA" sz="4800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Sylfaen" panose="010A0502050306030303" pitchFamily="18" charset="0"/>
                </a:endParaRP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1752600" y="9906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3200" dirty="0" err="1" smtClean="0">
                <a:latin typeface="Sylfaen" pitchFamily="18" charset="0"/>
              </a:rPr>
              <a:t>Արդյոք</a:t>
            </a:r>
            <a:r>
              <a:rPr lang="en-CA" sz="3200" dirty="0" smtClean="0">
                <a:latin typeface="Sylfaen" pitchFamily="18" charset="0"/>
              </a:rPr>
              <a:t>  </a:t>
            </a:r>
            <a:r>
              <a:rPr lang="en-CA" sz="3200" dirty="0" err="1" smtClean="0">
                <a:latin typeface="Sylfaen" pitchFamily="18" charset="0"/>
              </a:rPr>
              <a:t>ճշմարի</a:t>
            </a:r>
            <a:r>
              <a:rPr lang="hy-AM" sz="3200" dirty="0" smtClean="0">
                <a:latin typeface="Sylfaen"/>
              </a:rPr>
              <a:t>՞</a:t>
            </a:r>
            <a:r>
              <a:rPr lang="en-CA" sz="3200" dirty="0" smtClean="0">
                <a:latin typeface="Sylfaen" pitchFamily="18" charset="0"/>
              </a:rPr>
              <a:t>տ  է  </a:t>
            </a:r>
            <a:r>
              <a:rPr lang="en-CA" sz="3200" dirty="0" err="1" smtClean="0">
                <a:latin typeface="Sylfaen" pitchFamily="18" charset="0"/>
              </a:rPr>
              <a:t>պնդումը</a:t>
            </a:r>
            <a:r>
              <a:rPr lang="en-CA" sz="3200" dirty="0" smtClean="0">
                <a:latin typeface="Sylfaen" pitchFamily="18" charset="0"/>
              </a:rPr>
              <a:t>.</a:t>
            </a:r>
            <a:endParaRPr lang="en-CA" sz="3200" dirty="0">
              <a:latin typeface="Sylfaen" pitchFamily="18" charset="0"/>
            </a:endParaRPr>
          </a:p>
        </p:txBody>
      </p:sp>
      <p:sp>
        <p:nvSpPr>
          <p:cNvPr id="15" name="TextBox 14">
            <a:hlinkClick r:id="rId5" action="ppaction://hlinksldjump"/>
          </p:cNvPr>
          <p:cNvSpPr txBox="1"/>
          <p:nvPr/>
        </p:nvSpPr>
        <p:spPr>
          <a:xfrm>
            <a:off x="4191000" y="5486400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noFill/>
                <a:latin typeface="Sylfaen" pitchFamily="18" charset="0"/>
              </a:rPr>
              <a:t>1</a:t>
            </a:r>
            <a:endParaRPr lang="en-CA" sz="3200" b="1" dirty="0" smtClean="0">
              <a:noFill/>
              <a:latin typeface="Sylfaen" pitchFamily="18" charset="0"/>
            </a:endParaRPr>
          </a:p>
          <a:p>
            <a:pPr algn="ctr"/>
            <a:r>
              <a:rPr lang="en-CA" sz="3200" b="1" dirty="0" smtClean="0">
                <a:ln w="0">
                  <a:solidFill>
                    <a:schemeClr val="tx1"/>
                  </a:solidFill>
                </a:ln>
                <a:solidFill>
                  <a:srgbClr val="00DE00"/>
                </a:solidFill>
                <a:latin typeface="Sylfaen" pitchFamily="18" charset="0"/>
              </a:rPr>
              <a:t>ԱՅՈ</a:t>
            </a:r>
            <a:endParaRPr lang="en-CA" sz="3200" b="1" dirty="0">
              <a:ln w="0">
                <a:solidFill>
                  <a:schemeClr val="tx1"/>
                </a:solidFill>
              </a:ln>
              <a:solidFill>
                <a:srgbClr val="00DE00"/>
              </a:solidFill>
              <a:latin typeface="Sylfaen" pitchFamily="18" charset="0"/>
            </a:endParaRPr>
          </a:p>
        </p:txBody>
      </p:sp>
      <p:sp>
        <p:nvSpPr>
          <p:cNvPr id="16" name="TextBox 15">
            <a:hlinkClick r:id="rId6" action="ppaction://hlinksldjump"/>
          </p:cNvPr>
          <p:cNvSpPr txBox="1"/>
          <p:nvPr/>
        </p:nvSpPr>
        <p:spPr>
          <a:xfrm>
            <a:off x="7848600" y="5486400"/>
            <a:ext cx="9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noFill/>
                <a:latin typeface="Sylfaen" pitchFamily="18" charset="0"/>
              </a:rPr>
              <a:t>1</a:t>
            </a:r>
            <a:endParaRPr lang="en-CA" sz="3200" b="1" dirty="0" smtClean="0">
              <a:noFill/>
              <a:latin typeface="Sylfaen" pitchFamily="18" charset="0"/>
            </a:endParaRPr>
          </a:p>
          <a:p>
            <a:pPr algn="ctr"/>
            <a:r>
              <a:rPr lang="en-CA" sz="3200" b="1" dirty="0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ՈՉ</a:t>
            </a:r>
            <a:endParaRPr lang="en-CA" sz="3200" b="1" dirty="0">
              <a:ln w="0">
                <a:solidFill>
                  <a:schemeClr val="tx1"/>
                </a:solidFill>
              </a:ln>
              <a:solidFill>
                <a:srgbClr val="FF0000"/>
              </a:solidFill>
              <a:latin typeface="Sylfae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95400" y="215842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y</a:t>
            </a:r>
            <a:r>
              <a:rPr lang="en-CA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=</a:t>
            </a:r>
            <a:r>
              <a:rPr lang="ru-RU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-</a:t>
            </a:r>
            <a:r>
              <a:rPr lang="en-US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c</a:t>
            </a:r>
            <a:r>
              <a:rPr lang="en-CA" sz="3600" dirty="0" err="1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tg</a:t>
            </a:r>
            <a:r>
              <a:rPr lang="en-CA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 x</a:t>
            </a:r>
            <a:r>
              <a:rPr lang="ru-RU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    </a:t>
            </a:r>
            <a:r>
              <a:rPr lang="ru-RU" sz="2800" dirty="0" smtClean="0">
                <a:latin typeface="Sylfaen" pitchFamily="18" charset="0"/>
              </a:rPr>
              <a:t>ֆունկցիան  աճող  է   </a:t>
            </a:r>
            <a:endParaRPr lang="en-CA" sz="3200" dirty="0">
              <a:latin typeface="Sylfae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04800" y="2126159"/>
            <a:ext cx="838200" cy="769441"/>
            <a:chOff x="533400" y="4259759"/>
            <a:chExt cx="838200" cy="769441"/>
          </a:xfrm>
        </p:grpSpPr>
        <p:sp>
          <p:nvSpPr>
            <p:cNvPr id="27" name="Rounded Rectangle 26"/>
            <p:cNvSpPr/>
            <p:nvPr/>
          </p:nvSpPr>
          <p:spPr>
            <a:xfrm>
              <a:off x="533400" y="4419600"/>
              <a:ext cx="838200" cy="5334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4600" y="4259759"/>
              <a:ext cx="685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4400" b="1" dirty="0" smtClean="0">
                  <a:ln w="0"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ա</a:t>
              </a:r>
              <a:endParaRPr lang="en-CA" sz="44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867400" y="29819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Sylfaen" pitchFamily="18" charset="0"/>
              </a:rPr>
              <a:t>միջակայքերից  </a:t>
            </a:r>
            <a:endParaRPr lang="en-CA" sz="3200" dirty="0">
              <a:latin typeface="Sylfaen" pitchFamily="18" charset="0"/>
            </a:endParaRPr>
          </a:p>
        </p:txBody>
      </p:sp>
      <p:pic>
        <p:nvPicPr>
          <p:cNvPr id="30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895600"/>
            <a:ext cx="3276600" cy="657379"/>
          </a:xfrm>
          <a:prstGeom prst="rect">
            <a:avLst/>
          </a:prstGeom>
          <a:noFill/>
        </p:spPr>
      </p:pic>
      <p:pic>
        <p:nvPicPr>
          <p:cNvPr id="31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2943379"/>
            <a:ext cx="1143000" cy="6096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914400" y="359158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Sylfaen" pitchFamily="18" charset="0"/>
              </a:rPr>
              <a:t>  յուրաքանչյուրում:</a:t>
            </a:r>
            <a:endParaRPr lang="en-CA" sz="3200" dirty="0">
              <a:latin typeface="Sylfae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200" y="6197025"/>
            <a:ext cx="38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Սիմոնյան</a:t>
            </a:r>
          </a:p>
          <a:p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sz="1600" b="1" spc="-15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4800" y="4840069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i="1" dirty="0" err="1" smtClean="0">
                <a:solidFill>
                  <a:srgbClr val="FF0000"/>
                </a:solidFill>
                <a:latin typeface="Sylfaen" pitchFamily="18" charset="0"/>
              </a:rPr>
              <a:t>Սեղմել</a:t>
            </a:r>
            <a:r>
              <a:rPr lang="en-CA" i="1" dirty="0" smtClean="0">
                <a:solidFill>
                  <a:srgbClr val="FF0000"/>
                </a:solidFill>
                <a:latin typeface="Sylfaen" pitchFamily="18" charset="0"/>
              </a:rPr>
              <a:t>  </a:t>
            </a:r>
            <a:r>
              <a:rPr lang="en-CA" b="1" i="1" dirty="0" smtClean="0">
                <a:solidFill>
                  <a:srgbClr val="FF0000"/>
                </a:solidFill>
                <a:latin typeface="Sylfaen" pitchFamily="18" charset="0"/>
                <a:ea typeface="Cambria Math"/>
              </a:rPr>
              <a:t>«ԱՅՈ»</a:t>
            </a:r>
            <a:r>
              <a:rPr lang="en-CA" b="1" i="1" dirty="0" smtClean="0">
                <a:solidFill>
                  <a:srgbClr val="FF0000"/>
                </a:solidFill>
                <a:latin typeface="Sylfaen" pitchFamily="18" charset="0"/>
              </a:rPr>
              <a:t>   </a:t>
            </a:r>
            <a:r>
              <a:rPr lang="en-CA" i="1" dirty="0" err="1" smtClean="0">
                <a:solidFill>
                  <a:srgbClr val="FF0000"/>
                </a:solidFill>
                <a:latin typeface="Sylfaen" pitchFamily="18" charset="0"/>
              </a:rPr>
              <a:t>կամ</a:t>
            </a:r>
            <a:r>
              <a:rPr lang="en-CA" i="1" dirty="0" smtClean="0">
                <a:solidFill>
                  <a:srgbClr val="FF0000"/>
                </a:solidFill>
                <a:latin typeface="Sylfaen" pitchFamily="18" charset="0"/>
              </a:rPr>
              <a:t>   </a:t>
            </a:r>
            <a:r>
              <a:rPr lang="en-CA" b="1" i="1" dirty="0" smtClean="0">
                <a:solidFill>
                  <a:srgbClr val="FF0000"/>
                </a:solidFill>
                <a:latin typeface="Sylfaen" pitchFamily="18" charset="0"/>
                <a:ea typeface="Cambria Math"/>
              </a:rPr>
              <a:t>«ՈՉ»</a:t>
            </a:r>
            <a:r>
              <a:rPr lang="en-CA" b="1" i="1" dirty="0" smtClean="0">
                <a:solidFill>
                  <a:srgbClr val="FF0000"/>
                </a:solidFill>
                <a:latin typeface="Sylfaen" pitchFamily="18" charset="0"/>
              </a:rPr>
              <a:t>  </a:t>
            </a:r>
            <a:r>
              <a:rPr lang="en-CA" i="1" dirty="0" err="1" smtClean="0">
                <a:solidFill>
                  <a:srgbClr val="FF0000"/>
                </a:solidFill>
                <a:latin typeface="Sylfaen" pitchFamily="18" charset="0"/>
              </a:rPr>
              <a:t>բառերի</a:t>
            </a:r>
            <a:r>
              <a:rPr lang="en-CA" i="1" dirty="0" smtClean="0">
                <a:solidFill>
                  <a:srgbClr val="FF0000"/>
                </a:solidFill>
                <a:latin typeface="Sylfaen" pitchFamily="18" charset="0"/>
              </a:rPr>
              <a:t>  </a:t>
            </a:r>
            <a:r>
              <a:rPr lang="en-CA" i="1" dirty="0" err="1" smtClean="0">
                <a:solidFill>
                  <a:srgbClr val="FF0000"/>
                </a:solidFill>
                <a:latin typeface="Sylfaen" pitchFamily="18" charset="0"/>
              </a:rPr>
              <a:t>վրա</a:t>
            </a:r>
            <a:r>
              <a:rPr lang="en-CA" i="1" dirty="0" smtClean="0">
                <a:solidFill>
                  <a:srgbClr val="FF0000"/>
                </a:solidFill>
                <a:latin typeface="Sylfae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7129681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50"/>
                            </p:stCondLst>
                            <p:childTnLst>
                              <p:par>
                                <p:cTn id="5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8" dur="10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50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2" dur="10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50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6"/>
          <p:cNvGrpSpPr/>
          <p:nvPr/>
        </p:nvGrpSpPr>
        <p:grpSpPr>
          <a:xfrm>
            <a:off x="2952000" y="2466000"/>
            <a:ext cx="2986378" cy="3417666"/>
            <a:chOff x="2962267" y="2468812"/>
            <a:chExt cx="2986378" cy="3417666"/>
          </a:xfrm>
        </p:grpSpPr>
        <p:sp>
          <p:nvSpPr>
            <p:cNvPr id="58" name="Freeform 57"/>
            <p:cNvSpPr/>
            <p:nvPr/>
          </p:nvSpPr>
          <p:spPr>
            <a:xfrm flipV="1">
              <a:off x="5047484" y="2478490"/>
              <a:ext cx="901161" cy="3407988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Freeform 58"/>
            <p:cNvSpPr/>
            <p:nvPr/>
          </p:nvSpPr>
          <p:spPr>
            <a:xfrm flipV="1">
              <a:off x="4002676" y="2468812"/>
              <a:ext cx="901161" cy="3407988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Freeform 59"/>
            <p:cNvSpPr/>
            <p:nvPr/>
          </p:nvSpPr>
          <p:spPr>
            <a:xfrm flipV="1">
              <a:off x="2962267" y="2468812"/>
              <a:ext cx="901161" cy="3407988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" name="Group 55"/>
          <p:cNvGrpSpPr/>
          <p:nvPr/>
        </p:nvGrpSpPr>
        <p:grpSpPr>
          <a:xfrm>
            <a:off x="2957222" y="2466000"/>
            <a:ext cx="2986378" cy="3417666"/>
            <a:chOff x="2962267" y="2468812"/>
            <a:chExt cx="2986378" cy="3417666"/>
          </a:xfrm>
        </p:grpSpPr>
        <p:sp>
          <p:nvSpPr>
            <p:cNvPr id="20" name="Freeform 19"/>
            <p:cNvSpPr/>
            <p:nvPr/>
          </p:nvSpPr>
          <p:spPr>
            <a:xfrm flipV="1">
              <a:off x="5047484" y="2478490"/>
              <a:ext cx="901161" cy="3407988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Freeform 20"/>
            <p:cNvSpPr/>
            <p:nvPr/>
          </p:nvSpPr>
          <p:spPr>
            <a:xfrm flipV="1">
              <a:off x="4002676" y="2468812"/>
              <a:ext cx="901161" cy="3407988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Freeform 23"/>
            <p:cNvSpPr/>
            <p:nvPr/>
          </p:nvSpPr>
          <p:spPr>
            <a:xfrm flipV="1">
              <a:off x="2962267" y="2468812"/>
              <a:ext cx="901161" cy="3407988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" name="Group 27"/>
          <p:cNvGrpSpPr>
            <a:grpSpLocks noChangeAspect="1"/>
          </p:cNvGrpSpPr>
          <p:nvPr/>
        </p:nvGrpSpPr>
        <p:grpSpPr>
          <a:xfrm>
            <a:off x="457200" y="432000"/>
            <a:ext cx="3390601" cy="1396801"/>
            <a:chOff x="519946" y="414619"/>
            <a:chExt cx="5027127" cy="2070986"/>
          </a:xfrm>
        </p:grpSpPr>
        <p:sp>
          <p:nvSpPr>
            <p:cNvPr id="3" name="Round Diagonal Corner Rectangle 2"/>
            <p:cNvSpPr/>
            <p:nvPr/>
          </p:nvSpPr>
          <p:spPr>
            <a:xfrm flipH="1">
              <a:off x="704850" y="609600"/>
              <a:ext cx="4629150" cy="1676400"/>
            </a:xfrm>
            <a:prstGeom prst="round2DiagRect">
              <a:avLst>
                <a:gd name="adj1" fmla="val 23994"/>
                <a:gd name="adj2" fmla="val 0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27A4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8" name="Group 19"/>
            <p:cNvGrpSpPr/>
            <p:nvPr/>
          </p:nvGrpSpPr>
          <p:grpSpPr>
            <a:xfrm>
              <a:off x="519946" y="414619"/>
              <a:ext cx="907391" cy="792000"/>
              <a:chOff x="1450388" y="2600237"/>
              <a:chExt cx="1191673" cy="990601"/>
            </a:xfr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450392" y="2600237"/>
                <a:ext cx="0" cy="990601"/>
              </a:xfrm>
              <a:prstGeom prst="line">
                <a:avLst/>
              </a:prstGeom>
              <a:ln w="180975" cap="rnd">
                <a:solidFill>
                  <a:srgbClr val="2DB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450388" y="2600237"/>
                <a:ext cx="1191673" cy="0"/>
              </a:xfrm>
              <a:prstGeom prst="line">
                <a:avLst/>
              </a:prstGeom>
              <a:ln w="180975" cap="rnd">
                <a:solidFill>
                  <a:srgbClr val="2DB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20"/>
            <p:cNvGrpSpPr/>
            <p:nvPr/>
          </p:nvGrpSpPr>
          <p:grpSpPr>
            <a:xfrm rot="10800000">
              <a:off x="4586306" y="1693605"/>
              <a:ext cx="960767" cy="792000"/>
              <a:chOff x="1448112" y="2607958"/>
              <a:chExt cx="1201686" cy="990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1448114" y="2607958"/>
                <a:ext cx="0" cy="990600"/>
              </a:xfrm>
              <a:prstGeom prst="line">
                <a:avLst/>
              </a:prstGeom>
              <a:ln w="180975" cap="rnd">
                <a:solidFill>
                  <a:srgbClr val="2DB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448112" y="2607960"/>
                <a:ext cx="1201686" cy="0"/>
              </a:xfrm>
              <a:prstGeom prst="line">
                <a:avLst/>
              </a:prstGeom>
              <a:ln w="180975" cap="rnd">
                <a:solidFill>
                  <a:srgbClr val="2DB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356351"/>
            <a:ext cx="457200" cy="34925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" y="76200"/>
            <a:ext cx="8964000" cy="6696000"/>
          </a:xfrm>
          <a:prstGeom prst="rect">
            <a:avLst/>
          </a:prstGeom>
          <a:noFill/>
          <a:ln w="95250" cmpd="thickThin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876001" y="6096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 err="1" smtClean="0">
                <a:ln w="0">
                  <a:solidFill>
                    <a:schemeClr val="tx1"/>
                  </a:solidFill>
                </a:ln>
                <a:solidFill>
                  <a:srgbClr val="00C4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ylfaen"/>
              </a:rPr>
              <a:t>Ճիշտ</a:t>
            </a:r>
            <a:r>
              <a:rPr lang="en-CA" sz="5400" b="1" dirty="0" smtClean="0">
                <a:ln w="0">
                  <a:solidFill>
                    <a:schemeClr val="tx1"/>
                  </a:solidFill>
                </a:ln>
                <a:solidFill>
                  <a:srgbClr val="00C4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ylfaen"/>
              </a:rPr>
              <a:t>  է</a:t>
            </a:r>
            <a:endParaRPr lang="en-CA" sz="4800" b="1" dirty="0">
              <a:ln w="0">
                <a:solidFill>
                  <a:schemeClr val="tx1"/>
                </a:solidFill>
              </a:ln>
              <a:solidFill>
                <a:srgbClr val="00C4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Sylfaen" pitchFamily="18" charset="0"/>
            </a:endParaRPr>
          </a:p>
        </p:txBody>
      </p:sp>
      <p:grpSp>
        <p:nvGrpSpPr>
          <p:cNvPr id="10" name="Group 74"/>
          <p:cNvGrpSpPr/>
          <p:nvPr/>
        </p:nvGrpSpPr>
        <p:grpSpPr>
          <a:xfrm>
            <a:off x="1589088" y="4167747"/>
            <a:ext cx="4500540" cy="514457"/>
            <a:chOff x="1280139" y="3382963"/>
            <a:chExt cx="6138227" cy="701674"/>
          </a:xfrm>
        </p:grpSpPr>
        <p:sp>
          <p:nvSpPr>
            <p:cNvPr id="42" name="TextBox 41"/>
            <p:cNvSpPr txBox="1"/>
            <p:nvPr/>
          </p:nvSpPr>
          <p:spPr>
            <a:xfrm>
              <a:off x="4143772" y="3400963"/>
              <a:ext cx="422640" cy="448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600" dirty="0" smtClean="0">
                  <a:latin typeface="Sylfaen" pitchFamily="18" charset="0"/>
                </a:rPr>
                <a:t>O</a:t>
              </a:r>
              <a:endParaRPr lang="en-CA" sz="1600" dirty="0">
                <a:latin typeface="Sylfaen" pitchFamily="18" charset="0"/>
              </a:endParaRPr>
            </a:p>
          </p:txBody>
        </p:sp>
        <p:graphicFrame>
          <p:nvGraphicFramePr>
            <p:cNvPr id="43" name="Object 7"/>
            <p:cNvGraphicFramePr>
              <a:graphicFrameLocks noChangeAspect="1"/>
            </p:cNvGraphicFramePr>
            <p:nvPr/>
          </p:nvGraphicFramePr>
          <p:xfrm>
            <a:off x="6938940" y="3451225"/>
            <a:ext cx="479426" cy="296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634" name="Equation" r:id="rId3" imgW="228600" imgH="177480" progId="">
                    <p:embed/>
                  </p:oleObj>
                </mc:Choice>
                <mc:Fallback>
                  <p:oleObj name="Equation" r:id="rId3" imgW="228600" imgH="177480" progId="">
                    <p:embed/>
                    <p:pic>
                      <p:nvPicPr>
                        <p:cNvPr id="43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38940" y="3451225"/>
                          <a:ext cx="479426" cy="2968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8"/>
            <p:cNvGraphicFramePr>
              <a:graphicFrameLocks noChangeAspect="1"/>
            </p:cNvGraphicFramePr>
            <p:nvPr/>
          </p:nvGraphicFramePr>
          <p:xfrm>
            <a:off x="5692775" y="3499400"/>
            <a:ext cx="250825" cy="233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635" name="Equation" r:id="rId5" imgW="139680" imgH="139680" progId="">
                    <p:embed/>
                  </p:oleObj>
                </mc:Choice>
                <mc:Fallback>
                  <p:oleObj name="Equation" r:id="rId5" imgW="139680" imgH="139680" progId="">
                    <p:embed/>
                    <p:pic>
                      <p:nvPicPr>
                        <p:cNvPr id="4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2775" y="3499400"/>
                          <a:ext cx="250825" cy="233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3"/>
            <p:cNvGraphicFramePr>
              <a:graphicFrameLocks noChangeAspect="1"/>
            </p:cNvGraphicFramePr>
            <p:nvPr/>
          </p:nvGraphicFramePr>
          <p:xfrm>
            <a:off x="6248400" y="3429000"/>
            <a:ext cx="508000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636" name="Equation" r:id="rId7" imgW="241200" imgH="393480" progId="">
                    <p:embed/>
                  </p:oleObj>
                </mc:Choice>
                <mc:Fallback>
                  <p:oleObj name="Equation" r:id="rId7" imgW="241200" imgH="393480" progId="">
                    <p:embed/>
                    <p:pic>
                      <p:nvPicPr>
                        <p:cNvPr id="45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400" y="3429000"/>
                          <a:ext cx="508000" cy="655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4"/>
            <p:cNvGraphicFramePr>
              <a:graphicFrameLocks noChangeAspect="1"/>
            </p:cNvGraphicFramePr>
            <p:nvPr/>
          </p:nvGraphicFramePr>
          <p:xfrm>
            <a:off x="4911725" y="3392488"/>
            <a:ext cx="346075" cy="654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637" name="Equation" r:id="rId9" imgW="164880" imgH="393480" progId="">
                    <p:embed/>
                  </p:oleObj>
                </mc:Choice>
                <mc:Fallback>
                  <p:oleObj name="Equation" r:id="rId9" imgW="164880" imgH="393480" progId="">
                    <p:embed/>
                    <p:pic>
                      <p:nvPicPr>
                        <p:cNvPr id="46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1725" y="3392488"/>
                          <a:ext cx="346075" cy="654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6"/>
            <p:cNvGraphicFramePr>
              <a:graphicFrameLocks noChangeAspect="1"/>
            </p:cNvGraphicFramePr>
            <p:nvPr/>
          </p:nvGraphicFramePr>
          <p:xfrm>
            <a:off x="3222625" y="3382963"/>
            <a:ext cx="587375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638" name="Equation" r:id="rId11" imgW="279360" imgH="393480" progId="">
                    <p:embed/>
                  </p:oleObj>
                </mc:Choice>
                <mc:Fallback>
                  <p:oleObj name="Equation" r:id="rId11" imgW="279360" imgH="393480" progId="">
                    <p:embed/>
                    <p:pic>
                      <p:nvPicPr>
                        <p:cNvPr id="47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2625" y="3382963"/>
                          <a:ext cx="587375" cy="655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6"/>
            <p:cNvGraphicFramePr>
              <a:graphicFrameLocks noChangeAspect="1"/>
            </p:cNvGraphicFramePr>
            <p:nvPr/>
          </p:nvGraphicFramePr>
          <p:xfrm>
            <a:off x="2031452" y="3577069"/>
            <a:ext cx="240335" cy="357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639" name="Equation" r:id="rId13" imgW="114120" imgH="215640" progId="">
                    <p:embed/>
                  </p:oleObj>
                </mc:Choice>
                <mc:Fallback>
                  <p:oleObj name="Equation" r:id="rId13" imgW="114120" imgH="215640" progId="">
                    <p:embed/>
                    <p:pic>
                      <p:nvPicPr>
                        <p:cNvPr id="48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1452" y="3577069"/>
                          <a:ext cx="240335" cy="3572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8"/>
            <p:cNvGraphicFramePr>
              <a:graphicFrameLocks noChangeAspect="1"/>
            </p:cNvGraphicFramePr>
            <p:nvPr/>
          </p:nvGraphicFramePr>
          <p:xfrm>
            <a:off x="2625089" y="3482975"/>
            <a:ext cx="454025" cy="233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640" name="Equation" r:id="rId15" imgW="253800" imgH="139680" progId="">
                    <p:embed/>
                  </p:oleObj>
                </mc:Choice>
                <mc:Fallback>
                  <p:oleObj name="Equation" r:id="rId15" imgW="253800" imgH="139680" progId="">
                    <p:embed/>
                    <p:pic>
                      <p:nvPicPr>
                        <p:cNvPr id="49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5089" y="3482975"/>
                          <a:ext cx="454025" cy="233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10"/>
            <p:cNvGraphicFramePr>
              <a:graphicFrameLocks noChangeAspect="1"/>
            </p:cNvGraphicFramePr>
            <p:nvPr/>
          </p:nvGraphicFramePr>
          <p:xfrm>
            <a:off x="1280139" y="3434166"/>
            <a:ext cx="203526" cy="35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641" name="Equation" r:id="rId17" imgW="114120" imgH="215640" progId="">
                    <p:embed/>
                  </p:oleObj>
                </mc:Choice>
                <mc:Fallback>
                  <p:oleObj name="Equation" r:id="rId17" imgW="114120" imgH="215640" progId="">
                    <p:embed/>
                    <p:pic>
                      <p:nvPicPr>
                        <p:cNvPr id="5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0139" y="3434166"/>
                          <a:ext cx="203526" cy="359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TextBox 27"/>
          <p:cNvSpPr txBox="1"/>
          <p:nvPr/>
        </p:nvSpPr>
        <p:spPr>
          <a:xfrm>
            <a:off x="3657600" y="21336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Sylfaen" pitchFamily="18" charset="0"/>
              </a:rPr>
              <a:t>y</a:t>
            </a:r>
            <a:endParaRPr lang="en-CA" dirty="0">
              <a:latin typeface="Sylfae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3942575" y="2301139"/>
            <a:ext cx="0" cy="3642461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448000" y="4227384"/>
            <a:ext cx="3996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256324" y="418084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Sylfaen" pitchFamily="18" charset="0"/>
              </a:rPr>
              <a:t>x</a:t>
            </a:r>
            <a:endParaRPr lang="en-CA" dirty="0">
              <a:latin typeface="Sylfaen" pitchFamily="18" charset="0"/>
            </a:endParaRPr>
          </a:p>
        </p:txBody>
      </p:sp>
      <p:grpSp>
        <p:nvGrpSpPr>
          <p:cNvPr id="13" name="Group 69"/>
          <p:cNvGrpSpPr/>
          <p:nvPr/>
        </p:nvGrpSpPr>
        <p:grpSpPr>
          <a:xfrm>
            <a:off x="2964292" y="2466000"/>
            <a:ext cx="2979308" cy="3420000"/>
            <a:chOff x="2768341" y="1086809"/>
            <a:chExt cx="4095397" cy="4574197"/>
          </a:xfrm>
        </p:grpSpPr>
        <p:sp>
          <p:nvSpPr>
            <p:cNvPr id="71" name="Freeform 70"/>
            <p:cNvSpPr/>
            <p:nvPr/>
          </p:nvSpPr>
          <p:spPr>
            <a:xfrm>
              <a:off x="5611317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196015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768341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4" name="Group 75"/>
          <p:cNvGrpSpPr/>
          <p:nvPr/>
        </p:nvGrpSpPr>
        <p:grpSpPr>
          <a:xfrm>
            <a:off x="2916000" y="2465316"/>
            <a:ext cx="3097607" cy="3404909"/>
            <a:chOff x="2916000" y="2465316"/>
            <a:chExt cx="3097607" cy="3404909"/>
          </a:xfrm>
        </p:grpSpPr>
        <p:cxnSp>
          <p:nvCxnSpPr>
            <p:cNvPr id="32" name="Straight Connector 2"/>
            <p:cNvCxnSpPr/>
            <p:nvPr/>
          </p:nvCxnSpPr>
          <p:spPr>
            <a:xfrm>
              <a:off x="4988532" y="2465316"/>
              <a:ext cx="0" cy="3404909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013607" y="2465316"/>
              <a:ext cx="0" cy="3404909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916000" y="2465316"/>
              <a:ext cx="0" cy="3404909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4191000" y="5867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y</a:t>
            </a:r>
            <a:r>
              <a:rPr lang="en-CA" sz="2800" dirty="0" smtClean="0">
                <a:ln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=</a:t>
            </a:r>
            <a:r>
              <a:rPr lang="en-CA" sz="2800" dirty="0" err="1" smtClean="0">
                <a:ln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ctg</a:t>
            </a:r>
            <a:r>
              <a:rPr lang="en-CA" sz="2800" dirty="0" smtClean="0">
                <a:ln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 x</a:t>
            </a:r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 </a:t>
            </a:r>
            <a:endParaRPr lang="en-CA" sz="2400" dirty="0">
              <a:latin typeface="Sylfae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17627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y</a:t>
            </a:r>
            <a:r>
              <a:rPr lang="en-CA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=-</a:t>
            </a:r>
            <a:r>
              <a:rPr lang="en-CA" sz="2800" dirty="0" err="1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ctg</a:t>
            </a:r>
            <a:r>
              <a:rPr lang="en-CA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 x</a:t>
            </a:r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 </a:t>
            </a:r>
            <a:endParaRPr lang="en-CA" sz="2400" dirty="0">
              <a:solidFill>
                <a:srgbClr val="FF0000"/>
              </a:solidFill>
              <a:latin typeface="Sylfaen" pitchFamily="18" charset="0"/>
            </a:endParaRP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 b="48218"/>
          <a:stretch>
            <a:fillRect/>
          </a:stretch>
        </p:blipFill>
        <p:spPr bwMode="auto">
          <a:xfrm>
            <a:off x="6862689" y="457199"/>
            <a:ext cx="1519311" cy="1609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3" descr="C:\Users\naira\Desktop\My documents\mat-nkar\Xar@\mortgage-rates7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rcRect/>
          <a:stretch>
            <a:fillRect/>
          </a:stretch>
        </p:blipFill>
        <p:spPr bwMode="auto">
          <a:xfrm>
            <a:off x="7620000" y="4884389"/>
            <a:ext cx="1143000" cy="1348833"/>
          </a:xfrm>
          <a:prstGeom prst="rect">
            <a:avLst/>
          </a:prstGeom>
          <a:noFill/>
        </p:spPr>
      </p:pic>
      <p:pic>
        <p:nvPicPr>
          <p:cNvPr id="61" name="Picture 8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5637363"/>
            <a:ext cx="2286000" cy="458637"/>
          </a:xfrm>
          <a:prstGeom prst="rect">
            <a:avLst/>
          </a:prstGeom>
          <a:noFill/>
        </p:spPr>
      </p:pic>
      <p:sp>
        <p:nvSpPr>
          <p:cNvPr id="62" name="TextBox 61"/>
          <p:cNvSpPr txBox="1"/>
          <p:nvPr/>
        </p:nvSpPr>
        <p:spPr>
          <a:xfrm>
            <a:off x="3657600" y="60198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Sylfaen" pitchFamily="18" charset="0"/>
              </a:rPr>
              <a:t> </a:t>
            </a:r>
            <a:r>
              <a:rPr lang="ru-RU" sz="2200" dirty="0" smtClean="0">
                <a:latin typeface="Sylfaen" pitchFamily="18" charset="0"/>
              </a:rPr>
              <a:t>յուրաքանչյուրում</a:t>
            </a:r>
            <a:r>
              <a:rPr lang="en-CA" sz="2200" dirty="0" smtClean="0">
                <a:latin typeface="Sylfaen" pitchFamily="18" charset="0"/>
              </a:rPr>
              <a:t>  </a:t>
            </a:r>
            <a:r>
              <a:rPr lang="en-CA" sz="2200" dirty="0" err="1" smtClean="0">
                <a:latin typeface="Sylfaen" pitchFamily="18" charset="0"/>
              </a:rPr>
              <a:t>աճող</a:t>
            </a:r>
            <a:r>
              <a:rPr lang="en-CA" sz="2200" dirty="0" smtClean="0">
                <a:latin typeface="Sylfaen" pitchFamily="18" charset="0"/>
              </a:rPr>
              <a:t>  է:</a:t>
            </a:r>
            <a:endParaRPr lang="en-CA" sz="2200" dirty="0">
              <a:latin typeface="Sylfae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600200" y="6096000"/>
            <a:ext cx="21796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Sylfaen" pitchFamily="18" charset="0"/>
              </a:rPr>
              <a:t>միջակայքերից  </a:t>
            </a:r>
            <a:endParaRPr lang="en-CA" sz="2200" dirty="0">
              <a:latin typeface="Sylfaen" pitchFamily="18" charset="0"/>
            </a:endParaRPr>
          </a:p>
        </p:txBody>
      </p:sp>
      <p:pic>
        <p:nvPicPr>
          <p:cNvPr id="65" name="Picture 10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01326" y="5677401"/>
            <a:ext cx="784874" cy="418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8937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  <p:bldP spid="28" grpId="0"/>
      <p:bldP spid="34" grpId="0"/>
      <p:bldP spid="51" grpId="0"/>
      <p:bldP spid="51" grpId="1"/>
      <p:bldP spid="52" grpId="0"/>
      <p:bldP spid="62" grpId="0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 t="51927"/>
          <a:stretch>
            <a:fillRect/>
          </a:stretch>
        </p:blipFill>
        <p:spPr bwMode="auto">
          <a:xfrm>
            <a:off x="4724400" y="3657600"/>
            <a:ext cx="2070978" cy="203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27"/>
          <p:cNvGrpSpPr/>
          <p:nvPr/>
        </p:nvGrpSpPr>
        <p:grpSpPr>
          <a:xfrm>
            <a:off x="3258001" y="925200"/>
            <a:ext cx="4928999" cy="1970400"/>
            <a:chOff x="557401" y="468000"/>
            <a:chExt cx="4928999" cy="1970400"/>
          </a:xfrm>
        </p:grpSpPr>
        <p:sp>
          <p:nvSpPr>
            <p:cNvPr id="3" name="Round Diagonal Corner Rectangle 2"/>
            <p:cNvSpPr/>
            <p:nvPr/>
          </p:nvSpPr>
          <p:spPr>
            <a:xfrm flipH="1">
              <a:off x="704850" y="609600"/>
              <a:ext cx="4629150" cy="1676400"/>
            </a:xfrm>
            <a:prstGeom prst="round2DiagRect">
              <a:avLst>
                <a:gd name="adj1" fmla="val 23994"/>
                <a:gd name="adj2" fmla="val 0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5" name="Group 19"/>
            <p:cNvGrpSpPr/>
            <p:nvPr/>
          </p:nvGrpSpPr>
          <p:grpSpPr>
            <a:xfrm>
              <a:off x="557401" y="468000"/>
              <a:ext cx="772885" cy="792000"/>
              <a:chOff x="1499570" y="2667000"/>
              <a:chExt cx="1015026" cy="990600"/>
            </a:xfr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499570" y="2667000"/>
                <a:ext cx="0" cy="990600"/>
              </a:xfrm>
              <a:prstGeom prst="line">
                <a:avLst/>
              </a:prstGeom>
              <a:ln w="180975" cap="rnd">
                <a:solidFill>
                  <a:srgbClr val="E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523996" y="2667000"/>
                <a:ext cx="990600" cy="0"/>
              </a:xfrm>
              <a:prstGeom prst="line">
                <a:avLst/>
              </a:prstGeom>
              <a:ln w="180975" cap="rnd">
                <a:solidFill>
                  <a:srgbClr val="E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20"/>
            <p:cNvGrpSpPr/>
            <p:nvPr/>
          </p:nvGrpSpPr>
          <p:grpSpPr>
            <a:xfrm rot="10800000">
              <a:off x="4694400" y="1646400"/>
              <a:ext cx="792000" cy="792000"/>
              <a:chOff x="1524000" y="2667000"/>
              <a:chExt cx="990600" cy="990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1524000" y="2667000"/>
                <a:ext cx="0" cy="990600"/>
              </a:xfrm>
              <a:prstGeom prst="line">
                <a:avLst/>
              </a:prstGeom>
              <a:ln w="180975" cap="rnd">
                <a:solidFill>
                  <a:srgbClr val="E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524000" y="2667000"/>
                <a:ext cx="990600" cy="0"/>
              </a:xfrm>
              <a:prstGeom prst="line">
                <a:avLst/>
              </a:prstGeom>
              <a:ln w="180975" cap="rnd">
                <a:solidFill>
                  <a:srgbClr val="E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356350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" y="76200"/>
            <a:ext cx="8964000" cy="6696000"/>
          </a:xfrm>
          <a:prstGeom prst="rect">
            <a:avLst/>
          </a:prstGeom>
          <a:noFill/>
          <a:ln w="95250" cmpd="thickThin">
            <a:solidFill>
              <a:srgbClr val="E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4343400" y="143887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 err="1" smtClean="0">
                <a:ln w="0">
                  <a:solidFill>
                    <a:schemeClr val="tx1"/>
                  </a:solidFill>
                </a:ln>
                <a:solidFill>
                  <a:srgbClr val="EA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ylfaen"/>
              </a:rPr>
              <a:t>Սխալ</a:t>
            </a:r>
            <a:r>
              <a:rPr lang="en-CA" sz="5400" b="1" dirty="0" smtClean="0">
                <a:ln w="0">
                  <a:solidFill>
                    <a:schemeClr val="tx1"/>
                  </a:solidFill>
                </a:ln>
                <a:solidFill>
                  <a:srgbClr val="EA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ylfaen"/>
              </a:rPr>
              <a:t>  է</a:t>
            </a:r>
            <a:endParaRPr lang="en-CA" sz="4800" b="1" dirty="0">
              <a:ln w="0">
                <a:solidFill>
                  <a:schemeClr val="tx1"/>
                </a:solidFill>
              </a:ln>
              <a:solidFill>
                <a:srgbClr val="EA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Sylfaen" pitchFamily="18" charset="0"/>
            </a:endParaRPr>
          </a:p>
        </p:txBody>
      </p:sp>
      <p:pic>
        <p:nvPicPr>
          <p:cNvPr id="27" name="Picture 3" descr="C:\Users\naira\Desktop\My documents\mat-nkar\Xar@\mortgage-rates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rcRect/>
          <a:stretch>
            <a:fillRect/>
          </a:stretch>
        </p:blipFill>
        <p:spPr bwMode="auto">
          <a:xfrm rot="10800000">
            <a:off x="609599" y="533400"/>
            <a:ext cx="1033149" cy="12192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2400" y="61208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Սիմոնյան</a:t>
            </a:r>
            <a:endParaRPr lang="en-CA" sz="1600" b="1" spc="-150" dirty="0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sz="1600" b="1" spc="-15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4736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919537" y="3810000"/>
            <a:ext cx="5224463" cy="2971800"/>
            <a:chOff x="2547937" y="3733800"/>
            <a:chExt cx="5224463" cy="29718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35714" r="35714" b="28889"/>
            <a:stretch>
              <a:fillRect/>
            </a:stretch>
          </p:blipFill>
          <p:spPr bwMode="auto">
            <a:xfrm>
              <a:off x="4495800" y="3733800"/>
              <a:ext cx="1295400" cy="281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28" descr="C:\Users\naira\Desktop\Tangens\optionsbinaires-1.jpg"/>
            <p:cNvPicPr>
              <a:picLocks noChangeAspect="1" noChangeArrowheads="1"/>
            </p:cNvPicPr>
            <p:nvPr/>
          </p:nvPicPr>
          <p:blipFill>
            <a:blip r:embed="rId4" cstate="print"/>
            <a:srcRect l="50000"/>
            <a:stretch>
              <a:fillRect/>
            </a:stretch>
          </p:blipFill>
          <p:spPr bwMode="auto">
            <a:xfrm>
              <a:off x="5791200" y="5401404"/>
              <a:ext cx="1981200" cy="1304196"/>
            </a:xfrm>
            <a:prstGeom prst="rect">
              <a:avLst/>
            </a:prstGeom>
            <a:noFill/>
          </p:spPr>
        </p:pic>
        <p:pic>
          <p:nvPicPr>
            <p:cNvPr id="6" name="Picture 28" descr="C:\Users\naira\Desktop\Tangens\optionsbinaires-1.jpg"/>
            <p:cNvPicPr>
              <a:picLocks noChangeAspect="1" noChangeArrowheads="1"/>
            </p:cNvPicPr>
            <p:nvPr/>
          </p:nvPicPr>
          <p:blipFill>
            <a:blip r:embed="rId4" cstate="print"/>
            <a:srcRect r="50000"/>
            <a:stretch>
              <a:fillRect/>
            </a:stretch>
          </p:blipFill>
          <p:spPr bwMode="auto">
            <a:xfrm>
              <a:off x="2547937" y="5373189"/>
              <a:ext cx="2024063" cy="1332411"/>
            </a:xfrm>
            <a:prstGeom prst="rect">
              <a:avLst/>
            </a:prstGeom>
            <a:noFill/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356350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13</a:t>
            </a:fld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Flowchart: Document 6"/>
          <p:cNvSpPr/>
          <p:nvPr/>
        </p:nvSpPr>
        <p:spPr>
          <a:xfrm flipH="1">
            <a:off x="1447800" y="838200"/>
            <a:ext cx="6324600" cy="1143000"/>
          </a:xfrm>
          <a:prstGeom prst="flowChartDocument">
            <a:avLst/>
          </a:prstGeom>
          <a:noFill/>
          <a:ln w="88900" cmpd="thinThick">
            <a:solidFill>
              <a:srgbClr val="FF9B09"/>
            </a:solidFill>
          </a:ln>
          <a:effectLst>
            <a:outerShdw blurRad="38100" dist="177800" dir="3000000" algn="t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" y="76200"/>
            <a:ext cx="8964000" cy="6705600"/>
          </a:xfrm>
          <a:prstGeom prst="rect">
            <a:avLst/>
          </a:prstGeom>
          <a:noFill/>
          <a:ln w="44450">
            <a:solidFill>
              <a:srgbClr val="FF9B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76199" y="76202"/>
            <a:ext cx="3374132" cy="1409606"/>
            <a:chOff x="76199" y="152400"/>
            <a:chExt cx="4195148" cy="1752600"/>
          </a:xfrm>
        </p:grpSpPr>
        <p:sp>
          <p:nvSpPr>
            <p:cNvPr id="10" name="TextBox 9"/>
            <p:cNvSpPr txBox="1"/>
            <p:nvPr/>
          </p:nvSpPr>
          <p:spPr>
            <a:xfrm>
              <a:off x="76199" y="152400"/>
              <a:ext cx="4195148" cy="702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b="1" dirty="0" smtClean="0">
                  <a:latin typeface="Sylfaen" pitchFamily="18" charset="0"/>
                </a:rPr>
                <a:t>ԱՌԱՋԱԴՐԱՆՔ</a:t>
              </a:r>
              <a:endParaRPr lang="en-CA" sz="2800" b="1" dirty="0">
                <a:latin typeface="Sylfaen" pitchFamily="18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52400" y="685800"/>
              <a:ext cx="1981200" cy="1219200"/>
              <a:chOff x="457200" y="2209800"/>
              <a:chExt cx="1981200" cy="1219200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7407" r="3429"/>
              <a:stretch>
                <a:fillRect/>
              </a:stretch>
            </p:blipFill>
            <p:spPr bwMode="auto">
              <a:xfrm>
                <a:off x="457200" y="2209800"/>
                <a:ext cx="1981200" cy="1219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3" name="TextBox 9"/>
              <p:cNvSpPr txBox="1"/>
              <p:nvPr/>
            </p:nvSpPr>
            <p:spPr>
              <a:xfrm>
                <a:off x="1044191" y="2339587"/>
                <a:ext cx="838200" cy="1033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4800" b="1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latin typeface="Sylfaen" panose="010A0502050306030303" pitchFamily="18" charset="0"/>
                  </a:rPr>
                  <a:t>3</a:t>
                </a:r>
                <a:endParaRPr lang="en-CA" sz="4800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Sylfaen" panose="010A0502050306030303" pitchFamily="18" charset="0"/>
                </a:endParaRP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1752600" y="9906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y-AM" sz="3200" dirty="0" smtClean="0">
                <a:latin typeface="Sylfaen" pitchFamily="18" charset="0"/>
              </a:rPr>
              <a:t>Ա</a:t>
            </a:r>
            <a:r>
              <a:rPr lang="en-CA" sz="3200" dirty="0" err="1" smtClean="0">
                <a:latin typeface="Sylfaen" pitchFamily="18" charset="0"/>
              </a:rPr>
              <a:t>րդյոք</a:t>
            </a:r>
            <a:r>
              <a:rPr lang="en-CA" sz="3200" dirty="0" smtClean="0">
                <a:latin typeface="Sylfaen" pitchFamily="18" charset="0"/>
              </a:rPr>
              <a:t>  </a:t>
            </a:r>
            <a:r>
              <a:rPr lang="en-CA" sz="3200" dirty="0" err="1" smtClean="0">
                <a:latin typeface="Sylfaen" pitchFamily="18" charset="0"/>
              </a:rPr>
              <a:t>ճշմարի</a:t>
            </a:r>
            <a:r>
              <a:rPr lang="hy-AM" sz="3200" dirty="0" smtClean="0">
                <a:latin typeface="Sylfaen"/>
              </a:rPr>
              <a:t>՞</a:t>
            </a:r>
            <a:r>
              <a:rPr lang="en-CA" sz="3200" dirty="0" smtClean="0">
                <a:latin typeface="Sylfaen" pitchFamily="18" charset="0"/>
              </a:rPr>
              <a:t>տ  է  </a:t>
            </a:r>
            <a:r>
              <a:rPr lang="en-CA" sz="3200" dirty="0" err="1" smtClean="0">
                <a:latin typeface="Sylfaen" pitchFamily="18" charset="0"/>
              </a:rPr>
              <a:t>պնդումը</a:t>
            </a:r>
            <a:r>
              <a:rPr lang="en-CA" sz="3200" dirty="0" smtClean="0">
                <a:latin typeface="Sylfaen" pitchFamily="18" charset="0"/>
              </a:rPr>
              <a:t>.</a:t>
            </a:r>
            <a:endParaRPr lang="en-CA" sz="3200" dirty="0">
              <a:latin typeface="Sylfaen" pitchFamily="18" charset="0"/>
            </a:endParaRPr>
          </a:p>
        </p:txBody>
      </p:sp>
      <p:sp>
        <p:nvSpPr>
          <p:cNvPr id="15" name="TextBox 14">
            <a:hlinkClick r:id="rId6" action="ppaction://hlinksldjump"/>
          </p:cNvPr>
          <p:cNvSpPr txBox="1"/>
          <p:nvPr/>
        </p:nvSpPr>
        <p:spPr>
          <a:xfrm>
            <a:off x="4191000" y="5486400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noFill/>
                <a:latin typeface="Sylfaen" pitchFamily="18" charset="0"/>
              </a:rPr>
              <a:t>1</a:t>
            </a:r>
            <a:endParaRPr lang="en-CA" sz="3200" b="1" dirty="0" smtClean="0">
              <a:noFill/>
              <a:latin typeface="Sylfaen" pitchFamily="18" charset="0"/>
            </a:endParaRPr>
          </a:p>
          <a:p>
            <a:pPr algn="ctr"/>
            <a:r>
              <a:rPr lang="en-CA" sz="3200" b="1" dirty="0" smtClean="0">
                <a:ln w="0">
                  <a:solidFill>
                    <a:schemeClr val="tx1"/>
                  </a:solidFill>
                </a:ln>
                <a:solidFill>
                  <a:srgbClr val="00DE00"/>
                </a:solidFill>
                <a:latin typeface="Sylfaen" pitchFamily="18" charset="0"/>
              </a:rPr>
              <a:t>ԱՅՈ</a:t>
            </a:r>
            <a:endParaRPr lang="en-CA" sz="3200" b="1" dirty="0">
              <a:ln w="0">
                <a:solidFill>
                  <a:schemeClr val="tx1"/>
                </a:solidFill>
              </a:ln>
              <a:solidFill>
                <a:srgbClr val="00DE00"/>
              </a:solidFill>
              <a:latin typeface="Sylfaen" pitchFamily="18" charset="0"/>
            </a:endParaRPr>
          </a:p>
        </p:txBody>
      </p:sp>
      <p:sp>
        <p:nvSpPr>
          <p:cNvPr id="16" name="TextBox 15">
            <a:hlinkClick r:id="rId7" action="ppaction://hlinksldjump"/>
          </p:cNvPr>
          <p:cNvSpPr txBox="1"/>
          <p:nvPr/>
        </p:nvSpPr>
        <p:spPr>
          <a:xfrm>
            <a:off x="7848600" y="5486400"/>
            <a:ext cx="9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noFill/>
                <a:latin typeface="Sylfaen" pitchFamily="18" charset="0"/>
              </a:rPr>
              <a:t>1</a:t>
            </a:r>
            <a:endParaRPr lang="en-CA" sz="3200" b="1" dirty="0" smtClean="0">
              <a:noFill/>
              <a:latin typeface="Sylfaen" pitchFamily="18" charset="0"/>
            </a:endParaRPr>
          </a:p>
          <a:p>
            <a:pPr algn="ctr"/>
            <a:r>
              <a:rPr lang="en-CA" sz="3200" b="1" dirty="0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ՈՉ</a:t>
            </a:r>
            <a:endParaRPr lang="en-CA" sz="3200" b="1" dirty="0">
              <a:ln w="0">
                <a:solidFill>
                  <a:schemeClr val="tx1"/>
                </a:solidFill>
              </a:ln>
              <a:solidFill>
                <a:srgbClr val="FF0000"/>
              </a:solidFill>
              <a:latin typeface="Sylfaen" pitchFamily="18" charset="0"/>
            </a:endParaRPr>
          </a:p>
        </p:txBody>
      </p:sp>
      <p:sp>
        <p:nvSpPr>
          <p:cNvPr id="343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3043" name="Rectangle 3"/>
          <p:cNvSpPr>
            <a:spLocks noChangeArrowheads="1"/>
          </p:cNvSpPr>
          <p:nvPr/>
        </p:nvSpPr>
        <p:spPr bwMode="auto">
          <a:xfrm>
            <a:off x="0" y="10747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30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30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304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30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914400" y="27432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y</a:t>
            </a:r>
            <a:r>
              <a:rPr lang="en-CA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=</a:t>
            </a:r>
            <a:r>
              <a:rPr lang="ru-RU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-</a:t>
            </a:r>
            <a:r>
              <a:rPr lang="en-US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c</a:t>
            </a:r>
            <a:r>
              <a:rPr lang="en-CA" sz="3600" dirty="0" err="1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tg</a:t>
            </a:r>
            <a:r>
              <a:rPr lang="en-CA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 x</a:t>
            </a:r>
            <a:r>
              <a:rPr lang="ru-RU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  </a:t>
            </a:r>
            <a:r>
              <a:rPr lang="ru-RU" sz="2800" dirty="0" smtClean="0">
                <a:latin typeface="Sylfaen" pitchFamily="18" charset="0"/>
              </a:rPr>
              <a:t>ֆունկցիայի  գրաֆիկը  </a:t>
            </a:r>
            <a:endParaRPr lang="en-CA" sz="3200" dirty="0">
              <a:latin typeface="Sylfaen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304800" y="2057400"/>
            <a:ext cx="877800" cy="769441"/>
            <a:chOff x="533400" y="4191000"/>
            <a:chExt cx="877800" cy="769441"/>
          </a:xfrm>
        </p:grpSpPr>
        <p:sp>
          <p:nvSpPr>
            <p:cNvPr id="33" name="Rounded Rectangle 32"/>
            <p:cNvSpPr/>
            <p:nvPr/>
          </p:nvSpPr>
          <p:spPr>
            <a:xfrm>
              <a:off x="533400" y="4419600"/>
              <a:ext cx="838200" cy="5334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5400" y="4191000"/>
              <a:ext cx="685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4400" b="1" dirty="0" smtClean="0">
                  <a:ln w="0"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բ</a:t>
              </a:r>
              <a:endParaRPr lang="en-CA" sz="44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endParaRPr>
            </a:p>
          </p:txBody>
        </p:sp>
      </p:grpSp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6623539" y="2743200"/>
            <a:ext cx="310661" cy="838200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1447800" y="21336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y</a:t>
            </a:r>
            <a:r>
              <a:rPr lang="en-CA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=</a:t>
            </a:r>
            <a:r>
              <a:rPr lang="en-CA" sz="3600" dirty="0" err="1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tg</a:t>
            </a:r>
            <a:r>
              <a:rPr lang="en-CA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 x</a:t>
            </a:r>
            <a:r>
              <a:rPr lang="ru-RU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 </a:t>
            </a:r>
            <a:r>
              <a:rPr lang="ru-RU" sz="32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 </a:t>
            </a:r>
            <a:r>
              <a:rPr lang="ru-RU" sz="2800" dirty="0" smtClean="0">
                <a:latin typeface="Sylfaen" pitchFamily="18" charset="0"/>
              </a:rPr>
              <a:t>ֆունկցիայի  գրաֆիկը  կստացվի</a:t>
            </a:r>
            <a:endParaRPr lang="en-CA" sz="3200" dirty="0">
              <a:latin typeface="Sylfae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200" y="337762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Sylfaen" pitchFamily="18" charset="0"/>
              </a:rPr>
              <a:t>աջ</a:t>
            </a:r>
            <a:r>
              <a:rPr lang="ru-RU" sz="2800" dirty="0" smtClean="0">
                <a:latin typeface="Sylfaen" pitchFamily="18" charset="0"/>
              </a:rPr>
              <a:t>  </a:t>
            </a:r>
            <a:r>
              <a:rPr lang="en-CA" sz="2800" dirty="0" smtClean="0">
                <a:latin typeface="Sylfaen" pitchFamily="18" charset="0"/>
              </a:rPr>
              <a:t> </a:t>
            </a:r>
            <a:r>
              <a:rPr lang="ru-RU" sz="2800" dirty="0" smtClean="0">
                <a:latin typeface="Sylfaen" pitchFamily="18" charset="0"/>
              </a:rPr>
              <a:t>կամ  </a:t>
            </a:r>
            <a:r>
              <a:rPr lang="en-CA" sz="2800" dirty="0" smtClean="0">
                <a:latin typeface="Sylfaen" pitchFamily="18" charset="0"/>
              </a:rPr>
              <a:t> </a:t>
            </a:r>
            <a:r>
              <a:rPr lang="ru-RU" sz="2800" b="1" i="1" dirty="0" smtClean="0">
                <a:latin typeface="Sylfaen" pitchFamily="18" charset="0"/>
              </a:rPr>
              <a:t>ձախ</a:t>
            </a:r>
            <a:r>
              <a:rPr lang="ru-RU" sz="2800" dirty="0" smtClean="0">
                <a:latin typeface="Sylfaen" pitchFamily="18" charset="0"/>
              </a:rPr>
              <a:t>  </a:t>
            </a:r>
            <a:r>
              <a:rPr lang="en-CA" sz="2800" dirty="0" smtClean="0">
                <a:latin typeface="Sylfaen" pitchFamily="18" charset="0"/>
              </a:rPr>
              <a:t> </a:t>
            </a:r>
            <a:r>
              <a:rPr lang="ru-RU" sz="2800" dirty="0" smtClean="0">
                <a:latin typeface="Sylfaen" pitchFamily="18" charset="0"/>
              </a:rPr>
              <a:t>տեղաշարժելով</a:t>
            </a:r>
            <a:r>
              <a:rPr lang="ru-RU" sz="3200" dirty="0" smtClean="0">
                <a:latin typeface="Sylfaen" pitchFamily="18" charset="0"/>
              </a:rPr>
              <a:t>:  </a:t>
            </a:r>
            <a:endParaRPr lang="en-CA" sz="3200" dirty="0">
              <a:latin typeface="Sylfae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10400" y="2880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Sylfaen" pitchFamily="18" charset="0"/>
              </a:rPr>
              <a:t>միավորով</a:t>
            </a:r>
            <a:endParaRPr lang="en-CA" sz="3200" dirty="0">
              <a:latin typeface="Sylfae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" y="6197025"/>
            <a:ext cx="3718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Սիմոնյան</a:t>
            </a:r>
            <a:endParaRPr lang="en-CA" sz="1600" b="1" spc="-150" dirty="0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sz="1600" b="1" spc="-15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4800" y="4840069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i="1" dirty="0" err="1" smtClean="0">
                <a:solidFill>
                  <a:srgbClr val="FF0000"/>
                </a:solidFill>
                <a:latin typeface="Sylfaen" pitchFamily="18" charset="0"/>
              </a:rPr>
              <a:t>Սեղմել</a:t>
            </a:r>
            <a:r>
              <a:rPr lang="en-CA" i="1" dirty="0" smtClean="0">
                <a:solidFill>
                  <a:srgbClr val="FF0000"/>
                </a:solidFill>
                <a:latin typeface="Sylfaen" pitchFamily="18" charset="0"/>
              </a:rPr>
              <a:t>  </a:t>
            </a:r>
            <a:r>
              <a:rPr lang="en-CA" b="1" i="1" dirty="0" smtClean="0">
                <a:solidFill>
                  <a:srgbClr val="FF0000"/>
                </a:solidFill>
                <a:latin typeface="Sylfaen" pitchFamily="18" charset="0"/>
                <a:ea typeface="Cambria Math"/>
              </a:rPr>
              <a:t>«ԱՅՈ»</a:t>
            </a:r>
            <a:r>
              <a:rPr lang="en-CA" b="1" i="1" dirty="0" smtClean="0">
                <a:solidFill>
                  <a:srgbClr val="FF0000"/>
                </a:solidFill>
                <a:latin typeface="Sylfaen" pitchFamily="18" charset="0"/>
              </a:rPr>
              <a:t>   </a:t>
            </a:r>
            <a:r>
              <a:rPr lang="en-CA" i="1" dirty="0" err="1" smtClean="0">
                <a:solidFill>
                  <a:srgbClr val="FF0000"/>
                </a:solidFill>
                <a:latin typeface="Sylfaen" pitchFamily="18" charset="0"/>
              </a:rPr>
              <a:t>կամ</a:t>
            </a:r>
            <a:r>
              <a:rPr lang="en-CA" i="1" dirty="0" smtClean="0">
                <a:solidFill>
                  <a:srgbClr val="FF0000"/>
                </a:solidFill>
                <a:latin typeface="Sylfaen" pitchFamily="18" charset="0"/>
              </a:rPr>
              <a:t>   </a:t>
            </a:r>
            <a:r>
              <a:rPr lang="en-CA" b="1" i="1" dirty="0" smtClean="0">
                <a:solidFill>
                  <a:srgbClr val="FF0000"/>
                </a:solidFill>
                <a:latin typeface="Sylfaen" pitchFamily="18" charset="0"/>
                <a:ea typeface="Cambria Math"/>
              </a:rPr>
              <a:t>«ՈՉ»</a:t>
            </a:r>
            <a:r>
              <a:rPr lang="en-CA" b="1" i="1" dirty="0" smtClean="0">
                <a:solidFill>
                  <a:srgbClr val="FF0000"/>
                </a:solidFill>
                <a:latin typeface="Sylfaen" pitchFamily="18" charset="0"/>
              </a:rPr>
              <a:t>  </a:t>
            </a:r>
            <a:r>
              <a:rPr lang="en-CA" i="1" dirty="0" err="1" smtClean="0">
                <a:solidFill>
                  <a:srgbClr val="FF0000"/>
                </a:solidFill>
                <a:latin typeface="Sylfaen" pitchFamily="18" charset="0"/>
              </a:rPr>
              <a:t>բառերի</a:t>
            </a:r>
            <a:r>
              <a:rPr lang="en-CA" i="1" dirty="0" smtClean="0">
                <a:solidFill>
                  <a:srgbClr val="FF0000"/>
                </a:solidFill>
                <a:latin typeface="Sylfaen" pitchFamily="18" charset="0"/>
              </a:rPr>
              <a:t>  </a:t>
            </a:r>
            <a:r>
              <a:rPr lang="en-CA" i="1" dirty="0" err="1" smtClean="0">
                <a:solidFill>
                  <a:srgbClr val="FF0000"/>
                </a:solidFill>
                <a:latin typeface="Sylfaen" pitchFamily="18" charset="0"/>
              </a:rPr>
              <a:t>վրա</a:t>
            </a:r>
            <a:r>
              <a:rPr lang="en-CA" i="1" dirty="0" smtClean="0">
                <a:solidFill>
                  <a:srgbClr val="FF0000"/>
                </a:solidFill>
                <a:latin typeface="Sylfae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8838494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"/>
                            </p:stCondLst>
                            <p:childTnLst>
                              <p:par>
                                <p:cTn id="1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50"/>
                            </p:stCondLst>
                            <p:childTnLst>
                              <p:par>
                                <p:cTn id="2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5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40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5" dur="10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50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10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50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73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2952000" y="2466000"/>
            <a:ext cx="2986378" cy="3417666"/>
            <a:chOff x="2962267" y="2468812"/>
            <a:chExt cx="2986378" cy="3417666"/>
          </a:xfrm>
        </p:grpSpPr>
        <p:sp>
          <p:nvSpPr>
            <p:cNvPr id="58" name="Freeform 57"/>
            <p:cNvSpPr/>
            <p:nvPr/>
          </p:nvSpPr>
          <p:spPr>
            <a:xfrm flipV="1">
              <a:off x="5047484" y="2478490"/>
              <a:ext cx="901161" cy="3407988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Freeform 58"/>
            <p:cNvSpPr/>
            <p:nvPr/>
          </p:nvSpPr>
          <p:spPr>
            <a:xfrm flipV="1">
              <a:off x="4002676" y="2468812"/>
              <a:ext cx="901161" cy="3407988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Freeform 59"/>
            <p:cNvSpPr/>
            <p:nvPr/>
          </p:nvSpPr>
          <p:spPr>
            <a:xfrm flipV="1">
              <a:off x="2962267" y="2468812"/>
              <a:ext cx="901161" cy="3407988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957222" y="2466000"/>
            <a:ext cx="2986378" cy="3417666"/>
            <a:chOff x="2962267" y="2468812"/>
            <a:chExt cx="2986378" cy="3417666"/>
          </a:xfrm>
        </p:grpSpPr>
        <p:sp>
          <p:nvSpPr>
            <p:cNvPr id="20" name="Freeform 19"/>
            <p:cNvSpPr/>
            <p:nvPr/>
          </p:nvSpPr>
          <p:spPr>
            <a:xfrm flipV="1">
              <a:off x="5047484" y="2478490"/>
              <a:ext cx="901161" cy="3407988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Freeform 20"/>
            <p:cNvSpPr/>
            <p:nvPr/>
          </p:nvSpPr>
          <p:spPr>
            <a:xfrm flipV="1">
              <a:off x="4002676" y="2468812"/>
              <a:ext cx="901161" cy="3407988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Freeform 23"/>
            <p:cNvSpPr/>
            <p:nvPr/>
          </p:nvSpPr>
          <p:spPr>
            <a:xfrm flipV="1">
              <a:off x="2962267" y="2468812"/>
              <a:ext cx="901161" cy="3407988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44450">
              <a:solidFill>
                <a:srgbClr val="EA00AD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" name="Group 27"/>
          <p:cNvGrpSpPr>
            <a:grpSpLocks noChangeAspect="1"/>
          </p:cNvGrpSpPr>
          <p:nvPr/>
        </p:nvGrpSpPr>
        <p:grpSpPr>
          <a:xfrm>
            <a:off x="457200" y="432000"/>
            <a:ext cx="3390601" cy="1396801"/>
            <a:chOff x="519946" y="414619"/>
            <a:chExt cx="5027127" cy="2070986"/>
          </a:xfrm>
        </p:grpSpPr>
        <p:sp>
          <p:nvSpPr>
            <p:cNvPr id="3" name="Round Diagonal Corner Rectangle 2"/>
            <p:cNvSpPr/>
            <p:nvPr/>
          </p:nvSpPr>
          <p:spPr>
            <a:xfrm flipH="1">
              <a:off x="704850" y="609600"/>
              <a:ext cx="4629150" cy="1676400"/>
            </a:xfrm>
            <a:prstGeom prst="round2DiagRect">
              <a:avLst>
                <a:gd name="adj1" fmla="val 23994"/>
                <a:gd name="adj2" fmla="val 0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27A4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5" name="Group 19"/>
            <p:cNvGrpSpPr/>
            <p:nvPr/>
          </p:nvGrpSpPr>
          <p:grpSpPr>
            <a:xfrm>
              <a:off x="519946" y="414619"/>
              <a:ext cx="907391" cy="792000"/>
              <a:chOff x="1450388" y="2600237"/>
              <a:chExt cx="1191673" cy="990601"/>
            </a:xfr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450392" y="2600237"/>
                <a:ext cx="0" cy="990601"/>
              </a:xfrm>
              <a:prstGeom prst="line">
                <a:avLst/>
              </a:prstGeom>
              <a:ln w="180975" cap="rnd">
                <a:solidFill>
                  <a:srgbClr val="2DB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450388" y="2600237"/>
                <a:ext cx="1191673" cy="0"/>
              </a:xfrm>
              <a:prstGeom prst="line">
                <a:avLst/>
              </a:prstGeom>
              <a:ln w="180975" cap="rnd">
                <a:solidFill>
                  <a:srgbClr val="2DB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20"/>
            <p:cNvGrpSpPr/>
            <p:nvPr/>
          </p:nvGrpSpPr>
          <p:grpSpPr>
            <a:xfrm rot="10800000">
              <a:off x="4586306" y="1693605"/>
              <a:ext cx="960767" cy="792000"/>
              <a:chOff x="1448112" y="2607958"/>
              <a:chExt cx="1201686" cy="990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1448114" y="2607958"/>
                <a:ext cx="0" cy="990600"/>
              </a:xfrm>
              <a:prstGeom prst="line">
                <a:avLst/>
              </a:prstGeom>
              <a:ln w="180975" cap="rnd">
                <a:solidFill>
                  <a:srgbClr val="2DB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448112" y="2607960"/>
                <a:ext cx="1201686" cy="0"/>
              </a:xfrm>
              <a:prstGeom prst="line">
                <a:avLst/>
              </a:prstGeom>
              <a:ln w="180975" cap="rnd">
                <a:solidFill>
                  <a:srgbClr val="2DB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356350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" y="76200"/>
            <a:ext cx="8964000" cy="6696000"/>
          </a:xfrm>
          <a:prstGeom prst="rect">
            <a:avLst/>
          </a:prstGeom>
          <a:noFill/>
          <a:ln w="95250" cmpd="thickThin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876001" y="6096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 err="1" smtClean="0">
                <a:ln w="0">
                  <a:solidFill>
                    <a:schemeClr val="tx1"/>
                  </a:solidFill>
                </a:ln>
                <a:solidFill>
                  <a:srgbClr val="00C4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ylfaen"/>
              </a:rPr>
              <a:t>Ճիշտ</a:t>
            </a:r>
            <a:r>
              <a:rPr lang="en-CA" sz="5400" b="1" dirty="0" smtClean="0">
                <a:ln w="0">
                  <a:solidFill>
                    <a:schemeClr val="tx1"/>
                  </a:solidFill>
                </a:ln>
                <a:solidFill>
                  <a:srgbClr val="00C4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ylfaen"/>
              </a:rPr>
              <a:t>  է</a:t>
            </a:r>
            <a:endParaRPr lang="en-CA" sz="4800" b="1" dirty="0">
              <a:ln w="0">
                <a:solidFill>
                  <a:schemeClr val="tx1"/>
                </a:solidFill>
              </a:ln>
              <a:solidFill>
                <a:srgbClr val="00C4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Sylfaen" pitchFamily="18" charset="0"/>
            </a:endParaRPr>
          </a:p>
        </p:txBody>
      </p:sp>
      <p:grpSp>
        <p:nvGrpSpPr>
          <p:cNvPr id="19" name="Group 74"/>
          <p:cNvGrpSpPr/>
          <p:nvPr/>
        </p:nvGrpSpPr>
        <p:grpSpPr>
          <a:xfrm>
            <a:off x="1589088" y="4167747"/>
            <a:ext cx="4500540" cy="514457"/>
            <a:chOff x="1280139" y="3382963"/>
            <a:chExt cx="6138227" cy="701674"/>
          </a:xfrm>
        </p:grpSpPr>
        <p:sp>
          <p:nvSpPr>
            <p:cNvPr id="42" name="TextBox 41"/>
            <p:cNvSpPr txBox="1"/>
            <p:nvPr/>
          </p:nvSpPr>
          <p:spPr>
            <a:xfrm>
              <a:off x="4143772" y="3400963"/>
              <a:ext cx="422640" cy="448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600" dirty="0" smtClean="0">
                  <a:latin typeface="Sylfaen" pitchFamily="18" charset="0"/>
                </a:rPr>
                <a:t>O</a:t>
              </a:r>
              <a:endParaRPr lang="en-CA" sz="1600" dirty="0">
                <a:latin typeface="Sylfaen" pitchFamily="18" charset="0"/>
              </a:endParaRPr>
            </a:p>
          </p:txBody>
        </p:sp>
        <p:graphicFrame>
          <p:nvGraphicFramePr>
            <p:cNvPr id="43" name="Object 7"/>
            <p:cNvGraphicFramePr>
              <a:graphicFrameLocks noChangeAspect="1"/>
            </p:cNvGraphicFramePr>
            <p:nvPr/>
          </p:nvGraphicFramePr>
          <p:xfrm>
            <a:off x="6938940" y="3451225"/>
            <a:ext cx="479426" cy="296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62" name="Equation" r:id="rId3" imgW="228600" imgH="177480" progId="">
                    <p:embed/>
                  </p:oleObj>
                </mc:Choice>
                <mc:Fallback>
                  <p:oleObj name="Equation" r:id="rId3" imgW="228600" imgH="177480" progId="">
                    <p:embed/>
                    <p:pic>
                      <p:nvPicPr>
                        <p:cNvPr id="43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38940" y="3451225"/>
                          <a:ext cx="479426" cy="2968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8"/>
            <p:cNvGraphicFramePr>
              <a:graphicFrameLocks noChangeAspect="1"/>
            </p:cNvGraphicFramePr>
            <p:nvPr/>
          </p:nvGraphicFramePr>
          <p:xfrm>
            <a:off x="5692775" y="3499400"/>
            <a:ext cx="250825" cy="233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63" name="Equation" r:id="rId5" imgW="139680" imgH="139680" progId="">
                    <p:embed/>
                  </p:oleObj>
                </mc:Choice>
                <mc:Fallback>
                  <p:oleObj name="Equation" r:id="rId5" imgW="139680" imgH="139680" progId="">
                    <p:embed/>
                    <p:pic>
                      <p:nvPicPr>
                        <p:cNvPr id="4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2775" y="3499400"/>
                          <a:ext cx="250825" cy="233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3"/>
            <p:cNvGraphicFramePr>
              <a:graphicFrameLocks noChangeAspect="1"/>
            </p:cNvGraphicFramePr>
            <p:nvPr/>
          </p:nvGraphicFramePr>
          <p:xfrm>
            <a:off x="6248400" y="3429000"/>
            <a:ext cx="508000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64" name="Equation" r:id="rId7" imgW="241200" imgH="393480" progId="">
                    <p:embed/>
                  </p:oleObj>
                </mc:Choice>
                <mc:Fallback>
                  <p:oleObj name="Equation" r:id="rId7" imgW="241200" imgH="393480" progId="">
                    <p:embed/>
                    <p:pic>
                      <p:nvPicPr>
                        <p:cNvPr id="45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400" y="3429000"/>
                          <a:ext cx="508000" cy="655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4"/>
            <p:cNvGraphicFramePr>
              <a:graphicFrameLocks noChangeAspect="1"/>
            </p:cNvGraphicFramePr>
            <p:nvPr/>
          </p:nvGraphicFramePr>
          <p:xfrm>
            <a:off x="4911725" y="3392488"/>
            <a:ext cx="346075" cy="654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65" name="Equation" r:id="rId9" imgW="164880" imgH="393480" progId="">
                    <p:embed/>
                  </p:oleObj>
                </mc:Choice>
                <mc:Fallback>
                  <p:oleObj name="Equation" r:id="rId9" imgW="164880" imgH="393480" progId="">
                    <p:embed/>
                    <p:pic>
                      <p:nvPicPr>
                        <p:cNvPr id="46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1725" y="3392488"/>
                          <a:ext cx="346075" cy="654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6"/>
            <p:cNvGraphicFramePr>
              <a:graphicFrameLocks noChangeAspect="1"/>
            </p:cNvGraphicFramePr>
            <p:nvPr/>
          </p:nvGraphicFramePr>
          <p:xfrm>
            <a:off x="3222625" y="3382963"/>
            <a:ext cx="587375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66" name="Equation" r:id="rId11" imgW="279360" imgH="393480" progId="">
                    <p:embed/>
                  </p:oleObj>
                </mc:Choice>
                <mc:Fallback>
                  <p:oleObj name="Equation" r:id="rId11" imgW="279360" imgH="393480" progId="">
                    <p:embed/>
                    <p:pic>
                      <p:nvPicPr>
                        <p:cNvPr id="47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2625" y="3382963"/>
                          <a:ext cx="587375" cy="655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6"/>
            <p:cNvGraphicFramePr>
              <a:graphicFrameLocks noChangeAspect="1"/>
            </p:cNvGraphicFramePr>
            <p:nvPr/>
          </p:nvGraphicFramePr>
          <p:xfrm>
            <a:off x="1790700" y="3429000"/>
            <a:ext cx="722313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67" name="Equation" r:id="rId13" imgW="342720" imgH="393480" progId="">
                    <p:embed/>
                  </p:oleObj>
                </mc:Choice>
                <mc:Fallback>
                  <p:oleObj name="Equation" r:id="rId13" imgW="342720" imgH="393480" progId="">
                    <p:embed/>
                    <p:pic>
                      <p:nvPicPr>
                        <p:cNvPr id="48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0700" y="3429000"/>
                          <a:ext cx="722313" cy="655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8"/>
            <p:cNvGraphicFramePr>
              <a:graphicFrameLocks noChangeAspect="1"/>
            </p:cNvGraphicFramePr>
            <p:nvPr/>
          </p:nvGraphicFramePr>
          <p:xfrm>
            <a:off x="2625089" y="3482975"/>
            <a:ext cx="454025" cy="233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68" name="Equation" r:id="rId15" imgW="253800" imgH="139680" progId="">
                    <p:embed/>
                  </p:oleObj>
                </mc:Choice>
                <mc:Fallback>
                  <p:oleObj name="Equation" r:id="rId15" imgW="253800" imgH="139680" progId="">
                    <p:embed/>
                    <p:pic>
                      <p:nvPicPr>
                        <p:cNvPr id="49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5089" y="3482975"/>
                          <a:ext cx="454025" cy="233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10"/>
            <p:cNvGraphicFramePr>
              <a:graphicFrameLocks noChangeAspect="1"/>
            </p:cNvGraphicFramePr>
            <p:nvPr/>
          </p:nvGraphicFramePr>
          <p:xfrm>
            <a:off x="1280139" y="3434166"/>
            <a:ext cx="203526" cy="35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69" name="Equation" r:id="rId17" imgW="114120" imgH="215640" progId="">
                    <p:embed/>
                  </p:oleObj>
                </mc:Choice>
                <mc:Fallback>
                  <p:oleObj name="Equation" r:id="rId17" imgW="114120" imgH="215640" progId="">
                    <p:embed/>
                    <p:pic>
                      <p:nvPicPr>
                        <p:cNvPr id="5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0139" y="3434166"/>
                          <a:ext cx="203526" cy="359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TextBox 27"/>
          <p:cNvSpPr txBox="1"/>
          <p:nvPr/>
        </p:nvSpPr>
        <p:spPr>
          <a:xfrm>
            <a:off x="3657600" y="21336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Sylfaen" pitchFamily="18" charset="0"/>
              </a:rPr>
              <a:t>y</a:t>
            </a:r>
            <a:endParaRPr lang="en-CA" dirty="0">
              <a:latin typeface="Sylfae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3942575" y="2301139"/>
            <a:ext cx="0" cy="3642461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600277" y="4227384"/>
            <a:ext cx="5436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781800" y="418084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Sylfaen" pitchFamily="18" charset="0"/>
              </a:rPr>
              <a:t>x</a:t>
            </a:r>
            <a:endParaRPr lang="en-CA" dirty="0">
              <a:latin typeface="Sylfaen" pitchFamily="18" charset="0"/>
            </a:endParaRPr>
          </a:p>
        </p:txBody>
      </p:sp>
      <p:graphicFrame>
        <p:nvGraphicFramePr>
          <p:cNvPr id="53" name="Object 3"/>
          <p:cNvGraphicFramePr>
            <a:graphicFrameLocks noChangeAspect="1"/>
          </p:cNvGraphicFramePr>
          <p:nvPr/>
        </p:nvGraphicFramePr>
        <p:xfrm>
          <a:off x="6248400" y="4191000"/>
          <a:ext cx="372465" cy="480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70" name="Equation" r:id="rId19" imgW="241200" imgH="393480" progId="">
                  <p:embed/>
                </p:oleObj>
              </mc:Choice>
              <mc:Fallback>
                <p:oleObj name="Equation" r:id="rId19" imgW="241200" imgH="393480" progId="">
                  <p:embed/>
                  <p:pic>
                    <p:nvPicPr>
                      <p:cNvPr id="5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191000"/>
                        <a:ext cx="372465" cy="4807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" name="Group 64"/>
          <p:cNvGrpSpPr/>
          <p:nvPr/>
        </p:nvGrpSpPr>
        <p:grpSpPr>
          <a:xfrm>
            <a:off x="2962800" y="2466000"/>
            <a:ext cx="2988000" cy="3420000"/>
            <a:chOff x="2768341" y="1086809"/>
            <a:chExt cx="4107345" cy="4574197"/>
          </a:xfrm>
        </p:grpSpPr>
        <p:sp>
          <p:nvSpPr>
            <p:cNvPr id="66" name="Freeform 65"/>
            <p:cNvSpPr/>
            <p:nvPr/>
          </p:nvSpPr>
          <p:spPr>
            <a:xfrm>
              <a:off x="5623265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204451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768341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971800" y="2466000"/>
            <a:ext cx="2979308" cy="3420000"/>
            <a:chOff x="2768341" y="1086809"/>
            <a:chExt cx="4095397" cy="4574197"/>
          </a:xfrm>
        </p:grpSpPr>
        <p:sp>
          <p:nvSpPr>
            <p:cNvPr id="71" name="Freeform 70"/>
            <p:cNvSpPr/>
            <p:nvPr/>
          </p:nvSpPr>
          <p:spPr>
            <a:xfrm>
              <a:off x="5611317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196015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768341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916000" y="2465316"/>
            <a:ext cx="3097607" cy="3404909"/>
            <a:chOff x="2916000" y="2465316"/>
            <a:chExt cx="3097607" cy="3404909"/>
          </a:xfrm>
        </p:grpSpPr>
        <p:cxnSp>
          <p:nvCxnSpPr>
            <p:cNvPr id="32" name="Straight Connector 2"/>
            <p:cNvCxnSpPr/>
            <p:nvPr/>
          </p:nvCxnSpPr>
          <p:spPr>
            <a:xfrm>
              <a:off x="4988532" y="2465316"/>
              <a:ext cx="0" cy="3404909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013607" y="2465316"/>
              <a:ext cx="0" cy="3404909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916000" y="2465316"/>
              <a:ext cx="0" cy="3404909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/>
          <p:cNvCxnSpPr/>
          <p:nvPr/>
        </p:nvCxnSpPr>
        <p:spPr>
          <a:xfrm>
            <a:off x="3967200" y="2438400"/>
            <a:ext cx="0" cy="3404909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572000" y="17627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y</a:t>
            </a:r>
            <a:r>
              <a:rPr lang="en-CA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=-</a:t>
            </a:r>
            <a:r>
              <a:rPr lang="en-CA" sz="2800" dirty="0" err="1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ctg</a:t>
            </a:r>
            <a:r>
              <a:rPr lang="en-CA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 x</a:t>
            </a:r>
            <a:r>
              <a:rPr lang="ru-RU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 </a:t>
            </a:r>
            <a:endParaRPr lang="en-CA" sz="2400" dirty="0">
              <a:ln w="0"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Sylfae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29200" y="5867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y</a:t>
            </a:r>
            <a:r>
              <a:rPr lang="en-CA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=</a:t>
            </a:r>
            <a:r>
              <a:rPr lang="en-CA" sz="2800" dirty="0" err="1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tg</a:t>
            </a:r>
            <a:r>
              <a:rPr lang="en-CA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 x</a:t>
            </a:r>
            <a:r>
              <a:rPr lang="ru-RU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 </a:t>
            </a:r>
            <a:endParaRPr lang="en-CA" sz="2400" dirty="0">
              <a:ln w="0"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Sylfae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91000" y="5867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y</a:t>
            </a:r>
            <a:r>
              <a:rPr lang="en-CA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=</a:t>
            </a:r>
            <a:r>
              <a:rPr lang="en-CA" sz="2800" dirty="0" err="1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ctg</a:t>
            </a:r>
            <a:r>
              <a:rPr lang="en-CA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 x</a:t>
            </a:r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 </a:t>
            </a:r>
            <a:endParaRPr lang="en-CA" sz="2400" dirty="0">
              <a:latin typeface="Sylfaen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4038600" y="5638800"/>
            <a:ext cx="504000" cy="0"/>
          </a:xfrm>
          <a:prstGeom prst="line">
            <a:avLst/>
          </a:prstGeom>
          <a:ln w="44450">
            <a:solidFill>
              <a:srgbClr val="00B050"/>
            </a:solidFill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4"/>
          <p:cNvPicPr preferRelativeResize="0">
            <a:picLocks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4239600" y="5029200"/>
            <a:ext cx="180000" cy="533400"/>
          </a:xfrm>
          <a:prstGeom prst="rect">
            <a:avLst/>
          </a:prstGeom>
          <a:noFill/>
        </p:spPr>
      </p:pic>
      <p:sp>
        <p:nvSpPr>
          <p:cNvPr id="62" name="TextBox 61"/>
          <p:cNvSpPr txBox="1"/>
          <p:nvPr/>
        </p:nvSpPr>
        <p:spPr>
          <a:xfrm>
            <a:off x="152400" y="61722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Սիմոնյան</a:t>
            </a:r>
          </a:p>
          <a:p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sz="1600" b="1" spc="-15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3436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4.57658E-6 L 0.05677 0.00232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" y="10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0741 L 0.05364 0.00602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" y="-10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398E-8 L 0.05504 0.0013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  <p:bldP spid="28" grpId="0"/>
      <p:bldP spid="34" grpId="0"/>
      <p:bldP spid="52" grpId="0"/>
      <p:bldP spid="52" grpId="1"/>
      <p:bldP spid="54" grpId="0"/>
      <p:bldP spid="51" grpId="0"/>
      <p:bldP spid="5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6"/>
          <p:cNvGrpSpPr/>
          <p:nvPr/>
        </p:nvGrpSpPr>
        <p:grpSpPr>
          <a:xfrm>
            <a:off x="2952000" y="2466000"/>
            <a:ext cx="2986378" cy="3417666"/>
            <a:chOff x="2962267" y="2468812"/>
            <a:chExt cx="2986378" cy="3417666"/>
          </a:xfrm>
        </p:grpSpPr>
        <p:sp>
          <p:nvSpPr>
            <p:cNvPr id="58" name="Freeform 57"/>
            <p:cNvSpPr/>
            <p:nvPr/>
          </p:nvSpPr>
          <p:spPr>
            <a:xfrm flipV="1">
              <a:off x="5047484" y="2478490"/>
              <a:ext cx="901161" cy="3407988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Freeform 58"/>
            <p:cNvSpPr/>
            <p:nvPr/>
          </p:nvSpPr>
          <p:spPr>
            <a:xfrm flipV="1">
              <a:off x="4002676" y="2468812"/>
              <a:ext cx="901161" cy="3407988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Freeform 59"/>
            <p:cNvSpPr/>
            <p:nvPr/>
          </p:nvSpPr>
          <p:spPr>
            <a:xfrm flipV="1">
              <a:off x="2962267" y="2468812"/>
              <a:ext cx="901161" cy="3407988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 b="48218"/>
          <a:stretch>
            <a:fillRect/>
          </a:stretch>
        </p:blipFill>
        <p:spPr bwMode="auto">
          <a:xfrm>
            <a:off x="6710289" y="457198"/>
            <a:ext cx="1595511" cy="1689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oup 27"/>
          <p:cNvGrpSpPr>
            <a:grpSpLocks noChangeAspect="1"/>
          </p:cNvGrpSpPr>
          <p:nvPr/>
        </p:nvGrpSpPr>
        <p:grpSpPr>
          <a:xfrm>
            <a:off x="457200" y="432000"/>
            <a:ext cx="3390601" cy="1396801"/>
            <a:chOff x="519946" y="414619"/>
            <a:chExt cx="5027127" cy="2070986"/>
          </a:xfrm>
        </p:grpSpPr>
        <p:sp>
          <p:nvSpPr>
            <p:cNvPr id="3" name="Round Diagonal Corner Rectangle 2"/>
            <p:cNvSpPr/>
            <p:nvPr/>
          </p:nvSpPr>
          <p:spPr>
            <a:xfrm flipH="1">
              <a:off x="704850" y="609600"/>
              <a:ext cx="4629150" cy="1676400"/>
            </a:xfrm>
            <a:prstGeom prst="round2DiagRect">
              <a:avLst>
                <a:gd name="adj1" fmla="val 23994"/>
                <a:gd name="adj2" fmla="val 0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27A4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8" name="Group 19"/>
            <p:cNvGrpSpPr/>
            <p:nvPr/>
          </p:nvGrpSpPr>
          <p:grpSpPr>
            <a:xfrm>
              <a:off x="519946" y="414619"/>
              <a:ext cx="907391" cy="792000"/>
              <a:chOff x="1450388" y="2600237"/>
              <a:chExt cx="1191673" cy="990601"/>
            </a:xfr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450392" y="2600237"/>
                <a:ext cx="0" cy="990601"/>
              </a:xfrm>
              <a:prstGeom prst="line">
                <a:avLst/>
              </a:prstGeom>
              <a:ln w="180975" cap="rnd">
                <a:solidFill>
                  <a:srgbClr val="2DB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450388" y="2600237"/>
                <a:ext cx="1191673" cy="0"/>
              </a:xfrm>
              <a:prstGeom prst="line">
                <a:avLst/>
              </a:prstGeom>
              <a:ln w="180975" cap="rnd">
                <a:solidFill>
                  <a:srgbClr val="2DB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20"/>
            <p:cNvGrpSpPr/>
            <p:nvPr/>
          </p:nvGrpSpPr>
          <p:grpSpPr>
            <a:xfrm rot="10800000">
              <a:off x="4586306" y="1693605"/>
              <a:ext cx="960767" cy="792000"/>
              <a:chOff x="1448112" y="2607958"/>
              <a:chExt cx="1201686" cy="990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1448114" y="2607958"/>
                <a:ext cx="0" cy="990600"/>
              </a:xfrm>
              <a:prstGeom prst="line">
                <a:avLst/>
              </a:prstGeom>
              <a:ln w="180975" cap="rnd">
                <a:solidFill>
                  <a:srgbClr val="2DB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448112" y="2607960"/>
                <a:ext cx="1201686" cy="0"/>
              </a:xfrm>
              <a:prstGeom prst="line">
                <a:avLst/>
              </a:prstGeom>
              <a:ln w="180975" cap="rnd">
                <a:solidFill>
                  <a:srgbClr val="2DB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356350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" y="76200"/>
            <a:ext cx="8964000" cy="6696000"/>
          </a:xfrm>
          <a:prstGeom prst="rect">
            <a:avLst/>
          </a:prstGeom>
          <a:noFill/>
          <a:ln w="95250" cmpd="thickThin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876001" y="6096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 err="1" smtClean="0">
                <a:ln w="0">
                  <a:solidFill>
                    <a:schemeClr val="tx1"/>
                  </a:solidFill>
                </a:ln>
                <a:solidFill>
                  <a:srgbClr val="00C4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ylfaen"/>
              </a:rPr>
              <a:t>Ճիշտ</a:t>
            </a:r>
            <a:r>
              <a:rPr lang="en-CA" sz="5400" b="1" dirty="0" smtClean="0">
                <a:ln w="0">
                  <a:solidFill>
                    <a:schemeClr val="tx1"/>
                  </a:solidFill>
                </a:ln>
                <a:solidFill>
                  <a:srgbClr val="00C4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ylfaen"/>
              </a:rPr>
              <a:t>  է</a:t>
            </a:r>
            <a:endParaRPr lang="en-CA" sz="4800" b="1" dirty="0">
              <a:ln w="0">
                <a:solidFill>
                  <a:schemeClr val="tx1"/>
                </a:solidFill>
              </a:ln>
              <a:solidFill>
                <a:srgbClr val="00C4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Sylfaen" pitchFamily="18" charset="0"/>
            </a:endParaRPr>
          </a:p>
        </p:txBody>
      </p:sp>
      <p:pic>
        <p:nvPicPr>
          <p:cNvPr id="27" name="Picture 3" descr="C:\Users\naira\Desktop\My documents\mat-nkar\Xar@\mortgage-rates7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rcRect/>
          <a:stretch>
            <a:fillRect/>
          </a:stretch>
        </p:blipFill>
        <p:spPr bwMode="auto">
          <a:xfrm>
            <a:off x="7620000" y="4884389"/>
            <a:ext cx="1143000" cy="1348833"/>
          </a:xfrm>
          <a:prstGeom prst="rect">
            <a:avLst/>
          </a:prstGeom>
          <a:noFill/>
        </p:spPr>
      </p:pic>
      <p:grpSp>
        <p:nvGrpSpPr>
          <p:cNvPr id="10" name="Group 74"/>
          <p:cNvGrpSpPr/>
          <p:nvPr/>
        </p:nvGrpSpPr>
        <p:grpSpPr>
          <a:xfrm>
            <a:off x="1589088" y="4167747"/>
            <a:ext cx="4500540" cy="514457"/>
            <a:chOff x="1280139" y="3382963"/>
            <a:chExt cx="6138227" cy="701674"/>
          </a:xfrm>
        </p:grpSpPr>
        <p:sp>
          <p:nvSpPr>
            <p:cNvPr id="42" name="TextBox 41"/>
            <p:cNvSpPr txBox="1"/>
            <p:nvPr/>
          </p:nvSpPr>
          <p:spPr>
            <a:xfrm>
              <a:off x="4143772" y="3400963"/>
              <a:ext cx="422640" cy="448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600" dirty="0" smtClean="0">
                  <a:latin typeface="Sylfaen" pitchFamily="18" charset="0"/>
                </a:rPr>
                <a:t>O</a:t>
              </a:r>
              <a:endParaRPr lang="en-CA" sz="1600" dirty="0">
                <a:latin typeface="Sylfaen" pitchFamily="18" charset="0"/>
              </a:endParaRPr>
            </a:p>
          </p:txBody>
        </p:sp>
        <p:graphicFrame>
          <p:nvGraphicFramePr>
            <p:cNvPr id="43" name="Object 7"/>
            <p:cNvGraphicFramePr>
              <a:graphicFrameLocks noChangeAspect="1"/>
            </p:cNvGraphicFramePr>
            <p:nvPr/>
          </p:nvGraphicFramePr>
          <p:xfrm>
            <a:off x="6938940" y="3451225"/>
            <a:ext cx="479426" cy="296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86" name="Equation" r:id="rId6" imgW="228600" imgH="177480" progId="">
                    <p:embed/>
                  </p:oleObj>
                </mc:Choice>
                <mc:Fallback>
                  <p:oleObj name="Equation" r:id="rId6" imgW="228600" imgH="177480" progId="">
                    <p:embed/>
                    <p:pic>
                      <p:nvPicPr>
                        <p:cNvPr id="43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38940" y="3451225"/>
                          <a:ext cx="479426" cy="2968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8"/>
            <p:cNvGraphicFramePr>
              <a:graphicFrameLocks noChangeAspect="1"/>
            </p:cNvGraphicFramePr>
            <p:nvPr/>
          </p:nvGraphicFramePr>
          <p:xfrm>
            <a:off x="5692775" y="3499400"/>
            <a:ext cx="250825" cy="233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87" name="Equation" r:id="rId8" imgW="139680" imgH="139680" progId="">
                    <p:embed/>
                  </p:oleObj>
                </mc:Choice>
                <mc:Fallback>
                  <p:oleObj name="Equation" r:id="rId8" imgW="139680" imgH="139680" progId="">
                    <p:embed/>
                    <p:pic>
                      <p:nvPicPr>
                        <p:cNvPr id="4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2775" y="3499400"/>
                          <a:ext cx="250825" cy="233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3"/>
            <p:cNvGraphicFramePr>
              <a:graphicFrameLocks noChangeAspect="1"/>
            </p:cNvGraphicFramePr>
            <p:nvPr/>
          </p:nvGraphicFramePr>
          <p:xfrm>
            <a:off x="6248400" y="3429000"/>
            <a:ext cx="508000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88" name="Equation" r:id="rId10" imgW="241200" imgH="393480" progId="">
                    <p:embed/>
                  </p:oleObj>
                </mc:Choice>
                <mc:Fallback>
                  <p:oleObj name="Equation" r:id="rId10" imgW="241200" imgH="393480" progId="">
                    <p:embed/>
                    <p:pic>
                      <p:nvPicPr>
                        <p:cNvPr id="45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400" y="3429000"/>
                          <a:ext cx="508000" cy="655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4"/>
            <p:cNvGraphicFramePr>
              <a:graphicFrameLocks noChangeAspect="1"/>
            </p:cNvGraphicFramePr>
            <p:nvPr/>
          </p:nvGraphicFramePr>
          <p:xfrm>
            <a:off x="4911725" y="3392488"/>
            <a:ext cx="346075" cy="654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89" name="Equation" r:id="rId12" imgW="164880" imgH="393480" progId="">
                    <p:embed/>
                  </p:oleObj>
                </mc:Choice>
                <mc:Fallback>
                  <p:oleObj name="Equation" r:id="rId12" imgW="164880" imgH="393480" progId="">
                    <p:embed/>
                    <p:pic>
                      <p:nvPicPr>
                        <p:cNvPr id="46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1725" y="3392488"/>
                          <a:ext cx="346075" cy="654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6"/>
            <p:cNvGraphicFramePr>
              <a:graphicFrameLocks noChangeAspect="1"/>
            </p:cNvGraphicFramePr>
            <p:nvPr/>
          </p:nvGraphicFramePr>
          <p:xfrm>
            <a:off x="3222625" y="3382963"/>
            <a:ext cx="587375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90" name="Equation" r:id="rId14" imgW="279360" imgH="393480" progId="">
                    <p:embed/>
                  </p:oleObj>
                </mc:Choice>
                <mc:Fallback>
                  <p:oleObj name="Equation" r:id="rId14" imgW="279360" imgH="393480" progId="">
                    <p:embed/>
                    <p:pic>
                      <p:nvPicPr>
                        <p:cNvPr id="47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2625" y="3382963"/>
                          <a:ext cx="587375" cy="655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6"/>
            <p:cNvGraphicFramePr>
              <a:graphicFrameLocks noChangeAspect="1"/>
            </p:cNvGraphicFramePr>
            <p:nvPr/>
          </p:nvGraphicFramePr>
          <p:xfrm>
            <a:off x="1790700" y="3429000"/>
            <a:ext cx="722313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91" name="Equation" r:id="rId16" imgW="342720" imgH="393480" progId="">
                    <p:embed/>
                  </p:oleObj>
                </mc:Choice>
                <mc:Fallback>
                  <p:oleObj name="Equation" r:id="rId16" imgW="342720" imgH="393480" progId="">
                    <p:embed/>
                    <p:pic>
                      <p:nvPicPr>
                        <p:cNvPr id="48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0700" y="3429000"/>
                          <a:ext cx="722313" cy="655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8"/>
            <p:cNvGraphicFramePr>
              <a:graphicFrameLocks noChangeAspect="1"/>
            </p:cNvGraphicFramePr>
            <p:nvPr/>
          </p:nvGraphicFramePr>
          <p:xfrm>
            <a:off x="2625089" y="3482975"/>
            <a:ext cx="454025" cy="233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92" name="Equation" r:id="rId18" imgW="253800" imgH="139680" progId="">
                    <p:embed/>
                  </p:oleObj>
                </mc:Choice>
                <mc:Fallback>
                  <p:oleObj name="Equation" r:id="rId18" imgW="253800" imgH="139680" progId="">
                    <p:embed/>
                    <p:pic>
                      <p:nvPicPr>
                        <p:cNvPr id="49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5089" y="3482975"/>
                          <a:ext cx="454025" cy="233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10"/>
            <p:cNvGraphicFramePr>
              <a:graphicFrameLocks noChangeAspect="1"/>
            </p:cNvGraphicFramePr>
            <p:nvPr/>
          </p:nvGraphicFramePr>
          <p:xfrm>
            <a:off x="1280139" y="3434166"/>
            <a:ext cx="203526" cy="35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93" name="Equation" r:id="rId20" imgW="114120" imgH="215640" progId="">
                    <p:embed/>
                  </p:oleObj>
                </mc:Choice>
                <mc:Fallback>
                  <p:oleObj name="Equation" r:id="rId20" imgW="114120" imgH="215640" progId="">
                    <p:embed/>
                    <p:pic>
                      <p:nvPicPr>
                        <p:cNvPr id="5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0139" y="3434166"/>
                          <a:ext cx="203526" cy="359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TextBox 27"/>
          <p:cNvSpPr txBox="1"/>
          <p:nvPr/>
        </p:nvSpPr>
        <p:spPr>
          <a:xfrm>
            <a:off x="3657600" y="21336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Sylfaen" pitchFamily="18" charset="0"/>
              </a:rPr>
              <a:t>y</a:t>
            </a:r>
            <a:endParaRPr lang="en-CA" dirty="0">
              <a:latin typeface="Sylfae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3942575" y="2301139"/>
            <a:ext cx="0" cy="3642461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600277" y="4227384"/>
            <a:ext cx="5436000" cy="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781800" y="418084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Sylfaen" pitchFamily="18" charset="0"/>
              </a:rPr>
              <a:t>x</a:t>
            </a:r>
            <a:endParaRPr lang="en-CA" dirty="0">
              <a:latin typeface="Sylfaen" pitchFamily="18" charset="0"/>
            </a:endParaRPr>
          </a:p>
        </p:txBody>
      </p:sp>
      <p:graphicFrame>
        <p:nvGraphicFramePr>
          <p:cNvPr id="53" name="Object 3"/>
          <p:cNvGraphicFramePr>
            <a:graphicFrameLocks noChangeAspect="1"/>
          </p:cNvGraphicFramePr>
          <p:nvPr/>
        </p:nvGraphicFramePr>
        <p:xfrm>
          <a:off x="6248400" y="4191000"/>
          <a:ext cx="372465" cy="480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94" name="Equation" r:id="rId22" imgW="241200" imgH="393480" progId="">
                  <p:embed/>
                </p:oleObj>
              </mc:Choice>
              <mc:Fallback>
                <p:oleObj name="Equation" r:id="rId22" imgW="241200" imgH="393480" progId="">
                  <p:embed/>
                  <p:pic>
                    <p:nvPicPr>
                      <p:cNvPr id="5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191000"/>
                        <a:ext cx="372465" cy="4807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64"/>
          <p:cNvGrpSpPr/>
          <p:nvPr/>
        </p:nvGrpSpPr>
        <p:grpSpPr>
          <a:xfrm>
            <a:off x="2952000" y="2466000"/>
            <a:ext cx="2988000" cy="3420000"/>
            <a:chOff x="2768341" y="1086809"/>
            <a:chExt cx="4107345" cy="4574197"/>
          </a:xfrm>
        </p:grpSpPr>
        <p:sp>
          <p:nvSpPr>
            <p:cNvPr id="66" name="Freeform 65"/>
            <p:cNvSpPr/>
            <p:nvPr/>
          </p:nvSpPr>
          <p:spPr>
            <a:xfrm>
              <a:off x="5623265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204451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768341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3" name="Group 69"/>
          <p:cNvGrpSpPr/>
          <p:nvPr/>
        </p:nvGrpSpPr>
        <p:grpSpPr>
          <a:xfrm>
            <a:off x="2962800" y="2466000"/>
            <a:ext cx="2988000" cy="3420000"/>
            <a:chOff x="2768341" y="1086809"/>
            <a:chExt cx="4107345" cy="4574197"/>
          </a:xfrm>
        </p:grpSpPr>
        <p:sp>
          <p:nvSpPr>
            <p:cNvPr id="71" name="Freeform 70"/>
            <p:cNvSpPr/>
            <p:nvPr/>
          </p:nvSpPr>
          <p:spPr>
            <a:xfrm>
              <a:off x="5623265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204451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768341" y="1086809"/>
              <a:ext cx="1252421" cy="457419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686" h="4754880">
                  <a:moveTo>
                    <a:pt x="1181686" y="0"/>
                  </a:moveTo>
                  <a:cubicBezTo>
                    <a:pt x="1131277" y="818271"/>
                    <a:pt x="1149448" y="1498600"/>
                    <a:pt x="990600" y="1981200"/>
                  </a:cubicBezTo>
                  <a:cubicBezTo>
                    <a:pt x="831752" y="2463800"/>
                    <a:pt x="393700" y="2433320"/>
                    <a:pt x="228600" y="2895600"/>
                  </a:cubicBezTo>
                  <a:cubicBezTo>
                    <a:pt x="63500" y="3357880"/>
                    <a:pt x="56270" y="3977639"/>
                    <a:pt x="0" y="4754880"/>
                  </a:cubicBezTo>
                </a:path>
              </a:pathLst>
            </a:cu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4" name="Group 75"/>
          <p:cNvGrpSpPr/>
          <p:nvPr/>
        </p:nvGrpSpPr>
        <p:grpSpPr>
          <a:xfrm>
            <a:off x="2916000" y="2465316"/>
            <a:ext cx="3097607" cy="3404909"/>
            <a:chOff x="2916000" y="2465316"/>
            <a:chExt cx="3097607" cy="3404909"/>
          </a:xfrm>
        </p:grpSpPr>
        <p:cxnSp>
          <p:nvCxnSpPr>
            <p:cNvPr id="32" name="Straight Connector 2"/>
            <p:cNvCxnSpPr/>
            <p:nvPr/>
          </p:nvCxnSpPr>
          <p:spPr>
            <a:xfrm>
              <a:off x="4988532" y="2465316"/>
              <a:ext cx="0" cy="3404909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013607" y="2465316"/>
              <a:ext cx="0" cy="3404909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916000" y="2465316"/>
              <a:ext cx="0" cy="3404909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/>
          <p:cNvCxnSpPr/>
          <p:nvPr/>
        </p:nvCxnSpPr>
        <p:spPr>
          <a:xfrm>
            <a:off x="3996000" y="2438400"/>
            <a:ext cx="0" cy="3404909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572000" y="17627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y</a:t>
            </a:r>
            <a:r>
              <a:rPr lang="en-CA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=-</a:t>
            </a:r>
            <a:r>
              <a:rPr lang="en-CA" sz="2800" dirty="0" err="1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ctg</a:t>
            </a:r>
            <a:r>
              <a:rPr lang="en-CA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 x</a:t>
            </a:r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 </a:t>
            </a:r>
            <a:endParaRPr lang="en-CA" sz="2400" dirty="0">
              <a:solidFill>
                <a:srgbClr val="FF0000"/>
              </a:solidFill>
              <a:latin typeface="Sylfae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81400" y="5791200"/>
            <a:ext cx="129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y</a:t>
            </a:r>
            <a:r>
              <a:rPr lang="en-CA" sz="30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=</a:t>
            </a:r>
            <a:r>
              <a:rPr lang="en-CA" sz="3000" dirty="0" err="1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tg</a:t>
            </a:r>
            <a:r>
              <a:rPr lang="en-CA" sz="300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 x</a:t>
            </a:r>
            <a:r>
              <a:rPr lang="ru-RU" sz="30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 </a:t>
            </a:r>
            <a:endParaRPr lang="en-CA" sz="3000" dirty="0">
              <a:solidFill>
                <a:srgbClr val="FF0000"/>
              </a:solidFill>
              <a:latin typeface="Sylfae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4372800" y="2743200"/>
            <a:ext cx="504000" cy="0"/>
          </a:xfrm>
          <a:prstGeom prst="line">
            <a:avLst/>
          </a:prstGeom>
          <a:ln w="44450">
            <a:solidFill>
              <a:srgbClr val="00B050"/>
            </a:solidFill>
            <a:headEnd type="stealt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4"/>
          <p:cNvPicPr preferRelativeResize="0">
            <a:picLocks noChangeArrowheads="1"/>
          </p:cNvPicPr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4572000" y="2819400"/>
            <a:ext cx="180000" cy="533400"/>
          </a:xfrm>
          <a:prstGeom prst="rect">
            <a:avLst/>
          </a:prstGeom>
          <a:noFill/>
        </p:spPr>
      </p:pic>
      <p:sp>
        <p:nvSpPr>
          <p:cNvPr id="57" name="TextBox 56"/>
          <p:cNvSpPr txBox="1"/>
          <p:nvPr/>
        </p:nvSpPr>
        <p:spPr>
          <a:xfrm>
            <a:off x="152400" y="61722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Սիմոնյան</a:t>
            </a:r>
            <a:endParaRPr lang="en-CA" sz="1600" b="1" spc="-150" dirty="0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sz="1600" b="1" spc="-15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39537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3 3.7037E-6 L 0.00174 0.00231 " pathEditMode="relative" rAng="0" ptsTypes="AA">
                                      <p:cBhvr>
                                        <p:cTn id="31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" y="1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76 0.00741 L -0.00243 0.00602 " pathEditMode="relative" rAng="0" ptsTypes="AA">
                                      <p:cBhvr>
                                        <p:cTn id="33" dur="2000" spd="-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0" y="-1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86 1.11111E-6 L 0.00018 0.00139 " pathEditMode="relative" rAng="0" ptsTypes="AA">
                                      <p:cBhvr>
                                        <p:cTn id="35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1" grpId="1"/>
      <p:bldP spid="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 t="51927"/>
          <a:stretch>
            <a:fillRect/>
          </a:stretch>
        </p:blipFill>
        <p:spPr bwMode="auto">
          <a:xfrm>
            <a:off x="4724400" y="3657600"/>
            <a:ext cx="2070978" cy="203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27"/>
          <p:cNvGrpSpPr/>
          <p:nvPr/>
        </p:nvGrpSpPr>
        <p:grpSpPr>
          <a:xfrm>
            <a:off x="3258001" y="925200"/>
            <a:ext cx="4928998" cy="1970400"/>
            <a:chOff x="557401" y="468000"/>
            <a:chExt cx="4928998" cy="1970400"/>
          </a:xfrm>
        </p:grpSpPr>
        <p:sp>
          <p:nvSpPr>
            <p:cNvPr id="3" name="Round Diagonal Corner Rectangle 2"/>
            <p:cNvSpPr/>
            <p:nvPr/>
          </p:nvSpPr>
          <p:spPr>
            <a:xfrm flipH="1">
              <a:off x="704850" y="609600"/>
              <a:ext cx="4629150" cy="1676400"/>
            </a:xfrm>
            <a:prstGeom prst="round2DiagRect">
              <a:avLst>
                <a:gd name="adj1" fmla="val 23994"/>
                <a:gd name="adj2" fmla="val 0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5" name="Group 19"/>
            <p:cNvGrpSpPr/>
            <p:nvPr/>
          </p:nvGrpSpPr>
          <p:grpSpPr>
            <a:xfrm>
              <a:off x="557401" y="468000"/>
              <a:ext cx="772285" cy="792000"/>
              <a:chOff x="1499570" y="2667000"/>
              <a:chExt cx="1014238" cy="990600"/>
            </a:xfr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499570" y="2667000"/>
                <a:ext cx="0" cy="990600"/>
              </a:xfrm>
              <a:prstGeom prst="line">
                <a:avLst/>
              </a:prstGeom>
              <a:ln w="180975" cap="rnd">
                <a:solidFill>
                  <a:srgbClr val="E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523208" y="2667000"/>
                <a:ext cx="990600" cy="0"/>
              </a:xfrm>
              <a:prstGeom prst="line">
                <a:avLst/>
              </a:prstGeom>
              <a:ln w="180975" cap="rnd">
                <a:solidFill>
                  <a:srgbClr val="E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20"/>
            <p:cNvGrpSpPr/>
            <p:nvPr/>
          </p:nvGrpSpPr>
          <p:grpSpPr>
            <a:xfrm rot="10800000">
              <a:off x="4660800" y="1646400"/>
              <a:ext cx="825599" cy="792000"/>
              <a:chOff x="1524000" y="2667000"/>
              <a:chExt cx="1032624" cy="990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1524000" y="2667000"/>
                <a:ext cx="0" cy="990600"/>
              </a:xfrm>
              <a:prstGeom prst="line">
                <a:avLst/>
              </a:prstGeom>
              <a:ln w="180975" cap="rnd">
                <a:solidFill>
                  <a:srgbClr val="E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566024" y="2667000"/>
                <a:ext cx="990600" cy="0"/>
              </a:xfrm>
              <a:prstGeom prst="line">
                <a:avLst/>
              </a:prstGeom>
              <a:ln w="180975" cap="rnd">
                <a:solidFill>
                  <a:srgbClr val="E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356350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" y="76200"/>
            <a:ext cx="8964000" cy="6696000"/>
          </a:xfrm>
          <a:prstGeom prst="rect">
            <a:avLst/>
          </a:prstGeom>
          <a:noFill/>
          <a:ln w="95250" cmpd="thickThin">
            <a:solidFill>
              <a:srgbClr val="E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4267200" y="14478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 err="1" smtClean="0">
                <a:ln w="0">
                  <a:solidFill>
                    <a:schemeClr val="tx1"/>
                  </a:solidFill>
                </a:ln>
                <a:solidFill>
                  <a:srgbClr val="EA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ylfaen"/>
              </a:rPr>
              <a:t>Սխալ</a:t>
            </a:r>
            <a:r>
              <a:rPr lang="en-CA" sz="5400" b="1" dirty="0" smtClean="0">
                <a:ln w="0">
                  <a:solidFill>
                    <a:schemeClr val="tx1"/>
                  </a:solidFill>
                </a:ln>
                <a:solidFill>
                  <a:srgbClr val="EA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ylfaen"/>
              </a:rPr>
              <a:t>  է</a:t>
            </a:r>
            <a:endParaRPr lang="en-CA" sz="4800" b="1" dirty="0">
              <a:ln w="0">
                <a:solidFill>
                  <a:schemeClr val="tx1"/>
                </a:solidFill>
              </a:ln>
              <a:solidFill>
                <a:srgbClr val="EA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Sylfaen" pitchFamily="18" charset="0"/>
            </a:endParaRPr>
          </a:p>
        </p:txBody>
      </p:sp>
      <p:pic>
        <p:nvPicPr>
          <p:cNvPr id="27" name="Picture 3" descr="C:\Users\naira\Desktop\My documents\mat-nkar\Xar@\mortgage-rates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rcRect/>
          <a:stretch>
            <a:fillRect/>
          </a:stretch>
        </p:blipFill>
        <p:spPr bwMode="auto">
          <a:xfrm rot="10800000">
            <a:off x="609599" y="533400"/>
            <a:ext cx="1033149" cy="12192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2400" y="61722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Սիմոնյան</a:t>
            </a:r>
            <a:endParaRPr lang="en-CA" sz="1600" b="1" spc="-150" dirty="0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sz="1600" b="1" spc="-15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0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919537" y="3810000"/>
            <a:ext cx="5224463" cy="2971800"/>
            <a:chOff x="2547937" y="3733800"/>
            <a:chExt cx="5224463" cy="29718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35714" r="35714" b="28889"/>
            <a:stretch>
              <a:fillRect/>
            </a:stretch>
          </p:blipFill>
          <p:spPr bwMode="auto">
            <a:xfrm>
              <a:off x="4495800" y="3733800"/>
              <a:ext cx="1295400" cy="281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28" descr="C:\Users\naira\Desktop\Tangens\optionsbinaires-1.jpg"/>
            <p:cNvPicPr>
              <a:picLocks noChangeAspect="1" noChangeArrowheads="1"/>
            </p:cNvPicPr>
            <p:nvPr/>
          </p:nvPicPr>
          <p:blipFill>
            <a:blip r:embed="rId5" cstate="print"/>
            <a:srcRect l="50000"/>
            <a:stretch>
              <a:fillRect/>
            </a:stretch>
          </p:blipFill>
          <p:spPr bwMode="auto">
            <a:xfrm>
              <a:off x="5791200" y="5401404"/>
              <a:ext cx="1981200" cy="1304196"/>
            </a:xfrm>
            <a:prstGeom prst="rect">
              <a:avLst/>
            </a:prstGeom>
            <a:noFill/>
          </p:spPr>
        </p:pic>
        <p:pic>
          <p:nvPicPr>
            <p:cNvPr id="6" name="Picture 28" descr="C:\Users\naira\Desktop\Tangens\optionsbinaires-1.jpg"/>
            <p:cNvPicPr>
              <a:picLocks noChangeAspect="1" noChangeArrowheads="1"/>
            </p:cNvPicPr>
            <p:nvPr/>
          </p:nvPicPr>
          <p:blipFill>
            <a:blip r:embed="rId5" cstate="print"/>
            <a:srcRect r="50000"/>
            <a:stretch>
              <a:fillRect/>
            </a:stretch>
          </p:blipFill>
          <p:spPr bwMode="auto">
            <a:xfrm>
              <a:off x="2547937" y="5373189"/>
              <a:ext cx="2024063" cy="1332411"/>
            </a:xfrm>
            <a:prstGeom prst="rect">
              <a:avLst/>
            </a:prstGeom>
            <a:noFill/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356350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17</a:t>
            </a:fld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Flowchart: Document 6"/>
          <p:cNvSpPr/>
          <p:nvPr/>
        </p:nvSpPr>
        <p:spPr>
          <a:xfrm flipH="1">
            <a:off x="1447800" y="838200"/>
            <a:ext cx="6324600" cy="1143000"/>
          </a:xfrm>
          <a:prstGeom prst="flowChartDocument">
            <a:avLst/>
          </a:prstGeom>
          <a:noFill/>
          <a:ln w="88900" cmpd="thinThick">
            <a:solidFill>
              <a:srgbClr val="FF9B09"/>
            </a:solidFill>
          </a:ln>
          <a:effectLst>
            <a:outerShdw blurRad="38100" dist="177800" dir="3000000" algn="t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76199" y="76202"/>
            <a:ext cx="3374132" cy="1409606"/>
            <a:chOff x="76199" y="152400"/>
            <a:chExt cx="4195148" cy="1752600"/>
          </a:xfrm>
        </p:grpSpPr>
        <p:sp>
          <p:nvSpPr>
            <p:cNvPr id="10" name="TextBox 9"/>
            <p:cNvSpPr txBox="1"/>
            <p:nvPr/>
          </p:nvSpPr>
          <p:spPr>
            <a:xfrm>
              <a:off x="76199" y="152400"/>
              <a:ext cx="4195148" cy="702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b="1" dirty="0" smtClean="0">
                  <a:latin typeface="Sylfaen" pitchFamily="18" charset="0"/>
                </a:rPr>
                <a:t>ԱՌԱՋԱԴՐԱՆՔ</a:t>
              </a:r>
              <a:endParaRPr lang="en-CA" sz="2800" b="1" dirty="0">
                <a:latin typeface="Sylfaen" pitchFamily="18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52400" y="685800"/>
              <a:ext cx="1981200" cy="1219200"/>
              <a:chOff x="457200" y="2209800"/>
              <a:chExt cx="1981200" cy="1219200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7407" r="3429"/>
              <a:stretch>
                <a:fillRect/>
              </a:stretch>
            </p:blipFill>
            <p:spPr bwMode="auto">
              <a:xfrm>
                <a:off x="457200" y="2209800"/>
                <a:ext cx="1981200" cy="1219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3" name="TextBox 9"/>
              <p:cNvSpPr txBox="1"/>
              <p:nvPr/>
            </p:nvSpPr>
            <p:spPr>
              <a:xfrm>
                <a:off x="1044191" y="2339587"/>
                <a:ext cx="838200" cy="1033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4800" b="1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latin typeface="Sylfaen" panose="010A0502050306030303" pitchFamily="18" charset="0"/>
                  </a:rPr>
                  <a:t>3</a:t>
                </a:r>
                <a:endParaRPr lang="en-CA" sz="4800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Sylfaen" panose="010A0502050306030303" pitchFamily="18" charset="0"/>
                </a:endParaRP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1752600" y="9906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y-AM" sz="3200" dirty="0" smtClean="0">
                <a:latin typeface="Sylfaen" pitchFamily="18" charset="0"/>
              </a:rPr>
              <a:t>Ա</a:t>
            </a:r>
            <a:r>
              <a:rPr lang="en-CA" sz="3200" dirty="0" err="1" smtClean="0">
                <a:latin typeface="Sylfaen" pitchFamily="18" charset="0"/>
              </a:rPr>
              <a:t>րդյոք</a:t>
            </a:r>
            <a:r>
              <a:rPr lang="en-CA" sz="3200" dirty="0" smtClean="0">
                <a:latin typeface="Sylfaen" pitchFamily="18" charset="0"/>
              </a:rPr>
              <a:t>  </a:t>
            </a:r>
            <a:r>
              <a:rPr lang="en-CA" sz="3200" dirty="0" err="1" smtClean="0">
                <a:latin typeface="Sylfaen" pitchFamily="18" charset="0"/>
              </a:rPr>
              <a:t>ճշմարի</a:t>
            </a:r>
            <a:r>
              <a:rPr lang="hy-AM" sz="3200" dirty="0" smtClean="0">
                <a:latin typeface="Sylfaen"/>
              </a:rPr>
              <a:t>՞</a:t>
            </a:r>
            <a:r>
              <a:rPr lang="en-CA" sz="3200" dirty="0" smtClean="0">
                <a:latin typeface="Sylfaen" pitchFamily="18" charset="0"/>
              </a:rPr>
              <a:t>տ  է  </a:t>
            </a:r>
            <a:r>
              <a:rPr lang="en-CA" sz="3200" dirty="0" err="1" smtClean="0">
                <a:latin typeface="Sylfaen" pitchFamily="18" charset="0"/>
              </a:rPr>
              <a:t>պնդումը</a:t>
            </a:r>
            <a:r>
              <a:rPr lang="en-CA" sz="3200" dirty="0" smtClean="0">
                <a:latin typeface="Sylfaen" pitchFamily="18" charset="0"/>
              </a:rPr>
              <a:t>.</a:t>
            </a:r>
            <a:endParaRPr lang="en-CA" sz="3200" dirty="0">
              <a:latin typeface="Sylfaen" pitchFamily="18" charset="0"/>
            </a:endParaRPr>
          </a:p>
        </p:txBody>
      </p:sp>
      <p:sp>
        <p:nvSpPr>
          <p:cNvPr id="15" name="TextBox 14">
            <a:hlinkClick r:id="rId7" action="ppaction://hlinksldjump"/>
          </p:cNvPr>
          <p:cNvSpPr txBox="1"/>
          <p:nvPr/>
        </p:nvSpPr>
        <p:spPr>
          <a:xfrm>
            <a:off x="4191000" y="5486400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noFill/>
                <a:latin typeface="Sylfaen" pitchFamily="18" charset="0"/>
              </a:rPr>
              <a:t>1</a:t>
            </a:r>
            <a:endParaRPr lang="en-CA" sz="3200" b="1" dirty="0" smtClean="0">
              <a:noFill/>
              <a:latin typeface="Sylfaen" pitchFamily="18" charset="0"/>
            </a:endParaRPr>
          </a:p>
          <a:p>
            <a:pPr algn="ctr"/>
            <a:r>
              <a:rPr lang="en-CA" sz="3200" b="1" dirty="0" smtClean="0">
                <a:ln w="0">
                  <a:solidFill>
                    <a:schemeClr val="tx1"/>
                  </a:solidFill>
                </a:ln>
                <a:solidFill>
                  <a:srgbClr val="00DE00"/>
                </a:solidFill>
                <a:latin typeface="Sylfaen" pitchFamily="18" charset="0"/>
              </a:rPr>
              <a:t>ԱՅՈ</a:t>
            </a:r>
            <a:endParaRPr lang="en-CA" sz="3200" b="1" dirty="0">
              <a:ln w="0">
                <a:solidFill>
                  <a:schemeClr val="tx1"/>
                </a:solidFill>
              </a:ln>
              <a:solidFill>
                <a:srgbClr val="00DE00"/>
              </a:solidFill>
              <a:latin typeface="Sylfaen" pitchFamily="18" charset="0"/>
            </a:endParaRPr>
          </a:p>
        </p:txBody>
      </p:sp>
      <p:sp>
        <p:nvSpPr>
          <p:cNvPr id="16" name="TextBox 15">
            <a:hlinkClick r:id="rId8" action="ppaction://hlinksldjump"/>
          </p:cNvPr>
          <p:cNvSpPr txBox="1"/>
          <p:nvPr/>
        </p:nvSpPr>
        <p:spPr>
          <a:xfrm>
            <a:off x="7848600" y="5486400"/>
            <a:ext cx="9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noFill/>
                <a:latin typeface="Sylfaen" pitchFamily="18" charset="0"/>
              </a:rPr>
              <a:t>1</a:t>
            </a:r>
            <a:endParaRPr lang="en-CA" sz="3200" b="1" dirty="0" smtClean="0">
              <a:noFill/>
              <a:latin typeface="Sylfaen" pitchFamily="18" charset="0"/>
            </a:endParaRPr>
          </a:p>
          <a:p>
            <a:pPr algn="ctr"/>
            <a:r>
              <a:rPr lang="en-CA" sz="3200" b="1" dirty="0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ՈՉ</a:t>
            </a:r>
            <a:endParaRPr lang="en-CA" sz="3200" b="1" dirty="0">
              <a:ln w="0">
                <a:solidFill>
                  <a:schemeClr val="tx1"/>
                </a:solidFill>
              </a:ln>
              <a:solidFill>
                <a:srgbClr val="FF0000"/>
              </a:solidFill>
              <a:latin typeface="Sylfaen" pitchFamily="18" charset="0"/>
            </a:endParaRPr>
          </a:p>
        </p:txBody>
      </p:sp>
      <p:sp>
        <p:nvSpPr>
          <p:cNvPr id="3430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3043" name="Rectangle 3"/>
          <p:cNvSpPr>
            <a:spLocks noChangeArrowheads="1"/>
          </p:cNvSpPr>
          <p:nvPr/>
        </p:nvSpPr>
        <p:spPr bwMode="auto">
          <a:xfrm>
            <a:off x="0" y="10747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30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30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304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30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495800" y="290578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Sylfaen" pitchFamily="18" charset="0"/>
              </a:rPr>
              <a:t>ֆունկցիայի  գրաֆիկ</a:t>
            </a:r>
            <a:r>
              <a:rPr lang="en-CA" sz="2800" dirty="0" smtClean="0">
                <a:latin typeface="Sylfaen" pitchFamily="18" charset="0"/>
              </a:rPr>
              <a:t>ն  է:</a:t>
            </a:r>
            <a:r>
              <a:rPr lang="ru-RU" sz="2800" dirty="0" smtClean="0">
                <a:latin typeface="Sylfaen" pitchFamily="18" charset="0"/>
              </a:rPr>
              <a:t>  </a:t>
            </a:r>
            <a:endParaRPr lang="en-CA" sz="3200" dirty="0">
              <a:latin typeface="Sylfaen" pitchFamily="18" charset="0"/>
            </a:endParaRPr>
          </a:p>
        </p:txBody>
      </p:sp>
      <p:grpSp>
        <p:nvGrpSpPr>
          <p:cNvPr id="17" name="Group 31"/>
          <p:cNvGrpSpPr/>
          <p:nvPr/>
        </p:nvGrpSpPr>
        <p:grpSpPr>
          <a:xfrm>
            <a:off x="381000" y="1981200"/>
            <a:ext cx="844800" cy="769441"/>
            <a:chOff x="533400" y="4191000"/>
            <a:chExt cx="844800" cy="769441"/>
          </a:xfrm>
        </p:grpSpPr>
        <p:sp>
          <p:nvSpPr>
            <p:cNvPr id="33" name="Rounded Rectangle 32"/>
            <p:cNvSpPr/>
            <p:nvPr/>
          </p:nvSpPr>
          <p:spPr>
            <a:xfrm>
              <a:off x="533400" y="4419600"/>
              <a:ext cx="838200" cy="5334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2400" y="4191000"/>
              <a:ext cx="685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4400" b="1" dirty="0" smtClean="0">
                  <a:ln w="0"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գ</a:t>
              </a:r>
              <a:endParaRPr lang="en-CA" sz="44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524000" y="21336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err="1" smtClean="0">
                <a:latin typeface="Sylfaen" pitchFamily="18" charset="0"/>
              </a:rPr>
              <a:t>Նկարում</a:t>
            </a:r>
            <a:r>
              <a:rPr lang="en-CA" sz="2800" dirty="0" smtClean="0">
                <a:latin typeface="Sylfaen" pitchFamily="18" charset="0"/>
              </a:rPr>
              <a:t>   </a:t>
            </a:r>
            <a:r>
              <a:rPr lang="en-CA" sz="2800" dirty="0" err="1" smtClean="0">
                <a:latin typeface="Sylfaen" pitchFamily="18" charset="0"/>
              </a:rPr>
              <a:t>պատկերված</a:t>
            </a:r>
            <a:r>
              <a:rPr lang="ru-RU" sz="2800" dirty="0" smtClean="0">
                <a:latin typeface="Sylfaen" pitchFamily="18" charset="0"/>
              </a:rPr>
              <a:t>ը</a:t>
            </a:r>
            <a:r>
              <a:rPr lang="en-CA" sz="2800" dirty="0" smtClean="0">
                <a:latin typeface="Sylfaen" pitchFamily="18" charset="0"/>
              </a:rPr>
              <a:t>   </a:t>
            </a:r>
            <a:r>
              <a:rPr lang="en-US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y</a:t>
            </a:r>
            <a:r>
              <a:rPr lang="en-CA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=</a:t>
            </a:r>
            <a:r>
              <a:rPr lang="en-CA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/>
              </a:rPr>
              <a:t>|</a:t>
            </a:r>
            <a:r>
              <a:rPr lang="en-CA" sz="3600" dirty="0" err="1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tg</a:t>
            </a:r>
            <a:r>
              <a:rPr lang="en-CA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 x</a:t>
            </a:r>
            <a:r>
              <a:rPr lang="en-CA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/>
              </a:rPr>
              <a:t>|</a:t>
            </a:r>
            <a:r>
              <a:rPr lang="ru-RU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 </a:t>
            </a:r>
            <a:endParaRPr lang="en-CA" sz="3200" dirty="0">
              <a:ln w="0">
                <a:solidFill>
                  <a:sysClr val="windowText" lastClr="000000"/>
                </a:solidFill>
              </a:ln>
              <a:latin typeface="Sylfaen" pitchFamily="18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685800" y="3493800"/>
            <a:ext cx="3276600" cy="3364200"/>
            <a:chOff x="685800" y="2819400"/>
            <a:chExt cx="3276600" cy="3364200"/>
          </a:xfrm>
        </p:grpSpPr>
        <p:grpSp>
          <p:nvGrpSpPr>
            <p:cNvPr id="48" name="Group 47"/>
            <p:cNvGrpSpPr>
              <a:grpSpLocks noChangeAspect="1"/>
            </p:cNvGrpSpPr>
            <p:nvPr/>
          </p:nvGrpSpPr>
          <p:grpSpPr>
            <a:xfrm>
              <a:off x="838200" y="2819400"/>
              <a:ext cx="2860644" cy="3276000"/>
              <a:chOff x="2957222" y="2466000"/>
              <a:chExt cx="2986378" cy="3420000"/>
            </a:xfrm>
          </p:grpSpPr>
          <p:grpSp>
            <p:nvGrpSpPr>
              <p:cNvPr id="36" name="Group 69"/>
              <p:cNvGrpSpPr/>
              <p:nvPr/>
            </p:nvGrpSpPr>
            <p:grpSpPr>
              <a:xfrm>
                <a:off x="2964292" y="2466000"/>
                <a:ext cx="2979308" cy="3420000"/>
                <a:chOff x="2768341" y="1086809"/>
                <a:chExt cx="4095397" cy="4574197"/>
              </a:xfrm>
            </p:grpSpPr>
            <p:sp>
              <p:nvSpPr>
                <p:cNvPr id="40" name="Freeform 39"/>
                <p:cNvSpPr/>
                <p:nvPr/>
              </p:nvSpPr>
              <p:spPr>
                <a:xfrm>
                  <a:off x="5611317" y="1086809"/>
                  <a:ext cx="1252421" cy="4574197"/>
                </a:xfrm>
                <a:custGeom>
                  <a:avLst/>
                  <a:gdLst>
                    <a:gd name="connsiteX0" fmla="*/ 1181686 w 1181686"/>
                    <a:gd name="connsiteY0" fmla="*/ 0 h 4754880"/>
                    <a:gd name="connsiteX1" fmla="*/ 928468 w 1181686"/>
                    <a:gd name="connsiteY1" fmla="*/ 2096086 h 4754880"/>
                    <a:gd name="connsiteX2" fmla="*/ 267286 w 1181686"/>
                    <a:gd name="connsiteY2" fmla="*/ 2757267 h 4754880"/>
                    <a:gd name="connsiteX3" fmla="*/ 0 w 1181686"/>
                    <a:gd name="connsiteY3" fmla="*/ 4754880 h 4754880"/>
                    <a:gd name="connsiteX0" fmla="*/ 1181686 w 1181686"/>
                    <a:gd name="connsiteY0" fmla="*/ 0 h 4754880"/>
                    <a:gd name="connsiteX1" fmla="*/ 990600 w 1181686"/>
                    <a:gd name="connsiteY1" fmla="*/ 1981200 h 4754880"/>
                    <a:gd name="connsiteX2" fmla="*/ 267286 w 1181686"/>
                    <a:gd name="connsiteY2" fmla="*/ 2757267 h 4754880"/>
                    <a:gd name="connsiteX3" fmla="*/ 0 w 1181686"/>
                    <a:gd name="connsiteY3" fmla="*/ 4754880 h 4754880"/>
                    <a:gd name="connsiteX0" fmla="*/ 1181686 w 1181686"/>
                    <a:gd name="connsiteY0" fmla="*/ 0 h 4754880"/>
                    <a:gd name="connsiteX1" fmla="*/ 990600 w 1181686"/>
                    <a:gd name="connsiteY1" fmla="*/ 1981200 h 4754880"/>
                    <a:gd name="connsiteX2" fmla="*/ 228600 w 1181686"/>
                    <a:gd name="connsiteY2" fmla="*/ 2895600 h 4754880"/>
                    <a:gd name="connsiteX3" fmla="*/ 0 w 1181686"/>
                    <a:gd name="connsiteY3" fmla="*/ 4754880 h 47548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81686" h="4754880">
                      <a:moveTo>
                        <a:pt x="1181686" y="0"/>
                      </a:moveTo>
                      <a:cubicBezTo>
                        <a:pt x="1131277" y="818271"/>
                        <a:pt x="1149448" y="1498600"/>
                        <a:pt x="990600" y="1981200"/>
                      </a:cubicBezTo>
                      <a:cubicBezTo>
                        <a:pt x="831752" y="2463800"/>
                        <a:pt x="393700" y="2433320"/>
                        <a:pt x="228600" y="2895600"/>
                      </a:cubicBezTo>
                      <a:cubicBezTo>
                        <a:pt x="63500" y="3357880"/>
                        <a:pt x="56270" y="3977639"/>
                        <a:pt x="0" y="4754880"/>
                      </a:cubicBezTo>
                    </a:path>
                  </a:pathLst>
                </a:custGeom>
                <a:ln w="38100">
                  <a:solidFill>
                    <a:srgbClr val="28A8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>
                  <a:off x="4196015" y="1086809"/>
                  <a:ext cx="1252421" cy="4574197"/>
                </a:xfrm>
                <a:custGeom>
                  <a:avLst/>
                  <a:gdLst>
                    <a:gd name="connsiteX0" fmla="*/ 1181686 w 1181686"/>
                    <a:gd name="connsiteY0" fmla="*/ 0 h 4754880"/>
                    <a:gd name="connsiteX1" fmla="*/ 928468 w 1181686"/>
                    <a:gd name="connsiteY1" fmla="*/ 2096086 h 4754880"/>
                    <a:gd name="connsiteX2" fmla="*/ 267286 w 1181686"/>
                    <a:gd name="connsiteY2" fmla="*/ 2757267 h 4754880"/>
                    <a:gd name="connsiteX3" fmla="*/ 0 w 1181686"/>
                    <a:gd name="connsiteY3" fmla="*/ 4754880 h 4754880"/>
                    <a:gd name="connsiteX0" fmla="*/ 1181686 w 1181686"/>
                    <a:gd name="connsiteY0" fmla="*/ 0 h 4754880"/>
                    <a:gd name="connsiteX1" fmla="*/ 990600 w 1181686"/>
                    <a:gd name="connsiteY1" fmla="*/ 1981200 h 4754880"/>
                    <a:gd name="connsiteX2" fmla="*/ 267286 w 1181686"/>
                    <a:gd name="connsiteY2" fmla="*/ 2757267 h 4754880"/>
                    <a:gd name="connsiteX3" fmla="*/ 0 w 1181686"/>
                    <a:gd name="connsiteY3" fmla="*/ 4754880 h 4754880"/>
                    <a:gd name="connsiteX0" fmla="*/ 1181686 w 1181686"/>
                    <a:gd name="connsiteY0" fmla="*/ 0 h 4754880"/>
                    <a:gd name="connsiteX1" fmla="*/ 990600 w 1181686"/>
                    <a:gd name="connsiteY1" fmla="*/ 1981200 h 4754880"/>
                    <a:gd name="connsiteX2" fmla="*/ 228600 w 1181686"/>
                    <a:gd name="connsiteY2" fmla="*/ 2895600 h 4754880"/>
                    <a:gd name="connsiteX3" fmla="*/ 0 w 1181686"/>
                    <a:gd name="connsiteY3" fmla="*/ 4754880 h 47548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81686" h="4754880">
                      <a:moveTo>
                        <a:pt x="1181686" y="0"/>
                      </a:moveTo>
                      <a:cubicBezTo>
                        <a:pt x="1131277" y="818271"/>
                        <a:pt x="1149448" y="1498600"/>
                        <a:pt x="990600" y="1981200"/>
                      </a:cubicBezTo>
                      <a:cubicBezTo>
                        <a:pt x="831752" y="2463800"/>
                        <a:pt x="393700" y="2433320"/>
                        <a:pt x="228600" y="2895600"/>
                      </a:cubicBezTo>
                      <a:cubicBezTo>
                        <a:pt x="63500" y="3357880"/>
                        <a:pt x="56270" y="3977639"/>
                        <a:pt x="0" y="4754880"/>
                      </a:cubicBezTo>
                    </a:path>
                  </a:pathLst>
                </a:custGeom>
                <a:ln w="38100">
                  <a:solidFill>
                    <a:srgbClr val="28A8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2768341" y="1086809"/>
                  <a:ext cx="1252421" cy="4574197"/>
                </a:xfrm>
                <a:custGeom>
                  <a:avLst/>
                  <a:gdLst>
                    <a:gd name="connsiteX0" fmla="*/ 1181686 w 1181686"/>
                    <a:gd name="connsiteY0" fmla="*/ 0 h 4754880"/>
                    <a:gd name="connsiteX1" fmla="*/ 928468 w 1181686"/>
                    <a:gd name="connsiteY1" fmla="*/ 2096086 h 4754880"/>
                    <a:gd name="connsiteX2" fmla="*/ 267286 w 1181686"/>
                    <a:gd name="connsiteY2" fmla="*/ 2757267 h 4754880"/>
                    <a:gd name="connsiteX3" fmla="*/ 0 w 1181686"/>
                    <a:gd name="connsiteY3" fmla="*/ 4754880 h 4754880"/>
                    <a:gd name="connsiteX0" fmla="*/ 1181686 w 1181686"/>
                    <a:gd name="connsiteY0" fmla="*/ 0 h 4754880"/>
                    <a:gd name="connsiteX1" fmla="*/ 990600 w 1181686"/>
                    <a:gd name="connsiteY1" fmla="*/ 1981200 h 4754880"/>
                    <a:gd name="connsiteX2" fmla="*/ 267286 w 1181686"/>
                    <a:gd name="connsiteY2" fmla="*/ 2757267 h 4754880"/>
                    <a:gd name="connsiteX3" fmla="*/ 0 w 1181686"/>
                    <a:gd name="connsiteY3" fmla="*/ 4754880 h 4754880"/>
                    <a:gd name="connsiteX0" fmla="*/ 1181686 w 1181686"/>
                    <a:gd name="connsiteY0" fmla="*/ 0 h 4754880"/>
                    <a:gd name="connsiteX1" fmla="*/ 990600 w 1181686"/>
                    <a:gd name="connsiteY1" fmla="*/ 1981200 h 4754880"/>
                    <a:gd name="connsiteX2" fmla="*/ 228600 w 1181686"/>
                    <a:gd name="connsiteY2" fmla="*/ 2895600 h 4754880"/>
                    <a:gd name="connsiteX3" fmla="*/ 0 w 1181686"/>
                    <a:gd name="connsiteY3" fmla="*/ 4754880 h 47548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81686" h="4754880">
                      <a:moveTo>
                        <a:pt x="1181686" y="0"/>
                      </a:moveTo>
                      <a:cubicBezTo>
                        <a:pt x="1131277" y="818271"/>
                        <a:pt x="1149448" y="1498600"/>
                        <a:pt x="990600" y="1981200"/>
                      </a:cubicBezTo>
                      <a:cubicBezTo>
                        <a:pt x="831752" y="2463800"/>
                        <a:pt x="393700" y="2433320"/>
                        <a:pt x="228600" y="2895600"/>
                      </a:cubicBezTo>
                      <a:cubicBezTo>
                        <a:pt x="63500" y="3357880"/>
                        <a:pt x="56270" y="3977639"/>
                        <a:pt x="0" y="4754880"/>
                      </a:cubicBezTo>
                    </a:path>
                  </a:pathLst>
                </a:custGeom>
                <a:ln w="38100">
                  <a:solidFill>
                    <a:srgbClr val="28A8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>
                <a:off x="2957222" y="2466000"/>
                <a:ext cx="2986378" cy="3417666"/>
                <a:chOff x="2962267" y="2468812"/>
                <a:chExt cx="2986378" cy="3417666"/>
              </a:xfrm>
            </p:grpSpPr>
            <p:sp>
              <p:nvSpPr>
                <p:cNvPr id="44" name="Freeform 43"/>
                <p:cNvSpPr/>
                <p:nvPr/>
              </p:nvSpPr>
              <p:spPr>
                <a:xfrm flipV="1">
                  <a:off x="5047484" y="2478490"/>
                  <a:ext cx="901161" cy="3407988"/>
                </a:xfrm>
                <a:custGeom>
                  <a:avLst/>
                  <a:gdLst>
                    <a:gd name="connsiteX0" fmla="*/ 1181686 w 1181686"/>
                    <a:gd name="connsiteY0" fmla="*/ 0 h 4754880"/>
                    <a:gd name="connsiteX1" fmla="*/ 928468 w 1181686"/>
                    <a:gd name="connsiteY1" fmla="*/ 2096086 h 4754880"/>
                    <a:gd name="connsiteX2" fmla="*/ 267286 w 1181686"/>
                    <a:gd name="connsiteY2" fmla="*/ 2757267 h 4754880"/>
                    <a:gd name="connsiteX3" fmla="*/ 0 w 1181686"/>
                    <a:gd name="connsiteY3" fmla="*/ 4754880 h 4754880"/>
                    <a:gd name="connsiteX0" fmla="*/ 1181686 w 1181686"/>
                    <a:gd name="connsiteY0" fmla="*/ 0 h 4754880"/>
                    <a:gd name="connsiteX1" fmla="*/ 990600 w 1181686"/>
                    <a:gd name="connsiteY1" fmla="*/ 1981200 h 4754880"/>
                    <a:gd name="connsiteX2" fmla="*/ 267286 w 1181686"/>
                    <a:gd name="connsiteY2" fmla="*/ 2757267 h 4754880"/>
                    <a:gd name="connsiteX3" fmla="*/ 0 w 1181686"/>
                    <a:gd name="connsiteY3" fmla="*/ 4754880 h 4754880"/>
                    <a:gd name="connsiteX0" fmla="*/ 1181686 w 1181686"/>
                    <a:gd name="connsiteY0" fmla="*/ 0 h 4754880"/>
                    <a:gd name="connsiteX1" fmla="*/ 990600 w 1181686"/>
                    <a:gd name="connsiteY1" fmla="*/ 1981200 h 4754880"/>
                    <a:gd name="connsiteX2" fmla="*/ 228600 w 1181686"/>
                    <a:gd name="connsiteY2" fmla="*/ 2895600 h 4754880"/>
                    <a:gd name="connsiteX3" fmla="*/ 0 w 1181686"/>
                    <a:gd name="connsiteY3" fmla="*/ 4754880 h 4754880"/>
                    <a:gd name="connsiteX0" fmla="*/ 1109790 w 1109790"/>
                    <a:gd name="connsiteY0" fmla="*/ 0 h 4915272"/>
                    <a:gd name="connsiteX1" fmla="*/ 918704 w 1109790"/>
                    <a:gd name="connsiteY1" fmla="*/ 1981200 h 4915272"/>
                    <a:gd name="connsiteX2" fmla="*/ 156704 w 1109790"/>
                    <a:gd name="connsiteY2" fmla="*/ 2895600 h 4915272"/>
                    <a:gd name="connsiteX3" fmla="*/ 0 w 1109790"/>
                    <a:gd name="connsiteY3" fmla="*/ 4915272 h 4915272"/>
                    <a:gd name="connsiteX0" fmla="*/ 1109790 w 1109790"/>
                    <a:gd name="connsiteY0" fmla="*/ 0 h 4915272"/>
                    <a:gd name="connsiteX1" fmla="*/ 918704 w 1109790"/>
                    <a:gd name="connsiteY1" fmla="*/ 1981200 h 4915272"/>
                    <a:gd name="connsiteX2" fmla="*/ 156704 w 1109790"/>
                    <a:gd name="connsiteY2" fmla="*/ 2895600 h 4915272"/>
                    <a:gd name="connsiteX3" fmla="*/ 0 w 1109790"/>
                    <a:gd name="connsiteY3" fmla="*/ 4915272 h 4915272"/>
                    <a:gd name="connsiteX0" fmla="*/ 1109790 w 1109790"/>
                    <a:gd name="connsiteY0" fmla="*/ 0 h 4997193"/>
                    <a:gd name="connsiteX1" fmla="*/ 918704 w 1109790"/>
                    <a:gd name="connsiteY1" fmla="*/ 1981200 h 4997193"/>
                    <a:gd name="connsiteX2" fmla="*/ 156704 w 1109790"/>
                    <a:gd name="connsiteY2" fmla="*/ 2895600 h 4997193"/>
                    <a:gd name="connsiteX3" fmla="*/ 0 w 1109790"/>
                    <a:gd name="connsiteY3" fmla="*/ 4997193 h 4997193"/>
                    <a:gd name="connsiteX0" fmla="*/ 1109790 w 1109790"/>
                    <a:gd name="connsiteY0" fmla="*/ 0 h 4997193"/>
                    <a:gd name="connsiteX1" fmla="*/ 918704 w 1109790"/>
                    <a:gd name="connsiteY1" fmla="*/ 1981200 h 4997193"/>
                    <a:gd name="connsiteX2" fmla="*/ 156704 w 1109790"/>
                    <a:gd name="connsiteY2" fmla="*/ 2895600 h 4997193"/>
                    <a:gd name="connsiteX3" fmla="*/ 0 w 1109790"/>
                    <a:gd name="connsiteY3" fmla="*/ 4997193 h 4997193"/>
                    <a:gd name="connsiteX0" fmla="*/ 1109790 w 1109790"/>
                    <a:gd name="connsiteY0" fmla="*/ 0 h 4997193"/>
                    <a:gd name="connsiteX1" fmla="*/ 918704 w 1109790"/>
                    <a:gd name="connsiteY1" fmla="*/ 1981200 h 4997193"/>
                    <a:gd name="connsiteX2" fmla="*/ 156704 w 1109790"/>
                    <a:gd name="connsiteY2" fmla="*/ 2895600 h 4997193"/>
                    <a:gd name="connsiteX3" fmla="*/ 0 w 1109790"/>
                    <a:gd name="connsiteY3" fmla="*/ 4997193 h 4997193"/>
                    <a:gd name="connsiteX0" fmla="*/ 1119114 w 1119114"/>
                    <a:gd name="connsiteY0" fmla="*/ 0 h 4997193"/>
                    <a:gd name="connsiteX1" fmla="*/ 928028 w 1119114"/>
                    <a:gd name="connsiteY1" fmla="*/ 1981200 h 4997193"/>
                    <a:gd name="connsiteX2" fmla="*/ 153117 w 1119114"/>
                    <a:gd name="connsiteY2" fmla="*/ 2949163 h 4997193"/>
                    <a:gd name="connsiteX3" fmla="*/ 9324 w 1119114"/>
                    <a:gd name="connsiteY3" fmla="*/ 4997193 h 49971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19114" h="4997193">
                      <a:moveTo>
                        <a:pt x="1119114" y="0"/>
                      </a:moveTo>
                      <a:cubicBezTo>
                        <a:pt x="1068705" y="818271"/>
                        <a:pt x="1089027" y="1489673"/>
                        <a:pt x="928028" y="1981200"/>
                      </a:cubicBezTo>
                      <a:cubicBezTo>
                        <a:pt x="767029" y="2472727"/>
                        <a:pt x="306234" y="2446498"/>
                        <a:pt x="153117" y="2949163"/>
                      </a:cubicBezTo>
                      <a:cubicBezTo>
                        <a:pt x="0" y="3451829"/>
                        <a:pt x="72130" y="4181651"/>
                        <a:pt x="9324" y="4997193"/>
                      </a:cubicBezTo>
                    </a:path>
                  </a:pathLst>
                </a:custGeom>
                <a:ln w="38100">
                  <a:solidFill>
                    <a:srgbClr val="28A8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V="1">
                  <a:off x="4002676" y="2468812"/>
                  <a:ext cx="901161" cy="3407988"/>
                </a:xfrm>
                <a:custGeom>
                  <a:avLst/>
                  <a:gdLst>
                    <a:gd name="connsiteX0" fmla="*/ 1181686 w 1181686"/>
                    <a:gd name="connsiteY0" fmla="*/ 0 h 4754880"/>
                    <a:gd name="connsiteX1" fmla="*/ 928468 w 1181686"/>
                    <a:gd name="connsiteY1" fmla="*/ 2096086 h 4754880"/>
                    <a:gd name="connsiteX2" fmla="*/ 267286 w 1181686"/>
                    <a:gd name="connsiteY2" fmla="*/ 2757267 h 4754880"/>
                    <a:gd name="connsiteX3" fmla="*/ 0 w 1181686"/>
                    <a:gd name="connsiteY3" fmla="*/ 4754880 h 4754880"/>
                    <a:gd name="connsiteX0" fmla="*/ 1181686 w 1181686"/>
                    <a:gd name="connsiteY0" fmla="*/ 0 h 4754880"/>
                    <a:gd name="connsiteX1" fmla="*/ 990600 w 1181686"/>
                    <a:gd name="connsiteY1" fmla="*/ 1981200 h 4754880"/>
                    <a:gd name="connsiteX2" fmla="*/ 267286 w 1181686"/>
                    <a:gd name="connsiteY2" fmla="*/ 2757267 h 4754880"/>
                    <a:gd name="connsiteX3" fmla="*/ 0 w 1181686"/>
                    <a:gd name="connsiteY3" fmla="*/ 4754880 h 4754880"/>
                    <a:gd name="connsiteX0" fmla="*/ 1181686 w 1181686"/>
                    <a:gd name="connsiteY0" fmla="*/ 0 h 4754880"/>
                    <a:gd name="connsiteX1" fmla="*/ 990600 w 1181686"/>
                    <a:gd name="connsiteY1" fmla="*/ 1981200 h 4754880"/>
                    <a:gd name="connsiteX2" fmla="*/ 228600 w 1181686"/>
                    <a:gd name="connsiteY2" fmla="*/ 2895600 h 4754880"/>
                    <a:gd name="connsiteX3" fmla="*/ 0 w 1181686"/>
                    <a:gd name="connsiteY3" fmla="*/ 4754880 h 4754880"/>
                    <a:gd name="connsiteX0" fmla="*/ 1109790 w 1109790"/>
                    <a:gd name="connsiteY0" fmla="*/ 0 h 4915272"/>
                    <a:gd name="connsiteX1" fmla="*/ 918704 w 1109790"/>
                    <a:gd name="connsiteY1" fmla="*/ 1981200 h 4915272"/>
                    <a:gd name="connsiteX2" fmla="*/ 156704 w 1109790"/>
                    <a:gd name="connsiteY2" fmla="*/ 2895600 h 4915272"/>
                    <a:gd name="connsiteX3" fmla="*/ 0 w 1109790"/>
                    <a:gd name="connsiteY3" fmla="*/ 4915272 h 4915272"/>
                    <a:gd name="connsiteX0" fmla="*/ 1109790 w 1109790"/>
                    <a:gd name="connsiteY0" fmla="*/ 0 h 4915272"/>
                    <a:gd name="connsiteX1" fmla="*/ 918704 w 1109790"/>
                    <a:gd name="connsiteY1" fmla="*/ 1981200 h 4915272"/>
                    <a:gd name="connsiteX2" fmla="*/ 156704 w 1109790"/>
                    <a:gd name="connsiteY2" fmla="*/ 2895600 h 4915272"/>
                    <a:gd name="connsiteX3" fmla="*/ 0 w 1109790"/>
                    <a:gd name="connsiteY3" fmla="*/ 4915272 h 4915272"/>
                    <a:gd name="connsiteX0" fmla="*/ 1109790 w 1109790"/>
                    <a:gd name="connsiteY0" fmla="*/ 0 h 4997193"/>
                    <a:gd name="connsiteX1" fmla="*/ 918704 w 1109790"/>
                    <a:gd name="connsiteY1" fmla="*/ 1981200 h 4997193"/>
                    <a:gd name="connsiteX2" fmla="*/ 156704 w 1109790"/>
                    <a:gd name="connsiteY2" fmla="*/ 2895600 h 4997193"/>
                    <a:gd name="connsiteX3" fmla="*/ 0 w 1109790"/>
                    <a:gd name="connsiteY3" fmla="*/ 4997193 h 4997193"/>
                    <a:gd name="connsiteX0" fmla="*/ 1109790 w 1109790"/>
                    <a:gd name="connsiteY0" fmla="*/ 0 h 4997193"/>
                    <a:gd name="connsiteX1" fmla="*/ 918704 w 1109790"/>
                    <a:gd name="connsiteY1" fmla="*/ 1981200 h 4997193"/>
                    <a:gd name="connsiteX2" fmla="*/ 156704 w 1109790"/>
                    <a:gd name="connsiteY2" fmla="*/ 2895600 h 4997193"/>
                    <a:gd name="connsiteX3" fmla="*/ 0 w 1109790"/>
                    <a:gd name="connsiteY3" fmla="*/ 4997193 h 4997193"/>
                    <a:gd name="connsiteX0" fmla="*/ 1109790 w 1109790"/>
                    <a:gd name="connsiteY0" fmla="*/ 0 h 4997193"/>
                    <a:gd name="connsiteX1" fmla="*/ 918704 w 1109790"/>
                    <a:gd name="connsiteY1" fmla="*/ 1981200 h 4997193"/>
                    <a:gd name="connsiteX2" fmla="*/ 156704 w 1109790"/>
                    <a:gd name="connsiteY2" fmla="*/ 2895600 h 4997193"/>
                    <a:gd name="connsiteX3" fmla="*/ 0 w 1109790"/>
                    <a:gd name="connsiteY3" fmla="*/ 4997193 h 4997193"/>
                    <a:gd name="connsiteX0" fmla="*/ 1119114 w 1119114"/>
                    <a:gd name="connsiteY0" fmla="*/ 0 h 4997193"/>
                    <a:gd name="connsiteX1" fmla="*/ 928028 w 1119114"/>
                    <a:gd name="connsiteY1" fmla="*/ 1981200 h 4997193"/>
                    <a:gd name="connsiteX2" fmla="*/ 153117 w 1119114"/>
                    <a:gd name="connsiteY2" fmla="*/ 2949163 h 4997193"/>
                    <a:gd name="connsiteX3" fmla="*/ 9324 w 1119114"/>
                    <a:gd name="connsiteY3" fmla="*/ 4997193 h 49971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19114" h="4997193">
                      <a:moveTo>
                        <a:pt x="1119114" y="0"/>
                      </a:moveTo>
                      <a:cubicBezTo>
                        <a:pt x="1068705" y="818271"/>
                        <a:pt x="1089027" y="1489673"/>
                        <a:pt x="928028" y="1981200"/>
                      </a:cubicBezTo>
                      <a:cubicBezTo>
                        <a:pt x="767029" y="2472727"/>
                        <a:pt x="306234" y="2446498"/>
                        <a:pt x="153117" y="2949163"/>
                      </a:cubicBezTo>
                      <a:cubicBezTo>
                        <a:pt x="0" y="3451829"/>
                        <a:pt x="72130" y="4181651"/>
                        <a:pt x="9324" y="4997193"/>
                      </a:cubicBezTo>
                    </a:path>
                  </a:pathLst>
                </a:custGeom>
                <a:ln w="38100">
                  <a:solidFill>
                    <a:srgbClr val="28A8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flipV="1">
                  <a:off x="2962267" y="2468812"/>
                  <a:ext cx="901161" cy="3407988"/>
                </a:xfrm>
                <a:custGeom>
                  <a:avLst/>
                  <a:gdLst>
                    <a:gd name="connsiteX0" fmla="*/ 1181686 w 1181686"/>
                    <a:gd name="connsiteY0" fmla="*/ 0 h 4754880"/>
                    <a:gd name="connsiteX1" fmla="*/ 928468 w 1181686"/>
                    <a:gd name="connsiteY1" fmla="*/ 2096086 h 4754880"/>
                    <a:gd name="connsiteX2" fmla="*/ 267286 w 1181686"/>
                    <a:gd name="connsiteY2" fmla="*/ 2757267 h 4754880"/>
                    <a:gd name="connsiteX3" fmla="*/ 0 w 1181686"/>
                    <a:gd name="connsiteY3" fmla="*/ 4754880 h 4754880"/>
                    <a:gd name="connsiteX0" fmla="*/ 1181686 w 1181686"/>
                    <a:gd name="connsiteY0" fmla="*/ 0 h 4754880"/>
                    <a:gd name="connsiteX1" fmla="*/ 990600 w 1181686"/>
                    <a:gd name="connsiteY1" fmla="*/ 1981200 h 4754880"/>
                    <a:gd name="connsiteX2" fmla="*/ 267286 w 1181686"/>
                    <a:gd name="connsiteY2" fmla="*/ 2757267 h 4754880"/>
                    <a:gd name="connsiteX3" fmla="*/ 0 w 1181686"/>
                    <a:gd name="connsiteY3" fmla="*/ 4754880 h 4754880"/>
                    <a:gd name="connsiteX0" fmla="*/ 1181686 w 1181686"/>
                    <a:gd name="connsiteY0" fmla="*/ 0 h 4754880"/>
                    <a:gd name="connsiteX1" fmla="*/ 990600 w 1181686"/>
                    <a:gd name="connsiteY1" fmla="*/ 1981200 h 4754880"/>
                    <a:gd name="connsiteX2" fmla="*/ 228600 w 1181686"/>
                    <a:gd name="connsiteY2" fmla="*/ 2895600 h 4754880"/>
                    <a:gd name="connsiteX3" fmla="*/ 0 w 1181686"/>
                    <a:gd name="connsiteY3" fmla="*/ 4754880 h 4754880"/>
                    <a:gd name="connsiteX0" fmla="*/ 1109790 w 1109790"/>
                    <a:gd name="connsiteY0" fmla="*/ 0 h 4915272"/>
                    <a:gd name="connsiteX1" fmla="*/ 918704 w 1109790"/>
                    <a:gd name="connsiteY1" fmla="*/ 1981200 h 4915272"/>
                    <a:gd name="connsiteX2" fmla="*/ 156704 w 1109790"/>
                    <a:gd name="connsiteY2" fmla="*/ 2895600 h 4915272"/>
                    <a:gd name="connsiteX3" fmla="*/ 0 w 1109790"/>
                    <a:gd name="connsiteY3" fmla="*/ 4915272 h 4915272"/>
                    <a:gd name="connsiteX0" fmla="*/ 1109790 w 1109790"/>
                    <a:gd name="connsiteY0" fmla="*/ 0 h 4915272"/>
                    <a:gd name="connsiteX1" fmla="*/ 918704 w 1109790"/>
                    <a:gd name="connsiteY1" fmla="*/ 1981200 h 4915272"/>
                    <a:gd name="connsiteX2" fmla="*/ 156704 w 1109790"/>
                    <a:gd name="connsiteY2" fmla="*/ 2895600 h 4915272"/>
                    <a:gd name="connsiteX3" fmla="*/ 0 w 1109790"/>
                    <a:gd name="connsiteY3" fmla="*/ 4915272 h 4915272"/>
                    <a:gd name="connsiteX0" fmla="*/ 1109790 w 1109790"/>
                    <a:gd name="connsiteY0" fmla="*/ 0 h 4997193"/>
                    <a:gd name="connsiteX1" fmla="*/ 918704 w 1109790"/>
                    <a:gd name="connsiteY1" fmla="*/ 1981200 h 4997193"/>
                    <a:gd name="connsiteX2" fmla="*/ 156704 w 1109790"/>
                    <a:gd name="connsiteY2" fmla="*/ 2895600 h 4997193"/>
                    <a:gd name="connsiteX3" fmla="*/ 0 w 1109790"/>
                    <a:gd name="connsiteY3" fmla="*/ 4997193 h 4997193"/>
                    <a:gd name="connsiteX0" fmla="*/ 1109790 w 1109790"/>
                    <a:gd name="connsiteY0" fmla="*/ 0 h 4997193"/>
                    <a:gd name="connsiteX1" fmla="*/ 918704 w 1109790"/>
                    <a:gd name="connsiteY1" fmla="*/ 1981200 h 4997193"/>
                    <a:gd name="connsiteX2" fmla="*/ 156704 w 1109790"/>
                    <a:gd name="connsiteY2" fmla="*/ 2895600 h 4997193"/>
                    <a:gd name="connsiteX3" fmla="*/ 0 w 1109790"/>
                    <a:gd name="connsiteY3" fmla="*/ 4997193 h 4997193"/>
                    <a:gd name="connsiteX0" fmla="*/ 1109790 w 1109790"/>
                    <a:gd name="connsiteY0" fmla="*/ 0 h 4997193"/>
                    <a:gd name="connsiteX1" fmla="*/ 918704 w 1109790"/>
                    <a:gd name="connsiteY1" fmla="*/ 1981200 h 4997193"/>
                    <a:gd name="connsiteX2" fmla="*/ 156704 w 1109790"/>
                    <a:gd name="connsiteY2" fmla="*/ 2895600 h 4997193"/>
                    <a:gd name="connsiteX3" fmla="*/ 0 w 1109790"/>
                    <a:gd name="connsiteY3" fmla="*/ 4997193 h 4997193"/>
                    <a:gd name="connsiteX0" fmla="*/ 1119114 w 1119114"/>
                    <a:gd name="connsiteY0" fmla="*/ 0 h 4997193"/>
                    <a:gd name="connsiteX1" fmla="*/ 928028 w 1119114"/>
                    <a:gd name="connsiteY1" fmla="*/ 1981200 h 4997193"/>
                    <a:gd name="connsiteX2" fmla="*/ 153117 w 1119114"/>
                    <a:gd name="connsiteY2" fmla="*/ 2949163 h 4997193"/>
                    <a:gd name="connsiteX3" fmla="*/ 9324 w 1119114"/>
                    <a:gd name="connsiteY3" fmla="*/ 4997193 h 49971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19114" h="4997193">
                      <a:moveTo>
                        <a:pt x="1119114" y="0"/>
                      </a:moveTo>
                      <a:cubicBezTo>
                        <a:pt x="1068705" y="818271"/>
                        <a:pt x="1089027" y="1489673"/>
                        <a:pt x="928028" y="1981200"/>
                      </a:cubicBezTo>
                      <a:cubicBezTo>
                        <a:pt x="767029" y="2472727"/>
                        <a:pt x="306234" y="2446498"/>
                        <a:pt x="153117" y="2949163"/>
                      </a:cubicBezTo>
                      <a:cubicBezTo>
                        <a:pt x="0" y="3451829"/>
                        <a:pt x="72130" y="4181651"/>
                        <a:pt x="9324" y="4997193"/>
                      </a:cubicBezTo>
                    </a:path>
                  </a:pathLst>
                </a:custGeom>
                <a:ln w="38100">
                  <a:solidFill>
                    <a:srgbClr val="28A8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</p:grpSp>
        <p:sp>
          <p:nvSpPr>
            <p:cNvPr id="49" name="Rectangle 48"/>
            <p:cNvSpPr/>
            <p:nvPr/>
          </p:nvSpPr>
          <p:spPr>
            <a:xfrm>
              <a:off x="685800" y="4507200"/>
              <a:ext cx="3276600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8" name="Rectangle 7"/>
          <p:cNvSpPr/>
          <p:nvPr/>
        </p:nvSpPr>
        <p:spPr>
          <a:xfrm>
            <a:off x="76200" y="76200"/>
            <a:ext cx="8964000" cy="6705600"/>
          </a:xfrm>
          <a:prstGeom prst="rect">
            <a:avLst/>
          </a:prstGeom>
          <a:noFill/>
          <a:ln w="44450">
            <a:solidFill>
              <a:srgbClr val="FF9B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2" name="Object 3"/>
          <p:cNvGraphicFramePr>
            <a:graphicFrameLocks noChangeAspect="1"/>
          </p:cNvGraphicFramePr>
          <p:nvPr>
            <p:extLst/>
          </p:nvPr>
        </p:nvGraphicFramePr>
        <p:xfrm>
          <a:off x="2133600" y="5163823"/>
          <a:ext cx="318600" cy="551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86" name="Equation" r:id="rId9" imgW="164880" imgH="393480" progId="">
                  <p:embed/>
                </p:oleObj>
              </mc:Choice>
              <mc:Fallback>
                <p:oleObj name="Equation" r:id="rId9" imgW="164880" imgH="393480" progId="">
                  <p:embed/>
                  <p:pic>
                    <p:nvPicPr>
                      <p:cNvPr id="9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163823"/>
                        <a:ext cx="318600" cy="5511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3532" name="Object 12"/>
          <p:cNvGraphicFramePr>
            <a:graphicFrameLocks noChangeAspect="1"/>
          </p:cNvGraphicFramePr>
          <p:nvPr>
            <p:extLst/>
          </p:nvPr>
        </p:nvGraphicFramePr>
        <p:xfrm>
          <a:off x="914400" y="5159375"/>
          <a:ext cx="5429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87" name="Equation" r:id="rId11" imgW="279360" imgH="393480" progId="">
                  <p:embed/>
                </p:oleObj>
              </mc:Choice>
              <mc:Fallback>
                <p:oleObj name="Equation" r:id="rId11" imgW="279360" imgH="393480" progId="">
                  <p:embed/>
                  <p:pic>
                    <p:nvPicPr>
                      <p:cNvPr id="3635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59375"/>
                        <a:ext cx="54292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6" name="Group 95"/>
          <p:cNvGrpSpPr/>
          <p:nvPr/>
        </p:nvGrpSpPr>
        <p:grpSpPr>
          <a:xfrm>
            <a:off x="360000" y="3048000"/>
            <a:ext cx="3996000" cy="2536800"/>
            <a:chOff x="360000" y="3124200"/>
            <a:chExt cx="3996000" cy="2536800"/>
          </a:xfrm>
        </p:grpSpPr>
        <p:grpSp>
          <p:nvGrpSpPr>
            <p:cNvPr id="87" name="Group 86"/>
            <p:cNvGrpSpPr/>
            <p:nvPr/>
          </p:nvGrpSpPr>
          <p:grpSpPr>
            <a:xfrm>
              <a:off x="360000" y="3240000"/>
              <a:ext cx="3996000" cy="2376000"/>
              <a:chOff x="400200" y="3240000"/>
              <a:chExt cx="3996000" cy="2376000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1829400" y="3240000"/>
                <a:ext cx="0" cy="237600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400200" y="5274000"/>
                <a:ext cx="39960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/>
              <p:cNvSpPr txBox="1"/>
              <p:nvPr/>
            </p:nvSpPr>
            <p:spPr>
              <a:xfrm>
                <a:off x="4078800" y="5181600"/>
                <a:ext cx="261492" cy="3296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2000" dirty="0" smtClean="0">
                    <a:latin typeface="Sylfaen" pitchFamily="18" charset="0"/>
                  </a:rPr>
                  <a:t>x</a:t>
                </a:r>
                <a:endParaRPr lang="en-CA" sz="2000" dirty="0">
                  <a:latin typeface="Sylfaen" pitchFamily="18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768200" y="5220000"/>
                <a:ext cx="287208" cy="27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600" dirty="0" smtClean="0">
                    <a:latin typeface="Sylfaen" pitchFamily="18" charset="0"/>
                  </a:rPr>
                  <a:t>O</a:t>
                </a:r>
                <a:endParaRPr lang="en-CA" sz="1600" dirty="0">
                  <a:latin typeface="Sylfaen" pitchFamily="18" charset="0"/>
                </a:endParaRPr>
              </a:p>
            </p:txBody>
          </p:sp>
        </p:grpSp>
        <p:cxnSp>
          <p:nvCxnSpPr>
            <p:cNvPr id="89" name="Straight Connector 88"/>
            <p:cNvCxnSpPr/>
            <p:nvPr/>
          </p:nvCxnSpPr>
          <p:spPr>
            <a:xfrm>
              <a:off x="792000" y="3384000"/>
              <a:ext cx="0" cy="2232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3754800" y="3420000"/>
              <a:ext cx="0" cy="2232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2772000" y="3429000"/>
              <a:ext cx="0" cy="2232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524000" y="31242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latin typeface="Sylfaen" pitchFamily="18" charset="0"/>
                </a:rPr>
                <a:t>y</a:t>
              </a:r>
              <a:endParaRPr lang="en-CA" dirty="0">
                <a:latin typeface="Sylfaen" pitchFamily="18" charset="0"/>
              </a:endParaRPr>
            </a:p>
          </p:txBody>
        </p:sp>
      </p:grpSp>
      <p:graphicFrame>
        <p:nvGraphicFramePr>
          <p:cNvPr id="95" name="Object 5"/>
          <p:cNvGraphicFramePr>
            <a:graphicFrameLocks noChangeAspect="1"/>
          </p:cNvGraphicFramePr>
          <p:nvPr>
            <p:extLst/>
          </p:nvPr>
        </p:nvGraphicFramePr>
        <p:xfrm>
          <a:off x="3048000" y="5181600"/>
          <a:ext cx="457200" cy="542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88" name="Equation" r:id="rId13" imgW="241200" imgH="393480" progId="">
                  <p:embed/>
                </p:oleObj>
              </mc:Choice>
              <mc:Fallback>
                <p:oleObj name="Equation" r:id="rId13" imgW="241200" imgH="393480" progId="">
                  <p:embed/>
                  <p:pic>
                    <p:nvPicPr>
                      <p:cNvPr id="9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181600"/>
                        <a:ext cx="457200" cy="5420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6200" y="5983069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i="1" dirty="0" err="1" smtClean="0">
                <a:solidFill>
                  <a:srgbClr val="FF0000"/>
                </a:solidFill>
                <a:latin typeface="Sylfaen" pitchFamily="18" charset="0"/>
              </a:rPr>
              <a:t>Սեղմել</a:t>
            </a:r>
            <a:r>
              <a:rPr lang="en-CA" i="1" dirty="0" smtClean="0">
                <a:solidFill>
                  <a:srgbClr val="FF0000"/>
                </a:solidFill>
                <a:latin typeface="Sylfaen" pitchFamily="18" charset="0"/>
              </a:rPr>
              <a:t>  </a:t>
            </a:r>
            <a:r>
              <a:rPr lang="en-CA" b="1" i="1" dirty="0" smtClean="0">
                <a:solidFill>
                  <a:srgbClr val="FF0000"/>
                </a:solidFill>
                <a:latin typeface="Sylfaen" pitchFamily="18" charset="0"/>
                <a:ea typeface="Cambria Math"/>
              </a:rPr>
              <a:t>«ԱՅՈ»</a:t>
            </a:r>
            <a:r>
              <a:rPr lang="en-CA" b="1" i="1" dirty="0" smtClean="0">
                <a:solidFill>
                  <a:srgbClr val="FF0000"/>
                </a:solidFill>
                <a:latin typeface="Sylfaen" pitchFamily="18" charset="0"/>
              </a:rPr>
              <a:t>   </a:t>
            </a:r>
            <a:r>
              <a:rPr lang="en-CA" i="1" dirty="0" err="1" smtClean="0">
                <a:solidFill>
                  <a:srgbClr val="FF0000"/>
                </a:solidFill>
                <a:latin typeface="Sylfaen" pitchFamily="18" charset="0"/>
              </a:rPr>
              <a:t>կամ</a:t>
            </a:r>
            <a:r>
              <a:rPr lang="en-CA" i="1" dirty="0" smtClean="0">
                <a:solidFill>
                  <a:srgbClr val="FF0000"/>
                </a:solidFill>
                <a:latin typeface="Sylfaen" pitchFamily="18" charset="0"/>
              </a:rPr>
              <a:t>   </a:t>
            </a:r>
            <a:r>
              <a:rPr lang="en-CA" b="1" i="1" dirty="0" smtClean="0">
                <a:solidFill>
                  <a:srgbClr val="FF0000"/>
                </a:solidFill>
                <a:latin typeface="Sylfaen" pitchFamily="18" charset="0"/>
                <a:ea typeface="Cambria Math"/>
              </a:rPr>
              <a:t>«ՈՉ»</a:t>
            </a:r>
            <a:r>
              <a:rPr lang="en-CA" b="1" i="1" dirty="0" smtClean="0">
                <a:solidFill>
                  <a:srgbClr val="FF0000"/>
                </a:solidFill>
                <a:latin typeface="Sylfaen" pitchFamily="18" charset="0"/>
              </a:rPr>
              <a:t>  </a:t>
            </a:r>
            <a:r>
              <a:rPr lang="en-CA" i="1" dirty="0" err="1" smtClean="0">
                <a:solidFill>
                  <a:srgbClr val="FF0000"/>
                </a:solidFill>
                <a:latin typeface="Sylfaen" pitchFamily="18" charset="0"/>
              </a:rPr>
              <a:t>բառերի</a:t>
            </a:r>
            <a:r>
              <a:rPr lang="en-CA" i="1" dirty="0" smtClean="0">
                <a:solidFill>
                  <a:srgbClr val="FF0000"/>
                </a:solidFill>
                <a:latin typeface="Sylfaen" pitchFamily="18" charset="0"/>
              </a:rPr>
              <a:t>  </a:t>
            </a:r>
            <a:r>
              <a:rPr lang="en-CA" i="1" dirty="0" err="1" smtClean="0">
                <a:solidFill>
                  <a:srgbClr val="FF0000"/>
                </a:solidFill>
                <a:latin typeface="Sylfaen" pitchFamily="18" charset="0"/>
              </a:rPr>
              <a:t>վրա</a:t>
            </a:r>
            <a:r>
              <a:rPr lang="en-CA" i="1" dirty="0" smtClean="0">
                <a:solidFill>
                  <a:srgbClr val="FF0000"/>
                </a:solidFill>
                <a:latin typeface="Sylfae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5193748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3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3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50"/>
                            </p:stCondLst>
                            <p:childTnLst>
                              <p:par>
                                <p:cTn id="4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8" dur="10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50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10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50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7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 t="51927"/>
          <a:stretch>
            <a:fillRect/>
          </a:stretch>
        </p:blipFill>
        <p:spPr bwMode="auto">
          <a:xfrm>
            <a:off x="4724400" y="3657600"/>
            <a:ext cx="2070978" cy="203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27"/>
          <p:cNvGrpSpPr/>
          <p:nvPr/>
        </p:nvGrpSpPr>
        <p:grpSpPr>
          <a:xfrm>
            <a:off x="3258001" y="925200"/>
            <a:ext cx="4928998" cy="1970400"/>
            <a:chOff x="557401" y="468000"/>
            <a:chExt cx="4928998" cy="1970400"/>
          </a:xfrm>
        </p:grpSpPr>
        <p:sp>
          <p:nvSpPr>
            <p:cNvPr id="3" name="Round Diagonal Corner Rectangle 2"/>
            <p:cNvSpPr/>
            <p:nvPr/>
          </p:nvSpPr>
          <p:spPr>
            <a:xfrm flipH="1">
              <a:off x="704850" y="609600"/>
              <a:ext cx="4629150" cy="1676400"/>
            </a:xfrm>
            <a:prstGeom prst="round2DiagRect">
              <a:avLst>
                <a:gd name="adj1" fmla="val 23994"/>
                <a:gd name="adj2" fmla="val 0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5" name="Group 19"/>
            <p:cNvGrpSpPr/>
            <p:nvPr/>
          </p:nvGrpSpPr>
          <p:grpSpPr>
            <a:xfrm>
              <a:off x="557401" y="468000"/>
              <a:ext cx="772285" cy="792000"/>
              <a:chOff x="1499570" y="2667000"/>
              <a:chExt cx="1014238" cy="990600"/>
            </a:xfr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499570" y="2667000"/>
                <a:ext cx="0" cy="990600"/>
              </a:xfrm>
              <a:prstGeom prst="line">
                <a:avLst/>
              </a:prstGeom>
              <a:ln w="180975" cap="rnd">
                <a:solidFill>
                  <a:srgbClr val="E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523208" y="2667000"/>
                <a:ext cx="990600" cy="0"/>
              </a:xfrm>
              <a:prstGeom prst="line">
                <a:avLst/>
              </a:prstGeom>
              <a:ln w="180975" cap="rnd">
                <a:solidFill>
                  <a:srgbClr val="E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20"/>
            <p:cNvGrpSpPr/>
            <p:nvPr/>
          </p:nvGrpSpPr>
          <p:grpSpPr>
            <a:xfrm rot="10800000">
              <a:off x="4660800" y="1646400"/>
              <a:ext cx="825599" cy="792000"/>
              <a:chOff x="1524000" y="2667000"/>
              <a:chExt cx="1032624" cy="990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1524000" y="2667000"/>
                <a:ext cx="0" cy="990600"/>
              </a:xfrm>
              <a:prstGeom prst="line">
                <a:avLst/>
              </a:prstGeom>
              <a:ln w="180975" cap="rnd">
                <a:solidFill>
                  <a:srgbClr val="E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566024" y="2667000"/>
                <a:ext cx="990600" cy="0"/>
              </a:xfrm>
              <a:prstGeom prst="line">
                <a:avLst/>
              </a:prstGeom>
              <a:ln w="180975" cap="rnd">
                <a:solidFill>
                  <a:srgbClr val="EA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356350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" y="76200"/>
            <a:ext cx="8964000" cy="6696000"/>
          </a:xfrm>
          <a:prstGeom prst="rect">
            <a:avLst/>
          </a:prstGeom>
          <a:noFill/>
          <a:ln w="95250" cmpd="thickThin">
            <a:solidFill>
              <a:srgbClr val="E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4267200" y="14478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 err="1" smtClean="0">
                <a:ln w="0">
                  <a:solidFill>
                    <a:schemeClr val="tx1"/>
                  </a:solidFill>
                </a:ln>
                <a:solidFill>
                  <a:srgbClr val="EA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ylfaen"/>
              </a:rPr>
              <a:t>Սխալ</a:t>
            </a:r>
            <a:r>
              <a:rPr lang="en-CA" sz="5400" b="1" dirty="0" smtClean="0">
                <a:ln w="0">
                  <a:solidFill>
                    <a:schemeClr val="tx1"/>
                  </a:solidFill>
                </a:ln>
                <a:solidFill>
                  <a:srgbClr val="EA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ylfaen"/>
              </a:rPr>
              <a:t>  է</a:t>
            </a:r>
            <a:endParaRPr lang="en-CA" sz="4800" b="1" dirty="0">
              <a:ln w="0">
                <a:solidFill>
                  <a:schemeClr val="tx1"/>
                </a:solidFill>
              </a:ln>
              <a:solidFill>
                <a:srgbClr val="EA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Sylfaen" pitchFamily="18" charset="0"/>
            </a:endParaRPr>
          </a:p>
        </p:txBody>
      </p:sp>
      <p:pic>
        <p:nvPicPr>
          <p:cNvPr id="27" name="Picture 3" descr="C:\Users\naira\Desktop\My documents\mat-nkar\Xar@\mortgage-rates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rcRect/>
          <a:stretch>
            <a:fillRect/>
          </a:stretch>
        </p:blipFill>
        <p:spPr bwMode="auto">
          <a:xfrm rot="10800000">
            <a:off x="609599" y="533400"/>
            <a:ext cx="1033149" cy="12192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2400" y="61722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Սիմոնյան</a:t>
            </a:r>
          </a:p>
          <a:p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sz="1600" b="1" spc="-15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8429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 b="48218"/>
          <a:stretch>
            <a:fillRect/>
          </a:stretch>
        </p:blipFill>
        <p:spPr bwMode="auto">
          <a:xfrm>
            <a:off x="6710289" y="457198"/>
            <a:ext cx="1595511" cy="1689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27"/>
          <p:cNvGrpSpPr>
            <a:grpSpLocks noChangeAspect="1"/>
          </p:cNvGrpSpPr>
          <p:nvPr/>
        </p:nvGrpSpPr>
        <p:grpSpPr>
          <a:xfrm>
            <a:off x="457200" y="432000"/>
            <a:ext cx="3390601" cy="1396801"/>
            <a:chOff x="519946" y="414619"/>
            <a:chExt cx="5027127" cy="2070986"/>
          </a:xfrm>
        </p:grpSpPr>
        <p:sp>
          <p:nvSpPr>
            <p:cNvPr id="3" name="Round Diagonal Corner Rectangle 2"/>
            <p:cNvSpPr/>
            <p:nvPr/>
          </p:nvSpPr>
          <p:spPr>
            <a:xfrm flipH="1">
              <a:off x="704850" y="609600"/>
              <a:ext cx="4629150" cy="1676400"/>
            </a:xfrm>
            <a:prstGeom prst="round2DiagRect">
              <a:avLst>
                <a:gd name="adj1" fmla="val 23994"/>
                <a:gd name="adj2" fmla="val 0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27A4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6" name="Group 19"/>
            <p:cNvGrpSpPr/>
            <p:nvPr/>
          </p:nvGrpSpPr>
          <p:grpSpPr>
            <a:xfrm>
              <a:off x="519946" y="414619"/>
              <a:ext cx="907391" cy="792000"/>
              <a:chOff x="1450388" y="2600237"/>
              <a:chExt cx="1191673" cy="990601"/>
            </a:xfr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450392" y="2600237"/>
                <a:ext cx="0" cy="990601"/>
              </a:xfrm>
              <a:prstGeom prst="line">
                <a:avLst/>
              </a:prstGeom>
              <a:ln w="180975" cap="rnd">
                <a:solidFill>
                  <a:srgbClr val="2DB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450388" y="2600237"/>
                <a:ext cx="1191673" cy="0"/>
              </a:xfrm>
              <a:prstGeom prst="line">
                <a:avLst/>
              </a:prstGeom>
              <a:ln w="180975" cap="rnd">
                <a:solidFill>
                  <a:srgbClr val="2DB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20"/>
            <p:cNvGrpSpPr/>
            <p:nvPr/>
          </p:nvGrpSpPr>
          <p:grpSpPr>
            <a:xfrm rot="10800000">
              <a:off x="4586306" y="1693605"/>
              <a:ext cx="960767" cy="792000"/>
              <a:chOff x="1448112" y="2607958"/>
              <a:chExt cx="1201686" cy="990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1448114" y="2607958"/>
                <a:ext cx="0" cy="990600"/>
              </a:xfrm>
              <a:prstGeom prst="line">
                <a:avLst/>
              </a:prstGeom>
              <a:ln w="180975" cap="rnd">
                <a:solidFill>
                  <a:srgbClr val="2DB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448112" y="2607960"/>
                <a:ext cx="1201686" cy="0"/>
              </a:xfrm>
              <a:prstGeom prst="line">
                <a:avLst/>
              </a:prstGeom>
              <a:ln w="180975" cap="rnd">
                <a:solidFill>
                  <a:srgbClr val="2DB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356350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6001" y="6096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 err="1" smtClean="0">
                <a:ln w="0">
                  <a:solidFill>
                    <a:schemeClr val="tx1"/>
                  </a:solidFill>
                </a:ln>
                <a:solidFill>
                  <a:srgbClr val="00C4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ylfaen"/>
              </a:rPr>
              <a:t>Ճիշտ</a:t>
            </a:r>
            <a:r>
              <a:rPr lang="en-CA" sz="5400" b="1" dirty="0" smtClean="0">
                <a:ln w="0">
                  <a:solidFill>
                    <a:schemeClr val="tx1"/>
                  </a:solidFill>
                </a:ln>
                <a:solidFill>
                  <a:srgbClr val="00C4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ylfaen"/>
              </a:rPr>
              <a:t>  է</a:t>
            </a:r>
            <a:endParaRPr lang="en-CA" sz="4800" b="1" dirty="0">
              <a:ln w="0">
                <a:solidFill>
                  <a:schemeClr val="tx1"/>
                </a:solidFill>
              </a:ln>
              <a:solidFill>
                <a:srgbClr val="00C4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Sylfaen" pitchFamily="18" charset="0"/>
            </a:endParaRPr>
          </a:p>
        </p:txBody>
      </p:sp>
      <p:pic>
        <p:nvPicPr>
          <p:cNvPr id="27" name="Picture 3" descr="C:\Users\naira\Desktop\My documents\mat-nkar\Xar@\mortgage-rates7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rcRect/>
          <a:stretch>
            <a:fillRect/>
          </a:stretch>
        </p:blipFill>
        <p:spPr bwMode="auto">
          <a:xfrm>
            <a:off x="7620000" y="4884389"/>
            <a:ext cx="1143000" cy="1348833"/>
          </a:xfrm>
          <a:prstGeom prst="rect">
            <a:avLst/>
          </a:prstGeom>
          <a:noFill/>
        </p:spPr>
      </p:pic>
      <p:sp>
        <p:nvSpPr>
          <p:cNvPr id="75" name="Freeform 74"/>
          <p:cNvSpPr/>
          <p:nvPr/>
        </p:nvSpPr>
        <p:spPr>
          <a:xfrm>
            <a:off x="6096000" y="3124200"/>
            <a:ext cx="872748" cy="3276000"/>
          </a:xfrm>
          <a:custGeom>
            <a:avLst/>
            <a:gdLst>
              <a:gd name="connsiteX0" fmla="*/ 1181686 w 1181686"/>
              <a:gd name="connsiteY0" fmla="*/ 0 h 4754880"/>
              <a:gd name="connsiteX1" fmla="*/ 928468 w 1181686"/>
              <a:gd name="connsiteY1" fmla="*/ 2096086 h 4754880"/>
              <a:gd name="connsiteX2" fmla="*/ 267286 w 1181686"/>
              <a:gd name="connsiteY2" fmla="*/ 2757267 h 4754880"/>
              <a:gd name="connsiteX3" fmla="*/ 0 w 1181686"/>
              <a:gd name="connsiteY3" fmla="*/ 4754880 h 4754880"/>
              <a:gd name="connsiteX0" fmla="*/ 1181686 w 1181686"/>
              <a:gd name="connsiteY0" fmla="*/ 0 h 4754880"/>
              <a:gd name="connsiteX1" fmla="*/ 990600 w 1181686"/>
              <a:gd name="connsiteY1" fmla="*/ 1981200 h 4754880"/>
              <a:gd name="connsiteX2" fmla="*/ 267286 w 1181686"/>
              <a:gd name="connsiteY2" fmla="*/ 2757267 h 4754880"/>
              <a:gd name="connsiteX3" fmla="*/ 0 w 1181686"/>
              <a:gd name="connsiteY3" fmla="*/ 4754880 h 4754880"/>
              <a:gd name="connsiteX0" fmla="*/ 1181686 w 1181686"/>
              <a:gd name="connsiteY0" fmla="*/ 0 h 4754880"/>
              <a:gd name="connsiteX1" fmla="*/ 990600 w 1181686"/>
              <a:gd name="connsiteY1" fmla="*/ 1981200 h 4754880"/>
              <a:gd name="connsiteX2" fmla="*/ 228600 w 1181686"/>
              <a:gd name="connsiteY2" fmla="*/ 2895600 h 4754880"/>
              <a:gd name="connsiteX3" fmla="*/ 0 w 1181686"/>
              <a:gd name="connsiteY3" fmla="*/ 4754880 h 475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1686" h="4754880">
                <a:moveTo>
                  <a:pt x="1181686" y="0"/>
                </a:moveTo>
                <a:cubicBezTo>
                  <a:pt x="1131277" y="818271"/>
                  <a:pt x="1149448" y="1498600"/>
                  <a:pt x="990600" y="1981200"/>
                </a:cubicBezTo>
                <a:cubicBezTo>
                  <a:pt x="831752" y="2463800"/>
                  <a:pt x="393700" y="2433320"/>
                  <a:pt x="228600" y="2895600"/>
                </a:cubicBezTo>
                <a:cubicBezTo>
                  <a:pt x="63500" y="3357880"/>
                  <a:pt x="56270" y="3977639"/>
                  <a:pt x="0" y="4754880"/>
                </a:cubicBezTo>
              </a:path>
            </a:pathLst>
          </a:custGeom>
          <a:ln w="41275">
            <a:solidFill>
              <a:srgbClr val="28A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6" name="Freeform 75"/>
          <p:cNvSpPr/>
          <p:nvPr/>
        </p:nvSpPr>
        <p:spPr>
          <a:xfrm>
            <a:off x="5105400" y="3124200"/>
            <a:ext cx="872748" cy="3276000"/>
          </a:xfrm>
          <a:custGeom>
            <a:avLst/>
            <a:gdLst>
              <a:gd name="connsiteX0" fmla="*/ 1181686 w 1181686"/>
              <a:gd name="connsiteY0" fmla="*/ 0 h 4754880"/>
              <a:gd name="connsiteX1" fmla="*/ 928468 w 1181686"/>
              <a:gd name="connsiteY1" fmla="*/ 2096086 h 4754880"/>
              <a:gd name="connsiteX2" fmla="*/ 267286 w 1181686"/>
              <a:gd name="connsiteY2" fmla="*/ 2757267 h 4754880"/>
              <a:gd name="connsiteX3" fmla="*/ 0 w 1181686"/>
              <a:gd name="connsiteY3" fmla="*/ 4754880 h 4754880"/>
              <a:gd name="connsiteX0" fmla="*/ 1181686 w 1181686"/>
              <a:gd name="connsiteY0" fmla="*/ 0 h 4754880"/>
              <a:gd name="connsiteX1" fmla="*/ 990600 w 1181686"/>
              <a:gd name="connsiteY1" fmla="*/ 1981200 h 4754880"/>
              <a:gd name="connsiteX2" fmla="*/ 267286 w 1181686"/>
              <a:gd name="connsiteY2" fmla="*/ 2757267 h 4754880"/>
              <a:gd name="connsiteX3" fmla="*/ 0 w 1181686"/>
              <a:gd name="connsiteY3" fmla="*/ 4754880 h 4754880"/>
              <a:gd name="connsiteX0" fmla="*/ 1181686 w 1181686"/>
              <a:gd name="connsiteY0" fmla="*/ 0 h 4754880"/>
              <a:gd name="connsiteX1" fmla="*/ 990600 w 1181686"/>
              <a:gd name="connsiteY1" fmla="*/ 1981200 h 4754880"/>
              <a:gd name="connsiteX2" fmla="*/ 228600 w 1181686"/>
              <a:gd name="connsiteY2" fmla="*/ 2895600 h 4754880"/>
              <a:gd name="connsiteX3" fmla="*/ 0 w 1181686"/>
              <a:gd name="connsiteY3" fmla="*/ 4754880 h 475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1686" h="4754880">
                <a:moveTo>
                  <a:pt x="1181686" y="0"/>
                </a:moveTo>
                <a:cubicBezTo>
                  <a:pt x="1131277" y="818271"/>
                  <a:pt x="1149448" y="1498600"/>
                  <a:pt x="990600" y="1981200"/>
                </a:cubicBezTo>
                <a:cubicBezTo>
                  <a:pt x="831752" y="2463800"/>
                  <a:pt x="393700" y="2433320"/>
                  <a:pt x="228600" y="2895600"/>
                </a:cubicBezTo>
                <a:cubicBezTo>
                  <a:pt x="63500" y="3357880"/>
                  <a:pt x="56270" y="3977639"/>
                  <a:pt x="0" y="4754880"/>
                </a:cubicBezTo>
              </a:path>
            </a:pathLst>
          </a:custGeom>
          <a:ln w="41275">
            <a:solidFill>
              <a:srgbClr val="28A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7" name="Freeform 76"/>
          <p:cNvSpPr/>
          <p:nvPr/>
        </p:nvSpPr>
        <p:spPr>
          <a:xfrm>
            <a:off x="4108972" y="3124200"/>
            <a:ext cx="872748" cy="3276000"/>
          </a:xfrm>
          <a:custGeom>
            <a:avLst/>
            <a:gdLst>
              <a:gd name="connsiteX0" fmla="*/ 1181686 w 1181686"/>
              <a:gd name="connsiteY0" fmla="*/ 0 h 4754880"/>
              <a:gd name="connsiteX1" fmla="*/ 928468 w 1181686"/>
              <a:gd name="connsiteY1" fmla="*/ 2096086 h 4754880"/>
              <a:gd name="connsiteX2" fmla="*/ 267286 w 1181686"/>
              <a:gd name="connsiteY2" fmla="*/ 2757267 h 4754880"/>
              <a:gd name="connsiteX3" fmla="*/ 0 w 1181686"/>
              <a:gd name="connsiteY3" fmla="*/ 4754880 h 4754880"/>
              <a:gd name="connsiteX0" fmla="*/ 1181686 w 1181686"/>
              <a:gd name="connsiteY0" fmla="*/ 0 h 4754880"/>
              <a:gd name="connsiteX1" fmla="*/ 990600 w 1181686"/>
              <a:gd name="connsiteY1" fmla="*/ 1981200 h 4754880"/>
              <a:gd name="connsiteX2" fmla="*/ 267286 w 1181686"/>
              <a:gd name="connsiteY2" fmla="*/ 2757267 h 4754880"/>
              <a:gd name="connsiteX3" fmla="*/ 0 w 1181686"/>
              <a:gd name="connsiteY3" fmla="*/ 4754880 h 4754880"/>
              <a:gd name="connsiteX0" fmla="*/ 1181686 w 1181686"/>
              <a:gd name="connsiteY0" fmla="*/ 0 h 4754880"/>
              <a:gd name="connsiteX1" fmla="*/ 990600 w 1181686"/>
              <a:gd name="connsiteY1" fmla="*/ 1981200 h 4754880"/>
              <a:gd name="connsiteX2" fmla="*/ 228600 w 1181686"/>
              <a:gd name="connsiteY2" fmla="*/ 2895600 h 4754880"/>
              <a:gd name="connsiteX3" fmla="*/ 0 w 1181686"/>
              <a:gd name="connsiteY3" fmla="*/ 4754880 h 475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1686" h="4754880">
                <a:moveTo>
                  <a:pt x="1181686" y="0"/>
                </a:moveTo>
                <a:cubicBezTo>
                  <a:pt x="1131277" y="818271"/>
                  <a:pt x="1149448" y="1498600"/>
                  <a:pt x="990600" y="1981200"/>
                </a:cubicBezTo>
                <a:cubicBezTo>
                  <a:pt x="831752" y="2463800"/>
                  <a:pt x="393700" y="2433320"/>
                  <a:pt x="228600" y="2895600"/>
                </a:cubicBezTo>
                <a:cubicBezTo>
                  <a:pt x="63500" y="3357880"/>
                  <a:pt x="56270" y="3977639"/>
                  <a:pt x="0" y="4754880"/>
                </a:cubicBezTo>
              </a:path>
            </a:pathLst>
          </a:custGeom>
          <a:ln w="41275">
            <a:solidFill>
              <a:srgbClr val="28A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Freeform 64"/>
          <p:cNvSpPr/>
          <p:nvPr/>
        </p:nvSpPr>
        <p:spPr>
          <a:xfrm flipV="1">
            <a:off x="6099624" y="3133471"/>
            <a:ext cx="863220" cy="3264493"/>
          </a:xfrm>
          <a:custGeom>
            <a:avLst/>
            <a:gdLst>
              <a:gd name="connsiteX0" fmla="*/ 1181686 w 1181686"/>
              <a:gd name="connsiteY0" fmla="*/ 0 h 4754880"/>
              <a:gd name="connsiteX1" fmla="*/ 928468 w 1181686"/>
              <a:gd name="connsiteY1" fmla="*/ 2096086 h 4754880"/>
              <a:gd name="connsiteX2" fmla="*/ 267286 w 1181686"/>
              <a:gd name="connsiteY2" fmla="*/ 2757267 h 4754880"/>
              <a:gd name="connsiteX3" fmla="*/ 0 w 1181686"/>
              <a:gd name="connsiteY3" fmla="*/ 4754880 h 4754880"/>
              <a:gd name="connsiteX0" fmla="*/ 1181686 w 1181686"/>
              <a:gd name="connsiteY0" fmla="*/ 0 h 4754880"/>
              <a:gd name="connsiteX1" fmla="*/ 990600 w 1181686"/>
              <a:gd name="connsiteY1" fmla="*/ 1981200 h 4754880"/>
              <a:gd name="connsiteX2" fmla="*/ 267286 w 1181686"/>
              <a:gd name="connsiteY2" fmla="*/ 2757267 h 4754880"/>
              <a:gd name="connsiteX3" fmla="*/ 0 w 1181686"/>
              <a:gd name="connsiteY3" fmla="*/ 4754880 h 4754880"/>
              <a:gd name="connsiteX0" fmla="*/ 1181686 w 1181686"/>
              <a:gd name="connsiteY0" fmla="*/ 0 h 4754880"/>
              <a:gd name="connsiteX1" fmla="*/ 990600 w 1181686"/>
              <a:gd name="connsiteY1" fmla="*/ 1981200 h 4754880"/>
              <a:gd name="connsiteX2" fmla="*/ 228600 w 1181686"/>
              <a:gd name="connsiteY2" fmla="*/ 2895600 h 4754880"/>
              <a:gd name="connsiteX3" fmla="*/ 0 w 1181686"/>
              <a:gd name="connsiteY3" fmla="*/ 4754880 h 4754880"/>
              <a:gd name="connsiteX0" fmla="*/ 1109790 w 1109790"/>
              <a:gd name="connsiteY0" fmla="*/ 0 h 4915272"/>
              <a:gd name="connsiteX1" fmla="*/ 918704 w 1109790"/>
              <a:gd name="connsiteY1" fmla="*/ 1981200 h 4915272"/>
              <a:gd name="connsiteX2" fmla="*/ 156704 w 1109790"/>
              <a:gd name="connsiteY2" fmla="*/ 2895600 h 4915272"/>
              <a:gd name="connsiteX3" fmla="*/ 0 w 1109790"/>
              <a:gd name="connsiteY3" fmla="*/ 4915272 h 4915272"/>
              <a:gd name="connsiteX0" fmla="*/ 1109790 w 1109790"/>
              <a:gd name="connsiteY0" fmla="*/ 0 h 4915272"/>
              <a:gd name="connsiteX1" fmla="*/ 918704 w 1109790"/>
              <a:gd name="connsiteY1" fmla="*/ 1981200 h 4915272"/>
              <a:gd name="connsiteX2" fmla="*/ 156704 w 1109790"/>
              <a:gd name="connsiteY2" fmla="*/ 2895600 h 4915272"/>
              <a:gd name="connsiteX3" fmla="*/ 0 w 1109790"/>
              <a:gd name="connsiteY3" fmla="*/ 4915272 h 4915272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19114 w 1119114"/>
              <a:gd name="connsiteY0" fmla="*/ 0 h 4997193"/>
              <a:gd name="connsiteX1" fmla="*/ 928028 w 1119114"/>
              <a:gd name="connsiteY1" fmla="*/ 1981200 h 4997193"/>
              <a:gd name="connsiteX2" fmla="*/ 153117 w 1119114"/>
              <a:gd name="connsiteY2" fmla="*/ 2949163 h 4997193"/>
              <a:gd name="connsiteX3" fmla="*/ 9324 w 1119114"/>
              <a:gd name="connsiteY3" fmla="*/ 4997193 h 4997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114" h="4997193">
                <a:moveTo>
                  <a:pt x="1119114" y="0"/>
                </a:moveTo>
                <a:cubicBezTo>
                  <a:pt x="1068705" y="818271"/>
                  <a:pt x="1089027" y="1489673"/>
                  <a:pt x="928028" y="1981200"/>
                </a:cubicBezTo>
                <a:cubicBezTo>
                  <a:pt x="767029" y="2472727"/>
                  <a:pt x="306234" y="2446498"/>
                  <a:pt x="153117" y="2949163"/>
                </a:cubicBezTo>
                <a:cubicBezTo>
                  <a:pt x="0" y="3451829"/>
                  <a:pt x="72130" y="4181651"/>
                  <a:pt x="9324" y="4997193"/>
                </a:cubicBezTo>
              </a:path>
            </a:pathLst>
          </a:custGeom>
          <a:ln w="41275">
            <a:solidFill>
              <a:srgbClr val="28A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Freeform 68"/>
          <p:cNvSpPr/>
          <p:nvPr/>
        </p:nvSpPr>
        <p:spPr>
          <a:xfrm flipV="1">
            <a:off x="5098805" y="3124200"/>
            <a:ext cx="863220" cy="3264493"/>
          </a:xfrm>
          <a:custGeom>
            <a:avLst/>
            <a:gdLst>
              <a:gd name="connsiteX0" fmla="*/ 1181686 w 1181686"/>
              <a:gd name="connsiteY0" fmla="*/ 0 h 4754880"/>
              <a:gd name="connsiteX1" fmla="*/ 928468 w 1181686"/>
              <a:gd name="connsiteY1" fmla="*/ 2096086 h 4754880"/>
              <a:gd name="connsiteX2" fmla="*/ 267286 w 1181686"/>
              <a:gd name="connsiteY2" fmla="*/ 2757267 h 4754880"/>
              <a:gd name="connsiteX3" fmla="*/ 0 w 1181686"/>
              <a:gd name="connsiteY3" fmla="*/ 4754880 h 4754880"/>
              <a:gd name="connsiteX0" fmla="*/ 1181686 w 1181686"/>
              <a:gd name="connsiteY0" fmla="*/ 0 h 4754880"/>
              <a:gd name="connsiteX1" fmla="*/ 990600 w 1181686"/>
              <a:gd name="connsiteY1" fmla="*/ 1981200 h 4754880"/>
              <a:gd name="connsiteX2" fmla="*/ 267286 w 1181686"/>
              <a:gd name="connsiteY2" fmla="*/ 2757267 h 4754880"/>
              <a:gd name="connsiteX3" fmla="*/ 0 w 1181686"/>
              <a:gd name="connsiteY3" fmla="*/ 4754880 h 4754880"/>
              <a:gd name="connsiteX0" fmla="*/ 1181686 w 1181686"/>
              <a:gd name="connsiteY0" fmla="*/ 0 h 4754880"/>
              <a:gd name="connsiteX1" fmla="*/ 990600 w 1181686"/>
              <a:gd name="connsiteY1" fmla="*/ 1981200 h 4754880"/>
              <a:gd name="connsiteX2" fmla="*/ 228600 w 1181686"/>
              <a:gd name="connsiteY2" fmla="*/ 2895600 h 4754880"/>
              <a:gd name="connsiteX3" fmla="*/ 0 w 1181686"/>
              <a:gd name="connsiteY3" fmla="*/ 4754880 h 4754880"/>
              <a:gd name="connsiteX0" fmla="*/ 1109790 w 1109790"/>
              <a:gd name="connsiteY0" fmla="*/ 0 h 4915272"/>
              <a:gd name="connsiteX1" fmla="*/ 918704 w 1109790"/>
              <a:gd name="connsiteY1" fmla="*/ 1981200 h 4915272"/>
              <a:gd name="connsiteX2" fmla="*/ 156704 w 1109790"/>
              <a:gd name="connsiteY2" fmla="*/ 2895600 h 4915272"/>
              <a:gd name="connsiteX3" fmla="*/ 0 w 1109790"/>
              <a:gd name="connsiteY3" fmla="*/ 4915272 h 4915272"/>
              <a:gd name="connsiteX0" fmla="*/ 1109790 w 1109790"/>
              <a:gd name="connsiteY0" fmla="*/ 0 h 4915272"/>
              <a:gd name="connsiteX1" fmla="*/ 918704 w 1109790"/>
              <a:gd name="connsiteY1" fmla="*/ 1981200 h 4915272"/>
              <a:gd name="connsiteX2" fmla="*/ 156704 w 1109790"/>
              <a:gd name="connsiteY2" fmla="*/ 2895600 h 4915272"/>
              <a:gd name="connsiteX3" fmla="*/ 0 w 1109790"/>
              <a:gd name="connsiteY3" fmla="*/ 4915272 h 4915272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19114 w 1119114"/>
              <a:gd name="connsiteY0" fmla="*/ 0 h 4997193"/>
              <a:gd name="connsiteX1" fmla="*/ 928028 w 1119114"/>
              <a:gd name="connsiteY1" fmla="*/ 1981200 h 4997193"/>
              <a:gd name="connsiteX2" fmla="*/ 153117 w 1119114"/>
              <a:gd name="connsiteY2" fmla="*/ 2949163 h 4997193"/>
              <a:gd name="connsiteX3" fmla="*/ 9324 w 1119114"/>
              <a:gd name="connsiteY3" fmla="*/ 4997193 h 4997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114" h="4997193">
                <a:moveTo>
                  <a:pt x="1119114" y="0"/>
                </a:moveTo>
                <a:cubicBezTo>
                  <a:pt x="1068705" y="818271"/>
                  <a:pt x="1089027" y="1489673"/>
                  <a:pt x="928028" y="1981200"/>
                </a:cubicBezTo>
                <a:cubicBezTo>
                  <a:pt x="767029" y="2472727"/>
                  <a:pt x="306234" y="2446498"/>
                  <a:pt x="153117" y="2949163"/>
                </a:cubicBezTo>
                <a:cubicBezTo>
                  <a:pt x="0" y="3451829"/>
                  <a:pt x="72130" y="4181651"/>
                  <a:pt x="9324" y="4997193"/>
                </a:cubicBezTo>
              </a:path>
            </a:pathLst>
          </a:custGeom>
          <a:ln w="41275">
            <a:solidFill>
              <a:srgbClr val="28A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Freeform 69"/>
          <p:cNvSpPr/>
          <p:nvPr/>
        </p:nvSpPr>
        <p:spPr>
          <a:xfrm flipV="1">
            <a:off x="4102200" y="3124200"/>
            <a:ext cx="863220" cy="3264493"/>
          </a:xfrm>
          <a:custGeom>
            <a:avLst/>
            <a:gdLst>
              <a:gd name="connsiteX0" fmla="*/ 1181686 w 1181686"/>
              <a:gd name="connsiteY0" fmla="*/ 0 h 4754880"/>
              <a:gd name="connsiteX1" fmla="*/ 928468 w 1181686"/>
              <a:gd name="connsiteY1" fmla="*/ 2096086 h 4754880"/>
              <a:gd name="connsiteX2" fmla="*/ 267286 w 1181686"/>
              <a:gd name="connsiteY2" fmla="*/ 2757267 h 4754880"/>
              <a:gd name="connsiteX3" fmla="*/ 0 w 1181686"/>
              <a:gd name="connsiteY3" fmla="*/ 4754880 h 4754880"/>
              <a:gd name="connsiteX0" fmla="*/ 1181686 w 1181686"/>
              <a:gd name="connsiteY0" fmla="*/ 0 h 4754880"/>
              <a:gd name="connsiteX1" fmla="*/ 990600 w 1181686"/>
              <a:gd name="connsiteY1" fmla="*/ 1981200 h 4754880"/>
              <a:gd name="connsiteX2" fmla="*/ 267286 w 1181686"/>
              <a:gd name="connsiteY2" fmla="*/ 2757267 h 4754880"/>
              <a:gd name="connsiteX3" fmla="*/ 0 w 1181686"/>
              <a:gd name="connsiteY3" fmla="*/ 4754880 h 4754880"/>
              <a:gd name="connsiteX0" fmla="*/ 1181686 w 1181686"/>
              <a:gd name="connsiteY0" fmla="*/ 0 h 4754880"/>
              <a:gd name="connsiteX1" fmla="*/ 990600 w 1181686"/>
              <a:gd name="connsiteY1" fmla="*/ 1981200 h 4754880"/>
              <a:gd name="connsiteX2" fmla="*/ 228600 w 1181686"/>
              <a:gd name="connsiteY2" fmla="*/ 2895600 h 4754880"/>
              <a:gd name="connsiteX3" fmla="*/ 0 w 1181686"/>
              <a:gd name="connsiteY3" fmla="*/ 4754880 h 4754880"/>
              <a:gd name="connsiteX0" fmla="*/ 1109790 w 1109790"/>
              <a:gd name="connsiteY0" fmla="*/ 0 h 4915272"/>
              <a:gd name="connsiteX1" fmla="*/ 918704 w 1109790"/>
              <a:gd name="connsiteY1" fmla="*/ 1981200 h 4915272"/>
              <a:gd name="connsiteX2" fmla="*/ 156704 w 1109790"/>
              <a:gd name="connsiteY2" fmla="*/ 2895600 h 4915272"/>
              <a:gd name="connsiteX3" fmla="*/ 0 w 1109790"/>
              <a:gd name="connsiteY3" fmla="*/ 4915272 h 4915272"/>
              <a:gd name="connsiteX0" fmla="*/ 1109790 w 1109790"/>
              <a:gd name="connsiteY0" fmla="*/ 0 h 4915272"/>
              <a:gd name="connsiteX1" fmla="*/ 918704 w 1109790"/>
              <a:gd name="connsiteY1" fmla="*/ 1981200 h 4915272"/>
              <a:gd name="connsiteX2" fmla="*/ 156704 w 1109790"/>
              <a:gd name="connsiteY2" fmla="*/ 2895600 h 4915272"/>
              <a:gd name="connsiteX3" fmla="*/ 0 w 1109790"/>
              <a:gd name="connsiteY3" fmla="*/ 4915272 h 4915272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09790 w 1109790"/>
              <a:gd name="connsiteY0" fmla="*/ 0 h 4997193"/>
              <a:gd name="connsiteX1" fmla="*/ 918704 w 1109790"/>
              <a:gd name="connsiteY1" fmla="*/ 1981200 h 4997193"/>
              <a:gd name="connsiteX2" fmla="*/ 156704 w 1109790"/>
              <a:gd name="connsiteY2" fmla="*/ 2895600 h 4997193"/>
              <a:gd name="connsiteX3" fmla="*/ 0 w 1109790"/>
              <a:gd name="connsiteY3" fmla="*/ 4997193 h 4997193"/>
              <a:gd name="connsiteX0" fmla="*/ 1119114 w 1119114"/>
              <a:gd name="connsiteY0" fmla="*/ 0 h 4997193"/>
              <a:gd name="connsiteX1" fmla="*/ 928028 w 1119114"/>
              <a:gd name="connsiteY1" fmla="*/ 1981200 h 4997193"/>
              <a:gd name="connsiteX2" fmla="*/ 153117 w 1119114"/>
              <a:gd name="connsiteY2" fmla="*/ 2949163 h 4997193"/>
              <a:gd name="connsiteX3" fmla="*/ 9324 w 1119114"/>
              <a:gd name="connsiteY3" fmla="*/ 4997193 h 4997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114" h="4997193">
                <a:moveTo>
                  <a:pt x="1119114" y="0"/>
                </a:moveTo>
                <a:cubicBezTo>
                  <a:pt x="1068705" y="818271"/>
                  <a:pt x="1089027" y="1489673"/>
                  <a:pt x="928028" y="1981200"/>
                </a:cubicBezTo>
                <a:cubicBezTo>
                  <a:pt x="767029" y="2472727"/>
                  <a:pt x="306234" y="2446498"/>
                  <a:pt x="153117" y="2949163"/>
                </a:cubicBezTo>
                <a:cubicBezTo>
                  <a:pt x="0" y="3451829"/>
                  <a:pt x="72130" y="4181651"/>
                  <a:pt x="9324" y="4997193"/>
                </a:cubicBezTo>
              </a:path>
            </a:pathLst>
          </a:custGeom>
          <a:ln w="41275">
            <a:solidFill>
              <a:srgbClr val="28A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Rectangle 61"/>
          <p:cNvSpPr/>
          <p:nvPr/>
        </p:nvSpPr>
        <p:spPr>
          <a:xfrm>
            <a:off x="3949800" y="4812000"/>
            <a:ext cx="32766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78" name="Group 77"/>
          <p:cNvGrpSpPr/>
          <p:nvPr/>
        </p:nvGrpSpPr>
        <p:grpSpPr>
          <a:xfrm>
            <a:off x="3624000" y="2667000"/>
            <a:ext cx="3996000" cy="3765600"/>
            <a:chOff x="360000" y="3124200"/>
            <a:chExt cx="3996000" cy="3765600"/>
          </a:xfrm>
        </p:grpSpPr>
        <p:grpSp>
          <p:nvGrpSpPr>
            <p:cNvPr id="79" name="Group 86"/>
            <p:cNvGrpSpPr/>
            <p:nvPr/>
          </p:nvGrpSpPr>
          <p:grpSpPr>
            <a:xfrm>
              <a:off x="360000" y="3352800"/>
              <a:ext cx="3996000" cy="3528000"/>
              <a:chOff x="400200" y="3352800"/>
              <a:chExt cx="3996000" cy="3528000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>
                <a:off x="1816200" y="3352800"/>
                <a:ext cx="0" cy="352800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400200" y="5274000"/>
                <a:ext cx="39960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TextBox 85"/>
              <p:cNvSpPr txBox="1"/>
              <p:nvPr/>
            </p:nvSpPr>
            <p:spPr>
              <a:xfrm>
                <a:off x="4078800" y="5181600"/>
                <a:ext cx="261492" cy="3296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2000" dirty="0" smtClean="0">
                    <a:latin typeface="Sylfaen" pitchFamily="18" charset="0"/>
                  </a:rPr>
                  <a:t>x</a:t>
                </a:r>
                <a:endParaRPr lang="en-CA" sz="2000" dirty="0">
                  <a:latin typeface="Sylfaen" pitchFamily="18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1768200" y="5220000"/>
                <a:ext cx="287208" cy="27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600" dirty="0" smtClean="0">
                    <a:latin typeface="Sylfaen" pitchFamily="18" charset="0"/>
                  </a:rPr>
                  <a:t>O</a:t>
                </a:r>
                <a:endParaRPr lang="en-CA" sz="1600" dirty="0">
                  <a:latin typeface="Sylfaen" pitchFamily="18" charset="0"/>
                </a:endParaRPr>
              </a:p>
            </p:txBody>
          </p:sp>
        </p:grpSp>
        <p:cxnSp>
          <p:nvCxnSpPr>
            <p:cNvPr id="80" name="Straight Connector 79"/>
            <p:cNvCxnSpPr/>
            <p:nvPr/>
          </p:nvCxnSpPr>
          <p:spPr>
            <a:xfrm>
              <a:off x="778800" y="3496800"/>
              <a:ext cx="0" cy="3384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763200" y="3532800"/>
              <a:ext cx="0" cy="3348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2772000" y="3541800"/>
              <a:ext cx="0" cy="3348000"/>
            </a:xfrm>
            <a:prstGeom prst="line">
              <a:avLst/>
            </a:prstGeom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1524000" y="31242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latin typeface="Sylfaen" pitchFamily="18" charset="0"/>
                </a:rPr>
                <a:t>y</a:t>
              </a:r>
              <a:endParaRPr lang="en-CA" dirty="0">
                <a:latin typeface="Sylfaen" pitchFamily="18" charset="0"/>
              </a:endParaRPr>
            </a:p>
          </p:txBody>
        </p:sp>
      </p:grpSp>
      <p:graphicFrame>
        <p:nvGraphicFramePr>
          <p:cNvPr id="364555" name="Object 11"/>
          <p:cNvGraphicFramePr>
            <a:graphicFrameLocks noChangeAspect="1"/>
          </p:cNvGraphicFramePr>
          <p:nvPr/>
        </p:nvGraphicFramePr>
        <p:xfrm>
          <a:off x="5410200" y="4805363"/>
          <a:ext cx="319088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10" name="Equation" r:id="rId6" imgW="164880" imgH="393480" progId="">
                  <p:embed/>
                </p:oleObj>
              </mc:Choice>
              <mc:Fallback>
                <p:oleObj name="Equation" r:id="rId6" imgW="164880" imgH="393480" progId="">
                  <p:embed/>
                  <p:pic>
                    <p:nvPicPr>
                      <p:cNvPr id="3645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805363"/>
                        <a:ext cx="319088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56" name="Object 12"/>
          <p:cNvGraphicFramePr>
            <a:graphicFrameLocks noChangeAspect="1"/>
          </p:cNvGraphicFramePr>
          <p:nvPr/>
        </p:nvGraphicFramePr>
        <p:xfrm>
          <a:off x="4191000" y="4800600"/>
          <a:ext cx="5429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11" name="Equation" r:id="rId8" imgW="279360" imgH="393480" progId="">
                  <p:embed/>
                </p:oleObj>
              </mc:Choice>
              <mc:Fallback>
                <p:oleObj name="Equation" r:id="rId8" imgW="279360" imgH="393480" progId="">
                  <p:embed/>
                  <p:pic>
                    <p:nvPicPr>
                      <p:cNvPr id="36455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800600"/>
                        <a:ext cx="54292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57" name="Object 13"/>
          <p:cNvGraphicFramePr>
            <a:graphicFrameLocks noChangeAspect="1"/>
          </p:cNvGraphicFramePr>
          <p:nvPr/>
        </p:nvGraphicFramePr>
        <p:xfrm>
          <a:off x="6324600" y="4822825"/>
          <a:ext cx="4572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12" name="Equation" r:id="rId10" imgW="241200" imgH="393480" progId="">
                  <p:embed/>
                </p:oleObj>
              </mc:Choice>
              <mc:Fallback>
                <p:oleObj name="Equation" r:id="rId10" imgW="241200" imgH="393480" progId="">
                  <p:embed/>
                  <p:pic>
                    <p:nvPicPr>
                      <p:cNvPr id="36455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822825"/>
                        <a:ext cx="45720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76200" y="76200"/>
            <a:ext cx="8964000" cy="6696000"/>
          </a:xfrm>
          <a:prstGeom prst="rect">
            <a:avLst/>
          </a:prstGeom>
          <a:noFill/>
          <a:ln w="95250" cmpd="thickThin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TextBox 87"/>
          <p:cNvSpPr txBox="1"/>
          <p:nvPr/>
        </p:nvSpPr>
        <p:spPr>
          <a:xfrm>
            <a:off x="152400" y="273873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Sylfaen" pitchFamily="18" charset="0"/>
              </a:rPr>
              <a:t>ֆունկցիայի  գրաֆիկ</a:t>
            </a:r>
            <a:r>
              <a:rPr lang="en-CA" sz="2400" dirty="0" smtClean="0">
                <a:latin typeface="Sylfaen" pitchFamily="18" charset="0"/>
              </a:rPr>
              <a:t>ը  </a:t>
            </a:r>
            <a:r>
              <a:rPr lang="en-CA" sz="2400" dirty="0" err="1" smtClean="0">
                <a:latin typeface="Sylfaen" pitchFamily="18" charset="0"/>
              </a:rPr>
              <a:t>չէ</a:t>
            </a:r>
            <a:r>
              <a:rPr lang="en-CA" sz="2400" dirty="0" smtClean="0">
                <a:latin typeface="Sylfaen" pitchFamily="18" charset="0"/>
              </a:rPr>
              <a:t>:</a:t>
            </a:r>
            <a:r>
              <a:rPr lang="ru-RU" sz="2400" dirty="0" smtClean="0">
                <a:latin typeface="Sylfaen" pitchFamily="18" charset="0"/>
              </a:rPr>
              <a:t>  </a:t>
            </a:r>
            <a:endParaRPr lang="en-CA" sz="2800" dirty="0">
              <a:latin typeface="Sylfae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981200" y="20574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err="1" smtClean="0">
                <a:latin typeface="Sylfaen" pitchFamily="18" charset="0"/>
              </a:rPr>
              <a:t>Նկարում</a:t>
            </a:r>
            <a:r>
              <a:rPr lang="en-CA" sz="2400" dirty="0" smtClean="0">
                <a:latin typeface="Sylfaen" pitchFamily="18" charset="0"/>
              </a:rPr>
              <a:t>   </a:t>
            </a:r>
            <a:r>
              <a:rPr lang="en-CA" sz="2400" dirty="0" err="1" smtClean="0">
                <a:latin typeface="Sylfaen" pitchFamily="18" charset="0"/>
              </a:rPr>
              <a:t>պատկերված</a:t>
            </a:r>
            <a:r>
              <a:rPr lang="ru-RU" sz="2400" dirty="0" smtClean="0">
                <a:latin typeface="Sylfaen" pitchFamily="18" charset="0"/>
              </a:rPr>
              <a:t>ը</a:t>
            </a:r>
            <a:r>
              <a:rPr lang="en-CA" sz="2400" dirty="0" smtClean="0">
                <a:latin typeface="Sylfaen" pitchFamily="18" charset="0"/>
              </a:rPr>
              <a:t>   </a:t>
            </a:r>
            <a:r>
              <a:rPr lang="en-US" sz="32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y</a:t>
            </a:r>
            <a:r>
              <a:rPr lang="en-CA" sz="32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=</a:t>
            </a:r>
            <a:r>
              <a:rPr lang="en-CA" sz="32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/>
              </a:rPr>
              <a:t>|</a:t>
            </a:r>
            <a:r>
              <a:rPr lang="en-CA" sz="3200" dirty="0" err="1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tg</a:t>
            </a:r>
            <a:r>
              <a:rPr lang="en-CA" sz="32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 x</a:t>
            </a:r>
            <a:r>
              <a:rPr lang="en-CA" sz="32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/>
              </a:rPr>
              <a:t>|</a:t>
            </a:r>
            <a:r>
              <a:rPr lang="ru-RU" sz="32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 </a:t>
            </a:r>
            <a:endParaRPr lang="en-CA" sz="2800" dirty="0">
              <a:ln w="0">
                <a:solidFill>
                  <a:sysClr val="windowText" lastClr="000000"/>
                </a:solidFill>
              </a:ln>
              <a:latin typeface="Sylfaen" pitchFamily="18" charset="0"/>
            </a:endParaRPr>
          </a:p>
        </p:txBody>
      </p:sp>
      <p:grpSp>
        <p:nvGrpSpPr>
          <p:cNvPr id="90" name="Group 56"/>
          <p:cNvGrpSpPr/>
          <p:nvPr/>
        </p:nvGrpSpPr>
        <p:grpSpPr>
          <a:xfrm>
            <a:off x="4104000" y="3124200"/>
            <a:ext cx="2841743" cy="3276001"/>
            <a:chOff x="2941676" y="2382838"/>
            <a:chExt cx="3314697" cy="3948379"/>
          </a:xfrm>
        </p:grpSpPr>
        <p:sp>
          <p:nvSpPr>
            <p:cNvPr id="91" name="Freeform 90"/>
            <p:cNvSpPr/>
            <p:nvPr/>
          </p:nvSpPr>
          <p:spPr>
            <a:xfrm flipV="1">
              <a:off x="5268006" y="2382838"/>
              <a:ext cx="988367" cy="394837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28575">
              <a:solidFill>
                <a:srgbClr val="DE00DE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Freeform 91"/>
            <p:cNvSpPr/>
            <p:nvPr/>
          </p:nvSpPr>
          <p:spPr>
            <a:xfrm flipV="1">
              <a:off x="4105541" y="2382838"/>
              <a:ext cx="988367" cy="3948377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28575">
              <a:solidFill>
                <a:srgbClr val="DE00DE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Freeform 92"/>
            <p:cNvSpPr/>
            <p:nvPr/>
          </p:nvSpPr>
          <p:spPr>
            <a:xfrm flipV="1">
              <a:off x="2941676" y="2382838"/>
              <a:ext cx="988367" cy="3948379"/>
            </a:xfrm>
            <a:custGeom>
              <a:avLst/>
              <a:gdLst>
                <a:gd name="connsiteX0" fmla="*/ 1181686 w 1181686"/>
                <a:gd name="connsiteY0" fmla="*/ 0 h 4754880"/>
                <a:gd name="connsiteX1" fmla="*/ 928468 w 1181686"/>
                <a:gd name="connsiteY1" fmla="*/ 2096086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67286 w 1181686"/>
                <a:gd name="connsiteY2" fmla="*/ 2757267 h 4754880"/>
                <a:gd name="connsiteX3" fmla="*/ 0 w 1181686"/>
                <a:gd name="connsiteY3" fmla="*/ 4754880 h 4754880"/>
                <a:gd name="connsiteX0" fmla="*/ 1181686 w 1181686"/>
                <a:gd name="connsiteY0" fmla="*/ 0 h 4754880"/>
                <a:gd name="connsiteX1" fmla="*/ 990600 w 1181686"/>
                <a:gd name="connsiteY1" fmla="*/ 1981200 h 4754880"/>
                <a:gd name="connsiteX2" fmla="*/ 228600 w 1181686"/>
                <a:gd name="connsiteY2" fmla="*/ 2895600 h 4754880"/>
                <a:gd name="connsiteX3" fmla="*/ 0 w 1181686"/>
                <a:gd name="connsiteY3" fmla="*/ 4754880 h 4754880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15272"/>
                <a:gd name="connsiteX1" fmla="*/ 918704 w 1109790"/>
                <a:gd name="connsiteY1" fmla="*/ 1981200 h 4915272"/>
                <a:gd name="connsiteX2" fmla="*/ 156704 w 1109790"/>
                <a:gd name="connsiteY2" fmla="*/ 2895600 h 4915272"/>
                <a:gd name="connsiteX3" fmla="*/ 0 w 1109790"/>
                <a:gd name="connsiteY3" fmla="*/ 4915272 h 4915272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09790 w 1109790"/>
                <a:gd name="connsiteY0" fmla="*/ 0 h 4997193"/>
                <a:gd name="connsiteX1" fmla="*/ 918704 w 1109790"/>
                <a:gd name="connsiteY1" fmla="*/ 1981200 h 4997193"/>
                <a:gd name="connsiteX2" fmla="*/ 156704 w 1109790"/>
                <a:gd name="connsiteY2" fmla="*/ 2895600 h 4997193"/>
                <a:gd name="connsiteX3" fmla="*/ 0 w 1109790"/>
                <a:gd name="connsiteY3" fmla="*/ 4997193 h 4997193"/>
                <a:gd name="connsiteX0" fmla="*/ 1119114 w 1119114"/>
                <a:gd name="connsiteY0" fmla="*/ 0 h 4997193"/>
                <a:gd name="connsiteX1" fmla="*/ 928028 w 1119114"/>
                <a:gd name="connsiteY1" fmla="*/ 1981200 h 4997193"/>
                <a:gd name="connsiteX2" fmla="*/ 153117 w 1119114"/>
                <a:gd name="connsiteY2" fmla="*/ 2949163 h 4997193"/>
                <a:gd name="connsiteX3" fmla="*/ 9324 w 1119114"/>
                <a:gd name="connsiteY3" fmla="*/ 4997193 h 499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114" h="4997193">
                  <a:moveTo>
                    <a:pt x="1119114" y="0"/>
                  </a:moveTo>
                  <a:cubicBezTo>
                    <a:pt x="1068705" y="818271"/>
                    <a:pt x="1089027" y="1489673"/>
                    <a:pt x="928028" y="1981200"/>
                  </a:cubicBezTo>
                  <a:cubicBezTo>
                    <a:pt x="767029" y="2472727"/>
                    <a:pt x="306234" y="2446498"/>
                    <a:pt x="153117" y="2949163"/>
                  </a:cubicBezTo>
                  <a:cubicBezTo>
                    <a:pt x="0" y="3451829"/>
                    <a:pt x="72130" y="4181651"/>
                    <a:pt x="9324" y="4997193"/>
                  </a:cubicBezTo>
                </a:path>
              </a:pathLst>
            </a:custGeom>
            <a:ln w="28575">
              <a:solidFill>
                <a:srgbClr val="DE00DE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7010400" y="60299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y</a:t>
            </a:r>
            <a:r>
              <a:rPr lang="en-CA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=</a:t>
            </a:r>
            <a:r>
              <a:rPr lang="en-CA" sz="2800" dirty="0" err="1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ctg</a:t>
            </a:r>
            <a:r>
              <a:rPr lang="en-CA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 x</a:t>
            </a:r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 </a:t>
            </a:r>
            <a:endParaRPr lang="en-CA" sz="2400" dirty="0">
              <a:latin typeface="Sylfae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86600" y="29819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y</a:t>
            </a:r>
            <a:r>
              <a:rPr lang="en-CA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=</a:t>
            </a:r>
            <a:r>
              <a:rPr lang="en-CA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/>
              </a:rPr>
              <a:t>|</a:t>
            </a:r>
            <a:r>
              <a:rPr lang="en-CA" sz="2800" dirty="0" err="1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ctg</a:t>
            </a:r>
            <a:r>
              <a:rPr lang="en-CA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 x</a:t>
            </a:r>
            <a:r>
              <a:rPr lang="en-CA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/>
              </a:rPr>
              <a:t>|</a:t>
            </a:r>
            <a:r>
              <a:rPr lang="ru-RU" sz="2800" dirty="0" smtClean="0">
                <a:ln w="0">
                  <a:solidFill>
                    <a:sysClr val="windowText" lastClr="000000"/>
                  </a:solidFill>
                </a:ln>
                <a:solidFill>
                  <a:srgbClr val="DE00DE"/>
                </a:solidFill>
                <a:latin typeface="Sylfaen" pitchFamily="18" charset="0"/>
              </a:rPr>
              <a:t> </a:t>
            </a:r>
            <a:endParaRPr lang="en-CA" sz="2400" dirty="0">
              <a:ln w="0">
                <a:solidFill>
                  <a:sysClr val="windowText" lastClr="000000"/>
                </a:solidFill>
              </a:ln>
              <a:latin typeface="Sylfae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2400" y="61722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Սիմոնյան</a:t>
            </a:r>
            <a:endParaRPr lang="en-CA" sz="1600" b="1" spc="-150" dirty="0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sz="1600" b="1" spc="-15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sz="1600" b="1" spc="-15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sz="1600" b="1" spc="-15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8587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50"/>
                            </p:stCondLst>
                            <p:childTnLst>
                              <p:par>
                                <p:cTn id="2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4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4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4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4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4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4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5" grpId="0" animBg="1"/>
      <p:bldP spid="76" grpId="0" animBg="1"/>
      <p:bldP spid="77" grpId="0" animBg="1"/>
      <p:bldP spid="65" grpId="0" animBg="1"/>
      <p:bldP spid="69" grpId="0" animBg="1"/>
      <p:bldP spid="70" grpId="0" animBg="1"/>
      <p:bldP spid="94" grpId="0"/>
      <p:bldP spid="94" grpId="1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08000" y="49800"/>
            <a:ext cx="8928000" cy="6732000"/>
            <a:chOff x="108000" y="72000"/>
            <a:chExt cx="8928000" cy="6732000"/>
          </a:xfrm>
        </p:grpSpPr>
        <p:pic>
          <p:nvPicPr>
            <p:cNvPr id="3" name="Picture 2" descr="C:\Users\naira\Desktop\My documents\mat-nkar\dektember\fotolia_64784746-a.jpg"/>
            <p:cNvPicPr preferRelativeResize="0">
              <a:picLocks noChangeArrowheads="1"/>
            </p:cNvPicPr>
            <p:nvPr/>
          </p:nvPicPr>
          <p:blipFill>
            <a:blip r:embed="rId2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108000" y="72000"/>
              <a:ext cx="8928000" cy="6732000"/>
            </a:xfrm>
            <a:prstGeom prst="rect">
              <a:avLst/>
            </a:prstGeom>
            <a:noFill/>
          </p:spPr>
        </p:pic>
        <p:pic>
          <p:nvPicPr>
            <p:cNvPr id="10" name="Picture 9" descr="C:\Users\naira\Desktop\My documents\mat-nkar\dektember\fotolia_64784746-a.jpg"/>
            <p:cNvPicPr preferRelativeResize="0">
              <a:picLocks noChangeArrowheads="1"/>
            </p:cNvPicPr>
            <p:nvPr/>
          </p:nvPicPr>
          <p:blipFill>
            <a:blip r:embed="rId2" cstate="print">
              <a:lum bright="10000"/>
            </a:blip>
            <a:srcRect l="23186" t="56658" r="33286" b="36551"/>
            <a:stretch>
              <a:fillRect/>
            </a:stretch>
          </p:blipFill>
          <p:spPr bwMode="auto">
            <a:xfrm>
              <a:off x="2438400" y="3505200"/>
              <a:ext cx="3962400" cy="457200"/>
            </a:xfrm>
            <a:prstGeom prst="rect">
              <a:avLst/>
            </a:prstGeom>
            <a:noFill/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2000" y="49800"/>
            <a:ext cx="9000000" cy="6732000"/>
          </a:xfrm>
          <a:prstGeom prst="rect">
            <a:avLst/>
          </a:prstGeom>
          <a:noFill/>
          <a:ln w="44450" cmpd="sng">
            <a:gradFill>
              <a:gsLst>
                <a:gs pos="0">
                  <a:srgbClr val="00B050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2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3352800" y="5997714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b="1" dirty="0" err="1" smtClean="0">
                <a:solidFill>
                  <a:srgbClr val="B800B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sz="2000" b="1" dirty="0" smtClean="0">
                <a:solidFill>
                  <a:srgbClr val="B800B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 err="1" smtClean="0">
                <a:solidFill>
                  <a:srgbClr val="B800B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Սիմոնյան</a:t>
            </a:r>
            <a:endParaRPr lang="en-CA" sz="2000" b="1" dirty="0" smtClean="0">
              <a:solidFill>
                <a:srgbClr val="B800B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CA" sz="2000" b="1" dirty="0" err="1" smtClean="0">
                <a:solidFill>
                  <a:srgbClr val="B800B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sz="2000" b="1" dirty="0" smtClean="0">
                <a:solidFill>
                  <a:srgbClr val="B800B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 err="1" smtClean="0">
                <a:solidFill>
                  <a:srgbClr val="B800B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sz="2000" b="1" dirty="0" smtClean="0">
                <a:solidFill>
                  <a:srgbClr val="B800B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 err="1" smtClean="0">
                <a:solidFill>
                  <a:srgbClr val="B800B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sz="2000" b="1" dirty="0" smtClean="0">
                <a:solidFill>
                  <a:srgbClr val="B800B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 err="1" smtClean="0">
                <a:solidFill>
                  <a:srgbClr val="B800B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sz="2000" b="1" dirty="0" smtClean="0">
                <a:solidFill>
                  <a:srgbClr val="B800B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sz="2000" b="1" dirty="0" err="1" smtClean="0">
                <a:solidFill>
                  <a:srgbClr val="B800B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sz="2000" b="1" dirty="0" smtClean="0">
              <a:solidFill>
                <a:srgbClr val="B800B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1336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i="1" spc="300" dirty="0" smtClean="0">
                <a:ln w="0">
                  <a:solidFill>
                    <a:schemeClr val="tx1"/>
                  </a:solidFill>
                  <a:prstDash val="solid"/>
                </a:ln>
                <a:solidFill>
                  <a:srgbClr val="B800B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ԿԱՏԱՐԵԼ  ԱՌԱՋԱԴՐԱՆՔՆԵՐԸ</a:t>
            </a:r>
            <a:endParaRPr lang="en-CA" sz="6000" b="1" i="1" spc="300" dirty="0">
              <a:ln w="0">
                <a:solidFill>
                  <a:schemeClr val="tx1"/>
                </a:solidFill>
                <a:prstDash val="solid"/>
              </a:ln>
              <a:solidFill>
                <a:srgbClr val="B800B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7709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128217" y="3048000"/>
            <a:ext cx="223398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TextBox 36"/>
          <p:cNvSpPr txBox="1"/>
          <p:nvPr/>
        </p:nvSpPr>
        <p:spPr>
          <a:xfrm>
            <a:off x="152400" y="914400"/>
            <a:ext cx="6019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000" spc="-150" dirty="0" smtClean="0">
                <a:ln>
                  <a:solidFill>
                    <a:srgbClr val="EA00AD"/>
                  </a:solidFill>
                </a:ln>
                <a:solidFill>
                  <a:srgbClr val="EA00A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ՏՆԱՅԻՆ  ՀԱՆՁՆԱՐԱՐՈՒԹՅՈՒՆ</a:t>
            </a:r>
          </a:p>
          <a:p>
            <a:endParaRPr lang="en-CA" sz="5000" spc="-150" dirty="0">
              <a:ln>
                <a:solidFill>
                  <a:srgbClr val="FF3300"/>
                </a:solidFill>
              </a:ln>
              <a:solidFill>
                <a:srgbClr val="EA00AD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438400" y="3124200"/>
            <a:ext cx="64770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 err="1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Sylfaen" pitchFamily="18" charset="0"/>
              </a:rPr>
              <a:t>Սովորել</a:t>
            </a:r>
            <a:endParaRPr lang="en-CA" sz="2400" i="1" dirty="0" smtClean="0">
              <a:ln>
                <a:solidFill>
                  <a:srgbClr val="00B050"/>
                </a:solidFill>
              </a:ln>
              <a:solidFill>
                <a:srgbClr val="00B050"/>
              </a:solidFill>
              <a:latin typeface="Sylfaen" pitchFamily="18" charset="0"/>
            </a:endParaRPr>
          </a:p>
          <a:p>
            <a:r>
              <a:rPr lang="en-CA" sz="2400" dirty="0" smtClean="0">
                <a:solidFill>
                  <a:srgbClr val="002060"/>
                </a:solidFill>
                <a:latin typeface="Sylfaen" pitchFamily="18" charset="0"/>
              </a:rPr>
              <a:t> </a:t>
            </a:r>
            <a:r>
              <a:rPr lang="en-CA" sz="2400" dirty="0" smtClean="0">
                <a:solidFill>
                  <a:srgbClr val="002060"/>
                </a:solidFill>
                <a:latin typeface="Sylfaen"/>
              </a:rPr>
              <a:t>§2. «</a:t>
            </a:r>
            <a:r>
              <a:rPr lang="en-CA" sz="2400" dirty="0" err="1" smtClean="0">
                <a:solidFill>
                  <a:srgbClr val="002060"/>
                </a:solidFill>
                <a:latin typeface="Sylfaen"/>
              </a:rPr>
              <a:t>Տանգենս</a:t>
            </a:r>
            <a:r>
              <a:rPr lang="en-CA" sz="2400" dirty="0" smtClean="0">
                <a:solidFill>
                  <a:srgbClr val="002060"/>
                </a:solidFill>
                <a:latin typeface="Sylfaen"/>
              </a:rPr>
              <a:t>  և  </a:t>
            </a:r>
            <a:r>
              <a:rPr lang="en-CA" sz="2400" dirty="0" err="1" smtClean="0">
                <a:solidFill>
                  <a:srgbClr val="002060"/>
                </a:solidFill>
                <a:latin typeface="Sylfaen"/>
              </a:rPr>
              <a:t>կոտանգենս</a:t>
            </a:r>
            <a:r>
              <a:rPr lang="en-CA" sz="2400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400" dirty="0" err="1" smtClean="0">
                <a:solidFill>
                  <a:srgbClr val="002060"/>
                </a:solidFill>
                <a:latin typeface="Sylfaen"/>
              </a:rPr>
              <a:t>ֆունկցիաների</a:t>
            </a:r>
            <a:r>
              <a:rPr lang="en-CA" sz="2400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400" dirty="0" err="1" smtClean="0">
                <a:solidFill>
                  <a:srgbClr val="002060"/>
                </a:solidFill>
                <a:latin typeface="Sylfaen"/>
              </a:rPr>
              <a:t>հատկություններն</a:t>
            </a:r>
            <a:r>
              <a:rPr lang="en-CA" sz="2400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400" dirty="0" err="1" smtClean="0">
                <a:solidFill>
                  <a:srgbClr val="002060"/>
                </a:solidFill>
                <a:latin typeface="Sylfaen"/>
              </a:rPr>
              <a:t>ու</a:t>
            </a:r>
            <a:r>
              <a:rPr lang="en-CA" sz="2400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400" dirty="0" err="1" smtClean="0">
                <a:solidFill>
                  <a:srgbClr val="002060"/>
                </a:solidFill>
                <a:latin typeface="Sylfaen"/>
              </a:rPr>
              <a:t>գրաֆիկները</a:t>
            </a:r>
            <a:r>
              <a:rPr lang="en-CA" sz="2400" dirty="0" smtClean="0">
                <a:solidFill>
                  <a:srgbClr val="002060"/>
                </a:solidFill>
                <a:latin typeface="Sylfaen"/>
              </a:rPr>
              <a:t>»  </a:t>
            </a:r>
            <a:r>
              <a:rPr lang="en-CA" sz="2400" dirty="0" err="1" smtClean="0">
                <a:solidFill>
                  <a:srgbClr val="002060"/>
                </a:solidFill>
                <a:latin typeface="Sylfaen"/>
              </a:rPr>
              <a:t>դասը</a:t>
            </a:r>
            <a:r>
              <a:rPr lang="en-CA" sz="2400" dirty="0" smtClean="0">
                <a:solidFill>
                  <a:srgbClr val="002060"/>
                </a:solidFill>
                <a:latin typeface="Sylfaen"/>
              </a:rPr>
              <a:t>, </a:t>
            </a:r>
          </a:p>
          <a:p>
            <a:endParaRPr lang="en-CA" sz="900" dirty="0" smtClean="0">
              <a:solidFill>
                <a:srgbClr val="002060"/>
              </a:solidFill>
              <a:latin typeface="Sylfaen"/>
            </a:endParaRPr>
          </a:p>
          <a:p>
            <a:r>
              <a:rPr lang="en-CA" sz="2400" dirty="0" smtClean="0">
                <a:solidFill>
                  <a:srgbClr val="00B050"/>
                </a:solidFill>
                <a:latin typeface="Sylfaen"/>
              </a:rPr>
              <a:t> </a:t>
            </a:r>
            <a:r>
              <a:rPr lang="en-CA" sz="2400" i="1" dirty="0" err="1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Sylfaen"/>
              </a:rPr>
              <a:t>կատարել</a:t>
            </a:r>
            <a:r>
              <a:rPr lang="en-CA" sz="2400" i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latin typeface="Sylfaen"/>
              </a:rPr>
              <a:t> </a:t>
            </a:r>
            <a:r>
              <a:rPr lang="en-CA" sz="2400" dirty="0" smtClean="0">
                <a:ln>
                  <a:solidFill>
                    <a:srgbClr val="2DBC00"/>
                  </a:solidFill>
                </a:ln>
                <a:solidFill>
                  <a:srgbClr val="00B050"/>
                </a:solidFill>
                <a:latin typeface="Sylfaen" pitchFamily="18" charset="0"/>
              </a:rPr>
              <a:t> </a:t>
            </a:r>
          </a:p>
          <a:p>
            <a:r>
              <a:rPr lang="en-CA" sz="2400" dirty="0" smtClean="0">
                <a:solidFill>
                  <a:srgbClr val="002060"/>
                </a:solidFill>
                <a:latin typeface="Sylfaen"/>
              </a:rPr>
              <a:t>№  295 ա, գ, 296 ա, գ,  297 ա, զ</a:t>
            </a:r>
          </a:p>
          <a:p>
            <a:r>
              <a:rPr lang="en-CA" sz="2400" dirty="0" smtClean="0">
                <a:solidFill>
                  <a:srgbClr val="002060"/>
                </a:solidFill>
                <a:latin typeface="Sylfaen"/>
              </a:rPr>
              <a:t>                                            </a:t>
            </a:r>
            <a:r>
              <a:rPr lang="en-CA" sz="2400" dirty="0" err="1" smtClean="0">
                <a:solidFill>
                  <a:srgbClr val="002060"/>
                </a:solidFill>
                <a:latin typeface="Sylfaen"/>
              </a:rPr>
              <a:t>առաջադրանքները</a:t>
            </a:r>
            <a:r>
              <a:rPr lang="en-CA" sz="2400" dirty="0" smtClean="0">
                <a:solidFill>
                  <a:srgbClr val="002060"/>
                </a:solidFill>
                <a:latin typeface="Sylfaen"/>
              </a:rPr>
              <a:t>:</a:t>
            </a:r>
            <a:endParaRPr lang="en-CA" sz="2400" dirty="0">
              <a:solidFill>
                <a:srgbClr val="002060"/>
              </a:solidFill>
              <a:latin typeface="Sylfae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95800" y="6059269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b="1" spc="-150" dirty="0" err="1" smtClean="0">
                <a:solidFill>
                  <a:srgbClr val="EA00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b="1" spc="-150" dirty="0" smtClean="0">
                <a:solidFill>
                  <a:srgbClr val="EA00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b="1" spc="-150" dirty="0" err="1" smtClean="0">
                <a:solidFill>
                  <a:srgbClr val="EA00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Սիմոնյան</a:t>
            </a:r>
            <a:endParaRPr lang="en-CA" b="1" spc="-150" dirty="0" smtClean="0">
              <a:solidFill>
                <a:srgbClr val="EA00AD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CA" b="1" spc="-150" dirty="0" err="1" smtClean="0">
                <a:solidFill>
                  <a:srgbClr val="EA00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b="1" spc="-150" dirty="0" smtClean="0">
                <a:solidFill>
                  <a:srgbClr val="EA00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b="1" spc="-150" dirty="0" err="1" smtClean="0">
                <a:solidFill>
                  <a:srgbClr val="EA00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b="1" spc="-150" dirty="0" smtClean="0">
                <a:solidFill>
                  <a:srgbClr val="EA00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b="1" spc="-150" dirty="0" err="1" smtClean="0">
                <a:solidFill>
                  <a:srgbClr val="EA00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b="1" spc="-150" dirty="0" smtClean="0">
                <a:solidFill>
                  <a:srgbClr val="EA00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b="1" spc="-150" dirty="0" err="1" smtClean="0">
                <a:solidFill>
                  <a:srgbClr val="EA00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b="1" spc="-150" dirty="0" smtClean="0">
                <a:solidFill>
                  <a:srgbClr val="EA00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b="1" spc="-150" dirty="0" err="1" smtClean="0">
                <a:solidFill>
                  <a:srgbClr val="EA00A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b="1" spc="-150" dirty="0">
              <a:solidFill>
                <a:srgbClr val="EA00AD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5" name="Picture 2" descr="C:\Users\naira\Desktop\noyember\stock-photo-real-estate-d-vector-orange-background-202193551-a.jpg"/>
          <p:cNvPicPr>
            <a:picLocks noChangeAspect="1" noChangeArrowheads="1"/>
          </p:cNvPicPr>
          <p:nvPr/>
        </p:nvPicPr>
        <p:blipFill>
          <a:blip r:embed="rId3" cstate="print"/>
          <a:srcRect r="3460"/>
          <a:stretch>
            <a:fillRect/>
          </a:stretch>
        </p:blipFill>
        <p:spPr bwMode="auto">
          <a:xfrm flipH="1">
            <a:off x="6096000" y="608109"/>
            <a:ext cx="2971800" cy="22112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Rectangle 31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 cmpd="thickThin">
            <a:solidFill>
              <a:srgbClr val="2D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204763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4000" y="108000"/>
            <a:ext cx="8771400" cy="6624000"/>
          </a:xfrm>
          <a:prstGeom prst="rect">
            <a:avLst/>
          </a:prstGeom>
          <a:solidFill>
            <a:srgbClr val="F0FFEB"/>
          </a:solidFill>
          <a:ln w="44450">
            <a:solidFill>
              <a:srgbClr val="00DFDA"/>
            </a:solidFill>
          </a:ln>
          <a:effectLst>
            <a:outerShdw blurRad="76200" dist="101600" dir="24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594000" y="1371600"/>
            <a:ext cx="7102200" cy="41910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685800" y="1464600"/>
            <a:ext cx="7924800" cy="453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63500" dir="24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" name="Group 13"/>
          <p:cNvGrpSpPr/>
          <p:nvPr/>
        </p:nvGrpSpPr>
        <p:grpSpPr>
          <a:xfrm flipV="1">
            <a:off x="2057400" y="1511400"/>
            <a:ext cx="4212000" cy="4356000"/>
            <a:chOff x="2133601" y="1399198"/>
            <a:chExt cx="4327800" cy="4392000"/>
          </a:xfrm>
        </p:grpSpPr>
        <p:pic>
          <p:nvPicPr>
            <p:cNvPr id="11" name="Picture 12" descr="C:\Users\naira\Desktop\sinus\gifki-matematicheskie-eto-interesno-poznavatelno-kartinki_3678409396.gif"/>
            <p:cNvPicPr preferRelativeResize="0">
              <a:picLocks noChangeArrowheads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16200000" flipV="1">
              <a:off x="2825401" y="2155198"/>
              <a:ext cx="4392000" cy="28800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4" name="Picture 12" descr="C:\Users\naira\Desktop\sinus\gifki-matematicheskie-eto-interesno-poznavatelno-kartinki_3678409396.gif"/>
            <p:cNvPicPr preferRelativeResize="0">
              <a:picLocks noChangeArrowheads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16200000" flipV="1">
              <a:off x="1377601" y="2155198"/>
              <a:ext cx="4392000" cy="2880000"/>
            </a:xfrm>
            <a:prstGeom prst="rect">
              <a:avLst/>
            </a:prstGeom>
            <a:ln>
              <a:noFill/>
            </a:ln>
            <a:effectLst/>
          </p:spPr>
        </p:pic>
      </p:grpSp>
      <p:sp>
        <p:nvSpPr>
          <p:cNvPr id="12" name="TextBox 11"/>
          <p:cNvSpPr txBox="1"/>
          <p:nvPr/>
        </p:nvSpPr>
        <p:spPr>
          <a:xfrm>
            <a:off x="381000" y="3810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sz="3600" b="1" i="1" spc="300" dirty="0" smtClean="0">
                <a:ln w="0">
                  <a:solidFill>
                    <a:srgbClr val="00221C"/>
                  </a:solidFill>
                  <a:prstDash val="solid"/>
                </a:ln>
                <a:solidFill>
                  <a:srgbClr val="00DFD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ՕԳՏԱԳՈՐԾՎԱԾ ԳՐԱԿԱՆՈՒԹՅՈՒՆ</a:t>
            </a:r>
            <a:endParaRPr lang="en-CA" sz="3600" b="1" i="1" spc="300" dirty="0">
              <a:ln w="0">
                <a:solidFill>
                  <a:srgbClr val="00221C"/>
                </a:solidFill>
                <a:prstDash val="solid"/>
              </a:ln>
              <a:solidFill>
                <a:srgbClr val="00DFD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1600" y="1715316"/>
            <a:ext cx="7460400" cy="4016484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solidFill>
              <a:srgbClr val="00DFDA"/>
            </a:solidFill>
          </a:ln>
        </p:spPr>
        <p:txBody>
          <a:bodyPr wrap="square" rtlCol="0">
            <a:spAutoFit/>
          </a:bodyPr>
          <a:lstStyle/>
          <a:p>
            <a:endParaRPr lang="ru-RU" sz="1700" dirty="0" smtClean="0">
              <a:latin typeface="Sylfae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hy-AM" sz="1700" dirty="0">
                <a:latin typeface="Sylfaen" panose="010A0502050306030303" pitchFamily="18" charset="0"/>
              </a:rPr>
              <a:t>Գևորգյան Գ.  Գ.,  Սահակյան Ա.  Ա.,  Հանրահաշիվ  և  մաթեմատիկական  անալիզի  տարրեր 10,  ընդհանուր  և  հումանիտար  հոսքերի  համար,  «Էդիթ  Պրինտ»  հրատարակչություն,  Երևան  2017,   </a:t>
            </a:r>
            <a:r>
              <a:rPr lang="hy-AM" sz="1700" u="sng" dirty="0">
                <a:latin typeface="Sylfaen" panose="010A0502050306030303" pitchFamily="18" charset="0"/>
                <a:hlinkClick r:id="rId3"/>
              </a:rPr>
              <a:t>https://online.fliphtml5.com/fumf/xcad/#p=1</a:t>
            </a:r>
            <a:r>
              <a:rPr lang="hy-AM" sz="1700" dirty="0">
                <a:latin typeface="Sylfaen" panose="010A0502050306030303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hy-AM" sz="1700" dirty="0">
                <a:latin typeface="Sylfaen" panose="010A0502050306030303" pitchFamily="18" charset="0"/>
              </a:rPr>
              <a:t>Այվազյան  Է. Ի., Հանրահաշիվ և մաթեմատիկական անալիզի տարրեր  10-12:  Ուսուցչի  ձեռնարկ, հանրակրթական  դպրոցի  ընդհանուր  և  հումանիտար  հոսքերի  համար,  «Էդիտ Պրինտ»  հրատարակչություն,  Երևան  2009:</a:t>
            </a:r>
            <a:endParaRPr lang="en-US" sz="1700" dirty="0">
              <a:latin typeface="Sylfaen" panose="010A0502050306030303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hy-AM" sz="1700" dirty="0">
                <a:latin typeface="Sylfaen" panose="010A0502050306030303" pitchFamily="18" charset="0"/>
              </a:rPr>
              <a:t>Մաթեմատիկա:  Հանրակրթական  հիմնական  դպրոցի  առարկայական  չափորոշիչ  և  ծրագիր,  «Անտարես»  հրատարակչություն,  Երևան, 2006:</a:t>
            </a:r>
          </a:p>
          <a:p>
            <a:pPr marL="342900" indent="-342900">
              <a:buFont typeface="+mj-lt"/>
              <a:buAutoNum type="arabicPeriod"/>
            </a:pPr>
            <a:r>
              <a:rPr lang="hy-AM" sz="1700" dirty="0">
                <a:latin typeface="Sylfaen" panose="010A0502050306030303" pitchFamily="18" charset="0"/>
              </a:rPr>
              <a:t>«Մաթեմատիկա» առարկայի փորձնական չափորոշիչ և ծրագրեր </a:t>
            </a:r>
            <a:r>
              <a:rPr lang="hy-AM" sz="1700" u="sng" dirty="0">
                <a:latin typeface="Sylfaen" panose="010A0502050306030303" pitchFamily="18" charset="0"/>
                <a:hlinkClick r:id="rId4"/>
              </a:rPr>
              <a:t>https://escs.am/files/files/2021-05-06/ab40875bd25c74d53afd8dbd1801244d.pdf</a:t>
            </a:r>
            <a:endParaRPr lang="en-CA" sz="1700" b="1" i="1" dirty="0">
              <a:ln w="12700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56906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4000" y="108000"/>
            <a:ext cx="8771400" cy="6624000"/>
          </a:xfrm>
          <a:prstGeom prst="rect">
            <a:avLst/>
          </a:prstGeom>
          <a:solidFill>
            <a:srgbClr val="F0FFEB"/>
          </a:solidFill>
          <a:ln w="44450">
            <a:solidFill>
              <a:srgbClr val="00DFDA"/>
            </a:solidFill>
          </a:ln>
          <a:effectLst>
            <a:outerShdw blurRad="76200" dist="101600" dir="24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594000" y="1202400"/>
            <a:ext cx="7102200" cy="41910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685800" y="1295400"/>
            <a:ext cx="7704000" cy="4536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63500" dir="24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3429000" y="59436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sz="20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Սիմոնյան</a:t>
            </a:r>
          </a:p>
          <a:p>
            <a:pPr algn="r"/>
            <a:r>
              <a:rPr lang="en-CA" sz="20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sz="20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sz="20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sz="20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0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sz="2000" b="1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sz="2000" b="1" dirty="0" err="1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sz="2000" b="1" dirty="0">
              <a:ln w="0">
                <a:solidFill>
                  <a:srgbClr val="00221C"/>
                </a:solidFill>
              </a:ln>
              <a:solidFill>
                <a:srgbClr val="00DFDA"/>
              </a:solidFill>
              <a:effectLst>
                <a:reflection blurRad="6350" stA="55000" endA="300" endPos="45500" dir="5400000" sy="-100000" algn="bl" rotWithShape="0"/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 flipV="1">
            <a:off x="2057400" y="1404000"/>
            <a:ext cx="4212000" cy="4356000"/>
            <a:chOff x="2133601" y="1399198"/>
            <a:chExt cx="4327800" cy="4392000"/>
          </a:xfrm>
        </p:grpSpPr>
        <p:pic>
          <p:nvPicPr>
            <p:cNvPr id="11" name="Picture 12" descr="C:\Users\naira\Desktop\sinus\gifki-matematicheskie-eto-interesno-poznavatelno-kartinki_3678409396.gif"/>
            <p:cNvPicPr preferRelativeResize="0">
              <a:picLocks noChangeArrowheads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16200000" flipV="1">
              <a:off x="2825401" y="2155198"/>
              <a:ext cx="4392000" cy="28800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4" name="Picture 12" descr="C:\Users\naira\Desktop\sinus\gifki-matematicheskie-eto-interesno-poznavatelno-kartinki_3678409396.gif"/>
            <p:cNvPicPr preferRelativeResize="0">
              <a:picLocks noChangeArrowheads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16200000" flipV="1">
              <a:off x="1377601" y="2155198"/>
              <a:ext cx="4392000" cy="2880000"/>
            </a:xfrm>
            <a:prstGeom prst="rect">
              <a:avLst/>
            </a:prstGeom>
            <a:ln>
              <a:noFill/>
            </a:ln>
            <a:effectLst/>
          </p:spPr>
        </p:pic>
      </p:grpSp>
      <p:sp>
        <p:nvSpPr>
          <p:cNvPr id="6" name="TextBox 5"/>
          <p:cNvSpPr txBox="1"/>
          <p:nvPr/>
        </p:nvSpPr>
        <p:spPr>
          <a:xfrm>
            <a:off x="762000" y="2590800"/>
            <a:ext cx="769620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6600" b="1" spc="-300" dirty="0" smtClean="0">
                <a:ln w="0">
                  <a:solidFill>
                    <a:srgbClr val="00221C"/>
                  </a:solidFill>
                </a:ln>
                <a:solidFill>
                  <a:srgbClr val="00DFDA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ՇՆՈՐՀԱԿԱԼՈՒԹՅՈՒՆ</a:t>
            </a:r>
            <a:endParaRPr lang="en-CA" sz="6600" b="1" spc="-300" dirty="0">
              <a:ln w="0">
                <a:solidFill>
                  <a:srgbClr val="00221C"/>
                </a:solidFill>
              </a:ln>
              <a:solidFill>
                <a:srgbClr val="00DFDA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008245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C:\Users\naira\Desktop\My documents\mat-nkar\dektember\fotolia_27532273.jpg"/>
          <p:cNvPicPr preferRelativeResize="0">
            <a:picLocks noChangeArrowheads="1"/>
          </p:cNvPicPr>
          <p:nvPr/>
        </p:nvPicPr>
        <p:blipFill>
          <a:blip r:embed="rId3" cstate="print"/>
          <a:srcRect l="3200" t="5090" r="58400" b="58982"/>
          <a:stretch>
            <a:fillRect/>
          </a:stretch>
        </p:blipFill>
        <p:spPr bwMode="auto">
          <a:xfrm>
            <a:off x="6480000" y="4968000"/>
            <a:ext cx="2592010" cy="1692000"/>
          </a:xfrm>
          <a:prstGeom prst="rect">
            <a:avLst/>
          </a:prstGeom>
          <a:noFill/>
        </p:spPr>
      </p:pic>
      <p:sp>
        <p:nvSpPr>
          <p:cNvPr id="10" name="Flowchart: Document 9"/>
          <p:cNvSpPr/>
          <p:nvPr/>
        </p:nvSpPr>
        <p:spPr>
          <a:xfrm flipH="1">
            <a:off x="1692000" y="936000"/>
            <a:ext cx="6324600" cy="1219200"/>
          </a:xfrm>
          <a:prstGeom prst="flowChartDocument">
            <a:avLst/>
          </a:prstGeom>
          <a:noFill/>
          <a:ln w="88900" cmpd="thinThick">
            <a:solidFill>
              <a:srgbClr val="2DBC00"/>
            </a:solidFill>
          </a:ln>
          <a:effectLst>
            <a:outerShdw blurRad="38100" dist="177800" dir="3000000" algn="t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4400" y="6400800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200" y="76200"/>
            <a:ext cx="8964000" cy="6705600"/>
          </a:xfrm>
          <a:prstGeom prst="rect">
            <a:avLst/>
          </a:prstGeom>
          <a:noFill/>
          <a:ln w="41275">
            <a:solidFill>
              <a:srgbClr val="2D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76200" y="76200"/>
            <a:ext cx="3474720" cy="1664970"/>
            <a:chOff x="76200" y="152400"/>
            <a:chExt cx="3657600" cy="1752600"/>
          </a:xfrm>
        </p:grpSpPr>
        <p:sp>
          <p:nvSpPr>
            <p:cNvPr id="15" name="TextBox 14"/>
            <p:cNvSpPr txBox="1"/>
            <p:nvPr/>
          </p:nvSpPr>
          <p:spPr>
            <a:xfrm>
              <a:off x="76200" y="152400"/>
              <a:ext cx="3657600" cy="566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900" b="1" dirty="0" smtClean="0">
                  <a:latin typeface="Sylfaen" pitchFamily="18" charset="0"/>
                </a:rPr>
                <a:t>ԱՌԱՋԱԴՐԱՆՔ</a:t>
              </a:r>
              <a:endParaRPr lang="en-CA" sz="2900" b="1" dirty="0">
                <a:latin typeface="Sylfaen" pitchFamily="18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52400" y="685800"/>
              <a:ext cx="2008094" cy="1219200"/>
              <a:chOff x="6096000" y="3505200"/>
              <a:chExt cx="2008094" cy="1219200"/>
            </a:xfrm>
          </p:grpSpPr>
          <p:pic>
            <p:nvPicPr>
              <p:cNvPr id="12" name="Picture 3" descr="C:\Users\naira\Desktop\sinus\400_F_39513269_NKpKOvoe0EMHmTsvq2kmuXe6cVYycYkq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lum/>
              </a:blip>
              <a:srcRect l="55747" t="50000" b="25000"/>
              <a:stretch>
                <a:fillRect/>
              </a:stretch>
            </p:blipFill>
            <p:spPr bwMode="auto">
              <a:xfrm>
                <a:off x="6096000" y="3505200"/>
                <a:ext cx="2008094" cy="121920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6705600" y="3684295"/>
                <a:ext cx="838200" cy="971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5400" b="1" dirty="0" smtClean="0">
                    <a:ln w="0"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</a:rPr>
                  <a:t>1</a:t>
                </a:r>
                <a:endParaRPr lang="en-CA" sz="5400" b="1" dirty="0">
                  <a:ln w="0"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1676400" y="1091625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3000" dirty="0" err="1" smtClean="0">
                <a:latin typeface="Sylfaen" pitchFamily="18" charset="0"/>
              </a:rPr>
              <a:t>Դասավորել</a:t>
            </a:r>
            <a:r>
              <a:rPr lang="en-CA" sz="3000" dirty="0" smtClean="0">
                <a:latin typeface="Sylfaen" pitchFamily="18" charset="0"/>
              </a:rPr>
              <a:t>   </a:t>
            </a:r>
            <a:r>
              <a:rPr lang="en-CA" sz="3000" dirty="0" err="1" smtClean="0">
                <a:latin typeface="Sylfaen" pitchFamily="18" charset="0"/>
              </a:rPr>
              <a:t>նվազման</a:t>
            </a:r>
            <a:r>
              <a:rPr lang="en-CA" sz="3000" dirty="0" smtClean="0">
                <a:latin typeface="Sylfaen" pitchFamily="18" charset="0"/>
              </a:rPr>
              <a:t>  </a:t>
            </a:r>
            <a:r>
              <a:rPr lang="en-CA" sz="3000" dirty="0" err="1" smtClean="0">
                <a:latin typeface="Sylfaen" pitchFamily="18" charset="0"/>
              </a:rPr>
              <a:t>կարգով</a:t>
            </a:r>
            <a:r>
              <a:rPr lang="en-CA" sz="3200" dirty="0" smtClean="0">
                <a:latin typeface="Sylfaen" pitchFamily="18" charset="0"/>
              </a:rPr>
              <a:t>.</a:t>
            </a:r>
            <a:endParaRPr lang="en-CA" sz="3200" dirty="0">
              <a:latin typeface="Sylfae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8600" y="2362200"/>
            <a:ext cx="762000" cy="533400"/>
          </a:xfrm>
          <a:prstGeom prst="roundRect">
            <a:avLst/>
          </a:prstGeom>
          <a:noFill/>
          <a:ln w="57150" cmpd="dbl">
            <a:solidFill>
              <a:srgbClr val="29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>
                <a:ln w="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latin typeface="Sylfaen" pitchFamily="18" charset="0"/>
              </a:rPr>
              <a:t>ա</a:t>
            </a:r>
            <a:endParaRPr lang="en-CA" sz="3600" dirty="0">
              <a:ln w="0">
                <a:solidFill>
                  <a:sysClr val="windowText" lastClr="000000"/>
                </a:solidFill>
              </a:ln>
              <a:solidFill>
                <a:srgbClr val="92D050"/>
              </a:solidFill>
              <a:latin typeface="Sylfaen" pitchFamily="18" charset="0"/>
            </a:endParaRPr>
          </a:p>
        </p:txBody>
      </p:sp>
      <p:graphicFrame>
        <p:nvGraphicFramePr>
          <p:cNvPr id="100353" name="Object 1"/>
          <p:cNvGraphicFramePr>
            <a:graphicFrameLocks noChangeAspect="1"/>
          </p:cNvGraphicFramePr>
          <p:nvPr/>
        </p:nvGraphicFramePr>
        <p:xfrm>
          <a:off x="1179513" y="2376488"/>
          <a:ext cx="39878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54" name="Equation" r:id="rId5" imgW="1777680" imgH="203040" progId="">
                  <p:embed/>
                </p:oleObj>
              </mc:Choice>
              <mc:Fallback>
                <p:oleObj name="Equation" r:id="rId5" imgW="1777680" imgH="203040" progId="">
                  <p:embed/>
                  <p:pic>
                    <p:nvPicPr>
                      <p:cNvPr id="10035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2376488"/>
                        <a:ext cx="3987800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2514600" y="3048000"/>
            <a:ext cx="2209800" cy="838200"/>
            <a:chOff x="762000" y="3733800"/>
            <a:chExt cx="2286000" cy="914400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7" cstate="print">
              <a:lum/>
            </a:blip>
            <a:srcRect/>
            <a:stretch>
              <a:fillRect/>
            </a:stretch>
          </p:blipFill>
          <p:spPr bwMode="auto">
            <a:xfrm>
              <a:off x="762000" y="3733800"/>
              <a:ext cx="2286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TextBox 21"/>
            <p:cNvSpPr txBox="1"/>
            <p:nvPr/>
          </p:nvSpPr>
          <p:spPr>
            <a:xfrm>
              <a:off x="762000" y="3886200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b="1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ylfaen"/>
                </a:rPr>
                <a:t>ԼՈՒԾՈՒՄ</a:t>
              </a:r>
              <a:endParaRPr lang="en-CA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ylfaen" pitchFamily="18" charset="0"/>
              </a:endParaRPr>
            </a:p>
          </p:txBody>
        </p:sp>
      </p:grpSp>
      <p:graphicFrame>
        <p:nvGraphicFramePr>
          <p:cNvPr id="100355" name="Object 3"/>
          <p:cNvGraphicFramePr>
            <a:graphicFrameLocks noChangeAspect="1"/>
          </p:cNvGraphicFramePr>
          <p:nvPr/>
        </p:nvGraphicFramePr>
        <p:xfrm>
          <a:off x="2176463" y="4648200"/>
          <a:ext cx="38369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55" name="Equation" r:id="rId8" imgW="1701720" imgH="215640" progId="">
                  <p:embed/>
                </p:oleObj>
              </mc:Choice>
              <mc:Fallback>
                <p:oleObj name="Equation" r:id="rId8" imgW="1701720" imgH="215640" progId="">
                  <p:embed/>
                  <p:pic>
                    <p:nvPicPr>
                      <p:cNvPr id="1003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463" y="4648200"/>
                        <a:ext cx="383698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8" name="Object 6"/>
          <p:cNvGraphicFramePr>
            <a:graphicFrameLocks noChangeAspect="1"/>
          </p:cNvGraphicFramePr>
          <p:nvPr/>
        </p:nvGraphicFramePr>
        <p:xfrm>
          <a:off x="457200" y="3962400"/>
          <a:ext cx="15240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56" name="Equation" r:id="rId10" imgW="634680" imgH="215640" progId="">
                  <p:embed/>
                </p:oleObj>
              </mc:Choice>
              <mc:Fallback>
                <p:oleObj name="Equation" r:id="rId10" imgW="634680" imgH="215640" progId="">
                  <p:embed/>
                  <p:pic>
                    <p:nvPicPr>
                      <p:cNvPr id="1003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62400"/>
                        <a:ext cx="1524000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057398" y="3972580"/>
            <a:ext cx="670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 err="1" smtClean="0">
                <a:latin typeface="Sylfaen" pitchFamily="18" charset="0"/>
              </a:rPr>
              <a:t>միջակայքում</a:t>
            </a:r>
            <a:r>
              <a:rPr lang="en-CA" sz="2800" i="1" dirty="0" smtClean="0">
                <a:latin typeface="Sylfaen" pitchFamily="18" charset="0"/>
              </a:rPr>
              <a:t>  </a:t>
            </a:r>
            <a:r>
              <a:rPr lang="en-CA" sz="2800" i="1" dirty="0" err="1" smtClean="0">
                <a:latin typeface="Sylfaen" pitchFamily="18" charset="0"/>
              </a:rPr>
              <a:t>կոտանգենսը</a:t>
            </a:r>
            <a:r>
              <a:rPr lang="en-CA" sz="2800" i="1" dirty="0" smtClean="0">
                <a:latin typeface="Sylfaen" pitchFamily="18" charset="0"/>
              </a:rPr>
              <a:t>  </a:t>
            </a:r>
            <a:r>
              <a:rPr lang="en-CA" sz="2800" b="1" i="1" u="heavy" dirty="0" err="1" smtClean="0">
                <a:uFill>
                  <a:solidFill>
                    <a:srgbClr val="F600F6"/>
                  </a:solidFill>
                </a:uFill>
                <a:latin typeface="Sylfaen" pitchFamily="18" charset="0"/>
              </a:rPr>
              <a:t>նվազող</a:t>
            </a:r>
            <a:r>
              <a:rPr lang="en-CA" sz="2800" b="1" i="1" u="heavy" dirty="0" smtClean="0">
                <a:uFill>
                  <a:solidFill>
                    <a:srgbClr val="F600F6"/>
                  </a:solidFill>
                </a:uFill>
                <a:latin typeface="Sylfaen" pitchFamily="18" charset="0"/>
              </a:rPr>
              <a:t>  է:</a:t>
            </a:r>
            <a:endParaRPr lang="en-CA" sz="2800" b="1" i="1" u="heavy" dirty="0">
              <a:uFill>
                <a:solidFill>
                  <a:srgbClr val="F600F6"/>
                </a:solidFill>
              </a:uFill>
              <a:latin typeface="Sylfae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" y="46482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 err="1" smtClean="0">
                <a:latin typeface="Sylfaen" pitchFamily="18" charset="0"/>
              </a:rPr>
              <a:t>Քանի</a:t>
            </a:r>
            <a:r>
              <a:rPr lang="en-CA" sz="2800" i="1" dirty="0" smtClean="0">
                <a:latin typeface="Sylfaen" pitchFamily="18" charset="0"/>
              </a:rPr>
              <a:t>  </a:t>
            </a:r>
            <a:r>
              <a:rPr lang="en-CA" sz="2800" i="1" dirty="0" err="1" smtClean="0">
                <a:latin typeface="Sylfaen" pitchFamily="18" charset="0"/>
              </a:rPr>
              <a:t>որ</a:t>
            </a:r>
            <a:endParaRPr lang="en-CA" sz="2800" b="1" i="1" u="dbl" dirty="0">
              <a:uFill>
                <a:solidFill>
                  <a:srgbClr val="F600F6"/>
                </a:solidFill>
              </a:uFill>
              <a:latin typeface="Sylfae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19800" y="46482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 err="1" smtClean="0">
                <a:latin typeface="Sylfaen" pitchFamily="18" charset="0"/>
              </a:rPr>
              <a:t>ապա</a:t>
            </a:r>
            <a:r>
              <a:rPr lang="en-CA" sz="2800" i="1" dirty="0" smtClean="0">
                <a:latin typeface="Sylfaen" pitchFamily="18" charset="0"/>
              </a:rPr>
              <a:t>.</a:t>
            </a:r>
            <a:endParaRPr lang="en-CA" sz="2800" b="1" i="1" u="dbl" dirty="0">
              <a:uFill>
                <a:solidFill>
                  <a:srgbClr val="F600F6"/>
                </a:solidFill>
              </a:uFill>
              <a:latin typeface="Sylfaen" pitchFamily="18" charset="0"/>
            </a:endParaRPr>
          </a:p>
        </p:txBody>
      </p:sp>
      <p:sp>
        <p:nvSpPr>
          <p:cNvPr id="38" name="Down Arrow Callout 37"/>
          <p:cNvSpPr/>
          <p:nvPr/>
        </p:nvSpPr>
        <p:spPr>
          <a:xfrm>
            <a:off x="1524000" y="5334000"/>
            <a:ext cx="2590800" cy="914400"/>
          </a:xfrm>
          <a:prstGeom prst="downArrowCallout">
            <a:avLst>
              <a:gd name="adj1" fmla="val 93657"/>
              <a:gd name="adj2" fmla="val 63806"/>
              <a:gd name="adj3" fmla="val 29478"/>
              <a:gd name="adj4" fmla="val 61992"/>
            </a:avLst>
          </a:prstGeom>
          <a:solidFill>
            <a:srgbClr val="EA00AD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0359" name="Object 7"/>
          <p:cNvGraphicFramePr>
            <a:graphicFrameLocks noChangeAspect="1"/>
          </p:cNvGraphicFramePr>
          <p:nvPr/>
        </p:nvGraphicFramePr>
        <p:xfrm>
          <a:off x="1571625" y="5410200"/>
          <a:ext cx="24336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57" name="Equation" r:id="rId12" imgW="1079280" imgH="203040" progId="">
                  <p:embed/>
                </p:oleObj>
              </mc:Choice>
              <mc:Fallback>
                <p:oleObj name="Equation" r:id="rId12" imgW="1079280" imgH="203040" progId="">
                  <p:embed/>
                  <p:pic>
                    <p:nvPicPr>
                      <p:cNvPr id="1003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5410200"/>
                        <a:ext cx="2433638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0" name="Object 8"/>
          <p:cNvGraphicFramePr>
            <a:graphicFrameLocks noChangeAspect="1"/>
          </p:cNvGraphicFramePr>
          <p:nvPr/>
        </p:nvGraphicFramePr>
        <p:xfrm>
          <a:off x="854075" y="6203950"/>
          <a:ext cx="40084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58" name="Equation" r:id="rId14" imgW="1777680" imgH="203040" progId="">
                  <p:embed/>
                </p:oleObj>
              </mc:Choice>
              <mc:Fallback>
                <p:oleObj name="Equation" r:id="rId14" imgW="1777680" imgH="203040" progId="">
                  <p:embed/>
                  <p:pic>
                    <p:nvPicPr>
                      <p:cNvPr id="10036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6203950"/>
                        <a:ext cx="4008438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90573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0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50"/>
                            </p:stCondLst>
                            <p:childTnLst>
                              <p:par>
                                <p:cTn id="6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  <p:bldP spid="35" grpId="0"/>
      <p:bldP spid="36" grpId="0"/>
      <p:bldP spid="37" grpId="0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lowchart: Document 33"/>
          <p:cNvSpPr/>
          <p:nvPr/>
        </p:nvSpPr>
        <p:spPr>
          <a:xfrm flipH="1">
            <a:off x="1692000" y="936000"/>
            <a:ext cx="6324600" cy="1219200"/>
          </a:xfrm>
          <a:prstGeom prst="flowChartDocument">
            <a:avLst/>
          </a:prstGeom>
          <a:noFill/>
          <a:ln w="88900" cmpd="thinThick">
            <a:solidFill>
              <a:srgbClr val="2DBC00"/>
            </a:solidFill>
          </a:ln>
          <a:effectLst>
            <a:outerShdw blurRad="38100" dist="177800" dir="3000000" algn="t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8555" name="Object 11"/>
          <p:cNvGraphicFramePr>
            <a:graphicFrameLocks noChangeAspect="1"/>
          </p:cNvGraphicFramePr>
          <p:nvPr/>
        </p:nvGraphicFramePr>
        <p:xfrm>
          <a:off x="4495800" y="5791200"/>
          <a:ext cx="198596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90" name="Equation" r:id="rId3" imgW="1015920" imgH="431640" progId="">
                  <p:embed/>
                </p:oleObj>
              </mc:Choice>
              <mc:Fallback>
                <p:oleObj name="Equation" r:id="rId3" imgW="1015920" imgH="431640" progId="">
                  <p:embed/>
                  <p:pic>
                    <p:nvPicPr>
                      <p:cNvPr id="1085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791200"/>
                        <a:ext cx="1985963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2" name="Object 8"/>
          <p:cNvGraphicFramePr>
            <a:graphicFrameLocks noChangeAspect="1"/>
          </p:cNvGraphicFramePr>
          <p:nvPr/>
        </p:nvGraphicFramePr>
        <p:xfrm>
          <a:off x="228600" y="5791200"/>
          <a:ext cx="14620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91" name="Equation" r:id="rId5" imgW="774360" imgH="431640" progId="">
                  <p:embed/>
                </p:oleObj>
              </mc:Choice>
              <mc:Fallback>
                <p:oleObj name="Equation" r:id="rId5" imgW="774360" imgH="431640" progId="">
                  <p:embed/>
                  <p:pic>
                    <p:nvPicPr>
                      <p:cNvPr id="1085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91200"/>
                        <a:ext cx="146208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0354" name="Picture 2" descr="C:\Users\naira\Desktop\My documents\mat-nkar\dektember\fotolia_27532273.jpg"/>
          <p:cNvPicPr preferRelativeResize="0">
            <a:picLocks noChangeArrowheads="1"/>
          </p:cNvPicPr>
          <p:nvPr/>
        </p:nvPicPr>
        <p:blipFill>
          <a:blip r:embed="rId7" cstate="print"/>
          <a:srcRect l="3200" t="5090" r="58400" b="58982"/>
          <a:stretch>
            <a:fillRect/>
          </a:stretch>
        </p:blipFill>
        <p:spPr bwMode="auto">
          <a:xfrm>
            <a:off x="6480000" y="4968000"/>
            <a:ext cx="2592000" cy="16920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4400" y="6416675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200" y="76200"/>
            <a:ext cx="8964000" cy="6705600"/>
          </a:xfrm>
          <a:prstGeom prst="rect">
            <a:avLst/>
          </a:prstGeom>
          <a:noFill/>
          <a:ln w="41275">
            <a:solidFill>
              <a:srgbClr val="2D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0353" name="Object 1"/>
          <p:cNvGraphicFramePr>
            <a:graphicFrameLocks noChangeAspect="1"/>
          </p:cNvGraphicFramePr>
          <p:nvPr/>
        </p:nvGraphicFramePr>
        <p:xfrm>
          <a:off x="1117600" y="2251075"/>
          <a:ext cx="331628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92" name="Equation" r:id="rId8" imgW="1574640" imgH="431640" progId="">
                  <p:embed/>
                </p:oleObj>
              </mc:Choice>
              <mc:Fallback>
                <p:oleObj name="Equation" r:id="rId8" imgW="1574640" imgH="431640" progId="">
                  <p:embed/>
                  <p:pic>
                    <p:nvPicPr>
                      <p:cNvPr id="10035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2251075"/>
                        <a:ext cx="3316288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9"/>
          <p:cNvGrpSpPr/>
          <p:nvPr/>
        </p:nvGrpSpPr>
        <p:grpSpPr>
          <a:xfrm>
            <a:off x="3200400" y="3276600"/>
            <a:ext cx="2286000" cy="838200"/>
            <a:chOff x="762000" y="3733800"/>
            <a:chExt cx="2449286" cy="1005840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10" cstate="print">
              <a:lum/>
            </a:blip>
            <a:srcRect/>
            <a:stretch>
              <a:fillRect/>
            </a:stretch>
          </p:blipFill>
          <p:spPr bwMode="auto">
            <a:xfrm>
              <a:off x="762000" y="3733800"/>
              <a:ext cx="2449286" cy="1005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TextBox 21"/>
            <p:cNvSpPr txBox="1"/>
            <p:nvPr/>
          </p:nvSpPr>
          <p:spPr>
            <a:xfrm>
              <a:off x="843643" y="3886200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b="1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ylfaen"/>
                </a:rPr>
                <a:t>ԼՈՒԾՈՒՄ</a:t>
              </a:r>
              <a:endParaRPr lang="en-CA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ylfaen" pitchFamily="18" charset="0"/>
              </a:endParaRPr>
            </a:p>
          </p:txBody>
        </p:sp>
      </p:grpSp>
      <p:graphicFrame>
        <p:nvGraphicFramePr>
          <p:cNvPr id="100355" name="Object 3"/>
          <p:cNvGraphicFramePr>
            <a:graphicFrameLocks noChangeAspect="1"/>
          </p:cNvGraphicFramePr>
          <p:nvPr/>
        </p:nvGraphicFramePr>
        <p:xfrm>
          <a:off x="685800" y="4876801"/>
          <a:ext cx="2133600" cy="838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93" name="Equation" r:id="rId11" imgW="1130040" imgH="431640" progId="">
                  <p:embed/>
                </p:oleObj>
              </mc:Choice>
              <mc:Fallback>
                <p:oleObj name="Equation" r:id="rId11" imgW="1130040" imgH="431640" progId="">
                  <p:embed/>
                  <p:pic>
                    <p:nvPicPr>
                      <p:cNvPr id="1003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76801"/>
                        <a:ext cx="2133600" cy="8381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8" name="Object 6"/>
          <p:cNvGraphicFramePr>
            <a:graphicFrameLocks noChangeAspect="1"/>
          </p:cNvGraphicFramePr>
          <p:nvPr/>
        </p:nvGraphicFramePr>
        <p:xfrm>
          <a:off x="356900" y="3962400"/>
          <a:ext cx="1319500" cy="881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94" name="Equation" r:id="rId13" imgW="634680" imgH="431640" progId="">
                  <p:embed/>
                </p:oleObj>
              </mc:Choice>
              <mc:Fallback>
                <p:oleObj name="Equation" r:id="rId13" imgW="634680" imgH="431640" progId="">
                  <p:embed/>
                  <p:pic>
                    <p:nvPicPr>
                      <p:cNvPr id="1003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900" y="3962400"/>
                        <a:ext cx="1319500" cy="8814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1676400" y="420118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 err="1" smtClean="0">
                <a:latin typeface="Sylfaen" pitchFamily="18" charset="0"/>
              </a:rPr>
              <a:t>միջակայքում</a:t>
            </a:r>
            <a:r>
              <a:rPr lang="en-CA" sz="2800" i="1" dirty="0" smtClean="0">
                <a:latin typeface="Sylfaen" pitchFamily="18" charset="0"/>
              </a:rPr>
              <a:t>  </a:t>
            </a:r>
            <a:r>
              <a:rPr lang="en-CA" sz="2800" i="1" dirty="0" err="1" smtClean="0">
                <a:latin typeface="Sylfaen" pitchFamily="18" charset="0"/>
              </a:rPr>
              <a:t>տանգենսն</a:t>
            </a:r>
            <a:r>
              <a:rPr lang="en-CA" sz="2800" i="1" dirty="0" smtClean="0">
                <a:latin typeface="Sylfaen" pitchFamily="18" charset="0"/>
              </a:rPr>
              <a:t>  </a:t>
            </a:r>
            <a:r>
              <a:rPr lang="en-CA" sz="2800" b="1" i="1" u="heavy" dirty="0" err="1" smtClean="0">
                <a:uFill>
                  <a:solidFill>
                    <a:srgbClr val="F600F6"/>
                  </a:solidFill>
                </a:uFill>
                <a:latin typeface="Sylfaen" pitchFamily="18" charset="0"/>
              </a:rPr>
              <a:t>աճող</a:t>
            </a:r>
            <a:r>
              <a:rPr lang="en-CA" sz="2800" b="1" i="1" u="heavy" dirty="0" smtClean="0">
                <a:uFill>
                  <a:solidFill>
                    <a:srgbClr val="F600F6"/>
                  </a:solidFill>
                </a:uFill>
                <a:latin typeface="Sylfaen" pitchFamily="18" charset="0"/>
              </a:rPr>
              <a:t>  է:</a:t>
            </a:r>
            <a:endParaRPr lang="en-CA" sz="2800" b="1" i="1" u="heavy" dirty="0">
              <a:uFill>
                <a:solidFill>
                  <a:srgbClr val="F600F6"/>
                </a:solidFill>
              </a:uFill>
              <a:latin typeface="Sylfae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0" y="5029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 err="1" smtClean="0">
                <a:latin typeface="Sylfaen" pitchFamily="18" charset="0"/>
              </a:rPr>
              <a:t>իսկ</a:t>
            </a:r>
            <a:endParaRPr lang="en-CA" sz="2800" b="1" i="1" u="dbl" dirty="0">
              <a:uFill>
                <a:solidFill>
                  <a:srgbClr val="F600F6"/>
                </a:solidFill>
              </a:uFill>
              <a:latin typeface="Sylfae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28600" y="2280578"/>
            <a:ext cx="914400" cy="685800"/>
            <a:chOff x="228600" y="2209800"/>
            <a:chExt cx="914400" cy="685800"/>
          </a:xfrm>
        </p:grpSpPr>
        <p:sp>
          <p:nvSpPr>
            <p:cNvPr id="19" name="Rounded Rectangle 18"/>
            <p:cNvSpPr/>
            <p:nvPr/>
          </p:nvSpPr>
          <p:spPr>
            <a:xfrm>
              <a:off x="228600" y="2362200"/>
              <a:ext cx="762000" cy="533400"/>
            </a:xfrm>
            <a:prstGeom prst="roundRect">
              <a:avLst/>
            </a:prstGeom>
            <a:noFill/>
            <a:ln w="57150" cmpd="dbl">
              <a:solidFill>
                <a:srgbClr val="29A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3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Sylfae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1000" y="2209800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b="1" dirty="0" smtClean="0">
                  <a:ln w="0">
                    <a:solidFill>
                      <a:sysClr val="windowText" lastClr="000000"/>
                    </a:solidFill>
                  </a:ln>
                  <a:solidFill>
                    <a:srgbClr val="92D050"/>
                  </a:solidFill>
                  <a:latin typeface="Sylfaen" pitchFamily="18" charset="0"/>
                </a:rPr>
                <a:t>բ</a:t>
              </a:r>
              <a:endParaRPr lang="en-CA" sz="3600" b="1" dirty="0">
                <a:ln w="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latin typeface="Sylfaen" pitchFamily="18" charset="0"/>
              </a:endParaRPr>
            </a:p>
          </p:txBody>
        </p:sp>
      </p:grpSp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76200" y="76200"/>
            <a:ext cx="3474720" cy="1664970"/>
            <a:chOff x="76200" y="152400"/>
            <a:chExt cx="3657600" cy="1752600"/>
          </a:xfrm>
        </p:grpSpPr>
        <p:sp>
          <p:nvSpPr>
            <p:cNvPr id="29" name="TextBox 28"/>
            <p:cNvSpPr txBox="1"/>
            <p:nvPr/>
          </p:nvSpPr>
          <p:spPr>
            <a:xfrm>
              <a:off x="76200" y="152400"/>
              <a:ext cx="3657600" cy="566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900" b="1" dirty="0" smtClean="0">
                  <a:latin typeface="Sylfaen" pitchFamily="18" charset="0"/>
                </a:rPr>
                <a:t>ԱՌԱՋԱԴՐԱՆՔ</a:t>
              </a:r>
              <a:endParaRPr lang="en-CA" sz="2900" b="1" dirty="0">
                <a:latin typeface="Sylfaen" pitchFamily="18" charset="0"/>
              </a:endParaRPr>
            </a:p>
          </p:txBody>
        </p:sp>
        <p:grpSp>
          <p:nvGrpSpPr>
            <p:cNvPr id="30" name="Group 16"/>
            <p:cNvGrpSpPr/>
            <p:nvPr/>
          </p:nvGrpSpPr>
          <p:grpSpPr>
            <a:xfrm>
              <a:off x="152400" y="685800"/>
              <a:ext cx="2008094" cy="1219200"/>
              <a:chOff x="6096000" y="3505200"/>
              <a:chExt cx="2008094" cy="1219200"/>
            </a:xfrm>
          </p:grpSpPr>
          <p:pic>
            <p:nvPicPr>
              <p:cNvPr id="31" name="Picture 3" descr="C:\Users\naira\Desktop\sinus\400_F_39513269_NKpKOvoe0EMHmTsvq2kmuXe6cVYycYkq.jpg"/>
              <p:cNvPicPr>
                <a:picLocks noChangeAspect="1" noChangeArrowheads="1"/>
              </p:cNvPicPr>
              <p:nvPr/>
            </p:nvPicPr>
            <p:blipFill>
              <a:blip r:embed="rId15" cstate="print">
                <a:lum/>
              </a:blip>
              <a:srcRect l="55747" t="50000" b="25000"/>
              <a:stretch>
                <a:fillRect/>
              </a:stretch>
            </p:blipFill>
            <p:spPr bwMode="auto">
              <a:xfrm>
                <a:off x="6096000" y="3505200"/>
                <a:ext cx="2008094" cy="121920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32" name="TextBox 31"/>
              <p:cNvSpPr txBox="1"/>
              <p:nvPr/>
            </p:nvSpPr>
            <p:spPr>
              <a:xfrm>
                <a:off x="6705600" y="3687379"/>
                <a:ext cx="838200" cy="971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5400" b="1" dirty="0" smtClean="0">
                    <a:ln w="0"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</a:rPr>
                  <a:t>1</a:t>
                </a:r>
                <a:endParaRPr lang="en-CA" sz="5400" b="1" dirty="0">
                  <a:ln w="0"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p:grpSp>
      </p:grpSp>
      <p:graphicFrame>
        <p:nvGraphicFramePr>
          <p:cNvPr id="108551" name="Object 7"/>
          <p:cNvGraphicFramePr>
            <a:graphicFrameLocks noChangeAspect="1"/>
          </p:cNvGraphicFramePr>
          <p:nvPr/>
        </p:nvGraphicFramePr>
        <p:xfrm>
          <a:off x="4038600" y="4880454"/>
          <a:ext cx="2209800" cy="834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95" name="Equation" r:id="rId16" imgW="1130040" imgH="431640" progId="">
                  <p:embed/>
                </p:oleObj>
              </mc:Choice>
              <mc:Fallback>
                <p:oleObj name="Equation" r:id="rId16" imgW="1130040" imgH="431640" progId="">
                  <p:embed/>
                  <p:pic>
                    <p:nvPicPr>
                      <p:cNvPr id="1085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880454"/>
                        <a:ext cx="2209800" cy="8345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Oval 37"/>
          <p:cNvSpPr/>
          <p:nvPr/>
        </p:nvSpPr>
        <p:spPr>
          <a:xfrm>
            <a:off x="3657600" y="5715000"/>
            <a:ext cx="457200" cy="914400"/>
          </a:xfrm>
          <a:prstGeom prst="ellipse">
            <a:avLst/>
          </a:prstGeom>
          <a:noFill/>
          <a:ln w="34925">
            <a:solidFill>
              <a:srgbClr val="DE00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4500563" y="5715000"/>
            <a:ext cx="457200" cy="914400"/>
          </a:xfrm>
          <a:prstGeom prst="ellipse">
            <a:avLst/>
          </a:prstGeom>
          <a:noFill/>
          <a:ln w="34925">
            <a:solidFill>
              <a:srgbClr val="DE00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8556" name="Object 12"/>
          <p:cNvGraphicFramePr>
            <a:graphicFrameLocks noChangeAspect="1"/>
          </p:cNvGraphicFramePr>
          <p:nvPr/>
        </p:nvGraphicFramePr>
        <p:xfrm>
          <a:off x="1676400" y="5791200"/>
          <a:ext cx="1485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96" name="Equation" r:id="rId18" imgW="787320" imgH="431640" progId="">
                  <p:embed/>
                </p:oleObj>
              </mc:Choice>
              <mc:Fallback>
                <p:oleObj name="Equation" r:id="rId18" imgW="787320" imgH="431640" progId="">
                  <p:embed/>
                  <p:pic>
                    <p:nvPicPr>
                      <p:cNvPr id="10855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791200"/>
                        <a:ext cx="14859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7" name="Object 13"/>
          <p:cNvGraphicFramePr>
            <a:graphicFrameLocks noChangeAspect="1"/>
          </p:cNvGraphicFramePr>
          <p:nvPr/>
        </p:nvGraphicFramePr>
        <p:xfrm>
          <a:off x="3124200" y="5826125"/>
          <a:ext cx="1103313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97" name="Equation" r:id="rId20" imgW="583920" imgH="393480" progId="">
                  <p:embed/>
                </p:oleObj>
              </mc:Choice>
              <mc:Fallback>
                <p:oleObj name="Equation" r:id="rId20" imgW="583920" imgH="393480" progId="">
                  <p:embed/>
                  <p:pic>
                    <p:nvPicPr>
                      <p:cNvPr id="10855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826125"/>
                        <a:ext cx="1103313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676400" y="1091625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3000" dirty="0" err="1" smtClean="0">
                <a:latin typeface="Sylfaen" pitchFamily="18" charset="0"/>
              </a:rPr>
              <a:t>Դասավորել</a:t>
            </a:r>
            <a:r>
              <a:rPr lang="en-CA" sz="3000" dirty="0" smtClean="0">
                <a:latin typeface="Sylfaen" pitchFamily="18" charset="0"/>
              </a:rPr>
              <a:t>   </a:t>
            </a:r>
            <a:r>
              <a:rPr lang="en-CA" sz="3000" dirty="0" err="1" smtClean="0">
                <a:latin typeface="Sylfaen" pitchFamily="18" charset="0"/>
              </a:rPr>
              <a:t>նվազման</a:t>
            </a:r>
            <a:r>
              <a:rPr lang="en-CA" sz="3000" dirty="0" smtClean="0">
                <a:latin typeface="Sylfaen" pitchFamily="18" charset="0"/>
              </a:rPr>
              <a:t>  </a:t>
            </a:r>
            <a:r>
              <a:rPr lang="en-CA" sz="3000" dirty="0" err="1" smtClean="0">
                <a:latin typeface="Sylfaen" pitchFamily="18" charset="0"/>
              </a:rPr>
              <a:t>կարգով</a:t>
            </a:r>
            <a:r>
              <a:rPr lang="en-CA" sz="3200" dirty="0" smtClean="0">
                <a:latin typeface="Sylfaen" pitchFamily="18" charset="0"/>
              </a:rPr>
              <a:t>.</a:t>
            </a:r>
            <a:endParaRPr lang="en-CA" sz="3200" dirty="0"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7872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0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8" grpId="0" animBg="1"/>
      <p:bldP spid="38" grpId="1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own Arrow Callout 44"/>
          <p:cNvSpPr/>
          <p:nvPr/>
        </p:nvSpPr>
        <p:spPr>
          <a:xfrm>
            <a:off x="2413000" y="4876800"/>
            <a:ext cx="2667000" cy="1143000"/>
          </a:xfrm>
          <a:prstGeom prst="downArrowCallout">
            <a:avLst>
              <a:gd name="adj1" fmla="val 81487"/>
              <a:gd name="adj2" fmla="val 55169"/>
              <a:gd name="adj3" fmla="val 23695"/>
              <a:gd name="adj4" fmla="val 68089"/>
            </a:avLst>
          </a:prstGeom>
          <a:solidFill>
            <a:srgbClr val="EA00AD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0354" name="Picture 2" descr="C:\Users\naira\Desktop\My documents\mat-nkar\dektember\fotolia_27532273.jpg"/>
          <p:cNvPicPr preferRelativeResize="0">
            <a:picLocks noChangeArrowheads="1"/>
          </p:cNvPicPr>
          <p:nvPr/>
        </p:nvPicPr>
        <p:blipFill>
          <a:blip r:embed="rId3" cstate="print"/>
          <a:srcRect l="3200" t="5090" r="58400" b="58982"/>
          <a:stretch>
            <a:fillRect/>
          </a:stretch>
        </p:blipFill>
        <p:spPr bwMode="auto">
          <a:xfrm>
            <a:off x="6480000" y="4968000"/>
            <a:ext cx="2592000" cy="16920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4400" y="6416675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200" y="76200"/>
            <a:ext cx="8964000" cy="6705600"/>
          </a:xfrm>
          <a:prstGeom prst="rect">
            <a:avLst/>
          </a:prstGeom>
          <a:noFill/>
          <a:ln w="41275">
            <a:solidFill>
              <a:srgbClr val="2D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7620000" y="4114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 err="1" smtClean="0">
                <a:latin typeface="Sylfaen" pitchFamily="18" charset="0"/>
              </a:rPr>
              <a:t>ապա</a:t>
            </a:r>
            <a:r>
              <a:rPr lang="en-CA" sz="2800" i="1" dirty="0" smtClean="0">
                <a:latin typeface="Sylfaen" pitchFamily="18" charset="0"/>
              </a:rPr>
              <a:t>.</a:t>
            </a:r>
            <a:endParaRPr lang="en-CA" sz="2800" b="1" i="1" u="dbl" dirty="0">
              <a:uFill>
                <a:solidFill>
                  <a:srgbClr val="F600F6"/>
                </a:solidFill>
              </a:uFill>
              <a:latin typeface="Sylfaen" pitchFamily="18" charset="0"/>
            </a:endParaRPr>
          </a:p>
        </p:txBody>
      </p:sp>
      <p:sp>
        <p:nvSpPr>
          <p:cNvPr id="38" name="Down Arrow Callout 37"/>
          <p:cNvSpPr/>
          <p:nvPr/>
        </p:nvSpPr>
        <p:spPr>
          <a:xfrm rot="16200000">
            <a:off x="762000" y="4267200"/>
            <a:ext cx="914400" cy="1981200"/>
          </a:xfrm>
          <a:prstGeom prst="downArrowCallout">
            <a:avLst>
              <a:gd name="adj1" fmla="val 54580"/>
              <a:gd name="adj2" fmla="val 41621"/>
              <a:gd name="adj3" fmla="val 22965"/>
              <a:gd name="adj4" fmla="val 82899"/>
            </a:avLst>
          </a:prstGeom>
          <a:solidFill>
            <a:srgbClr val="EA00AD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0359" name="Object 7"/>
          <p:cNvGraphicFramePr>
            <a:graphicFrameLocks noChangeAspect="1"/>
          </p:cNvGraphicFramePr>
          <p:nvPr/>
        </p:nvGraphicFramePr>
        <p:xfrm>
          <a:off x="304799" y="4876800"/>
          <a:ext cx="1524000" cy="76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02" name="Equation" r:id="rId4" imgW="799920" imgH="393480" progId="">
                  <p:embed/>
                </p:oleObj>
              </mc:Choice>
              <mc:Fallback>
                <p:oleObj name="Equation" r:id="rId4" imgW="799920" imgH="393480" progId="">
                  <p:embed/>
                  <p:pic>
                    <p:nvPicPr>
                      <p:cNvPr id="1003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99" y="4876800"/>
                        <a:ext cx="1524000" cy="76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0" name="Object 8"/>
          <p:cNvGraphicFramePr>
            <a:graphicFrameLocks noChangeAspect="1"/>
          </p:cNvGraphicFramePr>
          <p:nvPr/>
        </p:nvGraphicFramePr>
        <p:xfrm>
          <a:off x="2500313" y="4829175"/>
          <a:ext cx="2452687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03" name="Equation" r:id="rId6" imgW="1282680" imgH="393480" progId="">
                  <p:embed/>
                </p:oleObj>
              </mc:Choice>
              <mc:Fallback>
                <p:oleObj name="Equation" r:id="rId6" imgW="1282680" imgH="393480" progId="">
                  <p:embed/>
                  <p:pic>
                    <p:nvPicPr>
                      <p:cNvPr id="10036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4829175"/>
                        <a:ext cx="2452687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Flowchart: Document 26"/>
          <p:cNvSpPr/>
          <p:nvPr/>
        </p:nvSpPr>
        <p:spPr>
          <a:xfrm flipH="1">
            <a:off x="1692000" y="936000"/>
            <a:ext cx="6324600" cy="1219200"/>
          </a:xfrm>
          <a:prstGeom prst="flowChartDocument">
            <a:avLst/>
          </a:prstGeom>
          <a:noFill/>
          <a:ln w="88900" cmpd="thinThick">
            <a:solidFill>
              <a:srgbClr val="2DBC00"/>
            </a:solidFill>
          </a:ln>
          <a:effectLst>
            <a:outerShdw blurRad="38100" dist="177800" dir="3000000" algn="t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5" name="Group 27"/>
          <p:cNvGrpSpPr>
            <a:grpSpLocks noChangeAspect="1"/>
          </p:cNvGrpSpPr>
          <p:nvPr/>
        </p:nvGrpSpPr>
        <p:grpSpPr>
          <a:xfrm>
            <a:off x="76200" y="76200"/>
            <a:ext cx="3474720" cy="1664970"/>
            <a:chOff x="76200" y="152400"/>
            <a:chExt cx="3657600" cy="1752600"/>
          </a:xfrm>
        </p:grpSpPr>
        <p:sp>
          <p:nvSpPr>
            <p:cNvPr id="29" name="TextBox 28"/>
            <p:cNvSpPr txBox="1"/>
            <p:nvPr/>
          </p:nvSpPr>
          <p:spPr>
            <a:xfrm>
              <a:off x="76200" y="152400"/>
              <a:ext cx="3657600" cy="566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900" b="1" dirty="0" smtClean="0">
                  <a:latin typeface="Sylfaen" pitchFamily="18" charset="0"/>
                </a:rPr>
                <a:t>ԱՌԱՋԱԴՐԱՆՔ</a:t>
              </a:r>
              <a:endParaRPr lang="en-CA" sz="2900" b="1" dirty="0">
                <a:latin typeface="Sylfaen" pitchFamily="18" charset="0"/>
              </a:endParaRPr>
            </a:p>
          </p:txBody>
        </p:sp>
        <p:grpSp>
          <p:nvGrpSpPr>
            <p:cNvPr id="6" name="Group 16"/>
            <p:cNvGrpSpPr/>
            <p:nvPr/>
          </p:nvGrpSpPr>
          <p:grpSpPr>
            <a:xfrm>
              <a:off x="152400" y="685800"/>
              <a:ext cx="2008094" cy="1219200"/>
              <a:chOff x="6096000" y="3505200"/>
              <a:chExt cx="2008094" cy="1219200"/>
            </a:xfrm>
          </p:grpSpPr>
          <p:pic>
            <p:nvPicPr>
              <p:cNvPr id="31" name="Picture 3" descr="C:\Users\naira\Desktop\sinus\400_F_39513269_NKpKOvoe0EMHmTsvq2kmuXe6cVYycYkq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lum/>
              </a:blip>
              <a:srcRect l="55747" t="50000" b="25000"/>
              <a:stretch>
                <a:fillRect/>
              </a:stretch>
            </p:blipFill>
            <p:spPr bwMode="auto">
              <a:xfrm>
                <a:off x="6096000" y="3505200"/>
                <a:ext cx="2008094" cy="121920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32" name="TextBox 31"/>
              <p:cNvSpPr txBox="1"/>
              <p:nvPr/>
            </p:nvSpPr>
            <p:spPr>
              <a:xfrm>
                <a:off x="6705600" y="3687379"/>
                <a:ext cx="838200" cy="971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5400" b="1" dirty="0" smtClean="0">
                    <a:ln w="0"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</a:rPr>
                  <a:t>1</a:t>
                </a:r>
                <a:endParaRPr lang="en-CA" sz="5400" b="1" dirty="0">
                  <a:ln w="0"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p:grpSp>
      </p:grpSp>
      <p:graphicFrame>
        <p:nvGraphicFramePr>
          <p:cNvPr id="23" name="Object 1"/>
          <p:cNvGraphicFramePr>
            <a:graphicFrameLocks noChangeAspect="1"/>
          </p:cNvGraphicFramePr>
          <p:nvPr/>
        </p:nvGraphicFramePr>
        <p:xfrm>
          <a:off x="1117600" y="2251075"/>
          <a:ext cx="331628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04" name="Equation" r:id="rId9" imgW="1574640" imgH="431640" progId="">
                  <p:embed/>
                </p:oleObj>
              </mc:Choice>
              <mc:Fallback>
                <p:oleObj name="Equation" r:id="rId9" imgW="1574640" imgH="431640" progId="">
                  <p:embed/>
                  <p:pic>
                    <p:nvPicPr>
                      <p:cNvPr id="2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2251075"/>
                        <a:ext cx="3316288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19"/>
          <p:cNvGrpSpPr/>
          <p:nvPr/>
        </p:nvGrpSpPr>
        <p:grpSpPr>
          <a:xfrm>
            <a:off x="3200400" y="3276600"/>
            <a:ext cx="2286000" cy="838200"/>
            <a:chOff x="762000" y="3733800"/>
            <a:chExt cx="2449286" cy="1005840"/>
          </a:xfrm>
        </p:grpSpPr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11" cstate="print">
              <a:lum/>
            </a:blip>
            <a:srcRect/>
            <a:stretch>
              <a:fillRect/>
            </a:stretch>
          </p:blipFill>
          <p:spPr bwMode="auto">
            <a:xfrm>
              <a:off x="762000" y="3733800"/>
              <a:ext cx="2449286" cy="1005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6" name="TextBox 25"/>
            <p:cNvSpPr txBox="1"/>
            <p:nvPr/>
          </p:nvSpPr>
          <p:spPr>
            <a:xfrm>
              <a:off x="843643" y="3886200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b="1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ylfaen"/>
                </a:rPr>
                <a:t>ԼՈՒԾՈՒՄ</a:t>
              </a:r>
              <a:endParaRPr lang="en-CA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ylfaen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28600" y="2280578"/>
            <a:ext cx="914400" cy="685800"/>
            <a:chOff x="228600" y="2209800"/>
            <a:chExt cx="914400" cy="685800"/>
          </a:xfrm>
        </p:grpSpPr>
        <p:sp>
          <p:nvSpPr>
            <p:cNvPr id="36" name="Rounded Rectangle 35"/>
            <p:cNvSpPr/>
            <p:nvPr/>
          </p:nvSpPr>
          <p:spPr>
            <a:xfrm>
              <a:off x="228600" y="2362200"/>
              <a:ext cx="762000" cy="533400"/>
            </a:xfrm>
            <a:prstGeom prst="roundRect">
              <a:avLst/>
            </a:prstGeom>
            <a:noFill/>
            <a:ln w="57150" cmpd="dbl">
              <a:solidFill>
                <a:srgbClr val="29A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3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Sylfae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1000" y="2209800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b="1" dirty="0" smtClean="0">
                  <a:ln w="0">
                    <a:solidFill>
                      <a:sysClr val="windowText" lastClr="000000"/>
                    </a:solidFill>
                  </a:ln>
                  <a:solidFill>
                    <a:srgbClr val="92D050"/>
                  </a:solidFill>
                  <a:latin typeface="Sylfaen" pitchFamily="18" charset="0"/>
                </a:rPr>
                <a:t>բ</a:t>
              </a:r>
              <a:endParaRPr lang="en-CA" sz="3600" b="1" dirty="0">
                <a:ln w="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latin typeface="Sylfaen" pitchFamily="18" charset="0"/>
              </a:endParaRPr>
            </a:p>
          </p:txBody>
        </p:sp>
      </p:grpSp>
      <p:graphicFrame>
        <p:nvGraphicFramePr>
          <p:cNvPr id="341001" name="Object 9"/>
          <p:cNvGraphicFramePr>
            <a:graphicFrameLocks noChangeAspect="1"/>
          </p:cNvGraphicFramePr>
          <p:nvPr/>
        </p:nvGraphicFramePr>
        <p:xfrm>
          <a:off x="4648200" y="3962400"/>
          <a:ext cx="3020146" cy="8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05" name="Equation" r:id="rId12" imgW="1422360" imgH="431640" progId="">
                  <p:embed/>
                </p:oleObj>
              </mc:Choice>
              <mc:Fallback>
                <p:oleObj name="Equation" r:id="rId12" imgW="1422360" imgH="431640" progId="">
                  <p:embed/>
                  <p:pic>
                    <p:nvPicPr>
                      <p:cNvPr id="34100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962400"/>
                        <a:ext cx="3020146" cy="87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838200" y="41148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 err="1" smtClean="0">
                <a:latin typeface="Sylfaen" pitchFamily="18" charset="0"/>
              </a:rPr>
              <a:t>Այսպիսով</a:t>
            </a:r>
            <a:r>
              <a:rPr lang="en-CA" sz="2800" i="1" dirty="0" smtClean="0">
                <a:latin typeface="Sylfaen" pitchFamily="18" charset="0"/>
              </a:rPr>
              <a:t>՝  </a:t>
            </a:r>
            <a:r>
              <a:rPr lang="en-CA" sz="2800" i="1" dirty="0" err="1" smtClean="0">
                <a:latin typeface="Sylfaen" pitchFamily="18" charset="0"/>
              </a:rPr>
              <a:t>քանի</a:t>
            </a:r>
            <a:r>
              <a:rPr lang="en-CA" sz="2800" i="1" dirty="0" smtClean="0">
                <a:latin typeface="Sylfaen" pitchFamily="18" charset="0"/>
              </a:rPr>
              <a:t>  </a:t>
            </a:r>
            <a:r>
              <a:rPr lang="en-CA" sz="2800" i="1" dirty="0" err="1" smtClean="0">
                <a:latin typeface="Sylfaen" pitchFamily="18" charset="0"/>
              </a:rPr>
              <a:t>որ</a:t>
            </a:r>
            <a:endParaRPr lang="en-CA" sz="2800" b="1" i="1" u="heavy" dirty="0">
              <a:uFill>
                <a:solidFill>
                  <a:srgbClr val="F600F6"/>
                </a:solidFill>
              </a:uFill>
              <a:latin typeface="Sylfaen" pitchFamily="18" charset="0"/>
            </a:endParaRPr>
          </a:p>
        </p:txBody>
      </p:sp>
      <p:graphicFrame>
        <p:nvGraphicFramePr>
          <p:cNvPr id="341002" name="Object 10"/>
          <p:cNvGraphicFramePr>
            <a:graphicFrameLocks noChangeAspect="1"/>
          </p:cNvGraphicFramePr>
          <p:nvPr/>
        </p:nvGraphicFramePr>
        <p:xfrm>
          <a:off x="2209800" y="5867400"/>
          <a:ext cx="3048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06" name="Equation" r:id="rId14" imgW="1574640" imgH="431640" progId="">
                  <p:embed/>
                </p:oleObj>
              </mc:Choice>
              <mc:Fallback>
                <p:oleObj name="Equation" r:id="rId14" imgW="1574640" imgH="431640" progId="">
                  <p:embed/>
                  <p:pic>
                    <p:nvPicPr>
                      <p:cNvPr id="34100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867400"/>
                        <a:ext cx="3048000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676400" y="1091625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3000" dirty="0" err="1" smtClean="0">
                <a:latin typeface="Sylfaen" pitchFamily="18" charset="0"/>
              </a:rPr>
              <a:t>Դասավորել</a:t>
            </a:r>
            <a:r>
              <a:rPr lang="en-CA" sz="3000" dirty="0" smtClean="0">
                <a:latin typeface="Sylfaen" pitchFamily="18" charset="0"/>
              </a:rPr>
              <a:t>   </a:t>
            </a:r>
            <a:r>
              <a:rPr lang="en-CA" sz="3000" dirty="0" err="1" smtClean="0">
                <a:latin typeface="Sylfaen" pitchFamily="18" charset="0"/>
              </a:rPr>
              <a:t>նվազման</a:t>
            </a:r>
            <a:r>
              <a:rPr lang="en-CA" sz="3000" dirty="0" smtClean="0">
                <a:latin typeface="Sylfaen" pitchFamily="18" charset="0"/>
              </a:rPr>
              <a:t>  </a:t>
            </a:r>
            <a:r>
              <a:rPr lang="en-CA" sz="3000" dirty="0" err="1" smtClean="0">
                <a:latin typeface="Sylfaen" pitchFamily="18" charset="0"/>
              </a:rPr>
              <a:t>կարգով</a:t>
            </a:r>
            <a:r>
              <a:rPr lang="en-CA" sz="3200" dirty="0" smtClean="0">
                <a:latin typeface="Sylfaen" pitchFamily="18" charset="0"/>
              </a:rPr>
              <a:t>.</a:t>
            </a:r>
            <a:endParaRPr lang="en-CA" sz="3200" dirty="0"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6145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34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37" grpId="0"/>
      <p:bldP spid="38" grpId="0" animBg="1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42"/>
          <p:cNvGrpSpPr/>
          <p:nvPr/>
        </p:nvGrpSpPr>
        <p:grpSpPr>
          <a:xfrm>
            <a:off x="3886200" y="2514600"/>
            <a:ext cx="4724400" cy="4191000"/>
            <a:chOff x="3810000" y="2590800"/>
            <a:chExt cx="4724400" cy="4038600"/>
          </a:xfrm>
        </p:grpSpPr>
        <p:pic>
          <p:nvPicPr>
            <p:cNvPr id="41" name="Picture 2" descr="C:\Users\naira\Desktop\My documents\mat-nkar\noyember\18517092-Векторная-иллюстрация-дизайн-инфографика-шаблона.-eps10.jpg"/>
            <p:cNvPicPr>
              <a:picLocks noChangeAspect="1" noChangeArrowheads="1"/>
            </p:cNvPicPr>
            <p:nvPr/>
          </p:nvPicPr>
          <p:blipFill>
            <a:blip r:embed="rId3" cstate="print">
              <a:lum bright="10000"/>
            </a:blip>
            <a:srcRect l="11938" t="4000" r="9271" b="6667"/>
            <a:stretch>
              <a:fillRect/>
            </a:stretch>
          </p:blipFill>
          <p:spPr bwMode="auto">
            <a:xfrm>
              <a:off x="3810000" y="2590800"/>
              <a:ext cx="4724400" cy="4038600"/>
            </a:xfrm>
            <a:prstGeom prst="rect">
              <a:avLst/>
            </a:prstGeom>
            <a:noFill/>
          </p:spPr>
        </p:pic>
        <p:sp>
          <p:nvSpPr>
            <p:cNvPr id="42" name="TextBox 41"/>
            <p:cNvSpPr txBox="1"/>
            <p:nvPr/>
          </p:nvSpPr>
          <p:spPr>
            <a:xfrm>
              <a:off x="4191000" y="28194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4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Sylfaen" pitchFamily="18" charset="0"/>
                </a:rPr>
                <a:t>ա</a:t>
              </a:r>
              <a:endParaRPr lang="en-CA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ylfae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191000" y="37338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40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Sylfaen" pitchFamily="18" charset="0"/>
                </a:rPr>
                <a:t>բ</a:t>
              </a:r>
              <a:endParaRPr lang="en-CA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ylfae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191000" y="46482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40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Sylfaen" pitchFamily="18" charset="0"/>
                </a:rPr>
                <a:t>գ</a:t>
              </a:r>
              <a:endParaRPr lang="en-CA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ylfae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91000" y="55626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40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Sylfaen" pitchFamily="18" charset="0"/>
                </a:rPr>
                <a:t>դ</a:t>
              </a:r>
              <a:endParaRPr lang="en-CA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ylfaen" pitchFamily="18" charset="0"/>
              </a:endParaRPr>
            </a:p>
          </p:txBody>
        </p:sp>
      </p:grpSp>
      <p:sp>
        <p:nvSpPr>
          <p:cNvPr id="9" name="Flowchart: Document 8"/>
          <p:cNvSpPr/>
          <p:nvPr/>
        </p:nvSpPr>
        <p:spPr>
          <a:xfrm flipH="1">
            <a:off x="1800000" y="762000"/>
            <a:ext cx="7010400" cy="1524000"/>
          </a:xfrm>
          <a:prstGeom prst="flowChartDocument">
            <a:avLst/>
          </a:prstGeom>
          <a:noFill/>
          <a:ln w="88900" cmpd="thinThick">
            <a:solidFill>
              <a:srgbClr val="E60000"/>
            </a:solidFill>
          </a:ln>
          <a:effectLst>
            <a:outerShdw blurRad="38100" dist="177800" dir="3000000" algn="t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381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4" name="Group 16"/>
          <p:cNvGrpSpPr/>
          <p:nvPr/>
        </p:nvGrpSpPr>
        <p:grpSpPr>
          <a:xfrm>
            <a:off x="76200" y="76200"/>
            <a:ext cx="3657600" cy="1752600"/>
            <a:chOff x="76200" y="152400"/>
            <a:chExt cx="3657600" cy="1752600"/>
          </a:xfrm>
        </p:grpSpPr>
        <p:grpSp>
          <p:nvGrpSpPr>
            <p:cNvPr id="5" name="Group 13"/>
            <p:cNvGrpSpPr/>
            <p:nvPr/>
          </p:nvGrpSpPr>
          <p:grpSpPr>
            <a:xfrm>
              <a:off x="76200" y="685800"/>
              <a:ext cx="2057400" cy="1219200"/>
              <a:chOff x="0" y="76200"/>
              <a:chExt cx="2057400" cy="1219200"/>
            </a:xfrm>
          </p:grpSpPr>
          <p:pic>
            <p:nvPicPr>
              <p:cNvPr id="13" name="Picture 3" descr="C:\Users\naira\Desktop\sinus\400_F_39513269_NKpKOvoe0EMHmTsvq2kmuXe6cVYycYkq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lum/>
              </a:blip>
              <a:srcRect l="54167" t="75000"/>
              <a:stretch>
                <a:fillRect/>
              </a:stretch>
            </p:blipFill>
            <p:spPr bwMode="auto">
              <a:xfrm>
                <a:off x="0" y="76200"/>
                <a:ext cx="2057400" cy="121920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685800" y="304800"/>
                <a:ext cx="838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5400" b="1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latin typeface="Sylfaen" panose="010A0502050306030303" pitchFamily="18" charset="0"/>
                  </a:rPr>
                  <a:t>2</a:t>
                </a:r>
                <a:endParaRPr lang="en-CA" sz="5400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Sylfaen" panose="010A0502050306030303" pitchFamily="18" charset="0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76200" y="152400"/>
              <a:ext cx="3657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200" b="1" dirty="0" smtClean="0">
                  <a:latin typeface="Sylfaen" pitchFamily="18" charset="0"/>
                </a:rPr>
                <a:t>ԱՌԱՋԱԴՐԱՆՔ</a:t>
              </a:r>
              <a:endParaRPr lang="en-CA" sz="3200" b="1" dirty="0">
                <a:latin typeface="Sylfaen" pitchFamily="18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76200" y="76200"/>
            <a:ext cx="8964000" cy="6705600"/>
          </a:xfrm>
          <a:prstGeom prst="rect">
            <a:avLst/>
          </a:prstGeom>
          <a:noFill/>
          <a:ln w="44450">
            <a:solidFill>
              <a:srgbClr val="E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1905000" y="9144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3000" dirty="0" smtClean="0">
                <a:latin typeface="Sylfaen" pitchFamily="18" charset="0"/>
              </a:rPr>
              <a:t> </a:t>
            </a:r>
            <a:r>
              <a:rPr lang="en-CA" sz="3000" dirty="0" err="1" smtClean="0">
                <a:latin typeface="Sylfaen" pitchFamily="18" charset="0"/>
              </a:rPr>
              <a:t>Ֆունկցիան</a:t>
            </a:r>
            <a:r>
              <a:rPr lang="en-CA" sz="3000" dirty="0" smtClean="0">
                <a:latin typeface="Sylfaen" pitchFamily="18" charset="0"/>
              </a:rPr>
              <a:t>  </a:t>
            </a:r>
            <a:r>
              <a:rPr lang="en-CA" sz="3000" dirty="0" err="1" smtClean="0">
                <a:latin typeface="Sylfaen" pitchFamily="18" charset="0"/>
              </a:rPr>
              <a:t>համապատասխանեցնել</a:t>
            </a:r>
            <a:r>
              <a:rPr lang="en-CA" sz="3000" dirty="0" smtClean="0">
                <a:latin typeface="Sylfaen" pitchFamily="18" charset="0"/>
              </a:rPr>
              <a:t> </a:t>
            </a:r>
            <a:r>
              <a:rPr lang="en-CA" sz="3000" dirty="0" err="1" smtClean="0">
                <a:latin typeface="Sylfaen" pitchFamily="18" charset="0"/>
              </a:rPr>
              <a:t>իր</a:t>
            </a:r>
            <a:r>
              <a:rPr lang="en-CA" sz="3000" dirty="0" smtClean="0">
                <a:latin typeface="Sylfaen" pitchFamily="18" charset="0"/>
              </a:rPr>
              <a:t>  </a:t>
            </a:r>
            <a:r>
              <a:rPr lang="en-CA" sz="3000" dirty="0" err="1" smtClean="0">
                <a:latin typeface="Sylfaen" pitchFamily="18" charset="0"/>
              </a:rPr>
              <a:t>որոշման</a:t>
            </a:r>
            <a:r>
              <a:rPr lang="en-CA" sz="3000" dirty="0" smtClean="0">
                <a:latin typeface="Sylfaen" pitchFamily="18" charset="0"/>
              </a:rPr>
              <a:t>  </a:t>
            </a:r>
            <a:r>
              <a:rPr lang="en-CA" sz="3000" dirty="0" err="1" smtClean="0">
                <a:latin typeface="Sylfaen" pitchFamily="18" charset="0"/>
              </a:rPr>
              <a:t>տիրույթի</a:t>
            </a:r>
            <a:r>
              <a:rPr lang="en-CA" sz="3000" dirty="0" smtClean="0">
                <a:latin typeface="Sylfaen" pitchFamily="18" charset="0"/>
              </a:rPr>
              <a:t>  </a:t>
            </a:r>
            <a:r>
              <a:rPr lang="en-CA" sz="3000" dirty="0" err="1" smtClean="0">
                <a:latin typeface="Sylfaen" pitchFamily="18" charset="0"/>
              </a:rPr>
              <a:t>հետ</a:t>
            </a:r>
            <a:r>
              <a:rPr lang="en-CA" sz="3200" dirty="0" smtClean="0">
                <a:latin typeface="Sylfaen" pitchFamily="18" charset="0"/>
              </a:rPr>
              <a:t>.</a:t>
            </a:r>
            <a:endParaRPr lang="en-CA" sz="3200" dirty="0">
              <a:latin typeface="Sylfaen" pitchFamily="18" charset="0"/>
            </a:endParaRPr>
          </a:p>
        </p:txBody>
      </p:sp>
      <p:graphicFrame>
        <p:nvGraphicFramePr>
          <p:cNvPr id="96257" name="Object 1"/>
          <p:cNvGraphicFramePr>
            <a:graphicFrameLocks noChangeAspect="1"/>
          </p:cNvGraphicFramePr>
          <p:nvPr/>
        </p:nvGraphicFramePr>
        <p:xfrm>
          <a:off x="5257800" y="4591050"/>
          <a:ext cx="2986087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54" name="Equation" r:id="rId5" imgW="1460160" imgH="431640" progId="">
                  <p:embed/>
                </p:oleObj>
              </mc:Choice>
              <mc:Fallback>
                <p:oleObj name="Equation" r:id="rId5" imgW="1460160" imgH="431640" progId="">
                  <p:embed/>
                  <p:pic>
                    <p:nvPicPr>
                      <p:cNvPr id="9625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591050"/>
                        <a:ext cx="2986087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5257801" y="2609850"/>
          <a:ext cx="29718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55" name="Equation" r:id="rId7" imgW="1498320" imgH="431640" progId="">
                  <p:embed/>
                </p:oleObj>
              </mc:Choice>
              <mc:Fallback>
                <p:oleObj name="Equation" r:id="rId7" imgW="1498320" imgH="431640" progId="">
                  <p:embed/>
                  <p:pic>
                    <p:nvPicPr>
                      <p:cNvPr id="962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1" y="2609850"/>
                        <a:ext cx="29718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5257800" y="3600450"/>
          <a:ext cx="269557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56" name="Equation" r:id="rId9" imgW="1346040" imgH="431640" progId="">
                  <p:embed/>
                </p:oleObj>
              </mc:Choice>
              <mc:Fallback>
                <p:oleObj name="Equation" r:id="rId9" imgW="1346040" imgH="431640" progId="">
                  <p:embed/>
                  <p:pic>
                    <p:nvPicPr>
                      <p:cNvPr id="962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600450"/>
                        <a:ext cx="2695575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1" name="Object 5"/>
          <p:cNvGraphicFramePr>
            <a:graphicFrameLocks noChangeAspect="1"/>
          </p:cNvGraphicFramePr>
          <p:nvPr/>
        </p:nvGraphicFramePr>
        <p:xfrm>
          <a:off x="1231900" y="4648200"/>
          <a:ext cx="16637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57" name="Equation" r:id="rId11" imgW="812520" imgH="431640" progId="">
                  <p:embed/>
                </p:oleObj>
              </mc:Choice>
              <mc:Fallback>
                <p:oleObj name="Equation" r:id="rId11" imgW="812520" imgH="431640" progId="">
                  <p:embed/>
                  <p:pic>
                    <p:nvPicPr>
                      <p:cNvPr id="962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4648200"/>
                        <a:ext cx="16637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21"/>
          <p:cNvSpPr/>
          <p:nvPr/>
        </p:nvSpPr>
        <p:spPr>
          <a:xfrm>
            <a:off x="304800" y="2667000"/>
            <a:ext cx="685800" cy="533400"/>
          </a:xfrm>
          <a:prstGeom prst="ellipse">
            <a:avLst/>
          </a:prstGeom>
          <a:noFill/>
          <a:ln w="60325" cmpd="thinThick">
            <a:solidFill>
              <a:srgbClr val="E6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ylfaen" pitchFamily="18" charset="0"/>
              </a:rPr>
              <a:t>1</a:t>
            </a:r>
            <a:endParaRPr lang="en-CA" sz="32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04800" y="3733800"/>
            <a:ext cx="685800" cy="533400"/>
          </a:xfrm>
          <a:prstGeom prst="ellipse">
            <a:avLst/>
          </a:prstGeom>
          <a:noFill/>
          <a:ln w="60325" cmpd="thinThick">
            <a:solidFill>
              <a:srgbClr val="E6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ylfaen" pitchFamily="18" charset="0"/>
              </a:rPr>
              <a:t>2</a:t>
            </a:r>
            <a:endParaRPr lang="en-CA" sz="32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04800" y="4876800"/>
            <a:ext cx="685800" cy="533400"/>
          </a:xfrm>
          <a:prstGeom prst="ellipse">
            <a:avLst/>
          </a:prstGeom>
          <a:noFill/>
          <a:ln w="60325" cmpd="thinThick">
            <a:solidFill>
              <a:srgbClr val="E6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ylfaen" pitchFamily="18" charset="0"/>
              </a:rPr>
              <a:t>3</a:t>
            </a:r>
            <a:endParaRPr lang="en-CA" sz="32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04800" y="5943600"/>
            <a:ext cx="685800" cy="533400"/>
          </a:xfrm>
          <a:prstGeom prst="ellipse">
            <a:avLst/>
          </a:prstGeom>
          <a:noFill/>
          <a:ln w="60325" cmpd="thinThick">
            <a:solidFill>
              <a:srgbClr val="E6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ylfaen" pitchFamily="18" charset="0"/>
              </a:rPr>
              <a:t>4</a:t>
            </a:r>
            <a:endParaRPr lang="en-CA" sz="32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ylfaen" pitchFamily="18" charset="0"/>
            </a:endParaRPr>
          </a:p>
        </p:txBody>
      </p:sp>
      <p:graphicFrame>
        <p:nvGraphicFramePr>
          <p:cNvPr id="96262" name="Object 6"/>
          <p:cNvGraphicFramePr>
            <a:graphicFrameLocks noChangeAspect="1"/>
          </p:cNvGraphicFramePr>
          <p:nvPr/>
        </p:nvGraphicFramePr>
        <p:xfrm>
          <a:off x="1223963" y="3725863"/>
          <a:ext cx="212407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58" name="Equation" r:id="rId13" imgW="1015920" imgH="253800" progId="">
                  <p:embed/>
                </p:oleObj>
              </mc:Choice>
              <mc:Fallback>
                <p:oleObj name="Equation" r:id="rId13" imgW="1015920" imgH="253800" progId="">
                  <p:embed/>
                  <p:pic>
                    <p:nvPicPr>
                      <p:cNvPr id="962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3725863"/>
                        <a:ext cx="2124075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3" name="Object 7"/>
          <p:cNvGraphicFramePr>
            <a:graphicFrameLocks noChangeAspect="1"/>
          </p:cNvGraphicFramePr>
          <p:nvPr/>
        </p:nvGraphicFramePr>
        <p:xfrm>
          <a:off x="1336675" y="5930900"/>
          <a:ext cx="16954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59" name="Equation" r:id="rId15" imgW="825480" imgH="253800" progId="">
                  <p:embed/>
                </p:oleObj>
              </mc:Choice>
              <mc:Fallback>
                <p:oleObj name="Equation" r:id="rId15" imgW="825480" imgH="253800" progId="">
                  <p:embed/>
                  <p:pic>
                    <p:nvPicPr>
                      <p:cNvPr id="962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5930900"/>
                        <a:ext cx="16954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4" name="Object 8"/>
          <p:cNvGraphicFramePr>
            <a:graphicFrameLocks noChangeAspect="1"/>
          </p:cNvGraphicFramePr>
          <p:nvPr/>
        </p:nvGraphicFramePr>
        <p:xfrm>
          <a:off x="1209675" y="2471737"/>
          <a:ext cx="2143125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60" name="Equation" r:id="rId17" imgW="965160" imgH="444240" progId="">
                  <p:embed/>
                </p:oleObj>
              </mc:Choice>
              <mc:Fallback>
                <p:oleObj name="Equation" r:id="rId17" imgW="965160" imgH="444240" progId="">
                  <p:embed/>
                  <p:pic>
                    <p:nvPicPr>
                      <p:cNvPr id="962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675" y="2471737"/>
                        <a:ext cx="2143125" cy="1033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5" name="Object 9"/>
          <p:cNvGraphicFramePr>
            <a:graphicFrameLocks noChangeAspect="1"/>
          </p:cNvGraphicFramePr>
          <p:nvPr/>
        </p:nvGraphicFramePr>
        <p:xfrm>
          <a:off x="5257800" y="5562600"/>
          <a:ext cx="28194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61" name="Equation" r:id="rId19" imgW="1473120" imgH="431640" progId="">
                  <p:embed/>
                </p:oleObj>
              </mc:Choice>
              <mc:Fallback>
                <p:oleObj name="Equation" r:id="rId19" imgW="1473120" imgH="431640" progId="">
                  <p:embed/>
                  <p:pic>
                    <p:nvPicPr>
                      <p:cNvPr id="9626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562600"/>
                        <a:ext cx="28194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8" name="Object 10"/>
          <p:cNvGraphicFramePr>
            <a:graphicFrameLocks noChangeAspect="1"/>
          </p:cNvGraphicFramePr>
          <p:nvPr/>
        </p:nvGraphicFramePr>
        <p:xfrm>
          <a:off x="8188325" y="3305175"/>
          <a:ext cx="7270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62" name="Equation" r:id="rId21" imgW="380880" imgH="177480" progId="">
                  <p:embed/>
                </p:oleObj>
              </mc:Choice>
              <mc:Fallback>
                <p:oleObj name="Equation" r:id="rId21" imgW="380880" imgH="177480" progId="">
                  <p:embed/>
                  <p:pic>
                    <p:nvPicPr>
                      <p:cNvPr id="10957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8325" y="3305175"/>
                        <a:ext cx="7270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9" name="Object 11"/>
          <p:cNvGraphicFramePr>
            <a:graphicFrameLocks noChangeAspect="1"/>
          </p:cNvGraphicFramePr>
          <p:nvPr/>
        </p:nvGraphicFramePr>
        <p:xfrm>
          <a:off x="8188325" y="4295775"/>
          <a:ext cx="7270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63" name="Equation" r:id="rId23" imgW="380880" imgH="177480" progId="">
                  <p:embed/>
                </p:oleObj>
              </mc:Choice>
              <mc:Fallback>
                <p:oleObj name="Equation" r:id="rId23" imgW="380880" imgH="177480" progId="">
                  <p:embed/>
                  <p:pic>
                    <p:nvPicPr>
                      <p:cNvPr id="10957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8325" y="4295775"/>
                        <a:ext cx="7270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80" name="Object 12"/>
          <p:cNvGraphicFramePr>
            <a:graphicFrameLocks noChangeAspect="1"/>
          </p:cNvGraphicFramePr>
          <p:nvPr/>
        </p:nvGraphicFramePr>
        <p:xfrm>
          <a:off x="8188325" y="5257800"/>
          <a:ext cx="7270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64" name="Equation" r:id="rId24" imgW="380880" imgH="177480" progId="">
                  <p:embed/>
                </p:oleObj>
              </mc:Choice>
              <mc:Fallback>
                <p:oleObj name="Equation" r:id="rId24" imgW="380880" imgH="177480" progId="">
                  <p:embed/>
                  <p:pic>
                    <p:nvPicPr>
                      <p:cNvPr id="10958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8325" y="5257800"/>
                        <a:ext cx="7270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81" name="Object 13"/>
          <p:cNvGraphicFramePr>
            <a:graphicFrameLocks noChangeAspect="1"/>
          </p:cNvGraphicFramePr>
          <p:nvPr/>
        </p:nvGraphicFramePr>
        <p:xfrm>
          <a:off x="8188325" y="6200775"/>
          <a:ext cx="7270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65" name="Equation" r:id="rId25" imgW="380880" imgH="177480" progId="">
                  <p:embed/>
                </p:oleObj>
              </mc:Choice>
              <mc:Fallback>
                <p:oleObj name="Equation" r:id="rId25" imgW="380880" imgH="177480" progId="">
                  <p:embed/>
                  <p:pic>
                    <p:nvPicPr>
                      <p:cNvPr id="10958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8325" y="6200775"/>
                        <a:ext cx="7270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076330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6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6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6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00"/>
                            </p:stCondLst>
                            <p:childTnLst>
                              <p:par>
                                <p:cTn id="9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500"/>
                            </p:stCondLst>
                            <p:childTnLst>
                              <p:par>
                                <p:cTn id="10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381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4" name="Group 16"/>
          <p:cNvGrpSpPr>
            <a:grpSpLocks noChangeAspect="1"/>
          </p:cNvGrpSpPr>
          <p:nvPr/>
        </p:nvGrpSpPr>
        <p:grpSpPr>
          <a:xfrm>
            <a:off x="107566" y="76201"/>
            <a:ext cx="3016634" cy="1445470"/>
            <a:chOff x="76200" y="152400"/>
            <a:chExt cx="3657600" cy="1752600"/>
          </a:xfrm>
        </p:grpSpPr>
        <p:grpSp>
          <p:nvGrpSpPr>
            <p:cNvPr id="5" name="Group 13"/>
            <p:cNvGrpSpPr/>
            <p:nvPr/>
          </p:nvGrpSpPr>
          <p:grpSpPr>
            <a:xfrm>
              <a:off x="76200" y="685800"/>
              <a:ext cx="2057400" cy="1219200"/>
              <a:chOff x="0" y="76200"/>
              <a:chExt cx="2057400" cy="1219200"/>
            </a:xfrm>
          </p:grpSpPr>
          <p:pic>
            <p:nvPicPr>
              <p:cNvPr id="13" name="Picture 3" descr="C:\Users\naira\Desktop\sinus\400_F_39513269_NKpKOvoe0EMHmTsvq2kmuXe6cVYycYkq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/>
              </a:blip>
              <a:srcRect l="54167" t="75000"/>
              <a:stretch>
                <a:fillRect/>
              </a:stretch>
            </p:blipFill>
            <p:spPr bwMode="auto">
              <a:xfrm>
                <a:off x="0" y="76200"/>
                <a:ext cx="2057400" cy="121920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685800" y="228600"/>
                <a:ext cx="838200" cy="1007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4800" b="1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latin typeface="Sylfaen" panose="010A0502050306030303" pitchFamily="18" charset="0"/>
                  </a:rPr>
                  <a:t>2</a:t>
                </a:r>
                <a:endParaRPr lang="en-CA" sz="4800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Sylfaen" panose="010A0502050306030303" pitchFamily="18" charset="0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76200" y="152400"/>
              <a:ext cx="3657600" cy="559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400" b="1" dirty="0" smtClean="0">
                  <a:latin typeface="Sylfaen" pitchFamily="18" charset="0"/>
                </a:rPr>
                <a:t>ԱՌԱՋԱԴՐԱՆՔ</a:t>
              </a:r>
              <a:endParaRPr lang="en-CA" sz="2400" b="1" dirty="0">
                <a:latin typeface="Sylfaen" pitchFamily="18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76200" y="76200"/>
            <a:ext cx="8964000" cy="6705600"/>
          </a:xfrm>
          <a:prstGeom prst="rect">
            <a:avLst/>
          </a:prstGeom>
          <a:noFill/>
          <a:ln w="44450">
            <a:solidFill>
              <a:srgbClr val="E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6257" name="Object 1"/>
          <p:cNvGraphicFramePr>
            <a:graphicFrameLocks noChangeAspect="1"/>
          </p:cNvGraphicFramePr>
          <p:nvPr/>
        </p:nvGraphicFramePr>
        <p:xfrm>
          <a:off x="228600" y="5353050"/>
          <a:ext cx="44958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62" name="Equation" r:id="rId4" imgW="1904760" imgH="431640" progId="">
                  <p:embed/>
                </p:oleObj>
              </mc:Choice>
              <mc:Fallback>
                <p:oleObj name="Equation" r:id="rId4" imgW="1904760" imgH="431640" progId="">
                  <p:embed/>
                  <p:pic>
                    <p:nvPicPr>
                      <p:cNvPr id="9625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353050"/>
                        <a:ext cx="449580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1" name="Object 5"/>
          <p:cNvGraphicFramePr>
            <a:graphicFrameLocks noChangeAspect="1"/>
          </p:cNvGraphicFramePr>
          <p:nvPr/>
        </p:nvGraphicFramePr>
        <p:xfrm>
          <a:off x="1014413" y="2286000"/>
          <a:ext cx="3252787" cy="123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63" name="Equation" r:id="rId6" imgW="965160" imgH="444240" progId="">
                  <p:embed/>
                </p:oleObj>
              </mc:Choice>
              <mc:Fallback>
                <p:oleObj name="Equation" r:id="rId6" imgW="965160" imgH="444240" progId="">
                  <p:embed/>
                  <p:pic>
                    <p:nvPicPr>
                      <p:cNvPr id="962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2286000"/>
                        <a:ext cx="3252787" cy="123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21"/>
          <p:cNvSpPr/>
          <p:nvPr/>
        </p:nvSpPr>
        <p:spPr>
          <a:xfrm>
            <a:off x="304800" y="2587625"/>
            <a:ext cx="685800" cy="533400"/>
          </a:xfrm>
          <a:prstGeom prst="ellipse">
            <a:avLst/>
          </a:prstGeom>
          <a:noFill/>
          <a:ln w="60325" cmpd="thinThick">
            <a:solidFill>
              <a:srgbClr val="E6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ylfaen" pitchFamily="18" charset="0"/>
              </a:rPr>
              <a:t>1                      </a:t>
            </a:r>
            <a:endParaRPr lang="en-CA" sz="32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724400" y="1981200"/>
            <a:ext cx="685800" cy="533400"/>
          </a:xfrm>
          <a:prstGeom prst="ellipse">
            <a:avLst/>
          </a:prstGeom>
          <a:noFill/>
          <a:ln w="60325" cmpd="thinThick">
            <a:solidFill>
              <a:srgbClr val="E6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ylfaen" pitchFamily="18" charset="0"/>
              </a:rPr>
              <a:t>2</a:t>
            </a:r>
            <a:endParaRPr lang="en-CA" sz="32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ylfaen" pitchFamily="18" charset="0"/>
            </a:endParaRPr>
          </a:p>
        </p:txBody>
      </p:sp>
      <p:graphicFrame>
        <p:nvGraphicFramePr>
          <p:cNvPr id="96262" name="Object 6"/>
          <p:cNvGraphicFramePr>
            <a:graphicFrameLocks noChangeAspect="1"/>
          </p:cNvGraphicFramePr>
          <p:nvPr/>
        </p:nvGraphicFramePr>
        <p:xfrm>
          <a:off x="5656263" y="1883913"/>
          <a:ext cx="24796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64" name="Equation" r:id="rId8" imgW="1015920" imgH="253800" progId="">
                  <p:embed/>
                </p:oleObj>
              </mc:Choice>
              <mc:Fallback>
                <p:oleObj name="Equation" r:id="rId8" imgW="1015920" imgH="253800" progId="">
                  <p:embed/>
                  <p:pic>
                    <p:nvPicPr>
                      <p:cNvPr id="962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6263" y="1883913"/>
                        <a:ext cx="2479675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5" name="Object 9"/>
          <p:cNvGraphicFramePr>
            <a:graphicFrameLocks noChangeAspect="1"/>
          </p:cNvGraphicFramePr>
          <p:nvPr/>
        </p:nvGraphicFramePr>
        <p:xfrm>
          <a:off x="4495800" y="4433888"/>
          <a:ext cx="44196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65" name="Equation" r:id="rId10" imgW="1892160" imgH="431640" progId="">
                  <p:embed/>
                </p:oleObj>
              </mc:Choice>
              <mc:Fallback>
                <p:oleObj name="Equation" r:id="rId10" imgW="1892160" imgH="431640" progId="">
                  <p:embed/>
                  <p:pic>
                    <p:nvPicPr>
                      <p:cNvPr id="9626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433888"/>
                        <a:ext cx="441960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3370006" y="381000"/>
            <a:ext cx="2802195" cy="1066800"/>
            <a:chOff x="914399" y="4585855"/>
            <a:chExt cx="2286001" cy="990600"/>
          </a:xfrm>
        </p:grpSpPr>
        <p:pic>
          <p:nvPicPr>
            <p:cNvPr id="43" name="Picture 6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990600" y="4585855"/>
              <a:ext cx="22098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4" name="TextBox 43"/>
            <p:cNvSpPr txBox="1"/>
            <p:nvPr/>
          </p:nvSpPr>
          <p:spPr>
            <a:xfrm>
              <a:off x="914399" y="4798126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Sylfaen"/>
                </a:rPr>
                <a:t>ԼՈՒԾՈՒՄ</a:t>
              </a:r>
              <a:endParaRPr lang="en-C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ylfaen" pitchFamily="18" charset="0"/>
              </a:endParaRPr>
            </a:p>
          </p:txBody>
        </p:sp>
      </p:grpSp>
      <p:graphicFrame>
        <p:nvGraphicFramePr>
          <p:cNvPr id="113674" name="Object 10"/>
          <p:cNvGraphicFramePr>
            <a:graphicFrameLocks noChangeAspect="1"/>
          </p:cNvGraphicFramePr>
          <p:nvPr/>
        </p:nvGraphicFramePr>
        <p:xfrm>
          <a:off x="1219200" y="3723730"/>
          <a:ext cx="2306638" cy="619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66" name="Equation" r:id="rId13" imgW="622080" imgH="203040" progId="">
                  <p:embed/>
                </p:oleObj>
              </mc:Choice>
              <mc:Fallback>
                <p:oleObj name="Equation" r:id="rId13" imgW="622080" imgH="203040" progId="">
                  <p:embed/>
                  <p:pic>
                    <p:nvPicPr>
                      <p:cNvPr id="1136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723730"/>
                        <a:ext cx="2306638" cy="6196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5" name="Object 11"/>
          <p:cNvGraphicFramePr>
            <a:graphicFrameLocks noChangeAspect="1"/>
          </p:cNvGraphicFramePr>
          <p:nvPr/>
        </p:nvGraphicFramePr>
        <p:xfrm>
          <a:off x="1494748" y="4495800"/>
          <a:ext cx="201045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67" name="Equation" r:id="rId15" imgW="507960" imgH="203040" progId="">
                  <p:embed/>
                </p:oleObj>
              </mc:Choice>
              <mc:Fallback>
                <p:oleObj name="Equation" r:id="rId15" imgW="507960" imgH="203040" progId="">
                  <p:embed/>
                  <p:pic>
                    <p:nvPicPr>
                      <p:cNvPr id="11367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4748" y="4495800"/>
                        <a:ext cx="2010452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6" name="Object 12"/>
          <p:cNvGraphicFramePr>
            <a:graphicFrameLocks noChangeAspect="1"/>
          </p:cNvGraphicFramePr>
          <p:nvPr/>
        </p:nvGraphicFramePr>
        <p:xfrm>
          <a:off x="5715000" y="2838000"/>
          <a:ext cx="25003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68" name="Equation" r:id="rId17" imgW="685800" imgH="203040" progId="">
                  <p:embed/>
                </p:oleObj>
              </mc:Choice>
              <mc:Fallback>
                <p:oleObj name="Equation" r:id="rId17" imgW="685800" imgH="203040" progId="">
                  <p:embed/>
                  <p:pic>
                    <p:nvPicPr>
                      <p:cNvPr id="11367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838000"/>
                        <a:ext cx="25003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7" name="Object 13"/>
          <p:cNvGraphicFramePr>
            <a:graphicFrameLocks noChangeAspect="1"/>
          </p:cNvGraphicFramePr>
          <p:nvPr/>
        </p:nvGraphicFramePr>
        <p:xfrm>
          <a:off x="6061075" y="3676200"/>
          <a:ext cx="21288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69" name="Equation" r:id="rId19" imgW="583920" imgH="203040" progId="">
                  <p:embed/>
                </p:oleObj>
              </mc:Choice>
              <mc:Fallback>
                <p:oleObj name="Equation" r:id="rId19" imgW="583920" imgH="203040" progId="">
                  <p:embed/>
                  <p:pic>
                    <p:nvPicPr>
                      <p:cNvPr id="11367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075" y="3676200"/>
                        <a:ext cx="212883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Oval 57"/>
          <p:cNvSpPr/>
          <p:nvPr/>
        </p:nvSpPr>
        <p:spPr>
          <a:xfrm>
            <a:off x="152400" y="5334000"/>
            <a:ext cx="4648200" cy="1147763"/>
          </a:xfrm>
          <a:prstGeom prst="ellipse">
            <a:avLst/>
          </a:prstGeom>
          <a:noFill/>
          <a:ln w="4762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                                   </a:t>
            </a:r>
            <a:endParaRPr lang="en-CA" dirty="0"/>
          </a:p>
        </p:txBody>
      </p:sp>
      <p:sp>
        <p:nvSpPr>
          <p:cNvPr id="60" name="Oval 59"/>
          <p:cNvSpPr/>
          <p:nvPr/>
        </p:nvSpPr>
        <p:spPr>
          <a:xfrm>
            <a:off x="4419600" y="4362000"/>
            <a:ext cx="4572000" cy="1276800"/>
          </a:xfrm>
          <a:prstGeom prst="ellipse">
            <a:avLst/>
          </a:prstGeom>
          <a:noFill/>
          <a:ln w="47625">
            <a:solidFill>
              <a:srgbClr val="00B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                                 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437773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6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6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6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58" grpId="0" animBg="1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own Arrow Callout 37"/>
          <p:cNvSpPr/>
          <p:nvPr/>
        </p:nvSpPr>
        <p:spPr>
          <a:xfrm>
            <a:off x="76200" y="3505200"/>
            <a:ext cx="5105400" cy="1332000"/>
          </a:xfrm>
          <a:prstGeom prst="downArrowCallout">
            <a:avLst>
              <a:gd name="adj1" fmla="val 89995"/>
              <a:gd name="adj2" fmla="val 61215"/>
              <a:gd name="adj3" fmla="val 23531"/>
              <a:gd name="adj4" fmla="val 68649"/>
            </a:avLst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381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200" y="76200"/>
            <a:ext cx="8964000" cy="6705600"/>
          </a:xfrm>
          <a:prstGeom prst="rect">
            <a:avLst/>
          </a:prstGeom>
          <a:noFill/>
          <a:ln w="44450">
            <a:solidFill>
              <a:srgbClr val="E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4724400" y="4724400"/>
          <a:ext cx="4191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598" name="Equation" r:id="rId3" imgW="1765080" imgH="431640" progId="">
                  <p:embed/>
                </p:oleObj>
              </mc:Choice>
              <mc:Fallback>
                <p:oleObj name="Equation" r:id="rId3" imgW="1765080" imgH="431640" progId="">
                  <p:embed/>
                  <p:pic>
                    <p:nvPicPr>
                      <p:cNvPr id="962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724400"/>
                        <a:ext cx="41910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447675" y="5562600"/>
          <a:ext cx="397192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599" name="Equation" r:id="rId5" imgW="1892160" imgH="431640" progId="">
                  <p:embed/>
                </p:oleObj>
              </mc:Choice>
              <mc:Fallback>
                <p:oleObj name="Equation" r:id="rId5" imgW="1892160" imgH="431640" progId="">
                  <p:embed/>
                  <p:pic>
                    <p:nvPicPr>
                      <p:cNvPr id="962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562600"/>
                        <a:ext cx="3971925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val 23"/>
          <p:cNvSpPr/>
          <p:nvPr/>
        </p:nvSpPr>
        <p:spPr>
          <a:xfrm>
            <a:off x="381000" y="1981200"/>
            <a:ext cx="685800" cy="533400"/>
          </a:xfrm>
          <a:prstGeom prst="ellipse">
            <a:avLst/>
          </a:prstGeom>
          <a:noFill/>
          <a:ln w="60325" cmpd="thinThick">
            <a:solidFill>
              <a:srgbClr val="E6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ylfaen" pitchFamily="18" charset="0"/>
              </a:rPr>
              <a:t>3</a:t>
            </a:r>
            <a:endParaRPr lang="en-CA" sz="32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181600" y="1828800"/>
            <a:ext cx="685800" cy="533400"/>
          </a:xfrm>
          <a:prstGeom prst="ellipse">
            <a:avLst/>
          </a:prstGeom>
          <a:noFill/>
          <a:ln w="60325" cmpd="thinThick">
            <a:solidFill>
              <a:srgbClr val="E6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ylfaen" pitchFamily="18" charset="0"/>
              </a:rPr>
              <a:t>4</a:t>
            </a:r>
            <a:endParaRPr lang="en-CA" sz="32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ylfaen" pitchFamily="18" charset="0"/>
            </a:endParaRPr>
          </a:p>
        </p:txBody>
      </p:sp>
      <p:graphicFrame>
        <p:nvGraphicFramePr>
          <p:cNvPr id="96263" name="Object 7"/>
          <p:cNvGraphicFramePr>
            <a:graphicFrameLocks noChangeAspect="1"/>
          </p:cNvGraphicFramePr>
          <p:nvPr/>
        </p:nvGraphicFramePr>
        <p:xfrm>
          <a:off x="6172200" y="1789113"/>
          <a:ext cx="1976437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600" name="Equation" r:id="rId7" imgW="825480" imgH="253800" progId="">
                  <p:embed/>
                </p:oleObj>
              </mc:Choice>
              <mc:Fallback>
                <p:oleObj name="Equation" r:id="rId7" imgW="825480" imgH="253800" progId="">
                  <p:embed/>
                  <p:pic>
                    <p:nvPicPr>
                      <p:cNvPr id="962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789113"/>
                        <a:ext cx="1976437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4" name="Object 8"/>
          <p:cNvGraphicFramePr>
            <a:graphicFrameLocks noChangeAspect="1"/>
          </p:cNvGraphicFramePr>
          <p:nvPr/>
        </p:nvGraphicFramePr>
        <p:xfrm>
          <a:off x="1143000" y="1735138"/>
          <a:ext cx="217487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601" name="Equation" r:id="rId9" imgW="812520" imgH="431640" progId="">
                  <p:embed/>
                </p:oleObj>
              </mc:Choice>
              <mc:Fallback>
                <p:oleObj name="Equation" r:id="rId9" imgW="812520" imgH="431640" progId="">
                  <p:embed/>
                  <p:pic>
                    <p:nvPicPr>
                      <p:cNvPr id="962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35138"/>
                        <a:ext cx="2174875" cy="120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16"/>
          <p:cNvGrpSpPr>
            <a:grpSpLocks noChangeAspect="1"/>
          </p:cNvGrpSpPr>
          <p:nvPr/>
        </p:nvGrpSpPr>
        <p:grpSpPr>
          <a:xfrm>
            <a:off x="107566" y="76201"/>
            <a:ext cx="3016634" cy="1445470"/>
            <a:chOff x="76200" y="152400"/>
            <a:chExt cx="3657600" cy="1752600"/>
          </a:xfrm>
        </p:grpSpPr>
        <p:grpSp>
          <p:nvGrpSpPr>
            <p:cNvPr id="27" name="Group 13"/>
            <p:cNvGrpSpPr/>
            <p:nvPr/>
          </p:nvGrpSpPr>
          <p:grpSpPr>
            <a:xfrm>
              <a:off x="76200" y="685800"/>
              <a:ext cx="2057400" cy="1219200"/>
              <a:chOff x="0" y="76200"/>
              <a:chExt cx="2057400" cy="1219200"/>
            </a:xfrm>
          </p:grpSpPr>
          <p:pic>
            <p:nvPicPr>
              <p:cNvPr id="29" name="Picture 3" descr="C:\Users\naira\Desktop\sinus\400_F_39513269_NKpKOvoe0EMHmTsvq2kmuXe6cVYycYkq.jpg"/>
              <p:cNvPicPr>
                <a:picLocks noChangeAspect="1" noChangeArrowheads="1"/>
              </p:cNvPicPr>
              <p:nvPr/>
            </p:nvPicPr>
            <p:blipFill>
              <a:blip r:embed="rId11" cstate="print">
                <a:lum/>
              </a:blip>
              <a:srcRect l="54167" t="75000"/>
              <a:stretch>
                <a:fillRect/>
              </a:stretch>
            </p:blipFill>
            <p:spPr bwMode="auto">
              <a:xfrm>
                <a:off x="0" y="76200"/>
                <a:ext cx="2057400" cy="121920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30" name="TextBox 29"/>
              <p:cNvSpPr txBox="1"/>
              <p:nvPr/>
            </p:nvSpPr>
            <p:spPr>
              <a:xfrm>
                <a:off x="685800" y="228600"/>
                <a:ext cx="838200" cy="1007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4800" b="1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latin typeface="Sylfaen" panose="010A0502050306030303" pitchFamily="18" charset="0"/>
                  </a:rPr>
                  <a:t>2</a:t>
                </a:r>
                <a:endParaRPr lang="en-CA" sz="4800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Sylfaen" panose="010A0502050306030303" pitchFamily="18" charset="0"/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76200" y="152400"/>
              <a:ext cx="3657600" cy="559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400" b="1" dirty="0" smtClean="0">
                  <a:latin typeface="Sylfaen" pitchFamily="18" charset="0"/>
                </a:rPr>
                <a:t>ԱՌԱՋԱԴՐԱՆՔ</a:t>
              </a:r>
              <a:endParaRPr lang="en-CA" sz="2400" b="1" dirty="0">
                <a:latin typeface="Sylfaen" pitchFamily="18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370006" y="381000"/>
            <a:ext cx="2802195" cy="1066800"/>
            <a:chOff x="914399" y="4585855"/>
            <a:chExt cx="2286001" cy="990600"/>
          </a:xfrm>
        </p:grpSpPr>
        <p:pic>
          <p:nvPicPr>
            <p:cNvPr id="32" name="Picture 6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990600" y="4585855"/>
              <a:ext cx="22098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3" name="TextBox 32"/>
            <p:cNvSpPr txBox="1"/>
            <p:nvPr/>
          </p:nvSpPr>
          <p:spPr>
            <a:xfrm>
              <a:off x="914399" y="4798126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Sylfaen"/>
                </a:rPr>
                <a:t>ԼՈՒԾՈՒՄ</a:t>
              </a:r>
              <a:endParaRPr lang="en-C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ylfaen" pitchFamily="18" charset="0"/>
              </a:endParaRPr>
            </a:p>
          </p:txBody>
        </p:sp>
      </p:grpSp>
      <p:graphicFrame>
        <p:nvGraphicFramePr>
          <p:cNvPr id="114698" name="Object 10"/>
          <p:cNvGraphicFramePr>
            <a:graphicFrameLocks noChangeAspect="1"/>
          </p:cNvGraphicFramePr>
          <p:nvPr/>
        </p:nvGraphicFramePr>
        <p:xfrm>
          <a:off x="1447801" y="2895600"/>
          <a:ext cx="1752600" cy="579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602" name="Equation" r:id="rId13" imgW="583920" imgH="203040" progId="">
                  <p:embed/>
                </p:oleObj>
              </mc:Choice>
              <mc:Fallback>
                <p:oleObj name="Equation" r:id="rId13" imgW="583920" imgH="203040" progId="">
                  <p:embed/>
                  <p:pic>
                    <p:nvPicPr>
                      <p:cNvPr id="1146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1" y="2895600"/>
                        <a:ext cx="1752600" cy="579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9" name="Object 11"/>
          <p:cNvGraphicFramePr>
            <a:graphicFrameLocks noChangeAspect="1"/>
          </p:cNvGraphicFramePr>
          <p:nvPr/>
        </p:nvGraphicFramePr>
        <p:xfrm>
          <a:off x="838200" y="4572000"/>
          <a:ext cx="31242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603" name="Equation" r:id="rId15" imgW="952200" imgH="393480" progId="">
                  <p:embed/>
                </p:oleObj>
              </mc:Choice>
              <mc:Fallback>
                <p:oleObj name="Equation" r:id="rId15" imgW="952200" imgH="393480" progId="">
                  <p:embed/>
                  <p:pic>
                    <p:nvPicPr>
                      <p:cNvPr id="11469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572000"/>
                        <a:ext cx="3124200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Oval 33"/>
          <p:cNvSpPr/>
          <p:nvPr/>
        </p:nvSpPr>
        <p:spPr>
          <a:xfrm>
            <a:off x="228600" y="5562600"/>
            <a:ext cx="4343400" cy="1066800"/>
          </a:xfrm>
          <a:prstGeom prst="ellipse">
            <a:avLst/>
          </a:prstGeom>
          <a:noFill/>
          <a:ln w="47625">
            <a:solidFill>
              <a:srgbClr val="FA9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                                   </a:t>
            </a:r>
            <a:endParaRPr lang="en-CA" dirty="0"/>
          </a:p>
        </p:txBody>
      </p:sp>
      <p:graphicFrame>
        <p:nvGraphicFramePr>
          <p:cNvPr id="114700" name="Object 12"/>
          <p:cNvGraphicFramePr>
            <a:graphicFrameLocks noChangeAspect="1"/>
          </p:cNvGraphicFramePr>
          <p:nvPr/>
        </p:nvGraphicFramePr>
        <p:xfrm>
          <a:off x="6300787" y="2590800"/>
          <a:ext cx="18526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604" name="Equation" r:id="rId17" imgW="507960" imgH="203040" progId="">
                  <p:embed/>
                </p:oleObj>
              </mc:Choice>
              <mc:Fallback>
                <p:oleObj name="Equation" r:id="rId17" imgW="507960" imgH="203040" progId="">
                  <p:embed/>
                  <p:pic>
                    <p:nvPicPr>
                      <p:cNvPr id="1147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7" y="2590800"/>
                        <a:ext cx="18526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02" name="Object 14"/>
          <p:cNvGraphicFramePr>
            <a:graphicFrameLocks noChangeAspect="1"/>
          </p:cNvGraphicFramePr>
          <p:nvPr/>
        </p:nvGraphicFramePr>
        <p:xfrm>
          <a:off x="5410200" y="3314700"/>
          <a:ext cx="35417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605" name="Equation" r:id="rId19" imgW="1434960" imgH="431640" progId="">
                  <p:embed/>
                </p:oleObj>
              </mc:Choice>
              <mc:Fallback>
                <p:oleObj name="Equation" r:id="rId19" imgW="1434960" imgH="431640" progId="">
                  <p:embed/>
                  <p:pic>
                    <p:nvPicPr>
                      <p:cNvPr id="11470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314700"/>
                        <a:ext cx="35417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Oval 36"/>
          <p:cNvSpPr/>
          <p:nvPr/>
        </p:nvSpPr>
        <p:spPr>
          <a:xfrm>
            <a:off x="4648200" y="4680000"/>
            <a:ext cx="4343400" cy="1152000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                                   </a:t>
            </a:r>
            <a:endParaRPr lang="en-CA" dirty="0"/>
          </a:p>
        </p:txBody>
      </p:sp>
      <p:sp>
        <p:nvSpPr>
          <p:cNvPr id="35" name="TextBox 34"/>
          <p:cNvSpPr txBox="1"/>
          <p:nvPr/>
        </p:nvSpPr>
        <p:spPr>
          <a:xfrm>
            <a:off x="2667000" y="3637002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ylfaen" pitchFamily="18" charset="0"/>
              </a:rPr>
              <a:t>և</a:t>
            </a:r>
            <a:endParaRPr lang="en-CA" sz="3000" i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Sylfaen" pitchFamily="18" charset="0"/>
            </a:endParaRPr>
          </a:p>
        </p:txBody>
      </p:sp>
      <p:graphicFrame>
        <p:nvGraphicFramePr>
          <p:cNvPr id="114703" name="Object 15"/>
          <p:cNvGraphicFramePr>
            <a:graphicFrameLocks noChangeAspect="1"/>
          </p:cNvGraphicFramePr>
          <p:nvPr/>
        </p:nvGraphicFramePr>
        <p:xfrm>
          <a:off x="3048000" y="3657600"/>
          <a:ext cx="2133600" cy="513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606" name="Equation" r:id="rId21" imgW="838080" imgH="203040" progId="">
                  <p:embed/>
                </p:oleObj>
              </mc:Choice>
              <mc:Fallback>
                <p:oleObj name="Equation" r:id="rId21" imgW="838080" imgH="203040" progId="">
                  <p:embed/>
                  <p:pic>
                    <p:nvPicPr>
                      <p:cNvPr id="11470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657600"/>
                        <a:ext cx="2133600" cy="513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04" name="Object 16"/>
          <p:cNvGraphicFramePr>
            <a:graphicFrameLocks noChangeAspect="1"/>
          </p:cNvGraphicFramePr>
          <p:nvPr/>
        </p:nvGraphicFramePr>
        <p:xfrm>
          <a:off x="93662" y="3429000"/>
          <a:ext cx="25733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607" name="Equation" r:id="rId23" imgW="1091880" imgH="393480" progId="">
                  <p:embed/>
                </p:oleObj>
              </mc:Choice>
              <mc:Fallback>
                <p:oleObj name="Equation" r:id="rId23" imgW="1091880" imgH="393480" progId="">
                  <p:embed/>
                  <p:pic>
                    <p:nvPicPr>
                      <p:cNvPr id="11470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" y="3429000"/>
                        <a:ext cx="257333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05" name="Object 17"/>
          <p:cNvGraphicFramePr>
            <a:graphicFrameLocks noChangeAspect="1"/>
          </p:cNvGraphicFramePr>
          <p:nvPr/>
        </p:nvGraphicFramePr>
        <p:xfrm>
          <a:off x="3505200" y="3622675"/>
          <a:ext cx="93662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608" name="Equation" r:id="rId25" imgW="368280" imgH="215640" progId="">
                  <p:embed/>
                </p:oleObj>
              </mc:Choice>
              <mc:Fallback>
                <p:oleObj name="Equation" r:id="rId25" imgW="368280" imgH="215640" progId="">
                  <p:embed/>
                  <p:pic>
                    <p:nvPicPr>
                      <p:cNvPr id="11470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622675"/>
                        <a:ext cx="936625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897926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1147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1147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14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4" grpId="0" animBg="1"/>
      <p:bldP spid="25" grpId="0" animBg="1"/>
      <p:bldP spid="34" grpId="0" animBg="1"/>
      <p:bldP spid="37" grpId="0" animBg="1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381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200" y="76200"/>
            <a:ext cx="8964000" cy="6705600"/>
          </a:xfrm>
          <a:prstGeom prst="rect">
            <a:avLst/>
          </a:prstGeom>
          <a:noFill/>
          <a:ln w="44450">
            <a:solidFill>
              <a:srgbClr val="E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" name="Group 16"/>
          <p:cNvGrpSpPr>
            <a:grpSpLocks noChangeAspect="1"/>
          </p:cNvGrpSpPr>
          <p:nvPr/>
        </p:nvGrpSpPr>
        <p:grpSpPr>
          <a:xfrm>
            <a:off x="107565" y="76200"/>
            <a:ext cx="3339547" cy="1600199"/>
            <a:chOff x="76200" y="152400"/>
            <a:chExt cx="3657600" cy="1752600"/>
          </a:xfrm>
        </p:grpSpPr>
        <p:grpSp>
          <p:nvGrpSpPr>
            <p:cNvPr id="5" name="Group 13"/>
            <p:cNvGrpSpPr/>
            <p:nvPr/>
          </p:nvGrpSpPr>
          <p:grpSpPr>
            <a:xfrm>
              <a:off x="76200" y="685800"/>
              <a:ext cx="2057400" cy="1219200"/>
              <a:chOff x="0" y="76200"/>
              <a:chExt cx="2057400" cy="1219200"/>
            </a:xfrm>
          </p:grpSpPr>
          <p:pic>
            <p:nvPicPr>
              <p:cNvPr id="41" name="Picture 3" descr="C:\Users\naira\Desktop\sinus\400_F_39513269_NKpKOvoe0EMHmTsvq2kmuXe6cVYycYkq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/>
              </a:blip>
              <a:srcRect l="54167" t="75000"/>
              <a:stretch>
                <a:fillRect/>
              </a:stretch>
            </p:blipFill>
            <p:spPr bwMode="auto">
              <a:xfrm>
                <a:off x="0" y="76200"/>
                <a:ext cx="2057400" cy="121920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42" name="TextBox 41"/>
              <p:cNvSpPr txBox="1"/>
              <p:nvPr/>
            </p:nvSpPr>
            <p:spPr>
              <a:xfrm>
                <a:off x="685800" y="228600"/>
                <a:ext cx="838200" cy="10112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5400" b="1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latin typeface="Sylfaen" panose="010A0502050306030303" pitchFamily="18" charset="0"/>
                  </a:rPr>
                  <a:t>2</a:t>
                </a:r>
                <a:endParaRPr lang="en-CA" sz="5400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Sylfaen" panose="010A0502050306030303" pitchFamily="18" charset="0"/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76200" y="152400"/>
              <a:ext cx="3657600" cy="573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b="1" dirty="0" smtClean="0">
                  <a:latin typeface="Sylfaen" pitchFamily="18" charset="0"/>
                </a:rPr>
                <a:t>ԱՌԱՋԱԴՐԱՆՔ</a:t>
              </a:r>
              <a:endParaRPr lang="en-CA" sz="2800" b="1" dirty="0">
                <a:latin typeface="Sylfaen" pitchFamily="18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733800" y="435114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spc="300" dirty="0" err="1" smtClean="0">
                <a:ln w="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Sylfaen" pitchFamily="18" charset="0"/>
              </a:rPr>
              <a:t>Այսպիսով</a:t>
            </a:r>
            <a:r>
              <a:rPr lang="en-CA" sz="4000" b="1" spc="300" dirty="0" smtClean="0">
                <a:ln w="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Sylfaen" pitchFamily="18" charset="0"/>
              </a:rPr>
              <a:t>՝</a:t>
            </a:r>
            <a:endParaRPr lang="en-CA" sz="4000" b="1" spc="300" dirty="0">
              <a:ln w="0"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Sylfaen" pitchFamily="18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304800" y="2057400"/>
            <a:ext cx="8610600" cy="4572000"/>
            <a:chOff x="304800" y="2057400"/>
            <a:chExt cx="8610600" cy="4572000"/>
          </a:xfrm>
        </p:grpSpPr>
        <p:grpSp>
          <p:nvGrpSpPr>
            <p:cNvPr id="36" name="Group 35"/>
            <p:cNvGrpSpPr/>
            <p:nvPr/>
          </p:nvGrpSpPr>
          <p:grpSpPr>
            <a:xfrm>
              <a:off x="304800" y="2057400"/>
              <a:ext cx="8610600" cy="4572000"/>
              <a:chOff x="304800" y="2057400"/>
              <a:chExt cx="8610600" cy="4572000"/>
            </a:xfrm>
          </p:grpSpPr>
          <p:grpSp>
            <p:nvGrpSpPr>
              <p:cNvPr id="3" name="Group 42"/>
              <p:cNvGrpSpPr/>
              <p:nvPr/>
            </p:nvGrpSpPr>
            <p:grpSpPr>
              <a:xfrm>
                <a:off x="3886200" y="2057400"/>
                <a:ext cx="4724400" cy="4572000"/>
                <a:chOff x="3810000" y="2590800"/>
                <a:chExt cx="4724400" cy="4038600"/>
              </a:xfrm>
            </p:grpSpPr>
            <p:pic>
              <p:nvPicPr>
                <p:cNvPr id="12" name="Picture 2" descr="C:\Users\naira\Desktop\My documents\mat-nkar\noyember\18517092-Векторная-иллюстрация-дизайн-инфографика-шаблона.-eps10.jp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lum bright="10000"/>
                </a:blip>
                <a:srcRect l="11938" t="4000" r="9271" b="6667"/>
                <a:stretch>
                  <a:fillRect/>
                </a:stretch>
              </p:blipFill>
              <p:spPr bwMode="auto">
                <a:xfrm>
                  <a:off x="3810000" y="2590800"/>
                  <a:ext cx="4724400" cy="4038600"/>
                </a:xfrm>
                <a:prstGeom prst="rect">
                  <a:avLst/>
                </a:prstGeom>
                <a:noFill/>
              </p:spPr>
            </p:pic>
            <p:sp>
              <p:nvSpPr>
                <p:cNvPr id="18" name="TextBox 17"/>
                <p:cNvSpPr txBox="1"/>
                <p:nvPr/>
              </p:nvSpPr>
              <p:spPr>
                <a:xfrm>
                  <a:off x="4191000" y="2819400"/>
                  <a:ext cx="68580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CA" sz="4000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Sylfaen" pitchFamily="18" charset="0"/>
                    </a:rPr>
                    <a:t>ա</a:t>
                  </a:r>
                  <a:endParaRPr lang="en-CA" sz="40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Sylfaen" pitchFamily="18" charset="0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4191000" y="3733800"/>
                  <a:ext cx="68580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CA" sz="4000" b="1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Sylfaen" pitchFamily="18" charset="0"/>
                    </a:rPr>
                    <a:t>բ</a:t>
                  </a:r>
                  <a:endParaRPr lang="en-CA" sz="4000" b="1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Sylfaen" pitchFamily="18" charset="0"/>
                  </a:endParaRP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4191000" y="4648200"/>
                  <a:ext cx="68580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CA" sz="4000" b="1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Sylfaen" pitchFamily="18" charset="0"/>
                    </a:rPr>
                    <a:t>գ</a:t>
                  </a:r>
                  <a:endParaRPr lang="en-CA" sz="4000" b="1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Sylfaen" pitchFamily="18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4191000" y="5562600"/>
                  <a:ext cx="68580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CA" sz="4000" b="1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Sylfaen" pitchFamily="18" charset="0"/>
                    </a:rPr>
                    <a:t>դ</a:t>
                  </a:r>
                  <a:endParaRPr lang="en-CA" sz="4000" b="1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Sylfaen" pitchFamily="18" charset="0"/>
                  </a:endParaRPr>
                </a:p>
              </p:txBody>
            </p:sp>
          </p:grpSp>
          <p:sp>
            <p:nvSpPr>
              <p:cNvPr id="22" name="Oval 21"/>
              <p:cNvSpPr/>
              <p:nvPr/>
            </p:nvSpPr>
            <p:spPr>
              <a:xfrm>
                <a:off x="304800" y="2286000"/>
                <a:ext cx="685800" cy="533400"/>
              </a:xfrm>
              <a:prstGeom prst="ellipse">
                <a:avLst/>
              </a:prstGeom>
              <a:noFill/>
              <a:ln w="60325" cmpd="thinThick">
                <a:solidFill>
                  <a:srgbClr val="E6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3200" b="1" dirty="0" smtClean="0">
                    <a:ln w="18000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solidFill>
                      <a:schemeClr val="bg1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Sylfaen" pitchFamily="18" charset="0"/>
                  </a:rPr>
                  <a:t>1</a:t>
                </a:r>
                <a:endParaRPr lang="en-CA" sz="3200" b="1" dirty="0">
                  <a:ln w="18000">
                    <a:solidFill>
                      <a:sysClr val="windowText" lastClr="000000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Sylfaen" pitchFamily="18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04800" y="3581400"/>
                <a:ext cx="685800" cy="533400"/>
              </a:xfrm>
              <a:prstGeom prst="ellipse">
                <a:avLst/>
              </a:prstGeom>
              <a:noFill/>
              <a:ln w="60325" cmpd="thinThick">
                <a:solidFill>
                  <a:srgbClr val="E6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3200" b="1" dirty="0" smtClean="0">
                    <a:ln w="18000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solidFill>
                      <a:schemeClr val="bg1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Sylfaen" pitchFamily="18" charset="0"/>
                  </a:rPr>
                  <a:t>2</a:t>
                </a:r>
                <a:endParaRPr lang="en-CA" sz="3200" b="1" dirty="0">
                  <a:ln w="18000">
                    <a:solidFill>
                      <a:sysClr val="windowText" lastClr="000000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Sylfaen" pitchFamily="18" charset="0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04800" y="4800600"/>
                <a:ext cx="685800" cy="533400"/>
              </a:xfrm>
              <a:prstGeom prst="ellipse">
                <a:avLst/>
              </a:prstGeom>
              <a:noFill/>
              <a:ln w="60325" cmpd="thinThick">
                <a:solidFill>
                  <a:srgbClr val="E6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3200" b="1" dirty="0" smtClean="0">
                    <a:ln w="18000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solidFill>
                      <a:schemeClr val="bg1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Sylfaen" pitchFamily="18" charset="0"/>
                  </a:rPr>
                  <a:t>3</a:t>
                </a:r>
                <a:endParaRPr lang="en-CA" sz="3200" b="1" dirty="0">
                  <a:ln w="18000">
                    <a:solidFill>
                      <a:sysClr val="windowText" lastClr="000000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Sylfaen" pitchFamily="18" charset="0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04800" y="5943600"/>
                <a:ext cx="685800" cy="533400"/>
              </a:xfrm>
              <a:prstGeom prst="ellipse">
                <a:avLst/>
              </a:prstGeom>
              <a:noFill/>
              <a:ln w="60325" cmpd="thinThick">
                <a:solidFill>
                  <a:srgbClr val="E6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3200" b="1" dirty="0" smtClean="0">
                    <a:ln w="18000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solidFill>
                      <a:schemeClr val="bg1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Sylfaen" pitchFamily="18" charset="0"/>
                  </a:rPr>
                  <a:t>4</a:t>
                </a:r>
                <a:endParaRPr lang="en-CA" sz="3200" b="1" dirty="0">
                  <a:ln w="18000">
                    <a:solidFill>
                      <a:sysClr val="windowText" lastClr="000000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Sylfaen" pitchFamily="18" charset="0"/>
                </a:endParaRPr>
              </a:p>
            </p:txBody>
          </p:sp>
          <p:graphicFrame>
            <p:nvGraphicFramePr>
              <p:cNvPr id="109578" name="Object 10"/>
              <p:cNvGraphicFramePr>
                <a:graphicFrameLocks noChangeAspect="1"/>
              </p:cNvGraphicFramePr>
              <p:nvPr/>
            </p:nvGraphicFramePr>
            <p:xfrm>
              <a:off x="8188325" y="2924175"/>
              <a:ext cx="727075" cy="3524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8626" name="Equation" r:id="rId5" imgW="380880" imgH="177480" progId="">
                      <p:embed/>
                    </p:oleObj>
                  </mc:Choice>
                  <mc:Fallback>
                    <p:oleObj name="Equation" r:id="rId5" imgW="380880" imgH="177480" progId="">
                      <p:embed/>
                      <p:pic>
                        <p:nvPicPr>
                          <p:cNvPr id="109578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88325" y="2924175"/>
                            <a:ext cx="727075" cy="3524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9579" name="Object 11"/>
              <p:cNvGraphicFramePr>
                <a:graphicFrameLocks noChangeAspect="1"/>
              </p:cNvGraphicFramePr>
              <p:nvPr/>
            </p:nvGraphicFramePr>
            <p:xfrm>
              <a:off x="8188325" y="3990975"/>
              <a:ext cx="727075" cy="3524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8627" name="Equation" r:id="rId7" imgW="380880" imgH="177480" progId="">
                      <p:embed/>
                    </p:oleObj>
                  </mc:Choice>
                  <mc:Fallback>
                    <p:oleObj name="Equation" r:id="rId7" imgW="380880" imgH="177480" progId="">
                      <p:embed/>
                      <p:pic>
                        <p:nvPicPr>
                          <p:cNvPr id="109579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88325" y="3990975"/>
                            <a:ext cx="727075" cy="3524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9580" name="Object 12"/>
              <p:cNvGraphicFramePr>
                <a:graphicFrameLocks noChangeAspect="1"/>
              </p:cNvGraphicFramePr>
              <p:nvPr/>
            </p:nvGraphicFramePr>
            <p:xfrm>
              <a:off x="8188325" y="5105400"/>
              <a:ext cx="727075" cy="3524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8628" name="Equation" r:id="rId8" imgW="380880" imgH="177480" progId="">
                      <p:embed/>
                    </p:oleObj>
                  </mc:Choice>
                  <mc:Fallback>
                    <p:oleObj name="Equation" r:id="rId8" imgW="380880" imgH="177480" progId="">
                      <p:embed/>
                      <p:pic>
                        <p:nvPicPr>
                          <p:cNvPr id="10958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88325" y="5105400"/>
                            <a:ext cx="727075" cy="3524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9581" name="Object 13"/>
              <p:cNvGraphicFramePr>
                <a:graphicFrameLocks noChangeAspect="1"/>
              </p:cNvGraphicFramePr>
              <p:nvPr/>
            </p:nvGraphicFramePr>
            <p:xfrm>
              <a:off x="8188325" y="6172200"/>
              <a:ext cx="727075" cy="3524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8629" name="Equation" r:id="rId9" imgW="380880" imgH="177480" progId="">
                      <p:embed/>
                    </p:oleObj>
                  </mc:Choice>
                  <mc:Fallback>
                    <p:oleObj name="Equation" r:id="rId9" imgW="380880" imgH="177480" progId="">
                      <p:embed/>
                      <p:pic>
                        <p:nvPicPr>
                          <p:cNvPr id="109581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88325" y="6172200"/>
                            <a:ext cx="727075" cy="3524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23926" name="Object 22"/>
            <p:cNvGraphicFramePr>
              <a:graphicFrameLocks noChangeAspect="1"/>
            </p:cNvGraphicFramePr>
            <p:nvPr/>
          </p:nvGraphicFramePr>
          <p:xfrm>
            <a:off x="5319713" y="4362450"/>
            <a:ext cx="2986087" cy="971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8630" name="Equation" r:id="rId10" imgW="1460160" imgH="431640" progId="">
                    <p:embed/>
                  </p:oleObj>
                </mc:Choice>
                <mc:Fallback>
                  <p:oleObj name="Equation" r:id="rId10" imgW="1460160" imgH="431640" progId="">
                    <p:embed/>
                    <p:pic>
                      <p:nvPicPr>
                        <p:cNvPr id="123926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9713" y="4362450"/>
                          <a:ext cx="2986087" cy="971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927" name="Object 23"/>
            <p:cNvGraphicFramePr>
              <a:graphicFrameLocks noChangeAspect="1"/>
            </p:cNvGraphicFramePr>
            <p:nvPr/>
          </p:nvGraphicFramePr>
          <p:xfrm>
            <a:off x="5257801" y="2228850"/>
            <a:ext cx="2971800" cy="971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8631" name="Equation" r:id="rId12" imgW="1498320" imgH="431640" progId="">
                    <p:embed/>
                  </p:oleObj>
                </mc:Choice>
                <mc:Fallback>
                  <p:oleObj name="Equation" r:id="rId12" imgW="1498320" imgH="431640" progId="">
                    <p:embed/>
                    <p:pic>
                      <p:nvPicPr>
                        <p:cNvPr id="123927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7801" y="2228850"/>
                          <a:ext cx="2971800" cy="971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928" name="Object 24"/>
            <p:cNvGraphicFramePr>
              <a:graphicFrameLocks noChangeAspect="1"/>
            </p:cNvGraphicFramePr>
            <p:nvPr/>
          </p:nvGraphicFramePr>
          <p:xfrm>
            <a:off x="5305425" y="3295650"/>
            <a:ext cx="2695575" cy="971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8632" name="Equation" r:id="rId14" imgW="1346040" imgH="431640" progId="">
                    <p:embed/>
                  </p:oleObj>
                </mc:Choice>
                <mc:Fallback>
                  <p:oleObj name="Equation" r:id="rId14" imgW="1346040" imgH="431640" progId="">
                    <p:embed/>
                    <p:pic>
                      <p:nvPicPr>
                        <p:cNvPr id="123928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05425" y="3295650"/>
                          <a:ext cx="2695575" cy="971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929" name="Object 25"/>
            <p:cNvGraphicFramePr>
              <a:graphicFrameLocks noChangeAspect="1"/>
            </p:cNvGraphicFramePr>
            <p:nvPr/>
          </p:nvGraphicFramePr>
          <p:xfrm>
            <a:off x="5334000" y="5429250"/>
            <a:ext cx="2819400" cy="971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8633" name="Equation" r:id="rId16" imgW="1473120" imgH="431640" progId="">
                    <p:embed/>
                  </p:oleObj>
                </mc:Choice>
                <mc:Fallback>
                  <p:oleObj name="Equation" r:id="rId16" imgW="1473120" imgH="431640" progId="">
                    <p:embed/>
                    <p:pic>
                      <p:nvPicPr>
                        <p:cNvPr id="123929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000" y="5429250"/>
                          <a:ext cx="2819400" cy="971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930" name="Object 26"/>
            <p:cNvGraphicFramePr>
              <a:graphicFrameLocks noChangeAspect="1"/>
            </p:cNvGraphicFramePr>
            <p:nvPr/>
          </p:nvGraphicFramePr>
          <p:xfrm>
            <a:off x="1231900" y="4572000"/>
            <a:ext cx="1663700" cy="1003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8634" name="Equation" r:id="rId18" imgW="812520" imgH="431640" progId="">
                    <p:embed/>
                  </p:oleObj>
                </mc:Choice>
                <mc:Fallback>
                  <p:oleObj name="Equation" r:id="rId18" imgW="812520" imgH="431640" progId="">
                    <p:embed/>
                    <p:pic>
                      <p:nvPicPr>
                        <p:cNvPr id="12393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1900" y="4572000"/>
                          <a:ext cx="1663700" cy="1003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931" name="Object 27"/>
            <p:cNvGraphicFramePr>
              <a:graphicFrameLocks noChangeAspect="1"/>
            </p:cNvGraphicFramePr>
            <p:nvPr/>
          </p:nvGraphicFramePr>
          <p:xfrm>
            <a:off x="1223963" y="3581400"/>
            <a:ext cx="2124075" cy="588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8635" name="Equation" r:id="rId20" imgW="1015920" imgH="253800" progId="">
                    <p:embed/>
                  </p:oleObj>
                </mc:Choice>
                <mc:Fallback>
                  <p:oleObj name="Equation" r:id="rId20" imgW="1015920" imgH="253800" progId="">
                    <p:embed/>
                    <p:pic>
                      <p:nvPicPr>
                        <p:cNvPr id="123931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3963" y="3581400"/>
                          <a:ext cx="2124075" cy="588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932" name="Object 28"/>
            <p:cNvGraphicFramePr>
              <a:graphicFrameLocks noChangeAspect="1"/>
            </p:cNvGraphicFramePr>
            <p:nvPr/>
          </p:nvGraphicFramePr>
          <p:xfrm>
            <a:off x="1336675" y="5867400"/>
            <a:ext cx="1695450" cy="590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8636" name="Equation" r:id="rId22" imgW="825480" imgH="253800" progId="">
                    <p:embed/>
                  </p:oleObj>
                </mc:Choice>
                <mc:Fallback>
                  <p:oleObj name="Equation" r:id="rId22" imgW="825480" imgH="253800" progId="">
                    <p:embed/>
                    <p:pic>
                      <p:nvPicPr>
                        <p:cNvPr id="123932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6675" y="5867400"/>
                          <a:ext cx="1695450" cy="590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933" name="Object 29"/>
            <p:cNvGraphicFramePr>
              <a:graphicFrameLocks noChangeAspect="1"/>
            </p:cNvGraphicFramePr>
            <p:nvPr/>
          </p:nvGraphicFramePr>
          <p:xfrm>
            <a:off x="1209675" y="2090738"/>
            <a:ext cx="2143125" cy="1033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8637" name="Equation" r:id="rId24" imgW="965160" imgH="444240" progId="">
                    <p:embed/>
                  </p:oleObj>
                </mc:Choice>
                <mc:Fallback>
                  <p:oleObj name="Equation" r:id="rId24" imgW="965160" imgH="444240" progId="">
                    <p:embed/>
                    <p:pic>
                      <p:nvPicPr>
                        <p:cNvPr id="123933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9675" y="2090738"/>
                          <a:ext cx="2143125" cy="1033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32" name="Straight Connector 31"/>
          <p:cNvCxnSpPr/>
          <p:nvPr/>
        </p:nvCxnSpPr>
        <p:spPr>
          <a:xfrm flipV="1">
            <a:off x="1066800" y="2895600"/>
            <a:ext cx="3048000" cy="2057400"/>
          </a:xfrm>
          <a:prstGeom prst="line">
            <a:avLst/>
          </a:prstGeom>
          <a:ln w="50800">
            <a:solidFill>
              <a:srgbClr val="FF9B09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1066800" y="3962400"/>
            <a:ext cx="2971800" cy="2133600"/>
          </a:xfrm>
          <a:prstGeom prst="line">
            <a:avLst/>
          </a:prstGeom>
          <a:ln w="50800">
            <a:solidFill>
              <a:srgbClr val="E6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66800" y="3886200"/>
            <a:ext cx="2971800" cy="990600"/>
          </a:xfrm>
          <a:prstGeom prst="line">
            <a:avLst/>
          </a:prstGeom>
          <a:ln w="50800">
            <a:solidFill>
              <a:srgbClr val="29AC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90600" y="2743200"/>
            <a:ext cx="3095153" cy="3072334"/>
          </a:xfrm>
          <a:prstGeom prst="line">
            <a:avLst/>
          </a:prstGeom>
          <a:ln w="50800">
            <a:solidFill>
              <a:srgbClr val="0066FF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99615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3975">
          <a:solidFill>
            <a:srgbClr val="FF1D7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9626</TotalTime>
  <Words>561</Words>
  <Application>Microsoft Office PowerPoint</Application>
  <PresentationFormat>On-screen Show (4:3)</PresentationFormat>
  <Paragraphs>194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 Math</vt:lpstr>
      <vt:lpstr>Courier New</vt:lpstr>
      <vt:lpstr>Sylfaen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Gayane</dc:creator>
  <cp:lastModifiedBy>gayasimonyan1969@gmail.com</cp:lastModifiedBy>
  <cp:revision>407</cp:revision>
  <dcterms:created xsi:type="dcterms:W3CDTF">2006-08-16T00:00:00Z</dcterms:created>
  <dcterms:modified xsi:type="dcterms:W3CDTF">2023-03-11T16:39:33Z</dcterms:modified>
</cp:coreProperties>
</file>