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95" r:id="rId2"/>
    <p:sldId id="417" r:id="rId3"/>
    <p:sldId id="418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9" r:id="rId23"/>
    <p:sldId id="3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xLEv5DARNApuOoUfLd5C8w==" hashData="2d3sqiyAaDBfNQ/nyG1e3HpXN8k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1C"/>
    <a:srgbClr val="00DFDA"/>
    <a:srgbClr val="FF3300"/>
    <a:srgbClr val="00FFCC"/>
    <a:srgbClr val="114600"/>
    <a:srgbClr val="00E2B7"/>
    <a:srgbClr val="28A800"/>
    <a:srgbClr val="740074"/>
    <a:srgbClr val="CC0099"/>
    <a:srgbClr val="DE0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 autoAdjust="0"/>
    <p:restoredTop sz="96774" autoAdjust="0"/>
  </p:normalViewPr>
  <p:slideViewPr>
    <p:cSldViewPr>
      <p:cViewPr varScale="1">
        <p:scale>
          <a:sx n="83" d="100"/>
          <a:sy n="83" d="100"/>
        </p:scale>
        <p:origin x="145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60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60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60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60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60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60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60.wmf"/><Relationship Id="rId1" Type="http://schemas.openxmlformats.org/officeDocument/2006/relationships/image" Target="../media/image99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33.wmf"/><Relationship Id="rId12" Type="http://schemas.openxmlformats.org/officeDocument/2006/relationships/image" Target="../media/image19.wmf"/><Relationship Id="rId2" Type="http://schemas.openxmlformats.org/officeDocument/2006/relationships/image" Target="../media/image22.wmf"/><Relationship Id="rId1" Type="http://schemas.openxmlformats.org/officeDocument/2006/relationships/image" Target="../media/image18.wmf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25.wmf"/><Relationship Id="rId10" Type="http://schemas.openxmlformats.org/officeDocument/2006/relationships/image" Target="../media/image36.wmf"/><Relationship Id="rId4" Type="http://schemas.openxmlformats.org/officeDocument/2006/relationships/image" Target="../media/image23.wmf"/><Relationship Id="rId9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48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25.wmf"/><Relationship Id="rId5" Type="http://schemas.openxmlformats.org/officeDocument/2006/relationships/image" Target="../media/image43.wmf"/><Relationship Id="rId10" Type="http://schemas.openxmlformats.org/officeDocument/2006/relationships/image" Target="../media/image47.wmf"/><Relationship Id="rId4" Type="http://schemas.openxmlformats.org/officeDocument/2006/relationships/image" Target="../media/image42.wmf"/><Relationship Id="rId9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1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12" Type="http://schemas.openxmlformats.org/officeDocument/2006/relationships/image" Target="../media/image60.wmf"/><Relationship Id="rId2" Type="http://schemas.openxmlformats.org/officeDocument/2006/relationships/image" Target="../media/image50.wmf"/><Relationship Id="rId1" Type="http://schemas.openxmlformats.org/officeDocument/2006/relationships/image" Target="../media/image25.wmf"/><Relationship Id="rId6" Type="http://schemas.openxmlformats.org/officeDocument/2006/relationships/image" Target="../media/image54.wmf"/><Relationship Id="rId11" Type="http://schemas.openxmlformats.org/officeDocument/2006/relationships/image" Target="../media/image59.wmf"/><Relationship Id="rId5" Type="http://schemas.openxmlformats.org/officeDocument/2006/relationships/image" Target="../media/image53.wmf"/><Relationship Id="rId10" Type="http://schemas.openxmlformats.org/officeDocument/2006/relationships/image" Target="../media/image58.wmf"/><Relationship Id="rId4" Type="http://schemas.openxmlformats.org/officeDocument/2006/relationships/image" Target="../media/image52.wmf"/><Relationship Id="rId9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8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7.wmf"/><Relationship Id="rId17" Type="http://schemas.openxmlformats.org/officeDocument/2006/relationships/image" Target="../media/image47.wmf"/><Relationship Id="rId2" Type="http://schemas.openxmlformats.org/officeDocument/2006/relationships/image" Target="../media/image50.wmf"/><Relationship Id="rId16" Type="http://schemas.openxmlformats.org/officeDocument/2006/relationships/image" Target="../media/image71.wmf"/><Relationship Id="rId1" Type="http://schemas.openxmlformats.org/officeDocument/2006/relationships/image" Target="../media/image25.wmf"/><Relationship Id="rId6" Type="http://schemas.openxmlformats.org/officeDocument/2006/relationships/image" Target="../media/image57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5" Type="http://schemas.openxmlformats.org/officeDocument/2006/relationships/image" Target="../media/image70.wmf"/><Relationship Id="rId10" Type="http://schemas.openxmlformats.org/officeDocument/2006/relationships/image" Target="../media/image65.wmf"/><Relationship Id="rId4" Type="http://schemas.openxmlformats.org/officeDocument/2006/relationships/image" Target="../media/image56.wmf"/><Relationship Id="rId9" Type="http://schemas.openxmlformats.org/officeDocument/2006/relationships/image" Target="../media/image64.wmf"/><Relationship Id="rId14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60.wmf"/><Relationship Id="rId1" Type="http://schemas.openxmlformats.org/officeDocument/2006/relationships/image" Target="../media/image13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EFA4-4287-4E72-BADE-4305FF7A77D4}" type="datetimeFigureOut">
              <a:rPr lang="en-CA" smtClean="0"/>
              <a:pPr/>
              <a:t>2023-03-08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23F98-4709-4182-A858-EED217861EF7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3F98-4709-4182-A858-EED217861EF7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190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23F98-4709-4182-A858-EED217861EF7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205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E5B48-DC0E-4CDF-837A-C4E2DD1469B5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1A9C-13F2-48BB-B029-72685FF51359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D944B-2CFF-439C-839A-B2504BECC2FA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A99A-A9A6-445E-A82E-3155027A939D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D29D-34B4-4F97-9246-4385B7A0C065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6DE61-E065-4C44-B409-F0E9597E0A7F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FCC9-7D31-456D-BCAC-1F5F2D28F887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EB8E-CF72-4790-A8F3-1865079A4D87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2013-4252-4C7B-B9FD-FBE4FB4D495B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29C9-5AFE-45FB-9733-5B6FC5EEB69B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FBBE-71EC-47DD-9D8A-75C752940F3A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5DCD-94E1-42B9-88DF-B9615CB1B77A}" type="datetime1">
              <a:rPr lang="en-US" smtClean="0"/>
              <a:pPr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0.bin"/><Relationship Id="rId18" Type="http://schemas.openxmlformats.org/officeDocument/2006/relationships/oleObject" Target="../embeddings/oleObject63.bin"/><Relationship Id="rId26" Type="http://schemas.openxmlformats.org/officeDocument/2006/relationships/oleObject" Target="../embeddings/oleObject68.bin"/><Relationship Id="rId3" Type="http://schemas.openxmlformats.org/officeDocument/2006/relationships/image" Target="../media/image62.jpeg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52.wmf"/><Relationship Id="rId17" Type="http://schemas.openxmlformats.org/officeDocument/2006/relationships/image" Target="../media/image54.wmf"/><Relationship Id="rId25" Type="http://schemas.openxmlformats.org/officeDocument/2006/relationships/image" Target="../media/image57.wmf"/><Relationship Id="rId33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image" Target="../media/image5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9.bin"/><Relationship Id="rId24" Type="http://schemas.openxmlformats.org/officeDocument/2006/relationships/oleObject" Target="../embeddings/oleObject67.bin"/><Relationship Id="rId32" Type="http://schemas.openxmlformats.org/officeDocument/2006/relationships/oleObject" Target="../embeddings/oleObject71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image" Target="../media/image56.wmf"/><Relationship Id="rId28" Type="http://schemas.openxmlformats.org/officeDocument/2006/relationships/oleObject" Target="../embeddings/oleObject69.bin"/><Relationship Id="rId10" Type="http://schemas.openxmlformats.org/officeDocument/2006/relationships/image" Target="../media/image51.wmf"/><Relationship Id="rId19" Type="http://schemas.openxmlformats.org/officeDocument/2006/relationships/image" Target="../media/image55.wmf"/><Relationship Id="rId31" Type="http://schemas.openxmlformats.org/officeDocument/2006/relationships/image" Target="../media/image60.wmf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53.wmf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58.wmf"/><Relationship Id="rId30" Type="http://schemas.openxmlformats.org/officeDocument/2006/relationships/oleObject" Target="../embeddings/oleObject70.bin"/><Relationship Id="rId8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wmf"/><Relationship Id="rId18" Type="http://schemas.openxmlformats.org/officeDocument/2006/relationships/oleObject" Target="../embeddings/oleObject79.bin"/><Relationship Id="rId26" Type="http://schemas.openxmlformats.org/officeDocument/2006/relationships/image" Target="../media/image66.wmf"/><Relationship Id="rId21" Type="http://schemas.openxmlformats.org/officeDocument/2006/relationships/oleObject" Target="../embeddings/oleObject80.bin"/><Relationship Id="rId34" Type="http://schemas.openxmlformats.org/officeDocument/2006/relationships/image" Target="../media/image70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58.wmf"/><Relationship Id="rId25" Type="http://schemas.openxmlformats.org/officeDocument/2006/relationships/oleObject" Target="../embeddings/oleObject82.bin"/><Relationship Id="rId33" Type="http://schemas.openxmlformats.org/officeDocument/2006/relationships/oleObject" Target="../embeddings/oleObject86.bin"/><Relationship Id="rId38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8.bin"/><Relationship Id="rId20" Type="http://schemas.openxmlformats.org/officeDocument/2006/relationships/image" Target="../media/image63.jpeg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56.wmf"/><Relationship Id="rId24" Type="http://schemas.openxmlformats.org/officeDocument/2006/relationships/image" Target="../media/image65.wmf"/><Relationship Id="rId32" Type="http://schemas.openxmlformats.org/officeDocument/2006/relationships/image" Target="../media/image69.wmf"/><Relationship Id="rId37" Type="http://schemas.openxmlformats.org/officeDocument/2006/relationships/oleObject" Target="../embeddings/oleObject88.bin"/><Relationship Id="rId5" Type="http://schemas.openxmlformats.org/officeDocument/2006/relationships/image" Target="../media/image25.wmf"/><Relationship Id="rId15" Type="http://schemas.openxmlformats.org/officeDocument/2006/relationships/image" Target="../media/image57.wmf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67.wmf"/><Relationship Id="rId36" Type="http://schemas.openxmlformats.org/officeDocument/2006/relationships/image" Target="../media/image71.wmf"/><Relationship Id="rId10" Type="http://schemas.openxmlformats.org/officeDocument/2006/relationships/oleObject" Target="../embeddings/oleObject75.bin"/><Relationship Id="rId19" Type="http://schemas.openxmlformats.org/officeDocument/2006/relationships/image" Target="../media/image59.wmf"/><Relationship Id="rId31" Type="http://schemas.openxmlformats.org/officeDocument/2006/relationships/oleObject" Target="../embeddings/oleObject8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54.wmf"/><Relationship Id="rId14" Type="http://schemas.openxmlformats.org/officeDocument/2006/relationships/oleObject" Target="../embeddings/oleObject77.bin"/><Relationship Id="rId22" Type="http://schemas.openxmlformats.org/officeDocument/2006/relationships/image" Target="../media/image64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68.wmf"/><Relationship Id="rId35" Type="http://schemas.openxmlformats.org/officeDocument/2006/relationships/oleObject" Target="../embeddings/oleObject87.bin"/><Relationship Id="rId8" Type="http://schemas.openxmlformats.org/officeDocument/2006/relationships/oleObject" Target="../embeddings/oleObject74.bin"/><Relationship Id="rId3" Type="http://schemas.openxmlformats.org/officeDocument/2006/relationships/image" Target="../media/image6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93.bin"/><Relationship Id="rId18" Type="http://schemas.openxmlformats.org/officeDocument/2006/relationships/image" Target="../media/image76.wmf"/><Relationship Id="rId3" Type="http://schemas.openxmlformats.org/officeDocument/2006/relationships/image" Target="../media/image62.jpeg"/><Relationship Id="rId21" Type="http://schemas.openxmlformats.org/officeDocument/2006/relationships/oleObject" Target="../embeddings/oleObject97.bin"/><Relationship Id="rId7" Type="http://schemas.openxmlformats.org/officeDocument/2006/relationships/oleObject" Target="../embeddings/oleObject90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2.bin"/><Relationship Id="rId5" Type="http://schemas.openxmlformats.org/officeDocument/2006/relationships/oleObject" Target="../embeddings/oleObject89.bin"/><Relationship Id="rId15" Type="http://schemas.openxmlformats.org/officeDocument/2006/relationships/oleObject" Target="../embeddings/oleObject94.bin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96.bin"/><Relationship Id="rId4" Type="http://schemas.openxmlformats.org/officeDocument/2006/relationships/image" Target="../media/image63.jpeg"/><Relationship Id="rId9" Type="http://schemas.openxmlformats.org/officeDocument/2006/relationships/oleObject" Target="../embeddings/oleObject91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78.wmf"/><Relationship Id="rId26" Type="http://schemas.openxmlformats.org/officeDocument/2006/relationships/oleObject" Target="../embeddings/oleObject107.bin"/><Relationship Id="rId3" Type="http://schemas.openxmlformats.org/officeDocument/2006/relationships/oleObject" Target="../embeddings/oleObject99.bin"/><Relationship Id="rId21" Type="http://schemas.openxmlformats.org/officeDocument/2006/relationships/image" Target="../media/image82.png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106.bin"/><Relationship Id="rId25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wmf"/><Relationship Id="rId20" Type="http://schemas.openxmlformats.org/officeDocument/2006/relationships/image" Target="../media/image81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103.bin"/><Relationship Id="rId24" Type="http://schemas.openxmlformats.org/officeDocument/2006/relationships/image" Target="../media/image83.png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23" Type="http://schemas.openxmlformats.org/officeDocument/2006/relationships/image" Target="../media/image15.png"/><Relationship Id="rId28" Type="http://schemas.openxmlformats.org/officeDocument/2006/relationships/image" Target="../media/image62.jpeg"/><Relationship Id="rId10" Type="http://schemas.openxmlformats.org/officeDocument/2006/relationships/image" Target="../media/image74.wmf"/><Relationship Id="rId19" Type="http://schemas.openxmlformats.org/officeDocument/2006/relationships/image" Target="../media/image80.png"/><Relationship Id="rId4" Type="http://schemas.openxmlformats.org/officeDocument/2006/relationships/image" Target="../media/image60.w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76.wmf"/><Relationship Id="rId22" Type="http://schemas.openxmlformats.org/officeDocument/2006/relationships/image" Target="../media/image63.jpeg"/><Relationship Id="rId27" Type="http://schemas.openxmlformats.org/officeDocument/2006/relationships/image" Target="../media/image7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115.bin"/><Relationship Id="rId26" Type="http://schemas.openxmlformats.org/officeDocument/2006/relationships/image" Target="../media/image15.png"/><Relationship Id="rId3" Type="http://schemas.openxmlformats.org/officeDocument/2006/relationships/image" Target="../media/image63.jpeg"/><Relationship Id="rId21" Type="http://schemas.openxmlformats.org/officeDocument/2006/relationships/image" Target="../media/image86.pn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77.wmf"/><Relationship Id="rId25" Type="http://schemas.openxmlformats.org/officeDocument/2006/relationships/image" Target="../media/image88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4.bin"/><Relationship Id="rId20" Type="http://schemas.openxmlformats.org/officeDocument/2006/relationships/image" Target="../media/image85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74.wmf"/><Relationship Id="rId24" Type="http://schemas.openxmlformats.org/officeDocument/2006/relationships/image" Target="../media/image87.png"/><Relationship Id="rId5" Type="http://schemas.openxmlformats.org/officeDocument/2006/relationships/image" Target="../media/image60.wmf"/><Relationship Id="rId15" Type="http://schemas.openxmlformats.org/officeDocument/2006/relationships/image" Target="../media/image76.wmf"/><Relationship Id="rId23" Type="http://schemas.openxmlformats.org/officeDocument/2006/relationships/image" Target="../media/image13.wmf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13.bin"/><Relationship Id="rId22" Type="http://schemas.openxmlformats.org/officeDocument/2006/relationships/oleObject" Target="../embeddings/oleObject116.bin"/><Relationship Id="rId27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5.bin"/><Relationship Id="rId3" Type="http://schemas.openxmlformats.org/officeDocument/2006/relationships/image" Target="../media/image63.jpeg"/><Relationship Id="rId21" Type="http://schemas.openxmlformats.org/officeDocument/2006/relationships/image" Target="../media/image89.pn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77.wmf"/><Relationship Id="rId25" Type="http://schemas.openxmlformats.org/officeDocument/2006/relationships/image" Target="../media/image93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3.bin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74.wmf"/><Relationship Id="rId24" Type="http://schemas.openxmlformats.org/officeDocument/2006/relationships/image" Target="../media/image92.png"/><Relationship Id="rId5" Type="http://schemas.openxmlformats.org/officeDocument/2006/relationships/image" Target="../media/image60.wmf"/><Relationship Id="rId15" Type="http://schemas.openxmlformats.org/officeDocument/2006/relationships/image" Target="../media/image76.wmf"/><Relationship Id="rId23" Type="http://schemas.openxmlformats.org/officeDocument/2006/relationships/image" Target="../media/image91.png"/><Relationship Id="rId28" Type="http://schemas.openxmlformats.org/officeDocument/2006/relationships/image" Target="../media/image62.jpeg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22.bin"/><Relationship Id="rId22" Type="http://schemas.openxmlformats.org/officeDocument/2006/relationships/image" Target="../media/image90.png"/><Relationship Id="rId27" Type="http://schemas.openxmlformats.org/officeDocument/2006/relationships/image" Target="../media/image7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133.bin"/><Relationship Id="rId26" Type="http://schemas.openxmlformats.org/officeDocument/2006/relationships/image" Target="../media/image95.png"/><Relationship Id="rId3" Type="http://schemas.openxmlformats.org/officeDocument/2006/relationships/image" Target="../media/image63.jpeg"/><Relationship Id="rId21" Type="http://schemas.openxmlformats.org/officeDocument/2006/relationships/image" Target="../media/image89.pn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77.wmf"/><Relationship Id="rId25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2.bin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74.wmf"/><Relationship Id="rId24" Type="http://schemas.openxmlformats.org/officeDocument/2006/relationships/image" Target="../media/image92.png"/><Relationship Id="rId5" Type="http://schemas.openxmlformats.org/officeDocument/2006/relationships/image" Target="../media/image60.wmf"/><Relationship Id="rId15" Type="http://schemas.openxmlformats.org/officeDocument/2006/relationships/image" Target="../media/image76.wmf"/><Relationship Id="rId23" Type="http://schemas.openxmlformats.org/officeDocument/2006/relationships/image" Target="../media/image91.png"/><Relationship Id="rId28" Type="http://schemas.openxmlformats.org/officeDocument/2006/relationships/image" Target="../media/image62.jpeg"/><Relationship Id="rId10" Type="http://schemas.openxmlformats.org/officeDocument/2006/relationships/oleObject" Target="../embeddings/oleObject129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31.bin"/><Relationship Id="rId22" Type="http://schemas.openxmlformats.org/officeDocument/2006/relationships/image" Target="../media/image90.png"/><Relationship Id="rId27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141.bin"/><Relationship Id="rId3" Type="http://schemas.openxmlformats.org/officeDocument/2006/relationships/image" Target="../media/image63.jpeg"/><Relationship Id="rId21" Type="http://schemas.openxmlformats.org/officeDocument/2006/relationships/image" Target="../media/image97.pn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38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0.bin"/><Relationship Id="rId20" Type="http://schemas.openxmlformats.org/officeDocument/2006/relationships/image" Target="../media/image96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74.wmf"/><Relationship Id="rId24" Type="http://schemas.openxmlformats.org/officeDocument/2006/relationships/image" Target="../media/image62.jpeg"/><Relationship Id="rId5" Type="http://schemas.openxmlformats.org/officeDocument/2006/relationships/image" Target="../media/image60.wmf"/><Relationship Id="rId15" Type="http://schemas.openxmlformats.org/officeDocument/2006/relationships/image" Target="../media/image76.wmf"/><Relationship Id="rId23" Type="http://schemas.openxmlformats.org/officeDocument/2006/relationships/image" Target="../media/image83.png"/><Relationship Id="rId10" Type="http://schemas.openxmlformats.org/officeDocument/2006/relationships/oleObject" Target="../embeddings/oleObject137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39.bin"/><Relationship Id="rId2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149.bin"/><Relationship Id="rId3" Type="http://schemas.openxmlformats.org/officeDocument/2006/relationships/image" Target="../media/image63.jpeg"/><Relationship Id="rId21" Type="http://schemas.openxmlformats.org/officeDocument/2006/relationships/image" Target="../media/image97.png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146.bin"/><Relationship Id="rId17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8.bin"/><Relationship Id="rId20" Type="http://schemas.openxmlformats.org/officeDocument/2006/relationships/image" Target="../media/image98.png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74.wmf"/><Relationship Id="rId5" Type="http://schemas.openxmlformats.org/officeDocument/2006/relationships/image" Target="../media/image60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145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47.bin"/><Relationship Id="rId22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157.bin"/><Relationship Id="rId3" Type="http://schemas.openxmlformats.org/officeDocument/2006/relationships/oleObject" Target="../embeddings/oleObject150.bin"/><Relationship Id="rId21" Type="http://schemas.openxmlformats.org/officeDocument/2006/relationships/image" Target="../media/image7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154.bin"/><Relationship Id="rId17" Type="http://schemas.openxmlformats.org/officeDocument/2006/relationships/image" Target="../media/image7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6.bin"/><Relationship Id="rId20" Type="http://schemas.openxmlformats.org/officeDocument/2006/relationships/oleObject" Target="../embeddings/oleObject158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73.wmf"/><Relationship Id="rId24" Type="http://schemas.openxmlformats.org/officeDocument/2006/relationships/image" Target="../media/image62.jpeg"/><Relationship Id="rId5" Type="http://schemas.openxmlformats.org/officeDocument/2006/relationships/image" Target="../media/image63.jpeg"/><Relationship Id="rId15" Type="http://schemas.openxmlformats.org/officeDocument/2006/relationships/image" Target="../media/image75.wmf"/><Relationship Id="rId23" Type="http://schemas.openxmlformats.org/officeDocument/2006/relationships/image" Target="../media/image86.png"/><Relationship Id="rId10" Type="http://schemas.openxmlformats.org/officeDocument/2006/relationships/oleObject" Target="../embeddings/oleObject153.bin"/><Relationship Id="rId19" Type="http://schemas.openxmlformats.org/officeDocument/2006/relationships/image" Target="../media/image77.wmf"/><Relationship Id="rId4" Type="http://schemas.openxmlformats.org/officeDocument/2006/relationships/image" Target="../media/image99.wmf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155.bin"/><Relationship Id="rId22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fliphtml5.com/fumf/xcad/#p=1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scs.am/files/files/2021-05-06/ab40875bd25c74d53afd8dbd1801244d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28" Type="http://schemas.openxmlformats.org/officeDocument/2006/relationships/oleObject" Target="../embeddings/oleObject15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5.wmf"/><Relationship Id="rId31" Type="http://schemas.openxmlformats.org/officeDocument/2006/relationships/image" Target="../media/image3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4.bin"/><Relationship Id="rId26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27.bin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5.wmf"/><Relationship Id="rId31" Type="http://schemas.openxmlformats.org/officeDocument/2006/relationships/image" Target="../media/image31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9.wmf"/><Relationship Id="rId30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33.wmf"/><Relationship Id="rId26" Type="http://schemas.openxmlformats.org/officeDocument/2006/relationships/image" Target="../media/image37.wmf"/><Relationship Id="rId3" Type="http://schemas.openxmlformats.org/officeDocument/2006/relationships/image" Target="../media/image38.wmf"/><Relationship Id="rId21" Type="http://schemas.openxmlformats.org/officeDocument/2006/relationships/oleObject" Target="../embeddings/oleObject40.bin"/><Relationship Id="rId7" Type="http://schemas.openxmlformats.org/officeDocument/2006/relationships/image" Target="../media/image22.wmf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36.wmf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19.wmf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39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24.wmf"/><Relationship Id="rId14" Type="http://schemas.openxmlformats.org/officeDocument/2006/relationships/image" Target="../media/image25.wmf"/><Relationship Id="rId22" Type="http://schemas.openxmlformats.org/officeDocument/2006/relationships/image" Target="../media/image35.wmf"/><Relationship Id="rId27" Type="http://schemas.openxmlformats.org/officeDocument/2006/relationships/oleObject" Target="../embeddings/oleObject4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46.wmf"/><Relationship Id="rId26" Type="http://schemas.openxmlformats.org/officeDocument/2006/relationships/image" Target="../media/image48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43.wmf"/><Relationship Id="rId17" Type="http://schemas.openxmlformats.org/officeDocument/2006/relationships/oleObject" Target="../embeddings/oleObject51.bin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5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25.wmf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23" Type="http://schemas.openxmlformats.org/officeDocument/2006/relationships/oleObject" Target="../embeddings/oleObject54.bin"/><Relationship Id="rId10" Type="http://schemas.openxmlformats.org/officeDocument/2006/relationships/image" Target="../media/image42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44.wmf"/><Relationship Id="rId22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00" y="108000"/>
            <a:ext cx="8771400" cy="6624000"/>
          </a:xfrm>
          <a:prstGeom prst="rect">
            <a:avLst/>
          </a:prstGeom>
          <a:solidFill>
            <a:srgbClr val="F0FFEB"/>
          </a:solidFill>
          <a:ln w="44450">
            <a:solidFill>
              <a:srgbClr val="00DFDA"/>
            </a:solidFill>
          </a:ln>
          <a:effectLst>
            <a:outerShdw blurRad="76200" dist="101600" dir="2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94000" y="1202400"/>
            <a:ext cx="7102200" cy="41910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685800" y="1295400"/>
            <a:ext cx="7704000" cy="45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4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209800" y="152400"/>
            <a:ext cx="6553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CA" sz="60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ՀԱՆՐԱՀԱՇԻՎ 10</a:t>
            </a:r>
            <a:endParaRPr lang="en-CA" sz="6000" b="1" dirty="0">
              <a:ln w="0">
                <a:solidFill>
                  <a:srgbClr val="00221C"/>
                </a:solidFill>
              </a:ln>
              <a:solidFill>
                <a:srgbClr val="00DFDA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1208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Գայանե</a:t>
            </a:r>
            <a:r>
              <a:rPr lang="en-CA" sz="16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Սիմոնյան</a:t>
            </a:r>
            <a:endParaRPr lang="en-CA" sz="1600" b="1" dirty="0" smtClean="0">
              <a:ln w="0">
                <a:solidFill>
                  <a:srgbClr val="00221C"/>
                </a:solidFill>
              </a:ln>
              <a:solidFill>
                <a:srgbClr val="00DFDA"/>
              </a:solidFill>
              <a:effectLst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6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6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6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6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6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600" b="1" dirty="0">
              <a:ln w="0">
                <a:solidFill>
                  <a:srgbClr val="00221C"/>
                </a:solidFill>
              </a:ln>
              <a:solidFill>
                <a:srgbClr val="00DFDA"/>
              </a:solidFill>
              <a:effectLst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flipV="1">
            <a:off x="4419600" y="1676400"/>
            <a:ext cx="3733800" cy="4083600"/>
            <a:chOff x="2133601" y="1399198"/>
            <a:chExt cx="4327800" cy="4392000"/>
          </a:xfrm>
        </p:grpSpPr>
        <p:pic>
          <p:nvPicPr>
            <p:cNvPr id="11" name="Picture 12" descr="C:\Users\naira\Desktop\sinus\gifki-matematicheskie-eto-interesno-poznavatelno-kartinki_3678409396.gif"/>
            <p:cNvPicPr preferRelativeResize="0">
              <a:picLocks noChangeArrowheads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16200000" flipV="1">
              <a:off x="2825401" y="2155198"/>
              <a:ext cx="4392000" cy="28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12" descr="C:\Users\naira\Desktop\sinus\gifki-matematicheskie-eto-interesno-poznavatelno-kartinki_3678409396.gif"/>
            <p:cNvPicPr preferRelativeResize="0">
              <a:picLocks noChangeArrowheads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16200000" flipV="1">
              <a:off x="1377601" y="2155198"/>
              <a:ext cx="4392000" cy="2880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914400" y="1856125"/>
            <a:ext cx="723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err="1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Տանգենս</a:t>
            </a:r>
            <a:r>
              <a:rPr lang="en-CA" sz="4400" b="1" dirty="0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 </a:t>
            </a:r>
            <a:r>
              <a:rPr lang="en-CA" sz="4400" b="1" dirty="0" err="1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ֆունկցիայի</a:t>
            </a:r>
            <a:endParaRPr lang="en-CA" sz="4400" b="1" dirty="0" smtClean="0">
              <a:ln w="0">
                <a:solidFill>
                  <a:srgbClr val="96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հ</a:t>
            </a:r>
            <a:r>
              <a:rPr lang="en-CA" sz="4400" b="1" dirty="0" err="1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ատկություններն</a:t>
            </a:r>
            <a:r>
              <a:rPr lang="en-CA" sz="4400" b="1" dirty="0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</a:t>
            </a:r>
            <a:r>
              <a:rPr lang="en-CA" sz="4400" b="1" dirty="0" err="1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ու</a:t>
            </a:r>
            <a:r>
              <a:rPr lang="en-CA" sz="4400" b="1" dirty="0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 </a:t>
            </a:r>
            <a:r>
              <a:rPr lang="en-CA" sz="4400" b="1" dirty="0" err="1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գրաֆիկը</a:t>
            </a:r>
            <a:endParaRPr lang="en-CA" sz="4400" b="1" dirty="0">
              <a:ln w="0">
                <a:solidFill>
                  <a:srgbClr val="96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3264" r="4097" b="2315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C:\Users\naira\Desktop\Tangens\f9bayva - imgur.gif"/>
          <p:cNvPicPr preferRelativeResize="0">
            <a:picLocks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 rot="5400000" flipH="1">
            <a:off x="-468000" y="952500"/>
            <a:ext cx="4419602" cy="2971801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1827074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4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191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Կառուցենք</a:t>
            </a:r>
            <a:r>
              <a:rPr lang="en-CA" sz="5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191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CA" sz="54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191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տանգենսի</a:t>
            </a:r>
            <a:r>
              <a:rPr lang="en-CA" sz="5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191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54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191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գրաֆիկը</a:t>
            </a:r>
            <a:endParaRPr lang="en-CA" sz="5400" b="1" dirty="0">
              <a:ln w="0">
                <a:solidFill>
                  <a:sysClr val="windowText" lastClr="000000"/>
                </a:solidFill>
              </a:ln>
              <a:solidFill>
                <a:srgbClr val="FF191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772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Գայանե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Սիմոնյան</a:t>
            </a:r>
          </a:p>
          <a:p>
            <a:pPr algn="r"/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6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9035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5029200" y="4824000"/>
            <a:ext cx="2484000" cy="76200"/>
            <a:chOff x="2284760" y="2413112"/>
            <a:chExt cx="3960000" cy="76200"/>
          </a:xfrm>
        </p:grpSpPr>
        <p:grpSp>
          <p:nvGrpSpPr>
            <p:cNvPr id="98" name="Group 40"/>
            <p:cNvGrpSpPr/>
            <p:nvPr/>
          </p:nvGrpSpPr>
          <p:grpSpPr>
            <a:xfrm>
              <a:off x="2284760" y="2448000"/>
              <a:ext cx="3960000" cy="2960"/>
              <a:chOff x="2284760" y="2448000"/>
              <a:chExt cx="2391040" cy="2960"/>
            </a:xfrm>
          </p:grpSpPr>
          <p:grpSp>
            <p:nvGrpSpPr>
              <p:cNvPr id="101" name="Group 23"/>
              <p:cNvGrpSpPr/>
              <p:nvPr/>
            </p:nvGrpSpPr>
            <p:grpSpPr>
              <a:xfrm>
                <a:off x="2284760" y="2450960"/>
                <a:ext cx="1246800" cy="0"/>
                <a:chOff x="2284760" y="2450960"/>
                <a:chExt cx="1246800" cy="0"/>
              </a:xfrm>
            </p:grpSpPr>
            <p:cxnSp>
              <p:nvCxnSpPr>
                <p:cNvPr id="118" name="Straight Connector 5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24"/>
              <p:cNvGrpSpPr/>
              <p:nvPr/>
            </p:nvGrpSpPr>
            <p:grpSpPr>
              <a:xfrm>
                <a:off x="3429000" y="2448000"/>
                <a:ext cx="1246800" cy="0"/>
                <a:chOff x="2284760" y="2450960"/>
                <a:chExt cx="1246800" cy="0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 rot="-2700000">
                  <a:off x="22847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-2700000">
                  <a:off x="23609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-2700000">
                  <a:off x="24371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-2700000">
                  <a:off x="25133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-2700000">
                  <a:off x="25895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-2700000">
                  <a:off x="26657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-2700000">
                  <a:off x="27419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-2700000">
                  <a:off x="28181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-2700000">
                  <a:off x="28943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-2700000">
                  <a:off x="29705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-2700000">
                  <a:off x="30467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-2700000">
                  <a:off x="31229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-2700000">
                  <a:off x="31991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-2700000">
                  <a:off x="32753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8900000">
                  <a:off x="3351560" y="2450960"/>
                  <a:ext cx="180000" cy="0"/>
                </a:xfrm>
                <a:prstGeom prst="line">
                  <a:avLst/>
                </a:prstGeom>
                <a:ln w="254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" name="Straight Connector 98"/>
            <p:cNvCxnSpPr/>
            <p:nvPr/>
          </p:nvCxnSpPr>
          <p:spPr>
            <a:xfrm rot="18900000">
              <a:off x="6084000" y="2489312"/>
              <a:ext cx="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8900000">
              <a:off x="2304000" y="2413112"/>
              <a:ext cx="144000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Freeform 164"/>
          <p:cNvSpPr/>
          <p:nvPr/>
        </p:nvSpPr>
        <p:spPr>
          <a:xfrm>
            <a:off x="5029200" y="-298800"/>
            <a:ext cx="2143496" cy="5194466"/>
          </a:xfrm>
          <a:custGeom>
            <a:avLst/>
            <a:gdLst>
              <a:gd name="connsiteX0" fmla="*/ 0 w 2097973"/>
              <a:gd name="connsiteY0" fmla="*/ 4942114 h 4942114"/>
              <a:gd name="connsiteX1" fmla="*/ 427512 w 2097973"/>
              <a:gd name="connsiteY1" fmla="*/ 4645231 h 4942114"/>
              <a:gd name="connsiteX2" fmla="*/ 807522 w 2097973"/>
              <a:gd name="connsiteY2" fmla="*/ 4098966 h 4942114"/>
              <a:gd name="connsiteX3" fmla="*/ 1199408 w 2097973"/>
              <a:gd name="connsiteY3" fmla="*/ 3362696 h 4942114"/>
              <a:gd name="connsiteX4" fmla="*/ 1591293 w 2097973"/>
              <a:gd name="connsiteY4" fmla="*/ 2175163 h 4942114"/>
              <a:gd name="connsiteX5" fmla="*/ 1888177 w 2097973"/>
              <a:gd name="connsiteY5" fmla="*/ 1035132 h 4942114"/>
              <a:gd name="connsiteX6" fmla="*/ 2066306 w 2097973"/>
              <a:gd name="connsiteY6" fmla="*/ 168234 h 4942114"/>
              <a:gd name="connsiteX7" fmla="*/ 2078182 w 2097973"/>
              <a:gd name="connsiteY7" fmla="*/ 25730 h 4942114"/>
              <a:gd name="connsiteX0" fmla="*/ 0 w 2098138"/>
              <a:gd name="connsiteY0" fmla="*/ 4929249 h 4929249"/>
              <a:gd name="connsiteX1" fmla="*/ 427512 w 2098138"/>
              <a:gd name="connsiteY1" fmla="*/ 4632366 h 4929249"/>
              <a:gd name="connsiteX2" fmla="*/ 807522 w 2098138"/>
              <a:gd name="connsiteY2" fmla="*/ 4086101 h 4929249"/>
              <a:gd name="connsiteX3" fmla="*/ 1199408 w 2098138"/>
              <a:gd name="connsiteY3" fmla="*/ 3349831 h 4929249"/>
              <a:gd name="connsiteX4" fmla="*/ 1591293 w 2098138"/>
              <a:gd name="connsiteY4" fmla="*/ 2162298 h 4929249"/>
              <a:gd name="connsiteX5" fmla="*/ 1887187 w 2098138"/>
              <a:gd name="connsiteY5" fmla="*/ 939140 h 4929249"/>
              <a:gd name="connsiteX6" fmla="*/ 2066306 w 2098138"/>
              <a:gd name="connsiteY6" fmla="*/ 155369 h 4929249"/>
              <a:gd name="connsiteX7" fmla="*/ 2078182 w 2098138"/>
              <a:gd name="connsiteY7" fmla="*/ 12865 h 4929249"/>
              <a:gd name="connsiteX0" fmla="*/ 0 w 2088077"/>
              <a:gd name="connsiteY0" fmla="*/ 4929249 h 4929249"/>
              <a:gd name="connsiteX1" fmla="*/ 427512 w 2088077"/>
              <a:gd name="connsiteY1" fmla="*/ 4632366 h 4929249"/>
              <a:gd name="connsiteX2" fmla="*/ 807522 w 2088077"/>
              <a:gd name="connsiteY2" fmla="*/ 4086101 h 4929249"/>
              <a:gd name="connsiteX3" fmla="*/ 1199408 w 2088077"/>
              <a:gd name="connsiteY3" fmla="*/ 3349831 h 4929249"/>
              <a:gd name="connsiteX4" fmla="*/ 1591293 w 2088077"/>
              <a:gd name="connsiteY4" fmla="*/ 2162298 h 4929249"/>
              <a:gd name="connsiteX5" fmla="*/ 1963386 w 2088077"/>
              <a:gd name="connsiteY5" fmla="*/ 710540 h 4929249"/>
              <a:gd name="connsiteX6" fmla="*/ 2066306 w 2088077"/>
              <a:gd name="connsiteY6" fmla="*/ 155369 h 4929249"/>
              <a:gd name="connsiteX7" fmla="*/ 2078182 w 2088077"/>
              <a:gd name="connsiteY7" fmla="*/ 12865 h 4929249"/>
              <a:gd name="connsiteX0" fmla="*/ 0 w 2125682"/>
              <a:gd name="connsiteY0" fmla="*/ 5222174 h 5222174"/>
              <a:gd name="connsiteX1" fmla="*/ 427512 w 2125682"/>
              <a:gd name="connsiteY1" fmla="*/ 4925291 h 5222174"/>
              <a:gd name="connsiteX2" fmla="*/ 807522 w 2125682"/>
              <a:gd name="connsiteY2" fmla="*/ 4379026 h 5222174"/>
              <a:gd name="connsiteX3" fmla="*/ 1199408 w 2125682"/>
              <a:gd name="connsiteY3" fmla="*/ 3642756 h 5222174"/>
              <a:gd name="connsiteX4" fmla="*/ 1591293 w 2125682"/>
              <a:gd name="connsiteY4" fmla="*/ 2455223 h 5222174"/>
              <a:gd name="connsiteX5" fmla="*/ 1963386 w 2125682"/>
              <a:gd name="connsiteY5" fmla="*/ 1003465 h 5222174"/>
              <a:gd name="connsiteX6" fmla="*/ 2066306 w 2125682"/>
              <a:gd name="connsiteY6" fmla="*/ 448294 h 5222174"/>
              <a:gd name="connsiteX7" fmla="*/ 2115787 w 2125682"/>
              <a:gd name="connsiteY7" fmla="*/ 12865 h 5222174"/>
              <a:gd name="connsiteX0" fmla="*/ 0 w 2143496"/>
              <a:gd name="connsiteY0" fmla="*/ 5194465 h 5194465"/>
              <a:gd name="connsiteX1" fmla="*/ 445326 w 2143496"/>
              <a:gd name="connsiteY1" fmla="*/ 4925291 h 5194465"/>
              <a:gd name="connsiteX2" fmla="*/ 825336 w 2143496"/>
              <a:gd name="connsiteY2" fmla="*/ 4379026 h 5194465"/>
              <a:gd name="connsiteX3" fmla="*/ 1217222 w 2143496"/>
              <a:gd name="connsiteY3" fmla="*/ 3642756 h 5194465"/>
              <a:gd name="connsiteX4" fmla="*/ 1609107 w 2143496"/>
              <a:gd name="connsiteY4" fmla="*/ 2455223 h 5194465"/>
              <a:gd name="connsiteX5" fmla="*/ 1981200 w 2143496"/>
              <a:gd name="connsiteY5" fmla="*/ 1003465 h 5194465"/>
              <a:gd name="connsiteX6" fmla="*/ 2084120 w 2143496"/>
              <a:gd name="connsiteY6" fmla="*/ 448294 h 5194465"/>
              <a:gd name="connsiteX7" fmla="*/ 2133601 w 2143496"/>
              <a:gd name="connsiteY7" fmla="*/ 12865 h 5194465"/>
              <a:gd name="connsiteX0" fmla="*/ 0 w 2067296"/>
              <a:gd name="connsiteY0" fmla="*/ 5194466 h 5194466"/>
              <a:gd name="connsiteX1" fmla="*/ 369126 w 2067296"/>
              <a:gd name="connsiteY1" fmla="*/ 4925291 h 5194466"/>
              <a:gd name="connsiteX2" fmla="*/ 749136 w 2067296"/>
              <a:gd name="connsiteY2" fmla="*/ 4379026 h 5194466"/>
              <a:gd name="connsiteX3" fmla="*/ 1141022 w 2067296"/>
              <a:gd name="connsiteY3" fmla="*/ 3642756 h 5194466"/>
              <a:gd name="connsiteX4" fmla="*/ 1532907 w 2067296"/>
              <a:gd name="connsiteY4" fmla="*/ 2455223 h 5194466"/>
              <a:gd name="connsiteX5" fmla="*/ 1905000 w 2067296"/>
              <a:gd name="connsiteY5" fmla="*/ 1003465 h 5194466"/>
              <a:gd name="connsiteX6" fmla="*/ 2007920 w 2067296"/>
              <a:gd name="connsiteY6" fmla="*/ 448294 h 5194466"/>
              <a:gd name="connsiteX7" fmla="*/ 2057401 w 2067296"/>
              <a:gd name="connsiteY7" fmla="*/ 12865 h 5194466"/>
              <a:gd name="connsiteX0" fmla="*/ 0 w 2143496"/>
              <a:gd name="connsiteY0" fmla="*/ 5194465 h 5194465"/>
              <a:gd name="connsiteX1" fmla="*/ 445326 w 2143496"/>
              <a:gd name="connsiteY1" fmla="*/ 4925291 h 5194465"/>
              <a:gd name="connsiteX2" fmla="*/ 825336 w 2143496"/>
              <a:gd name="connsiteY2" fmla="*/ 4379026 h 5194465"/>
              <a:gd name="connsiteX3" fmla="*/ 1217222 w 2143496"/>
              <a:gd name="connsiteY3" fmla="*/ 3642756 h 5194465"/>
              <a:gd name="connsiteX4" fmla="*/ 1609107 w 2143496"/>
              <a:gd name="connsiteY4" fmla="*/ 2455223 h 5194465"/>
              <a:gd name="connsiteX5" fmla="*/ 1981200 w 2143496"/>
              <a:gd name="connsiteY5" fmla="*/ 1003465 h 5194465"/>
              <a:gd name="connsiteX6" fmla="*/ 2084120 w 2143496"/>
              <a:gd name="connsiteY6" fmla="*/ 448294 h 5194465"/>
              <a:gd name="connsiteX7" fmla="*/ 2133601 w 2143496"/>
              <a:gd name="connsiteY7" fmla="*/ 12865 h 5194465"/>
              <a:gd name="connsiteX0" fmla="*/ 0 w 2143496"/>
              <a:gd name="connsiteY0" fmla="*/ 5194465 h 5194465"/>
              <a:gd name="connsiteX1" fmla="*/ 445326 w 2143496"/>
              <a:gd name="connsiteY1" fmla="*/ 4925291 h 5194465"/>
              <a:gd name="connsiteX2" fmla="*/ 825336 w 2143496"/>
              <a:gd name="connsiteY2" fmla="*/ 4379026 h 5194465"/>
              <a:gd name="connsiteX3" fmla="*/ 1217222 w 2143496"/>
              <a:gd name="connsiteY3" fmla="*/ 3642756 h 5194465"/>
              <a:gd name="connsiteX4" fmla="*/ 1609107 w 2143496"/>
              <a:gd name="connsiteY4" fmla="*/ 2455223 h 5194465"/>
              <a:gd name="connsiteX5" fmla="*/ 1981200 w 2143496"/>
              <a:gd name="connsiteY5" fmla="*/ 1003465 h 5194465"/>
              <a:gd name="connsiteX6" fmla="*/ 2084120 w 2143496"/>
              <a:gd name="connsiteY6" fmla="*/ 448294 h 5194465"/>
              <a:gd name="connsiteX7" fmla="*/ 2133601 w 2143496"/>
              <a:gd name="connsiteY7" fmla="*/ 12865 h 5194465"/>
              <a:gd name="connsiteX0" fmla="*/ 0 w 2143496"/>
              <a:gd name="connsiteY0" fmla="*/ 5194465 h 5194465"/>
              <a:gd name="connsiteX1" fmla="*/ 445326 w 2143496"/>
              <a:gd name="connsiteY1" fmla="*/ 4925291 h 5194465"/>
              <a:gd name="connsiteX2" fmla="*/ 838200 w 2143496"/>
              <a:gd name="connsiteY2" fmla="*/ 4356266 h 5194465"/>
              <a:gd name="connsiteX3" fmla="*/ 1217222 w 2143496"/>
              <a:gd name="connsiteY3" fmla="*/ 3642756 h 5194465"/>
              <a:gd name="connsiteX4" fmla="*/ 1609107 w 2143496"/>
              <a:gd name="connsiteY4" fmla="*/ 2455223 h 5194465"/>
              <a:gd name="connsiteX5" fmla="*/ 1981200 w 2143496"/>
              <a:gd name="connsiteY5" fmla="*/ 1003465 h 5194465"/>
              <a:gd name="connsiteX6" fmla="*/ 2084120 w 2143496"/>
              <a:gd name="connsiteY6" fmla="*/ 448294 h 5194465"/>
              <a:gd name="connsiteX7" fmla="*/ 2133601 w 2143496"/>
              <a:gd name="connsiteY7" fmla="*/ 12865 h 5194465"/>
              <a:gd name="connsiteX0" fmla="*/ 0 w 2143496"/>
              <a:gd name="connsiteY0" fmla="*/ 5194465 h 5194465"/>
              <a:gd name="connsiteX1" fmla="*/ 445326 w 2143496"/>
              <a:gd name="connsiteY1" fmla="*/ 4925291 h 5194465"/>
              <a:gd name="connsiteX2" fmla="*/ 838200 w 2143496"/>
              <a:gd name="connsiteY2" fmla="*/ 4356266 h 5194465"/>
              <a:gd name="connsiteX3" fmla="*/ 1217222 w 2143496"/>
              <a:gd name="connsiteY3" fmla="*/ 3642756 h 5194465"/>
              <a:gd name="connsiteX4" fmla="*/ 1609107 w 2143496"/>
              <a:gd name="connsiteY4" fmla="*/ 2455223 h 5194465"/>
              <a:gd name="connsiteX5" fmla="*/ 1981200 w 2143496"/>
              <a:gd name="connsiteY5" fmla="*/ 1003465 h 5194465"/>
              <a:gd name="connsiteX6" fmla="*/ 2084120 w 2143496"/>
              <a:gd name="connsiteY6" fmla="*/ 448294 h 5194465"/>
              <a:gd name="connsiteX7" fmla="*/ 2133601 w 2143496"/>
              <a:gd name="connsiteY7" fmla="*/ 12865 h 5194465"/>
              <a:gd name="connsiteX0" fmla="*/ 0 w 2143496"/>
              <a:gd name="connsiteY0" fmla="*/ 5194465 h 5194465"/>
              <a:gd name="connsiteX1" fmla="*/ 445326 w 2143496"/>
              <a:gd name="connsiteY1" fmla="*/ 4925291 h 5194465"/>
              <a:gd name="connsiteX2" fmla="*/ 838200 w 2143496"/>
              <a:gd name="connsiteY2" fmla="*/ 4356266 h 5194465"/>
              <a:gd name="connsiteX3" fmla="*/ 1217222 w 2143496"/>
              <a:gd name="connsiteY3" fmla="*/ 3642756 h 5194465"/>
              <a:gd name="connsiteX4" fmla="*/ 1609107 w 2143496"/>
              <a:gd name="connsiteY4" fmla="*/ 2455223 h 5194465"/>
              <a:gd name="connsiteX5" fmla="*/ 1981200 w 2143496"/>
              <a:gd name="connsiteY5" fmla="*/ 1003465 h 5194465"/>
              <a:gd name="connsiteX6" fmla="*/ 2084120 w 2143496"/>
              <a:gd name="connsiteY6" fmla="*/ 448294 h 5194465"/>
              <a:gd name="connsiteX7" fmla="*/ 2133601 w 2143496"/>
              <a:gd name="connsiteY7" fmla="*/ 12865 h 5194465"/>
              <a:gd name="connsiteX0" fmla="*/ 0 w 2143496"/>
              <a:gd name="connsiteY0" fmla="*/ 5194465 h 5194465"/>
              <a:gd name="connsiteX1" fmla="*/ 457200 w 2143496"/>
              <a:gd name="connsiteY1" fmla="*/ 4889666 h 5194465"/>
              <a:gd name="connsiteX2" fmla="*/ 838200 w 2143496"/>
              <a:gd name="connsiteY2" fmla="*/ 4356266 h 5194465"/>
              <a:gd name="connsiteX3" fmla="*/ 1217222 w 2143496"/>
              <a:gd name="connsiteY3" fmla="*/ 3642756 h 5194465"/>
              <a:gd name="connsiteX4" fmla="*/ 1609107 w 2143496"/>
              <a:gd name="connsiteY4" fmla="*/ 2455223 h 5194465"/>
              <a:gd name="connsiteX5" fmla="*/ 1981200 w 2143496"/>
              <a:gd name="connsiteY5" fmla="*/ 1003465 h 5194465"/>
              <a:gd name="connsiteX6" fmla="*/ 2084120 w 2143496"/>
              <a:gd name="connsiteY6" fmla="*/ 448294 h 5194465"/>
              <a:gd name="connsiteX7" fmla="*/ 2133601 w 2143496"/>
              <a:gd name="connsiteY7" fmla="*/ 12865 h 5194465"/>
              <a:gd name="connsiteX0" fmla="*/ 0 w 2143496"/>
              <a:gd name="connsiteY0" fmla="*/ 5194465 h 5194465"/>
              <a:gd name="connsiteX1" fmla="*/ 457200 w 2143496"/>
              <a:gd name="connsiteY1" fmla="*/ 4889666 h 5194465"/>
              <a:gd name="connsiteX2" fmla="*/ 838200 w 2143496"/>
              <a:gd name="connsiteY2" fmla="*/ 4356266 h 5194465"/>
              <a:gd name="connsiteX3" fmla="*/ 1217222 w 2143496"/>
              <a:gd name="connsiteY3" fmla="*/ 3642756 h 5194465"/>
              <a:gd name="connsiteX4" fmla="*/ 1609107 w 2143496"/>
              <a:gd name="connsiteY4" fmla="*/ 2455223 h 5194465"/>
              <a:gd name="connsiteX5" fmla="*/ 1981200 w 2143496"/>
              <a:gd name="connsiteY5" fmla="*/ 1003465 h 5194465"/>
              <a:gd name="connsiteX6" fmla="*/ 2084120 w 2143496"/>
              <a:gd name="connsiteY6" fmla="*/ 448294 h 5194465"/>
              <a:gd name="connsiteX7" fmla="*/ 2133601 w 2143496"/>
              <a:gd name="connsiteY7" fmla="*/ 12865 h 5194465"/>
              <a:gd name="connsiteX0" fmla="*/ 0 w 2143496"/>
              <a:gd name="connsiteY0" fmla="*/ 5194466 h 5194466"/>
              <a:gd name="connsiteX1" fmla="*/ 457200 w 2143496"/>
              <a:gd name="connsiteY1" fmla="*/ 4889666 h 5194466"/>
              <a:gd name="connsiteX2" fmla="*/ 838200 w 2143496"/>
              <a:gd name="connsiteY2" fmla="*/ 4356266 h 5194466"/>
              <a:gd name="connsiteX3" fmla="*/ 1217222 w 2143496"/>
              <a:gd name="connsiteY3" fmla="*/ 3642756 h 5194466"/>
              <a:gd name="connsiteX4" fmla="*/ 1609107 w 2143496"/>
              <a:gd name="connsiteY4" fmla="*/ 2455223 h 5194466"/>
              <a:gd name="connsiteX5" fmla="*/ 1981200 w 2143496"/>
              <a:gd name="connsiteY5" fmla="*/ 1003465 h 5194466"/>
              <a:gd name="connsiteX6" fmla="*/ 2084120 w 2143496"/>
              <a:gd name="connsiteY6" fmla="*/ 448294 h 5194466"/>
              <a:gd name="connsiteX7" fmla="*/ 2133601 w 2143496"/>
              <a:gd name="connsiteY7" fmla="*/ 12865 h 5194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3496" h="5194466">
                <a:moveTo>
                  <a:pt x="0" y="5194466"/>
                </a:moveTo>
                <a:cubicBezTo>
                  <a:pt x="166254" y="5137069"/>
                  <a:pt x="317500" y="5029366"/>
                  <a:pt x="457200" y="4889666"/>
                </a:cubicBezTo>
                <a:cubicBezTo>
                  <a:pt x="596900" y="4749966"/>
                  <a:pt x="711530" y="4564084"/>
                  <a:pt x="838200" y="4356266"/>
                </a:cubicBezTo>
                <a:cubicBezTo>
                  <a:pt x="964870" y="4148448"/>
                  <a:pt x="1088738" y="3959597"/>
                  <a:pt x="1217222" y="3642756"/>
                </a:cubicBezTo>
                <a:cubicBezTo>
                  <a:pt x="1345707" y="3325916"/>
                  <a:pt x="1481777" y="2895105"/>
                  <a:pt x="1609107" y="2455223"/>
                </a:cubicBezTo>
                <a:cubicBezTo>
                  <a:pt x="1736437" y="2015341"/>
                  <a:pt x="1902031" y="1337953"/>
                  <a:pt x="1981200" y="1003465"/>
                </a:cubicBezTo>
                <a:cubicBezTo>
                  <a:pt x="2087088" y="442356"/>
                  <a:pt x="2058720" y="613394"/>
                  <a:pt x="2084120" y="448294"/>
                </a:cubicBezTo>
                <a:cubicBezTo>
                  <a:pt x="2109520" y="283194"/>
                  <a:pt x="2143496" y="0"/>
                  <a:pt x="2133601" y="12865"/>
                </a:cubicBezTo>
              </a:path>
            </a:pathLst>
          </a:custGeom>
          <a:ln w="666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6" name="Straight Connector 75"/>
          <p:cNvCxnSpPr>
            <a:cxnSpLocks noChangeAspect="1"/>
          </p:cNvCxnSpPr>
          <p:nvPr/>
        </p:nvCxnSpPr>
        <p:spPr>
          <a:xfrm flipH="1">
            <a:off x="1905000" y="4038600"/>
            <a:ext cx="4140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029200" y="2057400"/>
            <a:ext cx="312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տեղամասում</a:t>
            </a:r>
            <a:r>
              <a:rPr lang="en-CA" sz="34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:    </a:t>
            </a:r>
            <a:endParaRPr lang="en-CA" sz="3400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cxnSp>
        <p:nvCxnSpPr>
          <p:cNvPr id="80" name="Straight Connector 79"/>
          <p:cNvCxnSpPr>
            <a:cxnSpLocks noChangeAspect="1"/>
          </p:cNvCxnSpPr>
          <p:nvPr/>
        </p:nvCxnSpPr>
        <p:spPr>
          <a:xfrm rot="5400000" flipH="1">
            <a:off x="5334000" y="4440598"/>
            <a:ext cx="1066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 noChangeAspect="1"/>
          </p:cNvCxnSpPr>
          <p:nvPr/>
        </p:nvCxnSpPr>
        <p:spPr>
          <a:xfrm rot="5400000" flipH="1">
            <a:off x="5148000" y="3456000"/>
            <a:ext cx="2988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cxnSpLocks noChangeAspect="1"/>
          </p:cNvCxnSpPr>
          <p:nvPr/>
        </p:nvCxnSpPr>
        <p:spPr>
          <a:xfrm flipV="1">
            <a:off x="6264000" y="3132000"/>
            <a:ext cx="0" cy="180000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94"/>
          <p:cNvGrpSpPr/>
          <p:nvPr/>
        </p:nvGrpSpPr>
        <p:grpSpPr>
          <a:xfrm>
            <a:off x="72000" y="72000"/>
            <a:ext cx="9029469" cy="6718799"/>
            <a:chOff x="76200" y="95523"/>
            <a:chExt cx="8975663" cy="6642421"/>
          </a:xfrm>
        </p:grpSpPr>
        <p:grpSp>
          <p:nvGrpSpPr>
            <p:cNvPr id="134" name="Group 39"/>
            <p:cNvGrpSpPr/>
            <p:nvPr/>
          </p:nvGrpSpPr>
          <p:grpSpPr>
            <a:xfrm>
              <a:off x="152400" y="152400"/>
              <a:ext cx="8899463" cy="6585544"/>
              <a:chOff x="152400" y="152400"/>
              <a:chExt cx="8899463" cy="6585544"/>
            </a:xfrm>
          </p:grpSpPr>
          <p:grpSp>
            <p:nvGrpSpPr>
              <p:cNvPr id="136" name="Group 19"/>
              <p:cNvGrpSpPr/>
              <p:nvPr/>
            </p:nvGrpSpPr>
            <p:grpSpPr>
              <a:xfrm rot="10800000">
                <a:off x="6858000" y="5181603"/>
                <a:ext cx="2193863" cy="1556341"/>
                <a:chOff x="22532" y="155383"/>
                <a:chExt cx="3101668" cy="2359217"/>
              </a:xfrm>
            </p:grpSpPr>
            <p:grpSp>
              <p:nvGrpSpPr>
                <p:cNvPr id="143" name="Group 12"/>
                <p:cNvGrpSpPr/>
                <p:nvPr/>
              </p:nvGrpSpPr>
              <p:grpSpPr>
                <a:xfrm>
                  <a:off x="22532" y="155383"/>
                  <a:ext cx="3101668" cy="2359217"/>
                  <a:chOff x="22532" y="155383"/>
                  <a:chExt cx="3101668" cy="2359217"/>
                </a:xfrm>
              </p:grpSpPr>
              <p:pic>
                <p:nvPicPr>
                  <p:cNvPr id="14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 bwMode="auto">
                  <a:xfrm flipH="1">
                    <a:off x="22532" y="155383"/>
                    <a:ext cx="1653654" cy="1598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47" name="Rounded Rectangle 146"/>
                  <p:cNvSpPr/>
                  <p:nvPr/>
                </p:nvSpPr>
                <p:spPr>
                  <a:xfrm>
                    <a:off x="1524000" y="304800"/>
                    <a:ext cx="1600200" cy="2209800"/>
                  </a:xfrm>
                  <a:prstGeom prst="roundRect">
                    <a:avLst>
                      <a:gd name="adj" fmla="val 20931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144" name="Rounded Rectangle 143"/>
                <p:cNvSpPr/>
                <p:nvPr/>
              </p:nvSpPr>
              <p:spPr>
                <a:xfrm>
                  <a:off x="1143000" y="914400"/>
                  <a:ext cx="609600" cy="457200"/>
                </a:xfrm>
                <a:prstGeom prst="roundRect">
                  <a:avLst>
                    <a:gd name="adj" fmla="val 2093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37" name="Group 33"/>
              <p:cNvGrpSpPr/>
              <p:nvPr/>
            </p:nvGrpSpPr>
            <p:grpSpPr>
              <a:xfrm>
                <a:off x="1656000" y="152400"/>
                <a:ext cx="7344000" cy="5552158"/>
                <a:chOff x="1656000" y="152400"/>
                <a:chExt cx="7344000" cy="5552158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656000" y="152400"/>
                  <a:ext cx="7344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8991600" y="152400"/>
                  <a:ext cx="0" cy="5552158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oup 34"/>
              <p:cNvGrpSpPr/>
              <p:nvPr/>
            </p:nvGrpSpPr>
            <p:grpSpPr>
              <a:xfrm rot="10800000">
                <a:off x="152400" y="1380350"/>
                <a:ext cx="7740000" cy="5325250"/>
                <a:chOff x="1251601" y="228599"/>
                <a:chExt cx="7740000" cy="5325250"/>
              </a:xfrm>
            </p:grpSpPr>
            <p:cxnSp>
              <p:nvCxnSpPr>
                <p:cNvPr id="139" name="Straight Connector 138"/>
                <p:cNvCxnSpPr/>
                <p:nvPr/>
              </p:nvCxnSpPr>
              <p:spPr>
                <a:xfrm rot="10800000" flipH="1">
                  <a:off x="1251601" y="228599"/>
                  <a:ext cx="7740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 flipV="1">
                  <a:off x="8987880" y="238199"/>
                  <a:ext cx="3719" cy="531565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35" name="Picture 2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76200" y="95523"/>
              <a:ext cx="1557170" cy="14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" name="Group 42"/>
          <p:cNvGrpSpPr>
            <a:grpSpLocks noChangeAspect="1"/>
          </p:cNvGrpSpPr>
          <p:nvPr/>
        </p:nvGrpSpPr>
        <p:grpSpPr>
          <a:xfrm>
            <a:off x="228601" y="152400"/>
            <a:ext cx="3766855" cy="6460803"/>
            <a:chOff x="489503" y="-1804940"/>
            <a:chExt cx="4185393" cy="7178667"/>
          </a:xfrm>
        </p:grpSpPr>
        <p:grpSp>
          <p:nvGrpSpPr>
            <p:cNvPr id="3" name="Group 25"/>
            <p:cNvGrpSpPr/>
            <p:nvPr/>
          </p:nvGrpSpPr>
          <p:grpSpPr>
            <a:xfrm>
              <a:off x="489503" y="-1804940"/>
              <a:ext cx="4185393" cy="7178667"/>
              <a:chOff x="1048820" y="51127"/>
              <a:chExt cx="3703893" cy="635279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flipH="1">
                <a:off x="2743200" y="350831"/>
                <a:ext cx="0" cy="6053086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1048820" y="4724396"/>
                <a:ext cx="3610624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434665" y="4637615"/>
                <a:ext cx="318048" cy="463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 smtClean="0">
                    <a:latin typeface="Sylfaen" pitchFamily="18" charset="0"/>
                  </a:rPr>
                  <a:t>x</a:t>
                </a:r>
                <a:endParaRPr lang="en-CA" sz="2800" dirty="0">
                  <a:latin typeface="Sylfae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68908" y="51127"/>
                <a:ext cx="351810" cy="48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600" dirty="0" smtClean="0">
                    <a:latin typeface="Sylfaen" pitchFamily="18" charset="0"/>
                  </a:rPr>
                  <a:t>y</a:t>
                </a:r>
                <a:endParaRPr lang="en-CA" sz="2600" dirty="0">
                  <a:latin typeface="Sylfaen" pitchFamily="18" charset="0"/>
                </a:endParaRPr>
              </a:p>
            </p:txBody>
          </p:sp>
        </p:grpSp>
        <p:sp>
          <p:nvSpPr>
            <p:cNvPr id="23" name="Oval 22"/>
            <p:cNvSpPr>
              <a:spLocks/>
            </p:cNvSpPr>
            <p:nvPr/>
          </p:nvSpPr>
          <p:spPr>
            <a:xfrm>
              <a:off x="658835" y="1703063"/>
              <a:ext cx="3456000" cy="3456000"/>
            </a:xfrm>
            <a:prstGeom prst="ellipse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5622" name="Object 22"/>
            <p:cNvGraphicFramePr>
              <a:graphicFrameLocks noChangeAspect="1"/>
            </p:cNvGraphicFramePr>
            <p:nvPr/>
          </p:nvGraphicFramePr>
          <p:xfrm>
            <a:off x="2057400" y="3490200"/>
            <a:ext cx="381000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682" name="Equation" r:id="rId5" imgW="152280" imgH="177480" progId="">
                    <p:embed/>
                  </p:oleObj>
                </mc:Choice>
                <mc:Fallback>
                  <p:oleObj name="Equation" r:id="rId5" imgW="152280" imgH="177480" progId="">
                    <p:embed/>
                    <p:pic>
                      <p:nvPicPr>
                        <p:cNvPr id="25622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490200"/>
                          <a:ext cx="381000" cy="39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TextBox 96"/>
            <p:cNvSpPr txBox="1"/>
            <p:nvPr/>
          </p:nvSpPr>
          <p:spPr>
            <a:xfrm>
              <a:off x="4130167" y="3048000"/>
              <a:ext cx="347673" cy="4445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Sylfaen" pitchFamily="18" charset="0"/>
                </a:rPr>
                <a:t>1</a:t>
              </a:r>
              <a:endParaRPr lang="en-CA" sz="2000" dirty="0">
                <a:latin typeface="Sylfaen" pitchFamily="18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 flipH="1">
              <a:off x="4140000" y="-1466272"/>
              <a:ext cx="0" cy="6799995"/>
            </a:xfrm>
            <a:prstGeom prst="line">
              <a:avLst/>
            </a:prstGeom>
            <a:ln w="53975">
              <a:solidFill>
                <a:srgbClr val="FF45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/>
          <p:cNvCxnSpPr>
            <a:cxnSpLocks noChangeAspect="1"/>
          </p:cNvCxnSpPr>
          <p:nvPr/>
        </p:nvCxnSpPr>
        <p:spPr>
          <a:xfrm flipH="1">
            <a:off x="1908000" y="2133600"/>
            <a:ext cx="4932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566702" flipH="1">
            <a:off x="2174790" y="4512860"/>
            <a:ext cx="572462" cy="549292"/>
          </a:xfrm>
          <a:prstGeom prst="arc">
            <a:avLst>
              <a:gd name="adj1" fmla="val 9997274"/>
              <a:gd name="adj2" fmla="val 14528498"/>
            </a:avLst>
          </a:prstGeom>
          <a:ln w="31750">
            <a:solidFill>
              <a:srgbClr val="0078D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971800" y="4173538"/>
          <a:ext cx="3429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3" name="Equation" r:id="rId7" imgW="164880" imgH="393480" progId="">
                  <p:embed/>
                </p:oleObj>
              </mc:Choice>
              <mc:Fallback>
                <p:oleObj name="Equation" r:id="rId7" imgW="164880" imgH="393480" progId="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73538"/>
                        <a:ext cx="342900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808288" y="3886200"/>
          <a:ext cx="4683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4" name="Equation" r:id="rId9" imgW="164880" imgH="393480" progId="">
                  <p:embed/>
                </p:oleObj>
              </mc:Choice>
              <mc:Fallback>
                <p:oleObj name="Equation" r:id="rId9" imgW="164880" imgH="393480" progId="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3886200"/>
                        <a:ext cx="468312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8"/>
          <p:cNvSpPr>
            <a:spLocks noChangeAspect="1"/>
          </p:cNvSpPr>
          <p:nvPr/>
        </p:nvSpPr>
        <p:spPr>
          <a:xfrm rot="1260000" flipH="1">
            <a:off x="1704368" y="4141989"/>
            <a:ext cx="1134000" cy="1101600"/>
          </a:xfrm>
          <a:prstGeom prst="arc">
            <a:avLst>
              <a:gd name="adj1" fmla="val 10821952"/>
              <a:gd name="adj2" fmla="val 16690147"/>
            </a:avLst>
          </a:prstGeom>
          <a:ln w="31750">
            <a:solidFill>
              <a:srgbClr val="0078D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295400" y="1752600"/>
          <a:ext cx="6302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5" name="Equation" r:id="rId11" imgW="317160" imgH="393480" progId="">
                  <p:embed/>
                </p:oleObj>
              </mc:Choice>
              <mc:Fallback>
                <p:oleObj name="Equation" r:id="rId11" imgW="317160" imgH="393480" progId="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752600"/>
                        <a:ext cx="630238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>
            <a:cxnSpLocks/>
          </p:cNvCxnSpPr>
          <p:nvPr/>
        </p:nvCxnSpPr>
        <p:spPr>
          <a:xfrm flipV="1">
            <a:off x="1944000" y="2133600"/>
            <a:ext cx="1561200" cy="2762400"/>
          </a:xfrm>
          <a:prstGeom prst="line">
            <a:avLst/>
          </a:prstGeom>
          <a:ln w="38100">
            <a:solidFill>
              <a:srgbClr val="0078D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 flipV="1">
            <a:off x="1962000" y="4038600"/>
            <a:ext cx="1543200" cy="857400"/>
          </a:xfrm>
          <a:prstGeom prst="line">
            <a:avLst/>
          </a:prstGeom>
          <a:ln w="38100">
            <a:solidFill>
              <a:srgbClr val="0078D2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974" name="Object 22"/>
          <p:cNvGraphicFramePr>
            <a:graphicFrameLocks noChangeAspect="1"/>
          </p:cNvGraphicFramePr>
          <p:nvPr/>
        </p:nvGraphicFramePr>
        <p:xfrm>
          <a:off x="1295400" y="3657600"/>
          <a:ext cx="6731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6" name="Equation" r:id="rId13" imgW="317160" imgH="393480" progId="">
                  <p:embed/>
                </p:oleObj>
              </mc:Choice>
              <mc:Fallback>
                <p:oleObj name="Equation" r:id="rId13" imgW="317160" imgH="393480" progId="">
                  <p:embed/>
                  <p:pic>
                    <p:nvPicPr>
                      <p:cNvPr id="12597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6731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3"/>
          <p:cNvGrpSpPr>
            <a:grpSpLocks noChangeAspect="1"/>
          </p:cNvGrpSpPr>
          <p:nvPr/>
        </p:nvGrpSpPr>
        <p:grpSpPr>
          <a:xfrm>
            <a:off x="4267199" y="152401"/>
            <a:ext cx="4452097" cy="6328799"/>
            <a:chOff x="1551202" y="-1806314"/>
            <a:chExt cx="4910665" cy="6980671"/>
          </a:xfrm>
        </p:grpSpPr>
        <p:grpSp>
          <p:nvGrpSpPr>
            <p:cNvPr id="5" name="Group 25"/>
            <p:cNvGrpSpPr/>
            <p:nvPr/>
          </p:nvGrpSpPr>
          <p:grpSpPr>
            <a:xfrm>
              <a:off x="1551202" y="-1806314"/>
              <a:ext cx="4910665" cy="6980671"/>
              <a:chOff x="1988379" y="49897"/>
              <a:chExt cx="4345724" cy="6177584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H="1">
                <a:off x="2743200" y="323987"/>
                <a:ext cx="0" cy="5903494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1988379" y="4697143"/>
                <a:ext cx="4247788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6016056" y="4637615"/>
                <a:ext cx="318047" cy="4630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800" dirty="0" smtClean="0">
                    <a:latin typeface="Sylfaen" pitchFamily="18" charset="0"/>
                  </a:rPr>
                  <a:t>x</a:t>
                </a:r>
                <a:endParaRPr lang="en-CA" sz="2800" dirty="0">
                  <a:latin typeface="Sylfae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368908" y="49897"/>
                <a:ext cx="351810" cy="4842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600" dirty="0" smtClean="0">
                    <a:latin typeface="Sylfaen" pitchFamily="18" charset="0"/>
                  </a:rPr>
                  <a:t>y</a:t>
                </a:r>
                <a:endParaRPr lang="en-CA" sz="2600" dirty="0">
                  <a:latin typeface="Sylfaen" pitchFamily="18" charset="0"/>
                </a:endParaRPr>
              </a:p>
            </p:txBody>
          </p:sp>
        </p:grpSp>
        <p:graphicFrame>
          <p:nvGraphicFramePr>
            <p:cNvPr id="48" name="Object 22"/>
            <p:cNvGraphicFramePr>
              <a:graphicFrameLocks noChangeAspect="1"/>
            </p:cNvGraphicFramePr>
            <p:nvPr/>
          </p:nvGraphicFramePr>
          <p:xfrm>
            <a:off x="2057400" y="3490200"/>
            <a:ext cx="381000" cy="39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7687" name="Equation" r:id="rId15" imgW="152280" imgH="177480" progId="">
                    <p:embed/>
                  </p:oleObj>
                </mc:Choice>
                <mc:Fallback>
                  <p:oleObj name="Equation" r:id="rId15" imgW="152280" imgH="177480" progId="">
                    <p:embed/>
                    <p:pic>
                      <p:nvPicPr>
                        <p:cNvPr id="48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7400" y="3490200"/>
                          <a:ext cx="381000" cy="396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Oval 67"/>
          <p:cNvSpPr/>
          <p:nvPr/>
        </p:nvSpPr>
        <p:spPr>
          <a:xfrm>
            <a:off x="5814000" y="4865998"/>
            <a:ext cx="108000" cy="10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6588000" y="4860000"/>
            <a:ext cx="108000" cy="10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6210000" y="4860000"/>
            <a:ext cx="108000" cy="10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3" name="Straight Connector 72"/>
          <p:cNvCxnSpPr>
            <a:cxnSpLocks noChangeAspect="1"/>
          </p:cNvCxnSpPr>
          <p:nvPr/>
        </p:nvCxnSpPr>
        <p:spPr>
          <a:xfrm flipH="1">
            <a:off x="1905000" y="3312000"/>
            <a:ext cx="4572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</p:cNvCxnSpPr>
          <p:nvPr/>
        </p:nvCxnSpPr>
        <p:spPr>
          <a:xfrm flipV="1">
            <a:off x="1944000" y="3312000"/>
            <a:ext cx="1561200" cy="1584000"/>
          </a:xfrm>
          <a:prstGeom prst="line">
            <a:avLst/>
          </a:prstGeom>
          <a:ln w="38100">
            <a:solidFill>
              <a:srgbClr val="0078D2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263" name="Object 15"/>
          <p:cNvGraphicFramePr>
            <a:graphicFrameLocks noChangeAspect="1"/>
          </p:cNvGraphicFramePr>
          <p:nvPr/>
        </p:nvGraphicFramePr>
        <p:xfrm>
          <a:off x="2819400" y="4037013"/>
          <a:ext cx="3429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8" name="Equation" r:id="rId16" imgW="164880" imgH="393480" progId="">
                  <p:embed/>
                </p:oleObj>
              </mc:Choice>
              <mc:Fallback>
                <p:oleObj name="Equation" r:id="rId16" imgW="164880" imgH="393480" progId="">
                  <p:embed/>
                  <p:pic>
                    <p:nvPicPr>
                      <p:cNvPr id="1812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037013"/>
                        <a:ext cx="342900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Arc 86"/>
          <p:cNvSpPr>
            <a:spLocks noChangeAspect="1"/>
          </p:cNvSpPr>
          <p:nvPr/>
        </p:nvSpPr>
        <p:spPr>
          <a:xfrm rot="566702" flipH="1">
            <a:off x="2064032" y="4396618"/>
            <a:ext cx="704666" cy="676147"/>
          </a:xfrm>
          <a:prstGeom prst="arc">
            <a:avLst>
              <a:gd name="adj1" fmla="val 9997274"/>
              <a:gd name="adj2" fmla="val 16186777"/>
            </a:avLst>
          </a:prstGeom>
          <a:ln w="31750">
            <a:solidFill>
              <a:srgbClr val="0078D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81264" name="Object 16"/>
          <p:cNvGraphicFramePr>
            <a:graphicFrameLocks noChangeAspect="1"/>
          </p:cNvGraphicFramePr>
          <p:nvPr/>
        </p:nvGraphicFramePr>
        <p:xfrm>
          <a:off x="1295400" y="2895600"/>
          <a:ext cx="6731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89" name="Equation" r:id="rId18" imgW="317160" imgH="393480" progId="">
                  <p:embed/>
                </p:oleObj>
              </mc:Choice>
              <mc:Fallback>
                <p:oleObj name="Equation" r:id="rId18" imgW="317160" imgH="393480" progId="">
                  <p:embed/>
                  <p:pic>
                    <p:nvPicPr>
                      <p:cNvPr id="1812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6731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5" name="Object 17"/>
          <p:cNvGraphicFramePr>
            <a:graphicFrameLocks noChangeAspect="1"/>
          </p:cNvGraphicFramePr>
          <p:nvPr/>
        </p:nvGraphicFramePr>
        <p:xfrm>
          <a:off x="5676900" y="4875213"/>
          <a:ext cx="3429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0" name="Equation" r:id="rId20" imgW="164880" imgH="393480" progId="">
                  <p:embed/>
                </p:oleObj>
              </mc:Choice>
              <mc:Fallback>
                <p:oleObj name="Equation" r:id="rId20" imgW="164880" imgH="393480" progId="">
                  <p:embed/>
                  <p:pic>
                    <p:nvPicPr>
                      <p:cNvPr id="1812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4875213"/>
                        <a:ext cx="342900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6" name="Object 18"/>
          <p:cNvGraphicFramePr>
            <a:graphicFrameLocks noChangeAspect="1"/>
          </p:cNvGraphicFramePr>
          <p:nvPr/>
        </p:nvGraphicFramePr>
        <p:xfrm>
          <a:off x="6096000" y="4875213"/>
          <a:ext cx="3429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1" name="Equation" r:id="rId21" imgW="164880" imgH="393480" progId="">
                  <p:embed/>
                </p:oleObj>
              </mc:Choice>
              <mc:Fallback>
                <p:oleObj name="Equation" r:id="rId21" imgW="164880" imgH="393480" progId="">
                  <p:embed/>
                  <p:pic>
                    <p:nvPicPr>
                      <p:cNvPr id="1812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875213"/>
                        <a:ext cx="342900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7" name="Object 19"/>
          <p:cNvGraphicFramePr>
            <a:graphicFrameLocks noChangeAspect="1"/>
          </p:cNvGraphicFramePr>
          <p:nvPr/>
        </p:nvGraphicFramePr>
        <p:xfrm>
          <a:off x="6515100" y="4875213"/>
          <a:ext cx="3429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2" name="Equation" r:id="rId22" imgW="164880" imgH="393480" progId="">
                  <p:embed/>
                </p:oleObj>
              </mc:Choice>
              <mc:Fallback>
                <p:oleObj name="Equation" r:id="rId22" imgW="164880" imgH="393480" progId="">
                  <p:embed/>
                  <p:pic>
                    <p:nvPicPr>
                      <p:cNvPr id="1812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4875213"/>
                        <a:ext cx="342900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69" name="Object 21"/>
          <p:cNvGraphicFramePr>
            <a:graphicFrameLocks noChangeAspect="1"/>
          </p:cNvGraphicFramePr>
          <p:nvPr/>
        </p:nvGraphicFramePr>
        <p:xfrm>
          <a:off x="4495800" y="3657600"/>
          <a:ext cx="549276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3" name="Equation" r:id="rId24" imgW="253800" imgH="431640" progId="">
                  <p:embed/>
                </p:oleObj>
              </mc:Choice>
              <mc:Fallback>
                <p:oleObj name="Equation" r:id="rId24" imgW="253800" imgH="431640" progId="">
                  <p:embed/>
                  <p:pic>
                    <p:nvPicPr>
                      <p:cNvPr id="1812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657600"/>
                        <a:ext cx="549276" cy="722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Oval 88"/>
          <p:cNvSpPr>
            <a:spLocks noChangeAspect="1"/>
          </p:cNvSpPr>
          <p:nvPr/>
        </p:nvSpPr>
        <p:spPr>
          <a:xfrm>
            <a:off x="5803200" y="3962400"/>
            <a:ext cx="144000" cy="1440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81270" name="Object 22"/>
          <p:cNvGraphicFramePr>
            <a:graphicFrameLocks noChangeAspect="1"/>
          </p:cNvGraphicFramePr>
          <p:nvPr/>
        </p:nvGraphicFramePr>
        <p:xfrm>
          <a:off x="4837112" y="3048000"/>
          <a:ext cx="19208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4" name="Equation" r:id="rId26" imgW="88560" imgH="164880" progId="">
                  <p:embed/>
                </p:oleObj>
              </mc:Choice>
              <mc:Fallback>
                <p:oleObj name="Equation" r:id="rId26" imgW="88560" imgH="164880" progId="">
                  <p:embed/>
                  <p:pic>
                    <p:nvPicPr>
                      <p:cNvPr id="1812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2" y="3048000"/>
                        <a:ext cx="192088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Oval 89"/>
          <p:cNvSpPr>
            <a:spLocks noChangeAspect="1"/>
          </p:cNvSpPr>
          <p:nvPr/>
        </p:nvSpPr>
        <p:spPr>
          <a:xfrm>
            <a:off x="6192000" y="3240000"/>
            <a:ext cx="144000" cy="1440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81271" name="Object 23"/>
          <p:cNvGraphicFramePr>
            <a:graphicFrameLocks noChangeAspect="1"/>
          </p:cNvGraphicFramePr>
          <p:nvPr/>
        </p:nvGraphicFramePr>
        <p:xfrm>
          <a:off x="4572000" y="1752600"/>
          <a:ext cx="4937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5" name="Equation" r:id="rId28" imgW="228600" imgH="228600" progId="">
                  <p:embed/>
                </p:oleObj>
              </mc:Choice>
              <mc:Fallback>
                <p:oleObj name="Equation" r:id="rId28" imgW="228600" imgH="228600" progId="">
                  <p:embed/>
                  <p:pic>
                    <p:nvPicPr>
                      <p:cNvPr id="18127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52600"/>
                        <a:ext cx="493712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Oval 90"/>
          <p:cNvSpPr>
            <a:spLocks noChangeAspect="1"/>
          </p:cNvSpPr>
          <p:nvPr/>
        </p:nvSpPr>
        <p:spPr>
          <a:xfrm>
            <a:off x="6570000" y="2052000"/>
            <a:ext cx="144000" cy="1440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4968000" y="4824000"/>
            <a:ext cx="144000" cy="1440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6" name="Straight Connector 65"/>
          <p:cNvCxnSpPr/>
          <p:nvPr/>
        </p:nvCxnSpPr>
        <p:spPr>
          <a:xfrm>
            <a:off x="7488000" y="152400"/>
            <a:ext cx="0" cy="63486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268" name="Object 20"/>
          <p:cNvGraphicFramePr>
            <a:graphicFrameLocks noChangeAspect="1"/>
          </p:cNvGraphicFramePr>
          <p:nvPr/>
        </p:nvGraphicFramePr>
        <p:xfrm>
          <a:off x="7200900" y="4875212"/>
          <a:ext cx="34290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6" name="Equation" r:id="rId30" imgW="164880" imgH="393480" progId="">
                  <p:embed/>
                </p:oleObj>
              </mc:Choice>
              <mc:Fallback>
                <p:oleObj name="Equation" r:id="rId30" imgW="164880" imgH="393480" progId="">
                  <p:embed/>
                  <p:pic>
                    <p:nvPicPr>
                      <p:cNvPr id="1812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4875212"/>
                        <a:ext cx="342900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13" name="Object 17"/>
          <p:cNvGraphicFramePr>
            <a:graphicFrameLocks noChangeAspect="1"/>
          </p:cNvGraphicFramePr>
          <p:nvPr/>
        </p:nvGraphicFramePr>
        <p:xfrm>
          <a:off x="3857625" y="1905000"/>
          <a:ext cx="109537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97" name="Equation" r:id="rId32" imgW="444240" imgH="431640" progId="">
                  <p:embed/>
                </p:oleObj>
              </mc:Choice>
              <mc:Fallback>
                <p:oleObj name="Equation" r:id="rId32" imgW="444240" imgH="431640" progId="">
                  <p:embed/>
                  <p:pic>
                    <p:nvPicPr>
                      <p:cNvPr id="183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1905000"/>
                        <a:ext cx="109537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33400" y="1060847"/>
            <a:ext cx="8458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Նախ</a:t>
            </a:r>
            <a:r>
              <a:rPr lang="en-CA" sz="34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 </a:t>
            </a:r>
            <a:r>
              <a:rPr lang="en-CA" sz="34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կառուցենք</a:t>
            </a:r>
            <a:r>
              <a:rPr lang="en-CA" sz="34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 </a:t>
            </a:r>
            <a:r>
              <a:rPr lang="en-CA" sz="34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տանգենսի</a:t>
            </a:r>
            <a:r>
              <a:rPr lang="en-CA" sz="34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34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գրաֆիկը</a:t>
            </a:r>
            <a:r>
              <a:rPr lang="en-CA" sz="34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</a:t>
            </a:r>
            <a:endParaRPr lang="en-CA" sz="3400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7435800" y="4845000"/>
            <a:ext cx="108000" cy="10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6" name="Straight Connector 145"/>
          <p:cNvCxnSpPr>
            <a:cxnSpLocks noChangeAspect="1"/>
          </p:cNvCxnSpPr>
          <p:nvPr/>
        </p:nvCxnSpPr>
        <p:spPr>
          <a:xfrm flipH="1">
            <a:off x="5029200" y="2133600"/>
            <a:ext cx="15792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cxnSpLocks noChangeAspect="1"/>
          </p:cNvCxnSpPr>
          <p:nvPr/>
        </p:nvCxnSpPr>
        <p:spPr>
          <a:xfrm flipH="1">
            <a:off x="5029200" y="3312000"/>
            <a:ext cx="1447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cxnSpLocks noChangeAspect="1"/>
          </p:cNvCxnSpPr>
          <p:nvPr/>
        </p:nvCxnSpPr>
        <p:spPr>
          <a:xfrm flipH="1">
            <a:off x="5029200" y="4038600"/>
            <a:ext cx="10158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844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500"/>
                            </p:stCondLst>
                            <p:childTnLst>
                              <p:par>
                                <p:cTn id="1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8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500"/>
                            </p:stCondLst>
                            <p:childTnLst>
                              <p:par>
                                <p:cTn id="31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60" grpId="0"/>
      <p:bldP spid="45" grpId="0" animBg="1"/>
      <p:bldP spid="45" grpId="1" animBg="1"/>
      <p:bldP spid="49" grpId="0" animBg="1"/>
      <p:bldP spid="49" grpId="1" animBg="1"/>
      <p:bldP spid="68" grpId="0" animBg="1"/>
      <p:bldP spid="69" grpId="0" animBg="1"/>
      <p:bldP spid="72" grpId="0" animBg="1"/>
      <p:bldP spid="87" grpId="0" animBg="1"/>
      <p:bldP spid="87" grpId="1" animBg="1"/>
      <p:bldP spid="89" grpId="0" animBg="1"/>
      <p:bldP spid="90" grpId="0" animBg="1"/>
      <p:bldP spid="91" grpId="0" animBg="1"/>
      <p:bldP spid="55" grpId="0" animBg="1"/>
      <p:bldP spid="59" grpId="0"/>
      <p:bldP spid="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0800000" flipH="1">
            <a:off x="7924800" y="5724000"/>
            <a:ext cx="117666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2755" name="Group 32"/>
          <p:cNvGrpSpPr>
            <a:grpSpLocks/>
          </p:cNvGrpSpPr>
          <p:nvPr/>
        </p:nvGrpSpPr>
        <p:grpSpPr>
          <a:xfrm>
            <a:off x="4195777" y="-18236"/>
            <a:ext cx="2899362" cy="6661296"/>
            <a:chOff x="4300598" y="-25731"/>
            <a:chExt cx="4297089" cy="9397803"/>
          </a:xfrm>
        </p:grpSpPr>
        <p:grpSp>
          <p:nvGrpSpPr>
            <p:cNvPr id="202756" name="Group 31"/>
            <p:cNvGrpSpPr>
              <a:grpSpLocks noChangeAspect="1"/>
            </p:cNvGrpSpPr>
            <p:nvPr/>
          </p:nvGrpSpPr>
          <p:grpSpPr>
            <a:xfrm>
              <a:off x="4300598" y="-25731"/>
              <a:ext cx="4297089" cy="9397803"/>
              <a:chOff x="4300598" y="-25731"/>
              <a:chExt cx="4297089" cy="9397803"/>
            </a:xfrm>
          </p:grpSpPr>
          <p:grpSp>
            <p:nvGrpSpPr>
              <p:cNvPr id="202757" name="Group 43"/>
              <p:cNvGrpSpPr>
                <a:grpSpLocks noChangeAspect="1"/>
              </p:cNvGrpSpPr>
              <p:nvPr/>
            </p:nvGrpSpPr>
            <p:grpSpPr>
              <a:xfrm>
                <a:off x="4608379" y="152401"/>
                <a:ext cx="3989308" cy="9219671"/>
                <a:chOff x="1927523" y="-1806314"/>
                <a:chExt cx="4400210" cy="10169288"/>
              </a:xfrm>
            </p:grpSpPr>
            <p:grpSp>
              <p:nvGrpSpPr>
                <p:cNvPr id="202758" name="Group 25"/>
                <p:cNvGrpSpPr/>
                <p:nvPr/>
              </p:nvGrpSpPr>
              <p:grpSpPr>
                <a:xfrm>
                  <a:off x="1981202" y="-1806314"/>
                  <a:ext cx="4346531" cy="10169288"/>
                  <a:chOff x="2368908" y="49897"/>
                  <a:chExt cx="3846489" cy="8999357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 flipH="1">
                    <a:off x="2743200" y="323986"/>
                    <a:ext cx="0" cy="8725268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headEnd type="stealth" w="lg" len="lg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Straight Connector 6"/>
                  <p:cNvCxnSpPr/>
                  <p:nvPr/>
                </p:nvCxnSpPr>
                <p:spPr>
                  <a:xfrm flipH="1">
                    <a:off x="2697386" y="4697128"/>
                    <a:ext cx="3385206" cy="0"/>
                  </a:xfrm>
                  <a:prstGeom prst="line">
                    <a:avLst/>
                  </a:prstGeom>
                  <a:ln w="25400">
                    <a:solidFill>
                      <a:schemeClr val="tx1">
                        <a:lumMod val="75000"/>
                        <a:lumOff val="25000"/>
                      </a:schemeClr>
                    </a:solidFill>
                    <a:headEnd type="stealth" w="lg" len="lg"/>
                    <a:tail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764203" y="4637601"/>
                    <a:ext cx="451194" cy="5500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2000" dirty="0" smtClean="0">
                        <a:latin typeface="Sylfaen" pitchFamily="18" charset="0"/>
                      </a:rPr>
                      <a:t>x</a:t>
                    </a:r>
                    <a:endParaRPr lang="en-CA" sz="2000" dirty="0">
                      <a:latin typeface="Sylfaen" pitchFamily="18" charset="0"/>
                    </a:endParaRPr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368908" y="49897"/>
                    <a:ext cx="462873" cy="55007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sz="2000" dirty="0" smtClean="0">
                        <a:latin typeface="Sylfaen" pitchFamily="18" charset="0"/>
                      </a:rPr>
                      <a:t>y</a:t>
                    </a:r>
                    <a:endParaRPr lang="en-CA" sz="2000" dirty="0">
                      <a:latin typeface="Sylfaen" pitchFamily="18" charset="0"/>
                    </a:endParaRPr>
                  </a:p>
                </p:txBody>
              </p:sp>
            </p:grpSp>
            <p:graphicFrame>
              <p:nvGraphicFramePr>
                <p:cNvPr id="5" name="Object 22"/>
                <p:cNvGraphicFramePr>
                  <a:graphicFrameLocks noChangeAspect="1"/>
                </p:cNvGraphicFramePr>
                <p:nvPr/>
              </p:nvGraphicFramePr>
              <p:xfrm>
                <a:off x="1927523" y="3490200"/>
                <a:ext cx="510877" cy="53099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8710" name="Equation" r:id="rId4" imgW="152280" imgH="177480" progId="">
                        <p:embed/>
                      </p:oleObj>
                    </mc:Choice>
                    <mc:Fallback>
                      <p:oleObj name="Equation" r:id="rId4" imgW="152280" imgH="177480" progId="">
                        <p:embed/>
                        <p:pic>
                          <p:nvPicPr>
                            <p:cNvPr id="5" name="Object 2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927523" y="3490200"/>
                              <a:ext cx="510877" cy="53099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10" name="Straight Connector 9"/>
              <p:cNvCxnSpPr>
                <a:cxnSpLocks noChangeAspect="1"/>
              </p:cNvCxnSpPr>
              <p:nvPr/>
            </p:nvCxnSpPr>
            <p:spPr>
              <a:xfrm rot="5400000" flipH="1">
                <a:off x="5436000" y="4440598"/>
                <a:ext cx="10668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cxnSpLocks noChangeAspect="1"/>
              </p:cNvCxnSpPr>
              <p:nvPr/>
            </p:nvCxnSpPr>
            <p:spPr>
              <a:xfrm rot="5400000" flipH="1">
                <a:off x="5400000" y="3623998"/>
                <a:ext cx="27000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cxnSpLocks noChangeAspect="1"/>
              </p:cNvCxnSpPr>
              <p:nvPr/>
            </p:nvCxnSpPr>
            <p:spPr>
              <a:xfrm flipV="1">
                <a:off x="6336000" y="3429000"/>
                <a:ext cx="0" cy="154379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3" name="Object 17"/>
              <p:cNvGraphicFramePr>
                <a:graphicFrameLocks noChangeAspect="1"/>
              </p:cNvGraphicFramePr>
              <p:nvPr/>
            </p:nvGraphicFramePr>
            <p:xfrm>
              <a:off x="5813509" y="4876798"/>
              <a:ext cx="412552" cy="9186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11" name="Equation" r:id="rId6" imgW="164880" imgH="393480" progId="">
                      <p:embed/>
                    </p:oleObj>
                  </mc:Choice>
                  <mc:Fallback>
                    <p:oleObj name="Equation" r:id="rId6" imgW="164880" imgH="393480" progId="">
                      <p:embed/>
                      <p:pic>
                        <p:nvPicPr>
                          <p:cNvPr id="13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13509" y="4876798"/>
                            <a:ext cx="412552" cy="9186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8"/>
              <p:cNvGraphicFramePr>
                <a:graphicFrameLocks noChangeAspect="1"/>
              </p:cNvGraphicFramePr>
              <p:nvPr/>
            </p:nvGraphicFramePr>
            <p:xfrm>
              <a:off x="6226061" y="4876798"/>
              <a:ext cx="412552" cy="9186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12" name="Equation" r:id="rId8" imgW="164880" imgH="393480" progId="">
                      <p:embed/>
                    </p:oleObj>
                  </mc:Choice>
                  <mc:Fallback>
                    <p:oleObj name="Equation" r:id="rId8" imgW="164880" imgH="393480" progId="">
                      <p:embed/>
                      <p:pic>
                        <p:nvPicPr>
                          <p:cNvPr id="14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6061" y="4876798"/>
                            <a:ext cx="412552" cy="9186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9"/>
              <p:cNvGraphicFramePr>
                <a:graphicFrameLocks noChangeAspect="1"/>
              </p:cNvGraphicFramePr>
              <p:nvPr/>
            </p:nvGraphicFramePr>
            <p:xfrm>
              <a:off x="6604050" y="4876800"/>
              <a:ext cx="412552" cy="9186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13" name="Equation" r:id="rId10" imgW="164880" imgH="393480" progId="">
                      <p:embed/>
                    </p:oleObj>
                  </mc:Choice>
                  <mc:Fallback>
                    <p:oleObj name="Equation" r:id="rId10" imgW="164880" imgH="393480" progId="">
                      <p:embed/>
                      <p:pic>
                        <p:nvPicPr>
                          <p:cNvPr id="15" name="Object 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04050" y="4876800"/>
                            <a:ext cx="412552" cy="91868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Freeform 15"/>
              <p:cNvSpPr/>
              <p:nvPr/>
            </p:nvSpPr>
            <p:spPr>
              <a:xfrm>
                <a:off x="5039833" y="-25731"/>
                <a:ext cx="2275368" cy="4901942"/>
              </a:xfrm>
              <a:custGeom>
                <a:avLst/>
                <a:gdLst>
                  <a:gd name="connsiteX0" fmla="*/ 0 w 2286000"/>
                  <a:gd name="connsiteY0" fmla="*/ 4859079 h 4859079"/>
                  <a:gd name="connsiteX1" fmla="*/ 489097 w 2286000"/>
                  <a:gd name="connsiteY1" fmla="*/ 4667693 h 4859079"/>
                  <a:gd name="connsiteX2" fmla="*/ 935665 w 2286000"/>
                  <a:gd name="connsiteY2" fmla="*/ 4072270 h 4859079"/>
                  <a:gd name="connsiteX3" fmla="*/ 1286539 w 2286000"/>
                  <a:gd name="connsiteY3" fmla="*/ 3434317 h 4859079"/>
                  <a:gd name="connsiteX4" fmla="*/ 1733107 w 2286000"/>
                  <a:gd name="connsiteY4" fmla="*/ 2402958 h 4859079"/>
                  <a:gd name="connsiteX5" fmla="*/ 2286000 w 2286000"/>
                  <a:gd name="connsiteY5" fmla="*/ 0 h 4859079"/>
                  <a:gd name="connsiteX0" fmla="*/ 0 w 2286000"/>
                  <a:gd name="connsiteY0" fmla="*/ 4859079 h 4859079"/>
                  <a:gd name="connsiteX1" fmla="*/ 489097 w 2286000"/>
                  <a:gd name="connsiteY1" fmla="*/ 4667693 h 4859079"/>
                  <a:gd name="connsiteX2" fmla="*/ 935665 w 2286000"/>
                  <a:gd name="connsiteY2" fmla="*/ 4072270 h 4859079"/>
                  <a:gd name="connsiteX3" fmla="*/ 1286539 w 2286000"/>
                  <a:gd name="connsiteY3" fmla="*/ 3434317 h 4859079"/>
                  <a:gd name="connsiteX4" fmla="*/ 1733107 w 2286000"/>
                  <a:gd name="connsiteY4" fmla="*/ 2402958 h 4859079"/>
                  <a:gd name="connsiteX5" fmla="*/ 2046767 w 2286000"/>
                  <a:gd name="connsiteY5" fmla="*/ 1329070 h 4859079"/>
                  <a:gd name="connsiteX6" fmla="*/ 2286000 w 2286000"/>
                  <a:gd name="connsiteY6" fmla="*/ 0 h 4859079"/>
                  <a:gd name="connsiteX0" fmla="*/ 0 w 2286000"/>
                  <a:gd name="connsiteY0" fmla="*/ 4859079 h 4859079"/>
                  <a:gd name="connsiteX1" fmla="*/ 489097 w 2286000"/>
                  <a:gd name="connsiteY1" fmla="*/ 4667693 h 4859079"/>
                  <a:gd name="connsiteX2" fmla="*/ 935665 w 2286000"/>
                  <a:gd name="connsiteY2" fmla="*/ 4072270 h 4859079"/>
                  <a:gd name="connsiteX3" fmla="*/ 1286539 w 2286000"/>
                  <a:gd name="connsiteY3" fmla="*/ 3434317 h 4859079"/>
                  <a:gd name="connsiteX4" fmla="*/ 1733107 w 2286000"/>
                  <a:gd name="connsiteY4" fmla="*/ 2402958 h 4859079"/>
                  <a:gd name="connsiteX5" fmla="*/ 2046767 w 2286000"/>
                  <a:gd name="connsiteY5" fmla="*/ 1329070 h 4859079"/>
                  <a:gd name="connsiteX6" fmla="*/ 2199167 w 2286000"/>
                  <a:gd name="connsiteY6" fmla="*/ 643270 h 4859079"/>
                  <a:gd name="connsiteX7" fmla="*/ 2286000 w 2286000"/>
                  <a:gd name="connsiteY7" fmla="*/ 0 h 4859079"/>
                  <a:gd name="connsiteX0" fmla="*/ 0 w 2286000"/>
                  <a:gd name="connsiteY0" fmla="*/ 4859079 h 4859079"/>
                  <a:gd name="connsiteX1" fmla="*/ 522767 w 2286000"/>
                  <a:gd name="connsiteY1" fmla="*/ 4605670 h 4859079"/>
                  <a:gd name="connsiteX2" fmla="*/ 935665 w 2286000"/>
                  <a:gd name="connsiteY2" fmla="*/ 4072270 h 4859079"/>
                  <a:gd name="connsiteX3" fmla="*/ 1286539 w 2286000"/>
                  <a:gd name="connsiteY3" fmla="*/ 3434317 h 4859079"/>
                  <a:gd name="connsiteX4" fmla="*/ 1733107 w 2286000"/>
                  <a:gd name="connsiteY4" fmla="*/ 2402958 h 4859079"/>
                  <a:gd name="connsiteX5" fmla="*/ 2046767 w 2286000"/>
                  <a:gd name="connsiteY5" fmla="*/ 1329070 h 4859079"/>
                  <a:gd name="connsiteX6" fmla="*/ 2199167 w 2286000"/>
                  <a:gd name="connsiteY6" fmla="*/ 643270 h 4859079"/>
                  <a:gd name="connsiteX7" fmla="*/ 2286000 w 2286000"/>
                  <a:gd name="connsiteY7" fmla="*/ 0 h 4859079"/>
                  <a:gd name="connsiteX0" fmla="*/ 0 w 2286000"/>
                  <a:gd name="connsiteY0" fmla="*/ 4859079 h 4859079"/>
                  <a:gd name="connsiteX1" fmla="*/ 522767 w 2286000"/>
                  <a:gd name="connsiteY1" fmla="*/ 4605670 h 4859079"/>
                  <a:gd name="connsiteX2" fmla="*/ 935665 w 2286000"/>
                  <a:gd name="connsiteY2" fmla="*/ 4072270 h 4859079"/>
                  <a:gd name="connsiteX3" fmla="*/ 1286539 w 2286000"/>
                  <a:gd name="connsiteY3" fmla="*/ 3434317 h 4859079"/>
                  <a:gd name="connsiteX4" fmla="*/ 1733107 w 2286000"/>
                  <a:gd name="connsiteY4" fmla="*/ 2402958 h 4859079"/>
                  <a:gd name="connsiteX5" fmla="*/ 2046767 w 2286000"/>
                  <a:gd name="connsiteY5" fmla="*/ 1329070 h 4859079"/>
                  <a:gd name="connsiteX6" fmla="*/ 2199167 w 2286000"/>
                  <a:gd name="connsiteY6" fmla="*/ 643270 h 4859079"/>
                  <a:gd name="connsiteX7" fmla="*/ 2286000 w 2286000"/>
                  <a:gd name="connsiteY7" fmla="*/ 0 h 4859079"/>
                  <a:gd name="connsiteX0" fmla="*/ 0 w 2351567"/>
                  <a:gd name="connsiteY0" fmla="*/ 4901609 h 4901609"/>
                  <a:gd name="connsiteX1" fmla="*/ 522767 w 2351567"/>
                  <a:gd name="connsiteY1" fmla="*/ 4648200 h 4901609"/>
                  <a:gd name="connsiteX2" fmla="*/ 935665 w 2351567"/>
                  <a:gd name="connsiteY2" fmla="*/ 4114800 h 4901609"/>
                  <a:gd name="connsiteX3" fmla="*/ 1286539 w 2351567"/>
                  <a:gd name="connsiteY3" fmla="*/ 3476847 h 4901609"/>
                  <a:gd name="connsiteX4" fmla="*/ 1733107 w 2351567"/>
                  <a:gd name="connsiteY4" fmla="*/ 2445488 h 4901609"/>
                  <a:gd name="connsiteX5" fmla="*/ 2046767 w 2351567"/>
                  <a:gd name="connsiteY5" fmla="*/ 1371600 h 4901609"/>
                  <a:gd name="connsiteX6" fmla="*/ 2199167 w 2351567"/>
                  <a:gd name="connsiteY6" fmla="*/ 685800 h 4901609"/>
                  <a:gd name="connsiteX7" fmla="*/ 2351567 w 2351567"/>
                  <a:gd name="connsiteY7" fmla="*/ 0 h 4901609"/>
                  <a:gd name="connsiteX0" fmla="*/ 0 w 2351567"/>
                  <a:gd name="connsiteY0" fmla="*/ 4901609 h 4901609"/>
                  <a:gd name="connsiteX1" fmla="*/ 522767 w 2351567"/>
                  <a:gd name="connsiteY1" fmla="*/ 4648200 h 4901609"/>
                  <a:gd name="connsiteX2" fmla="*/ 935665 w 2351567"/>
                  <a:gd name="connsiteY2" fmla="*/ 4114800 h 4901609"/>
                  <a:gd name="connsiteX3" fmla="*/ 1286539 w 2351567"/>
                  <a:gd name="connsiteY3" fmla="*/ 3476847 h 4901609"/>
                  <a:gd name="connsiteX4" fmla="*/ 1733107 w 2351567"/>
                  <a:gd name="connsiteY4" fmla="*/ 2445488 h 4901609"/>
                  <a:gd name="connsiteX5" fmla="*/ 2046767 w 2351567"/>
                  <a:gd name="connsiteY5" fmla="*/ 1371600 h 4901609"/>
                  <a:gd name="connsiteX6" fmla="*/ 2199167 w 2351567"/>
                  <a:gd name="connsiteY6" fmla="*/ 685800 h 4901609"/>
                  <a:gd name="connsiteX7" fmla="*/ 2351567 w 2351567"/>
                  <a:gd name="connsiteY7" fmla="*/ 0 h 4901609"/>
                  <a:gd name="connsiteX0" fmla="*/ 0 w 2351567"/>
                  <a:gd name="connsiteY0" fmla="*/ 4901609 h 4901609"/>
                  <a:gd name="connsiteX1" fmla="*/ 522767 w 2351567"/>
                  <a:gd name="connsiteY1" fmla="*/ 4648200 h 4901609"/>
                  <a:gd name="connsiteX2" fmla="*/ 935665 w 2351567"/>
                  <a:gd name="connsiteY2" fmla="*/ 4114800 h 4901609"/>
                  <a:gd name="connsiteX3" fmla="*/ 1286539 w 2351567"/>
                  <a:gd name="connsiteY3" fmla="*/ 3476847 h 4901609"/>
                  <a:gd name="connsiteX4" fmla="*/ 1733107 w 2351567"/>
                  <a:gd name="connsiteY4" fmla="*/ 2445488 h 4901609"/>
                  <a:gd name="connsiteX5" fmla="*/ 2046767 w 2351567"/>
                  <a:gd name="connsiteY5" fmla="*/ 1371600 h 4901609"/>
                  <a:gd name="connsiteX6" fmla="*/ 2199167 w 2351567"/>
                  <a:gd name="connsiteY6" fmla="*/ 685800 h 4901609"/>
                  <a:gd name="connsiteX7" fmla="*/ 2351567 w 2351567"/>
                  <a:gd name="connsiteY7" fmla="*/ 0 h 4901609"/>
                  <a:gd name="connsiteX0" fmla="*/ 0 w 2351567"/>
                  <a:gd name="connsiteY0" fmla="*/ 4901609 h 4901609"/>
                  <a:gd name="connsiteX1" fmla="*/ 522767 w 2351567"/>
                  <a:gd name="connsiteY1" fmla="*/ 4648200 h 4901609"/>
                  <a:gd name="connsiteX2" fmla="*/ 935665 w 2351567"/>
                  <a:gd name="connsiteY2" fmla="*/ 4114800 h 4901609"/>
                  <a:gd name="connsiteX3" fmla="*/ 1286539 w 2351567"/>
                  <a:gd name="connsiteY3" fmla="*/ 3476847 h 4901609"/>
                  <a:gd name="connsiteX4" fmla="*/ 1733107 w 2351567"/>
                  <a:gd name="connsiteY4" fmla="*/ 2445488 h 4901609"/>
                  <a:gd name="connsiteX5" fmla="*/ 2046767 w 2351567"/>
                  <a:gd name="connsiteY5" fmla="*/ 1371600 h 4901609"/>
                  <a:gd name="connsiteX6" fmla="*/ 2199167 w 2351567"/>
                  <a:gd name="connsiteY6" fmla="*/ 685800 h 4901609"/>
                  <a:gd name="connsiteX7" fmla="*/ 2351567 w 2351567"/>
                  <a:gd name="connsiteY7" fmla="*/ 0 h 4901609"/>
                  <a:gd name="connsiteX0" fmla="*/ 0 w 2275367"/>
                  <a:gd name="connsiteY0" fmla="*/ 4901609 h 4901609"/>
                  <a:gd name="connsiteX1" fmla="*/ 522767 w 2275367"/>
                  <a:gd name="connsiteY1" fmla="*/ 4648200 h 4901609"/>
                  <a:gd name="connsiteX2" fmla="*/ 935665 w 2275367"/>
                  <a:gd name="connsiteY2" fmla="*/ 4114800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858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522767 w 2275367"/>
                  <a:gd name="connsiteY1" fmla="*/ 4648200 h 4901609"/>
                  <a:gd name="connsiteX2" fmla="*/ 935665 w 2275367"/>
                  <a:gd name="connsiteY2" fmla="*/ 4114800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522767 w 2275367"/>
                  <a:gd name="connsiteY1" fmla="*/ 4648200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608899 w 2275367"/>
                  <a:gd name="connsiteY1" fmla="*/ 4515144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608899 w 2275367"/>
                  <a:gd name="connsiteY1" fmla="*/ 4515144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608899 w 2275367"/>
                  <a:gd name="connsiteY1" fmla="*/ 4515144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608899 w 2275367"/>
                  <a:gd name="connsiteY1" fmla="*/ 4515144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608899 w 2275367"/>
                  <a:gd name="connsiteY1" fmla="*/ 4515144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608899 w 2275367"/>
                  <a:gd name="connsiteY1" fmla="*/ 4515144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608899 w 2275367"/>
                  <a:gd name="connsiteY1" fmla="*/ 4515144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608899 w 2275367"/>
                  <a:gd name="connsiteY1" fmla="*/ 4540541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495965 w 2275367"/>
                  <a:gd name="connsiteY1" fmla="*/ 4648045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495965 w 2275367"/>
                  <a:gd name="connsiteY1" fmla="*/ 4648045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495965 w 2275367"/>
                  <a:gd name="connsiteY1" fmla="*/ 4648045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495965 w 2275367"/>
                  <a:gd name="connsiteY1" fmla="*/ 4648045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495965 w 2275367"/>
                  <a:gd name="connsiteY1" fmla="*/ 4648045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495965 w 2275367"/>
                  <a:gd name="connsiteY1" fmla="*/ 4648045 h 4901609"/>
                  <a:gd name="connsiteX2" fmla="*/ 935666 w 2275367"/>
                  <a:gd name="connsiteY2" fmla="*/ 4114801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942 h 4901942"/>
                  <a:gd name="connsiteX1" fmla="*/ 495965 w 2275367"/>
                  <a:gd name="connsiteY1" fmla="*/ 4648378 h 4901942"/>
                  <a:gd name="connsiteX2" fmla="*/ 935666 w 2275367"/>
                  <a:gd name="connsiteY2" fmla="*/ 4115134 h 4901942"/>
                  <a:gd name="connsiteX3" fmla="*/ 1286539 w 2275367"/>
                  <a:gd name="connsiteY3" fmla="*/ 3477180 h 4901942"/>
                  <a:gd name="connsiteX4" fmla="*/ 1733107 w 2275367"/>
                  <a:gd name="connsiteY4" fmla="*/ 2445821 h 4901942"/>
                  <a:gd name="connsiteX5" fmla="*/ 2046767 w 2275367"/>
                  <a:gd name="connsiteY5" fmla="*/ 1371933 h 4901942"/>
                  <a:gd name="connsiteX6" fmla="*/ 2199167 w 2275367"/>
                  <a:gd name="connsiteY6" fmla="*/ 609933 h 4901942"/>
                  <a:gd name="connsiteX7" fmla="*/ 2275367 w 2275367"/>
                  <a:gd name="connsiteY7" fmla="*/ 333 h 4901942"/>
                  <a:gd name="connsiteX0" fmla="*/ 0 w 2275367"/>
                  <a:gd name="connsiteY0" fmla="*/ 4901942 h 4901942"/>
                  <a:gd name="connsiteX1" fmla="*/ 495965 w 2275367"/>
                  <a:gd name="connsiteY1" fmla="*/ 4648378 h 4901942"/>
                  <a:gd name="connsiteX2" fmla="*/ 935666 w 2275367"/>
                  <a:gd name="connsiteY2" fmla="*/ 4115134 h 4901942"/>
                  <a:gd name="connsiteX3" fmla="*/ 1286539 w 2275367"/>
                  <a:gd name="connsiteY3" fmla="*/ 3477180 h 4901942"/>
                  <a:gd name="connsiteX4" fmla="*/ 1733107 w 2275367"/>
                  <a:gd name="connsiteY4" fmla="*/ 2445821 h 4901942"/>
                  <a:gd name="connsiteX5" fmla="*/ 2046767 w 2275367"/>
                  <a:gd name="connsiteY5" fmla="*/ 1371933 h 4901942"/>
                  <a:gd name="connsiteX6" fmla="*/ 2199167 w 2275367"/>
                  <a:gd name="connsiteY6" fmla="*/ 609933 h 4901942"/>
                  <a:gd name="connsiteX7" fmla="*/ 2275367 w 2275367"/>
                  <a:gd name="connsiteY7" fmla="*/ 333 h 4901942"/>
                  <a:gd name="connsiteX0" fmla="*/ 0 w 2275367"/>
                  <a:gd name="connsiteY0" fmla="*/ 4901942 h 4901942"/>
                  <a:gd name="connsiteX1" fmla="*/ 608899 w 2275367"/>
                  <a:gd name="connsiteY1" fmla="*/ 4540874 h 4901942"/>
                  <a:gd name="connsiteX2" fmla="*/ 935666 w 2275367"/>
                  <a:gd name="connsiteY2" fmla="*/ 4115134 h 4901942"/>
                  <a:gd name="connsiteX3" fmla="*/ 1286539 w 2275367"/>
                  <a:gd name="connsiteY3" fmla="*/ 3477180 h 4901942"/>
                  <a:gd name="connsiteX4" fmla="*/ 1733107 w 2275367"/>
                  <a:gd name="connsiteY4" fmla="*/ 2445821 h 4901942"/>
                  <a:gd name="connsiteX5" fmla="*/ 2046767 w 2275367"/>
                  <a:gd name="connsiteY5" fmla="*/ 1371933 h 4901942"/>
                  <a:gd name="connsiteX6" fmla="*/ 2199167 w 2275367"/>
                  <a:gd name="connsiteY6" fmla="*/ 609933 h 4901942"/>
                  <a:gd name="connsiteX7" fmla="*/ 2275367 w 2275367"/>
                  <a:gd name="connsiteY7" fmla="*/ 333 h 4901942"/>
                  <a:gd name="connsiteX0" fmla="*/ 0 w 2275367"/>
                  <a:gd name="connsiteY0" fmla="*/ 4901942 h 4901942"/>
                  <a:gd name="connsiteX1" fmla="*/ 495965 w 2275367"/>
                  <a:gd name="connsiteY1" fmla="*/ 4648378 h 4901942"/>
                  <a:gd name="connsiteX2" fmla="*/ 935666 w 2275367"/>
                  <a:gd name="connsiteY2" fmla="*/ 4115134 h 4901942"/>
                  <a:gd name="connsiteX3" fmla="*/ 1286539 w 2275367"/>
                  <a:gd name="connsiteY3" fmla="*/ 3477180 h 4901942"/>
                  <a:gd name="connsiteX4" fmla="*/ 1733107 w 2275367"/>
                  <a:gd name="connsiteY4" fmla="*/ 2445821 h 4901942"/>
                  <a:gd name="connsiteX5" fmla="*/ 2046767 w 2275367"/>
                  <a:gd name="connsiteY5" fmla="*/ 1371933 h 4901942"/>
                  <a:gd name="connsiteX6" fmla="*/ 2199167 w 2275367"/>
                  <a:gd name="connsiteY6" fmla="*/ 609933 h 4901942"/>
                  <a:gd name="connsiteX7" fmla="*/ 2275367 w 2275367"/>
                  <a:gd name="connsiteY7" fmla="*/ 333 h 4901942"/>
                  <a:gd name="connsiteX0" fmla="*/ 0 w 2275367"/>
                  <a:gd name="connsiteY0" fmla="*/ 4901942 h 4901942"/>
                  <a:gd name="connsiteX1" fmla="*/ 495965 w 2275367"/>
                  <a:gd name="connsiteY1" fmla="*/ 4648378 h 4901942"/>
                  <a:gd name="connsiteX2" fmla="*/ 935666 w 2275367"/>
                  <a:gd name="connsiteY2" fmla="*/ 4115134 h 4901942"/>
                  <a:gd name="connsiteX3" fmla="*/ 1286539 w 2275367"/>
                  <a:gd name="connsiteY3" fmla="*/ 3477180 h 4901942"/>
                  <a:gd name="connsiteX4" fmla="*/ 1733107 w 2275367"/>
                  <a:gd name="connsiteY4" fmla="*/ 2445821 h 4901942"/>
                  <a:gd name="connsiteX5" fmla="*/ 2046767 w 2275367"/>
                  <a:gd name="connsiteY5" fmla="*/ 1371933 h 4901942"/>
                  <a:gd name="connsiteX6" fmla="*/ 2199167 w 2275367"/>
                  <a:gd name="connsiteY6" fmla="*/ 609933 h 4901942"/>
                  <a:gd name="connsiteX7" fmla="*/ 2275367 w 2275367"/>
                  <a:gd name="connsiteY7" fmla="*/ 333 h 4901942"/>
                  <a:gd name="connsiteX0" fmla="*/ 0 w 2275367"/>
                  <a:gd name="connsiteY0" fmla="*/ 4901942 h 4901942"/>
                  <a:gd name="connsiteX1" fmla="*/ 495965 w 2275367"/>
                  <a:gd name="connsiteY1" fmla="*/ 4648378 h 4901942"/>
                  <a:gd name="connsiteX2" fmla="*/ 935666 w 2275367"/>
                  <a:gd name="connsiteY2" fmla="*/ 4115134 h 4901942"/>
                  <a:gd name="connsiteX3" fmla="*/ 1286539 w 2275367"/>
                  <a:gd name="connsiteY3" fmla="*/ 3477180 h 4901942"/>
                  <a:gd name="connsiteX4" fmla="*/ 1733107 w 2275367"/>
                  <a:gd name="connsiteY4" fmla="*/ 2445821 h 4901942"/>
                  <a:gd name="connsiteX5" fmla="*/ 2046767 w 2275367"/>
                  <a:gd name="connsiteY5" fmla="*/ 1371933 h 4901942"/>
                  <a:gd name="connsiteX6" fmla="*/ 2199167 w 2275367"/>
                  <a:gd name="connsiteY6" fmla="*/ 609933 h 4901942"/>
                  <a:gd name="connsiteX7" fmla="*/ 2275367 w 2275367"/>
                  <a:gd name="connsiteY7" fmla="*/ 333 h 4901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5367" h="4901942">
                    <a:moveTo>
                      <a:pt x="0" y="4901942"/>
                    </a:moveTo>
                    <a:cubicBezTo>
                      <a:pt x="166576" y="4871816"/>
                      <a:pt x="303797" y="4783571"/>
                      <a:pt x="495965" y="4648378"/>
                    </a:cubicBezTo>
                    <a:cubicBezTo>
                      <a:pt x="709386" y="4467993"/>
                      <a:pt x="803904" y="4310334"/>
                      <a:pt x="935666" y="4115134"/>
                    </a:cubicBezTo>
                    <a:cubicBezTo>
                      <a:pt x="1067428" y="3919934"/>
                      <a:pt x="1153632" y="3755399"/>
                      <a:pt x="1286539" y="3477180"/>
                    </a:cubicBezTo>
                    <a:cubicBezTo>
                      <a:pt x="1419446" y="3198961"/>
                      <a:pt x="1606402" y="2796695"/>
                      <a:pt x="1733107" y="2445821"/>
                    </a:cubicBezTo>
                    <a:cubicBezTo>
                      <a:pt x="1859812" y="2094947"/>
                      <a:pt x="1843372" y="2148495"/>
                      <a:pt x="2046767" y="1371933"/>
                    </a:cubicBezTo>
                    <a:cubicBezTo>
                      <a:pt x="2230986" y="538577"/>
                      <a:pt x="2090750" y="1195526"/>
                      <a:pt x="2199167" y="609933"/>
                    </a:cubicBezTo>
                    <a:cubicBezTo>
                      <a:pt x="2271361" y="0"/>
                      <a:pt x="2257646" y="106659"/>
                      <a:pt x="2275367" y="333"/>
                    </a:cubicBezTo>
                  </a:path>
                </a:pathLst>
              </a:custGeom>
              <a:ln w="63500">
                <a:solidFill>
                  <a:srgbClr val="FF451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7620000" y="381000"/>
                <a:ext cx="0" cy="8989661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8" name="Object 20"/>
              <p:cNvGraphicFramePr>
                <a:graphicFrameLocks noChangeAspect="1"/>
              </p:cNvGraphicFramePr>
              <p:nvPr/>
            </p:nvGraphicFramePr>
            <p:xfrm>
              <a:off x="7224200" y="4875213"/>
              <a:ext cx="433901" cy="96623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14" name="Equation" r:id="rId12" imgW="164880" imgH="393480" progId="">
                      <p:embed/>
                    </p:oleObj>
                  </mc:Choice>
                  <mc:Fallback>
                    <p:oleObj name="Equation" r:id="rId12" imgW="164880" imgH="393480" progId="">
                      <p:embed/>
                      <p:pic>
                        <p:nvPicPr>
                          <p:cNvPr id="18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224200" y="4875213"/>
                            <a:ext cx="433901" cy="96623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3" name="Straight Connector 22"/>
              <p:cNvCxnSpPr>
                <a:cxnSpLocks noChangeAspect="1"/>
              </p:cNvCxnSpPr>
              <p:nvPr/>
            </p:nvCxnSpPr>
            <p:spPr>
              <a:xfrm flipH="1">
                <a:off x="5029200" y="2448000"/>
                <a:ext cx="18108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cxnSpLocks noChangeAspect="1"/>
              </p:cNvCxnSpPr>
              <p:nvPr/>
            </p:nvCxnSpPr>
            <p:spPr>
              <a:xfrm flipH="1">
                <a:off x="5029200" y="3492000"/>
                <a:ext cx="14478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cxnSpLocks noChangeAspect="1"/>
              </p:cNvCxnSpPr>
              <p:nvPr/>
            </p:nvCxnSpPr>
            <p:spPr>
              <a:xfrm flipH="1">
                <a:off x="5029200" y="4104000"/>
                <a:ext cx="10158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6" name="Object 21"/>
              <p:cNvGraphicFramePr>
                <a:graphicFrameLocks noChangeAspect="1"/>
              </p:cNvGraphicFramePr>
              <p:nvPr/>
            </p:nvGraphicFramePr>
            <p:xfrm>
              <a:off x="4300598" y="3655116"/>
              <a:ext cx="796119" cy="8938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15" name="Equation" r:id="rId14" imgW="253800" imgH="431640" progId="">
                      <p:embed/>
                    </p:oleObj>
                  </mc:Choice>
                  <mc:Fallback>
                    <p:oleObj name="Equation" r:id="rId14" imgW="253800" imgH="431640" progId="">
                      <p:embed/>
                      <p:pic>
                        <p:nvPicPr>
                          <p:cNvPr id="26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00598" y="3655116"/>
                            <a:ext cx="796119" cy="89385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2"/>
              <p:cNvGraphicFramePr>
                <a:graphicFrameLocks noChangeAspect="1"/>
              </p:cNvGraphicFramePr>
              <p:nvPr/>
            </p:nvGraphicFramePr>
            <p:xfrm>
              <a:off x="4608377" y="3117600"/>
              <a:ext cx="299032" cy="4300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16" name="Equation" r:id="rId16" imgW="88560" imgH="164880" progId="">
                      <p:embed/>
                    </p:oleObj>
                  </mc:Choice>
                  <mc:Fallback>
                    <p:oleObj name="Equation" r:id="rId16" imgW="88560" imgH="164880" progId="">
                      <p:embed/>
                      <p:pic>
                        <p:nvPicPr>
                          <p:cNvPr id="27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08377" y="3117600"/>
                            <a:ext cx="299032" cy="43001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2761" name="Object 9"/>
              <p:cNvGraphicFramePr>
                <a:graphicFrameLocks noChangeAspect="1"/>
              </p:cNvGraphicFramePr>
              <p:nvPr/>
            </p:nvGraphicFramePr>
            <p:xfrm>
              <a:off x="4460968" y="2151143"/>
              <a:ext cx="510157" cy="5364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17" name="Equation" r:id="rId18" imgW="228600" imgH="228600" progId="">
                      <p:embed/>
                    </p:oleObj>
                  </mc:Choice>
                  <mc:Fallback>
                    <p:oleObj name="Equation" r:id="rId18" imgW="228600" imgH="228600" progId="">
                      <p:embed/>
                      <p:pic>
                        <p:nvPicPr>
                          <p:cNvPr id="202761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60968" y="2151143"/>
                            <a:ext cx="510157" cy="53644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4968000" y="4824957"/>
                <a:ext cx="144000" cy="144000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904001" y="4032000"/>
              <a:ext cx="144000" cy="14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256800" y="3420000"/>
              <a:ext cx="144000" cy="14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696000" y="2376000"/>
              <a:ext cx="144000" cy="14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" name="Group 94"/>
          <p:cNvGrpSpPr/>
          <p:nvPr/>
        </p:nvGrpSpPr>
        <p:grpSpPr>
          <a:xfrm>
            <a:off x="72000" y="72000"/>
            <a:ext cx="8977296" cy="6686083"/>
            <a:chOff x="76200" y="95523"/>
            <a:chExt cx="8923800" cy="6610077"/>
          </a:xfrm>
        </p:grpSpPr>
        <p:grpSp>
          <p:nvGrpSpPr>
            <p:cNvPr id="4" name="Group 39"/>
            <p:cNvGrpSpPr/>
            <p:nvPr/>
          </p:nvGrpSpPr>
          <p:grpSpPr>
            <a:xfrm>
              <a:off x="152400" y="152399"/>
              <a:ext cx="8847600" cy="6553201"/>
              <a:chOff x="152400" y="152399"/>
              <a:chExt cx="8847600" cy="6553201"/>
            </a:xfrm>
          </p:grpSpPr>
          <p:grpSp>
            <p:nvGrpSpPr>
              <p:cNvPr id="28" name="Group 19"/>
              <p:cNvGrpSpPr/>
              <p:nvPr/>
            </p:nvGrpSpPr>
            <p:grpSpPr>
              <a:xfrm rot="10800000">
                <a:off x="6858000" y="5181600"/>
                <a:ext cx="1401337" cy="1457775"/>
                <a:chOff x="1143000" y="304799"/>
                <a:chExt cx="1981201" cy="2209801"/>
              </a:xfrm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524001" y="304799"/>
                  <a:ext cx="1600200" cy="2209801"/>
                </a:xfrm>
                <a:prstGeom prst="roundRect">
                  <a:avLst>
                    <a:gd name="adj" fmla="val 2093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1143000" y="914400"/>
                  <a:ext cx="609600" cy="457200"/>
                </a:xfrm>
                <a:prstGeom prst="roundRect">
                  <a:avLst>
                    <a:gd name="adj" fmla="val 2093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31" name="Group 33"/>
              <p:cNvGrpSpPr/>
              <p:nvPr/>
            </p:nvGrpSpPr>
            <p:grpSpPr>
              <a:xfrm>
                <a:off x="1656000" y="152399"/>
                <a:ext cx="7344000" cy="5552159"/>
                <a:chOff x="1656000" y="152399"/>
                <a:chExt cx="7344000" cy="5552159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1656000" y="152400"/>
                  <a:ext cx="7344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8991600" y="152399"/>
                  <a:ext cx="0" cy="555215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2752" name="Group 34"/>
              <p:cNvGrpSpPr/>
              <p:nvPr/>
            </p:nvGrpSpPr>
            <p:grpSpPr>
              <a:xfrm rot="10800000">
                <a:off x="152400" y="1404000"/>
                <a:ext cx="7740000" cy="5301600"/>
                <a:chOff x="1251601" y="228599"/>
                <a:chExt cx="7740000" cy="5301600"/>
              </a:xfrm>
            </p:grpSpPr>
            <p:cxnSp>
              <p:nvCxnSpPr>
                <p:cNvPr id="40" name="Straight Connector 39"/>
                <p:cNvCxnSpPr/>
                <p:nvPr/>
              </p:nvCxnSpPr>
              <p:spPr>
                <a:xfrm rot="10800000" flipH="1">
                  <a:off x="1251601" y="228599"/>
                  <a:ext cx="7740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0800000" flipH="1" flipV="1">
                  <a:off x="8991599" y="238199"/>
                  <a:ext cx="2" cy="529200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76200" y="95523"/>
              <a:ext cx="1557170" cy="14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1" name="TextBox 80"/>
          <p:cNvSpPr txBox="1"/>
          <p:nvPr/>
        </p:nvSpPr>
        <p:spPr>
          <a:xfrm>
            <a:off x="685800" y="411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Քանի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որ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տանգենսը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կենտ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ֆունկցիա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է,   </a:t>
            </a:r>
            <a:endParaRPr lang="en-CA" sz="3200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00200" y="48768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նրա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 </a:t>
            </a:r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գրաֆիկը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համաչափ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է        </a:t>
            </a:r>
            <a:endParaRPr lang="en-CA" sz="3200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0" y="56388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smtClean="0">
                <a:ln w="0">
                  <a:solidFill>
                    <a:srgbClr val="96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  </a:t>
            </a:r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կոորդինատների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սկզբնակետի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նկատմամբ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:     </a:t>
            </a:r>
            <a:endParaRPr lang="en-CA" sz="3200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graphicFrame>
        <p:nvGraphicFramePr>
          <p:cNvPr id="203795" name="Object 19"/>
          <p:cNvGraphicFramePr>
            <a:graphicFrameLocks noChangeAspect="1"/>
          </p:cNvGraphicFramePr>
          <p:nvPr/>
        </p:nvGraphicFramePr>
        <p:xfrm>
          <a:off x="1931988" y="1376363"/>
          <a:ext cx="2428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8" name="Equation" r:id="rId21" imgW="114120" imgH="215640" progId="">
                  <p:embed/>
                </p:oleObj>
              </mc:Choice>
              <mc:Fallback>
                <p:oleObj name="Equation" r:id="rId21" imgW="114120" imgH="215640" progId="">
                  <p:embed/>
                  <p:pic>
                    <p:nvPicPr>
                      <p:cNvPr id="2037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1376363"/>
                        <a:ext cx="242887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2753" name="Group 32"/>
          <p:cNvGrpSpPr>
            <a:grpSpLocks/>
          </p:cNvGrpSpPr>
          <p:nvPr/>
        </p:nvGrpSpPr>
        <p:grpSpPr>
          <a:xfrm flipH="1" flipV="1">
            <a:off x="2447999" y="396000"/>
            <a:ext cx="2894540" cy="6577313"/>
            <a:chOff x="4088927" y="-4390"/>
            <a:chExt cx="4289938" cy="9279316"/>
          </a:xfrm>
        </p:grpSpPr>
        <p:grpSp>
          <p:nvGrpSpPr>
            <p:cNvPr id="202754" name="Group 31"/>
            <p:cNvGrpSpPr>
              <a:grpSpLocks noChangeAspect="1"/>
            </p:cNvGrpSpPr>
            <p:nvPr/>
          </p:nvGrpSpPr>
          <p:grpSpPr>
            <a:xfrm>
              <a:off x="4088927" y="-4390"/>
              <a:ext cx="4289938" cy="9279316"/>
              <a:chOff x="4088927" y="-4390"/>
              <a:chExt cx="4289938" cy="9279316"/>
            </a:xfrm>
          </p:grpSpPr>
          <p:cxnSp>
            <p:nvCxnSpPr>
              <p:cNvPr id="78" name="Straight Connector 6"/>
              <p:cNvCxnSpPr/>
              <p:nvPr/>
            </p:nvCxnSpPr>
            <p:spPr>
              <a:xfrm flipH="1">
                <a:off x="5070863" y="4913401"/>
                <a:ext cx="3308002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cxnSpLocks noChangeAspect="1"/>
              </p:cNvCxnSpPr>
              <p:nvPr/>
            </p:nvCxnSpPr>
            <p:spPr>
              <a:xfrm rot="5400000" flipH="1">
                <a:off x="5436000" y="4440598"/>
                <a:ext cx="10668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cxnSpLocks noChangeAspect="1"/>
              </p:cNvCxnSpPr>
              <p:nvPr/>
            </p:nvCxnSpPr>
            <p:spPr>
              <a:xfrm rot="5400000" flipH="1">
                <a:off x="5400000" y="3623998"/>
                <a:ext cx="27000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cxnSpLocks noChangeAspect="1"/>
              </p:cNvCxnSpPr>
              <p:nvPr/>
            </p:nvCxnSpPr>
            <p:spPr>
              <a:xfrm flipV="1">
                <a:off x="6336000" y="3429000"/>
                <a:ext cx="0" cy="154379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2" name="Object 17"/>
              <p:cNvGraphicFramePr>
                <a:graphicFrameLocks/>
              </p:cNvGraphicFramePr>
              <p:nvPr/>
            </p:nvGraphicFramePr>
            <p:xfrm>
              <a:off x="5719418" y="4875732"/>
              <a:ext cx="538792" cy="920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19" name="Equation" r:id="rId23" imgW="279360" imgH="393480" progId="">
                      <p:embed/>
                    </p:oleObj>
                  </mc:Choice>
                  <mc:Fallback>
                    <p:oleObj name="Equation" r:id="rId23" imgW="279360" imgH="393480" progId="">
                      <p:embed/>
                      <p:pic>
                        <p:nvPicPr>
                          <p:cNvPr id="62" name="Object 17"/>
                          <p:cNvPicPr preferRelativeResize="0">
                            <a:picLocks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19418" y="4875732"/>
                            <a:ext cx="538792" cy="920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18"/>
              <p:cNvGraphicFramePr>
                <a:graphicFrameLocks/>
              </p:cNvGraphicFramePr>
              <p:nvPr/>
            </p:nvGraphicFramePr>
            <p:xfrm>
              <a:off x="6284090" y="4884692"/>
              <a:ext cx="538792" cy="9204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20" name="Equation" r:id="rId25" imgW="279360" imgH="393480" progId="">
                      <p:embed/>
                    </p:oleObj>
                  </mc:Choice>
                  <mc:Fallback>
                    <p:oleObj name="Equation" r:id="rId25" imgW="279360" imgH="393480" progId="">
                      <p:embed/>
                      <p:pic>
                        <p:nvPicPr>
                          <p:cNvPr id="63" name="Object 18"/>
                          <p:cNvPicPr preferRelativeResize="0">
                            <a:picLocks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84090" y="4884692"/>
                            <a:ext cx="538792" cy="92049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19"/>
              <p:cNvGraphicFramePr>
                <a:graphicFrameLocks/>
              </p:cNvGraphicFramePr>
              <p:nvPr/>
            </p:nvGraphicFramePr>
            <p:xfrm>
              <a:off x="6848763" y="4875732"/>
              <a:ext cx="538792" cy="920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21" name="Equation" r:id="rId27" imgW="279360" imgH="393480" progId="">
                      <p:embed/>
                    </p:oleObj>
                  </mc:Choice>
                  <mc:Fallback>
                    <p:oleObj name="Equation" r:id="rId27" imgW="279360" imgH="393480" progId="">
                      <p:embed/>
                      <p:pic>
                        <p:nvPicPr>
                          <p:cNvPr id="64" name="Object 19"/>
                          <p:cNvPicPr preferRelativeResize="0">
                            <a:picLocks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48763" y="4875732"/>
                            <a:ext cx="538792" cy="920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" name="Freeform 64"/>
              <p:cNvSpPr/>
              <p:nvPr/>
            </p:nvSpPr>
            <p:spPr>
              <a:xfrm>
                <a:off x="5039834" y="-4390"/>
                <a:ext cx="2288408" cy="4905998"/>
              </a:xfrm>
              <a:custGeom>
                <a:avLst/>
                <a:gdLst>
                  <a:gd name="connsiteX0" fmla="*/ 0 w 2286000"/>
                  <a:gd name="connsiteY0" fmla="*/ 4859079 h 4859079"/>
                  <a:gd name="connsiteX1" fmla="*/ 489097 w 2286000"/>
                  <a:gd name="connsiteY1" fmla="*/ 4667693 h 4859079"/>
                  <a:gd name="connsiteX2" fmla="*/ 935665 w 2286000"/>
                  <a:gd name="connsiteY2" fmla="*/ 4072270 h 4859079"/>
                  <a:gd name="connsiteX3" fmla="*/ 1286539 w 2286000"/>
                  <a:gd name="connsiteY3" fmla="*/ 3434317 h 4859079"/>
                  <a:gd name="connsiteX4" fmla="*/ 1733107 w 2286000"/>
                  <a:gd name="connsiteY4" fmla="*/ 2402958 h 4859079"/>
                  <a:gd name="connsiteX5" fmla="*/ 2286000 w 2286000"/>
                  <a:gd name="connsiteY5" fmla="*/ 0 h 4859079"/>
                  <a:gd name="connsiteX0" fmla="*/ 0 w 2286000"/>
                  <a:gd name="connsiteY0" fmla="*/ 4859079 h 4859079"/>
                  <a:gd name="connsiteX1" fmla="*/ 489097 w 2286000"/>
                  <a:gd name="connsiteY1" fmla="*/ 4667693 h 4859079"/>
                  <a:gd name="connsiteX2" fmla="*/ 935665 w 2286000"/>
                  <a:gd name="connsiteY2" fmla="*/ 4072270 h 4859079"/>
                  <a:gd name="connsiteX3" fmla="*/ 1286539 w 2286000"/>
                  <a:gd name="connsiteY3" fmla="*/ 3434317 h 4859079"/>
                  <a:gd name="connsiteX4" fmla="*/ 1733107 w 2286000"/>
                  <a:gd name="connsiteY4" fmla="*/ 2402958 h 4859079"/>
                  <a:gd name="connsiteX5" fmla="*/ 2046767 w 2286000"/>
                  <a:gd name="connsiteY5" fmla="*/ 1329070 h 4859079"/>
                  <a:gd name="connsiteX6" fmla="*/ 2286000 w 2286000"/>
                  <a:gd name="connsiteY6" fmla="*/ 0 h 4859079"/>
                  <a:gd name="connsiteX0" fmla="*/ 0 w 2286000"/>
                  <a:gd name="connsiteY0" fmla="*/ 4859079 h 4859079"/>
                  <a:gd name="connsiteX1" fmla="*/ 489097 w 2286000"/>
                  <a:gd name="connsiteY1" fmla="*/ 4667693 h 4859079"/>
                  <a:gd name="connsiteX2" fmla="*/ 935665 w 2286000"/>
                  <a:gd name="connsiteY2" fmla="*/ 4072270 h 4859079"/>
                  <a:gd name="connsiteX3" fmla="*/ 1286539 w 2286000"/>
                  <a:gd name="connsiteY3" fmla="*/ 3434317 h 4859079"/>
                  <a:gd name="connsiteX4" fmla="*/ 1733107 w 2286000"/>
                  <a:gd name="connsiteY4" fmla="*/ 2402958 h 4859079"/>
                  <a:gd name="connsiteX5" fmla="*/ 2046767 w 2286000"/>
                  <a:gd name="connsiteY5" fmla="*/ 1329070 h 4859079"/>
                  <a:gd name="connsiteX6" fmla="*/ 2199167 w 2286000"/>
                  <a:gd name="connsiteY6" fmla="*/ 643270 h 4859079"/>
                  <a:gd name="connsiteX7" fmla="*/ 2286000 w 2286000"/>
                  <a:gd name="connsiteY7" fmla="*/ 0 h 4859079"/>
                  <a:gd name="connsiteX0" fmla="*/ 0 w 2286000"/>
                  <a:gd name="connsiteY0" fmla="*/ 4859079 h 4859079"/>
                  <a:gd name="connsiteX1" fmla="*/ 522767 w 2286000"/>
                  <a:gd name="connsiteY1" fmla="*/ 4605670 h 4859079"/>
                  <a:gd name="connsiteX2" fmla="*/ 935665 w 2286000"/>
                  <a:gd name="connsiteY2" fmla="*/ 4072270 h 4859079"/>
                  <a:gd name="connsiteX3" fmla="*/ 1286539 w 2286000"/>
                  <a:gd name="connsiteY3" fmla="*/ 3434317 h 4859079"/>
                  <a:gd name="connsiteX4" fmla="*/ 1733107 w 2286000"/>
                  <a:gd name="connsiteY4" fmla="*/ 2402958 h 4859079"/>
                  <a:gd name="connsiteX5" fmla="*/ 2046767 w 2286000"/>
                  <a:gd name="connsiteY5" fmla="*/ 1329070 h 4859079"/>
                  <a:gd name="connsiteX6" fmla="*/ 2199167 w 2286000"/>
                  <a:gd name="connsiteY6" fmla="*/ 643270 h 4859079"/>
                  <a:gd name="connsiteX7" fmla="*/ 2286000 w 2286000"/>
                  <a:gd name="connsiteY7" fmla="*/ 0 h 4859079"/>
                  <a:gd name="connsiteX0" fmla="*/ 0 w 2286000"/>
                  <a:gd name="connsiteY0" fmla="*/ 4859079 h 4859079"/>
                  <a:gd name="connsiteX1" fmla="*/ 522767 w 2286000"/>
                  <a:gd name="connsiteY1" fmla="*/ 4605670 h 4859079"/>
                  <a:gd name="connsiteX2" fmla="*/ 935665 w 2286000"/>
                  <a:gd name="connsiteY2" fmla="*/ 4072270 h 4859079"/>
                  <a:gd name="connsiteX3" fmla="*/ 1286539 w 2286000"/>
                  <a:gd name="connsiteY3" fmla="*/ 3434317 h 4859079"/>
                  <a:gd name="connsiteX4" fmla="*/ 1733107 w 2286000"/>
                  <a:gd name="connsiteY4" fmla="*/ 2402958 h 4859079"/>
                  <a:gd name="connsiteX5" fmla="*/ 2046767 w 2286000"/>
                  <a:gd name="connsiteY5" fmla="*/ 1329070 h 4859079"/>
                  <a:gd name="connsiteX6" fmla="*/ 2199167 w 2286000"/>
                  <a:gd name="connsiteY6" fmla="*/ 643270 h 4859079"/>
                  <a:gd name="connsiteX7" fmla="*/ 2286000 w 2286000"/>
                  <a:gd name="connsiteY7" fmla="*/ 0 h 4859079"/>
                  <a:gd name="connsiteX0" fmla="*/ 0 w 2351567"/>
                  <a:gd name="connsiteY0" fmla="*/ 4901609 h 4901609"/>
                  <a:gd name="connsiteX1" fmla="*/ 522767 w 2351567"/>
                  <a:gd name="connsiteY1" fmla="*/ 4648200 h 4901609"/>
                  <a:gd name="connsiteX2" fmla="*/ 935665 w 2351567"/>
                  <a:gd name="connsiteY2" fmla="*/ 4114800 h 4901609"/>
                  <a:gd name="connsiteX3" fmla="*/ 1286539 w 2351567"/>
                  <a:gd name="connsiteY3" fmla="*/ 3476847 h 4901609"/>
                  <a:gd name="connsiteX4" fmla="*/ 1733107 w 2351567"/>
                  <a:gd name="connsiteY4" fmla="*/ 2445488 h 4901609"/>
                  <a:gd name="connsiteX5" fmla="*/ 2046767 w 2351567"/>
                  <a:gd name="connsiteY5" fmla="*/ 1371600 h 4901609"/>
                  <a:gd name="connsiteX6" fmla="*/ 2199167 w 2351567"/>
                  <a:gd name="connsiteY6" fmla="*/ 685800 h 4901609"/>
                  <a:gd name="connsiteX7" fmla="*/ 2351567 w 2351567"/>
                  <a:gd name="connsiteY7" fmla="*/ 0 h 4901609"/>
                  <a:gd name="connsiteX0" fmla="*/ 0 w 2351567"/>
                  <a:gd name="connsiteY0" fmla="*/ 4901609 h 4901609"/>
                  <a:gd name="connsiteX1" fmla="*/ 522767 w 2351567"/>
                  <a:gd name="connsiteY1" fmla="*/ 4648200 h 4901609"/>
                  <a:gd name="connsiteX2" fmla="*/ 935665 w 2351567"/>
                  <a:gd name="connsiteY2" fmla="*/ 4114800 h 4901609"/>
                  <a:gd name="connsiteX3" fmla="*/ 1286539 w 2351567"/>
                  <a:gd name="connsiteY3" fmla="*/ 3476847 h 4901609"/>
                  <a:gd name="connsiteX4" fmla="*/ 1733107 w 2351567"/>
                  <a:gd name="connsiteY4" fmla="*/ 2445488 h 4901609"/>
                  <a:gd name="connsiteX5" fmla="*/ 2046767 w 2351567"/>
                  <a:gd name="connsiteY5" fmla="*/ 1371600 h 4901609"/>
                  <a:gd name="connsiteX6" fmla="*/ 2199167 w 2351567"/>
                  <a:gd name="connsiteY6" fmla="*/ 685800 h 4901609"/>
                  <a:gd name="connsiteX7" fmla="*/ 2351567 w 2351567"/>
                  <a:gd name="connsiteY7" fmla="*/ 0 h 4901609"/>
                  <a:gd name="connsiteX0" fmla="*/ 0 w 2351567"/>
                  <a:gd name="connsiteY0" fmla="*/ 4901609 h 4901609"/>
                  <a:gd name="connsiteX1" fmla="*/ 522767 w 2351567"/>
                  <a:gd name="connsiteY1" fmla="*/ 4648200 h 4901609"/>
                  <a:gd name="connsiteX2" fmla="*/ 935665 w 2351567"/>
                  <a:gd name="connsiteY2" fmla="*/ 4114800 h 4901609"/>
                  <a:gd name="connsiteX3" fmla="*/ 1286539 w 2351567"/>
                  <a:gd name="connsiteY3" fmla="*/ 3476847 h 4901609"/>
                  <a:gd name="connsiteX4" fmla="*/ 1733107 w 2351567"/>
                  <a:gd name="connsiteY4" fmla="*/ 2445488 h 4901609"/>
                  <a:gd name="connsiteX5" fmla="*/ 2046767 w 2351567"/>
                  <a:gd name="connsiteY5" fmla="*/ 1371600 h 4901609"/>
                  <a:gd name="connsiteX6" fmla="*/ 2199167 w 2351567"/>
                  <a:gd name="connsiteY6" fmla="*/ 685800 h 4901609"/>
                  <a:gd name="connsiteX7" fmla="*/ 2351567 w 2351567"/>
                  <a:gd name="connsiteY7" fmla="*/ 0 h 4901609"/>
                  <a:gd name="connsiteX0" fmla="*/ 0 w 2351567"/>
                  <a:gd name="connsiteY0" fmla="*/ 4901609 h 4901609"/>
                  <a:gd name="connsiteX1" fmla="*/ 522767 w 2351567"/>
                  <a:gd name="connsiteY1" fmla="*/ 4648200 h 4901609"/>
                  <a:gd name="connsiteX2" fmla="*/ 935665 w 2351567"/>
                  <a:gd name="connsiteY2" fmla="*/ 4114800 h 4901609"/>
                  <a:gd name="connsiteX3" fmla="*/ 1286539 w 2351567"/>
                  <a:gd name="connsiteY3" fmla="*/ 3476847 h 4901609"/>
                  <a:gd name="connsiteX4" fmla="*/ 1733107 w 2351567"/>
                  <a:gd name="connsiteY4" fmla="*/ 2445488 h 4901609"/>
                  <a:gd name="connsiteX5" fmla="*/ 2046767 w 2351567"/>
                  <a:gd name="connsiteY5" fmla="*/ 1371600 h 4901609"/>
                  <a:gd name="connsiteX6" fmla="*/ 2199167 w 2351567"/>
                  <a:gd name="connsiteY6" fmla="*/ 685800 h 4901609"/>
                  <a:gd name="connsiteX7" fmla="*/ 2351567 w 2351567"/>
                  <a:gd name="connsiteY7" fmla="*/ 0 h 4901609"/>
                  <a:gd name="connsiteX0" fmla="*/ 0 w 2275367"/>
                  <a:gd name="connsiteY0" fmla="*/ 4901609 h 4901609"/>
                  <a:gd name="connsiteX1" fmla="*/ 522767 w 2275367"/>
                  <a:gd name="connsiteY1" fmla="*/ 4648200 h 4901609"/>
                  <a:gd name="connsiteX2" fmla="*/ 935665 w 2275367"/>
                  <a:gd name="connsiteY2" fmla="*/ 4114800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858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522767 w 2275367"/>
                  <a:gd name="connsiteY1" fmla="*/ 4648200 h 4901609"/>
                  <a:gd name="connsiteX2" fmla="*/ 935665 w 2275367"/>
                  <a:gd name="connsiteY2" fmla="*/ 4114800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529897 w 2275367"/>
                  <a:gd name="connsiteY1" fmla="*/ 4565936 h 4901609"/>
                  <a:gd name="connsiteX2" fmla="*/ 935665 w 2275367"/>
                  <a:gd name="connsiteY2" fmla="*/ 4114800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529897 w 2275367"/>
                  <a:gd name="connsiteY1" fmla="*/ 4565936 h 4901609"/>
                  <a:gd name="connsiteX2" fmla="*/ 935665 w 2275367"/>
                  <a:gd name="connsiteY2" fmla="*/ 4114800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75367"/>
                  <a:gd name="connsiteY0" fmla="*/ 4901609 h 4901609"/>
                  <a:gd name="connsiteX1" fmla="*/ 529897 w 2275367"/>
                  <a:gd name="connsiteY1" fmla="*/ 4565936 h 4901609"/>
                  <a:gd name="connsiteX2" fmla="*/ 935665 w 2275367"/>
                  <a:gd name="connsiteY2" fmla="*/ 4114800 h 4901609"/>
                  <a:gd name="connsiteX3" fmla="*/ 1286539 w 2275367"/>
                  <a:gd name="connsiteY3" fmla="*/ 3476847 h 4901609"/>
                  <a:gd name="connsiteX4" fmla="*/ 1733107 w 2275367"/>
                  <a:gd name="connsiteY4" fmla="*/ 2445488 h 4901609"/>
                  <a:gd name="connsiteX5" fmla="*/ 2046767 w 2275367"/>
                  <a:gd name="connsiteY5" fmla="*/ 1371600 h 4901609"/>
                  <a:gd name="connsiteX6" fmla="*/ 2199167 w 2275367"/>
                  <a:gd name="connsiteY6" fmla="*/ 609600 h 4901609"/>
                  <a:gd name="connsiteX7" fmla="*/ 2275367 w 2275367"/>
                  <a:gd name="connsiteY7" fmla="*/ 0 h 4901609"/>
                  <a:gd name="connsiteX0" fmla="*/ 0 w 2288408"/>
                  <a:gd name="connsiteY0" fmla="*/ 4905998 h 4905998"/>
                  <a:gd name="connsiteX1" fmla="*/ 529897 w 2288408"/>
                  <a:gd name="connsiteY1" fmla="*/ 4570325 h 4905998"/>
                  <a:gd name="connsiteX2" fmla="*/ 935665 w 2288408"/>
                  <a:gd name="connsiteY2" fmla="*/ 4119189 h 4905998"/>
                  <a:gd name="connsiteX3" fmla="*/ 1286539 w 2288408"/>
                  <a:gd name="connsiteY3" fmla="*/ 3481236 h 4905998"/>
                  <a:gd name="connsiteX4" fmla="*/ 1733107 w 2288408"/>
                  <a:gd name="connsiteY4" fmla="*/ 2449877 h 4905998"/>
                  <a:gd name="connsiteX5" fmla="*/ 2046767 w 2288408"/>
                  <a:gd name="connsiteY5" fmla="*/ 1375989 h 4905998"/>
                  <a:gd name="connsiteX6" fmla="*/ 2199167 w 2288408"/>
                  <a:gd name="connsiteY6" fmla="*/ 613989 h 4905998"/>
                  <a:gd name="connsiteX7" fmla="*/ 2275367 w 2288408"/>
                  <a:gd name="connsiteY7" fmla="*/ 4389 h 4905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8408" h="4905998">
                    <a:moveTo>
                      <a:pt x="0" y="4905998"/>
                    </a:moveTo>
                    <a:cubicBezTo>
                      <a:pt x="166576" y="4875872"/>
                      <a:pt x="373953" y="4701460"/>
                      <a:pt x="529897" y="4570325"/>
                    </a:cubicBezTo>
                    <a:cubicBezTo>
                      <a:pt x="701790" y="4398432"/>
                      <a:pt x="809558" y="4300704"/>
                      <a:pt x="935665" y="4119189"/>
                    </a:cubicBezTo>
                    <a:cubicBezTo>
                      <a:pt x="1061772" y="3937674"/>
                      <a:pt x="1153632" y="3759455"/>
                      <a:pt x="1286539" y="3481236"/>
                    </a:cubicBezTo>
                    <a:cubicBezTo>
                      <a:pt x="1419446" y="3203017"/>
                      <a:pt x="1606402" y="2800751"/>
                      <a:pt x="1733107" y="2449877"/>
                    </a:cubicBezTo>
                    <a:cubicBezTo>
                      <a:pt x="1859812" y="2099003"/>
                      <a:pt x="1798624" y="2233686"/>
                      <a:pt x="2046767" y="1375989"/>
                    </a:cubicBezTo>
                    <a:cubicBezTo>
                      <a:pt x="2173453" y="723157"/>
                      <a:pt x="2161067" y="842589"/>
                      <a:pt x="2199167" y="613989"/>
                    </a:cubicBezTo>
                    <a:cubicBezTo>
                      <a:pt x="2288408" y="0"/>
                      <a:pt x="2257646" y="110715"/>
                      <a:pt x="2275367" y="4389"/>
                    </a:cubicBezTo>
                  </a:path>
                </a:pathLst>
              </a:custGeom>
              <a:ln w="63500">
                <a:solidFill>
                  <a:srgbClr val="FF451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7620000" y="488421"/>
                <a:ext cx="0" cy="8786505"/>
              </a:xfrm>
              <a:prstGeom prst="line">
                <a:avLst/>
              </a:prstGeom>
              <a:ln w="190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67" name="Object 20"/>
              <p:cNvGraphicFramePr>
                <a:graphicFrameLocks noChangeAspect="1"/>
              </p:cNvGraphicFramePr>
              <p:nvPr/>
            </p:nvGraphicFramePr>
            <p:xfrm>
              <a:off x="7559309" y="4875732"/>
              <a:ext cx="731722" cy="965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22" name="Equation" r:id="rId29" imgW="279360" imgH="393480" progId="">
                      <p:embed/>
                    </p:oleObj>
                  </mc:Choice>
                  <mc:Fallback>
                    <p:oleObj name="Equation" r:id="rId29" imgW="279360" imgH="393480" progId="">
                      <p:embed/>
                      <p:pic>
                        <p:nvPicPr>
                          <p:cNvPr id="67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59309" y="4875732"/>
                            <a:ext cx="731722" cy="9652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8" name="Oval 67"/>
              <p:cNvSpPr>
                <a:spLocks/>
              </p:cNvSpPr>
              <p:nvPr/>
            </p:nvSpPr>
            <p:spPr>
              <a:xfrm>
                <a:off x="4964153" y="4843584"/>
                <a:ext cx="160065" cy="15236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69" name="Straight Connector 68"/>
              <p:cNvCxnSpPr>
                <a:cxnSpLocks noChangeAspect="1"/>
              </p:cNvCxnSpPr>
              <p:nvPr/>
            </p:nvCxnSpPr>
            <p:spPr>
              <a:xfrm flipH="1">
                <a:off x="5029200" y="2448000"/>
                <a:ext cx="18108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cxnSpLocks noChangeAspect="1"/>
              </p:cNvCxnSpPr>
              <p:nvPr/>
            </p:nvCxnSpPr>
            <p:spPr>
              <a:xfrm flipH="1">
                <a:off x="5029200" y="3492000"/>
                <a:ext cx="14478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cxnSpLocks noChangeAspect="1"/>
              </p:cNvCxnSpPr>
              <p:nvPr/>
            </p:nvCxnSpPr>
            <p:spPr>
              <a:xfrm flipH="1">
                <a:off x="5029200" y="4104000"/>
                <a:ext cx="1015800" cy="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72" name="Object 21"/>
              <p:cNvGraphicFramePr>
                <a:graphicFrameLocks noChangeAspect="1"/>
              </p:cNvGraphicFramePr>
              <p:nvPr/>
            </p:nvGraphicFramePr>
            <p:xfrm flipH="1" flipV="1">
              <a:off x="4088927" y="3598405"/>
              <a:ext cx="927004" cy="8958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23" name="Equation" r:id="rId31" imgW="368280" imgH="431640" progId="">
                      <p:embed/>
                    </p:oleObj>
                  </mc:Choice>
                  <mc:Fallback>
                    <p:oleObj name="Equation" r:id="rId31" imgW="368280" imgH="431640" progId="">
                      <p:embed/>
                      <p:pic>
                        <p:nvPicPr>
                          <p:cNvPr id="72" name="Object 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 flipV="1">
                            <a:off x="4088927" y="3598405"/>
                            <a:ext cx="927004" cy="89586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3" name="Object 22"/>
              <p:cNvGraphicFramePr>
                <a:graphicFrameLocks noChangeAspect="1"/>
              </p:cNvGraphicFramePr>
              <p:nvPr/>
            </p:nvGraphicFramePr>
            <p:xfrm flipH="1" flipV="1">
              <a:off x="4411260" y="3209427"/>
              <a:ext cx="491736" cy="4389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24" name="Equation" r:id="rId33" imgW="203040" imgH="164880" progId="">
                      <p:embed/>
                    </p:oleObj>
                  </mc:Choice>
                  <mc:Fallback>
                    <p:oleObj name="Equation" r:id="rId33" imgW="203040" imgH="164880" progId="">
                      <p:embed/>
                      <p:pic>
                        <p:nvPicPr>
                          <p:cNvPr id="73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 flipV="1">
                            <a:off x="4411260" y="3209427"/>
                            <a:ext cx="491736" cy="43897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4" name="Object 9"/>
              <p:cNvGraphicFramePr>
                <a:graphicFrameLocks noChangeAspect="1"/>
              </p:cNvGraphicFramePr>
              <p:nvPr/>
            </p:nvGraphicFramePr>
            <p:xfrm flipH="1" flipV="1">
              <a:off x="4453040" y="2200860"/>
              <a:ext cx="552018" cy="5130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725" name="Equation" r:id="rId35" imgW="342720" imgH="228600" progId="">
                      <p:embed/>
                    </p:oleObj>
                  </mc:Choice>
                  <mc:Fallback>
                    <p:oleObj name="Equation" r:id="rId35" imgW="342720" imgH="228600" progId="">
                      <p:embed/>
                      <p:pic>
                        <p:nvPicPr>
                          <p:cNvPr id="74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 flipH="1" flipV="1">
                            <a:off x="4453040" y="2200860"/>
                            <a:ext cx="552018" cy="5130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904000" y="4032000"/>
              <a:ext cx="144000" cy="14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256800" y="3420000"/>
              <a:ext cx="144000" cy="14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6696000" y="2376000"/>
              <a:ext cx="144000" cy="144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1905000" y="2286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Այսպիսին</a:t>
            </a:r>
            <a:r>
              <a:rPr lang="en-CA" sz="28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է  </a:t>
            </a:r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տանգենսի</a:t>
            </a:r>
            <a:r>
              <a:rPr lang="en-CA" sz="28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 </a:t>
            </a:r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գր</a:t>
            </a:r>
            <a:r>
              <a:rPr lang="en-CA" sz="32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աֆիկը</a:t>
            </a:r>
            <a:r>
              <a:rPr lang="en-CA" sz="32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</a:t>
            </a:r>
            <a:endParaRPr lang="en-CA" sz="3200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graphicFrame>
        <p:nvGraphicFramePr>
          <p:cNvPr id="203796" name="Object 20"/>
          <p:cNvGraphicFramePr>
            <a:graphicFrameLocks noChangeAspect="1"/>
          </p:cNvGraphicFramePr>
          <p:nvPr/>
        </p:nvGraphicFramePr>
        <p:xfrm>
          <a:off x="1676400" y="831850"/>
          <a:ext cx="11858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6" name="Equation" r:id="rId37" imgW="634680" imgH="431640" progId="">
                  <p:embed/>
                </p:oleObj>
              </mc:Choice>
              <mc:Fallback>
                <p:oleObj name="Equation" r:id="rId37" imgW="634680" imgH="431640" progId="">
                  <p:embed/>
                  <p:pic>
                    <p:nvPicPr>
                      <p:cNvPr id="20379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831850"/>
                        <a:ext cx="1185863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Connector 79"/>
          <p:cNvCxnSpPr/>
          <p:nvPr/>
        </p:nvCxnSpPr>
        <p:spPr>
          <a:xfrm>
            <a:off x="288000" y="6172200"/>
            <a:ext cx="5904000" cy="0"/>
          </a:xfrm>
          <a:prstGeom prst="line">
            <a:avLst/>
          </a:prstGeom>
          <a:ln w="44450" cmpd="thinThick">
            <a:solidFill>
              <a:srgbClr val="003E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80000" y="914400"/>
            <a:ext cx="3124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տեղամասում</a:t>
            </a:r>
            <a:r>
              <a:rPr lang="en-CA" sz="28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: </a:t>
            </a:r>
            <a:r>
              <a:rPr lang="en-CA" sz="34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 </a:t>
            </a:r>
            <a:endParaRPr lang="en-CA" sz="3400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279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20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/>
      <p:bldP spid="82" grpId="1"/>
      <p:bldP spid="83" grpId="0"/>
      <p:bldP spid="83" grpId="1"/>
      <p:bldP spid="84" grpId="0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0800000" flipH="1">
            <a:off x="7924800" y="5724000"/>
            <a:ext cx="1176669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1141200" y="1676400"/>
            <a:ext cx="6936000" cy="5052600"/>
            <a:chOff x="684000" y="1676400"/>
            <a:chExt cx="6936000" cy="50526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704876" y="1905000"/>
              <a:ext cx="0" cy="4824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684000" y="4486800"/>
              <a:ext cx="6912000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297476" y="4419600"/>
              <a:ext cx="3225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200" dirty="0" smtClean="0">
                  <a:latin typeface="Sylfaen" pitchFamily="18" charset="0"/>
                </a:rPr>
                <a:t>x</a:t>
              </a:r>
              <a:endParaRPr lang="en-CA" sz="2200" dirty="0">
                <a:latin typeface="Sylfae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63312" y="1676400"/>
              <a:ext cx="3305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200" dirty="0" smtClean="0">
                  <a:latin typeface="Sylfaen" pitchFamily="18" charset="0"/>
                </a:rPr>
                <a:t>y</a:t>
              </a:r>
              <a:endParaRPr lang="en-CA" sz="2200" dirty="0">
                <a:latin typeface="Sylfae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630476" y="4419600"/>
              <a:ext cx="378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>
                  <a:latin typeface="Sylfaen" pitchFamily="18" charset="0"/>
                </a:rPr>
                <a:t>O</a:t>
              </a:r>
              <a:endParaRPr lang="en-CA" sz="2000" dirty="0">
                <a:latin typeface="Sylfaen" pitchFamily="18" charset="0"/>
              </a:endParaRPr>
            </a:p>
          </p:txBody>
        </p:sp>
      </p:grpSp>
      <p:grpSp>
        <p:nvGrpSpPr>
          <p:cNvPr id="12" name="Group 94"/>
          <p:cNvGrpSpPr/>
          <p:nvPr/>
        </p:nvGrpSpPr>
        <p:grpSpPr>
          <a:xfrm>
            <a:off x="72000" y="72000"/>
            <a:ext cx="8977296" cy="6686083"/>
            <a:chOff x="76200" y="95523"/>
            <a:chExt cx="8923800" cy="6610077"/>
          </a:xfrm>
        </p:grpSpPr>
        <p:grpSp>
          <p:nvGrpSpPr>
            <p:cNvPr id="13" name="Group 39"/>
            <p:cNvGrpSpPr/>
            <p:nvPr/>
          </p:nvGrpSpPr>
          <p:grpSpPr>
            <a:xfrm>
              <a:off x="152400" y="152399"/>
              <a:ext cx="8847600" cy="6553201"/>
              <a:chOff x="152400" y="152399"/>
              <a:chExt cx="8847600" cy="6553201"/>
            </a:xfrm>
          </p:grpSpPr>
          <p:grpSp>
            <p:nvGrpSpPr>
              <p:cNvPr id="15" name="Group 19"/>
              <p:cNvGrpSpPr/>
              <p:nvPr/>
            </p:nvGrpSpPr>
            <p:grpSpPr>
              <a:xfrm rot="10800000">
                <a:off x="6858000" y="5181600"/>
                <a:ext cx="1401337" cy="1457775"/>
                <a:chOff x="1143000" y="304799"/>
                <a:chExt cx="1981201" cy="2209801"/>
              </a:xfrm>
            </p:grpSpPr>
            <p:sp>
              <p:nvSpPr>
                <p:cNvPr id="26" name="Rounded Rectangle 25"/>
                <p:cNvSpPr/>
                <p:nvPr/>
              </p:nvSpPr>
              <p:spPr>
                <a:xfrm>
                  <a:off x="1524001" y="304799"/>
                  <a:ext cx="1600200" cy="2209801"/>
                </a:xfrm>
                <a:prstGeom prst="roundRect">
                  <a:avLst>
                    <a:gd name="adj" fmla="val 2093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1143000" y="914400"/>
                  <a:ext cx="609600" cy="457200"/>
                </a:xfrm>
                <a:prstGeom prst="roundRect">
                  <a:avLst>
                    <a:gd name="adj" fmla="val 20931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6" name="Group 33"/>
              <p:cNvGrpSpPr/>
              <p:nvPr/>
            </p:nvGrpSpPr>
            <p:grpSpPr>
              <a:xfrm>
                <a:off x="1656000" y="152399"/>
                <a:ext cx="7344000" cy="5552159"/>
                <a:chOff x="1656000" y="152399"/>
                <a:chExt cx="7344000" cy="5552159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656000" y="152400"/>
                  <a:ext cx="7344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8991600" y="152399"/>
                  <a:ext cx="0" cy="555215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34"/>
              <p:cNvGrpSpPr/>
              <p:nvPr/>
            </p:nvGrpSpPr>
            <p:grpSpPr>
              <a:xfrm rot="10800000">
                <a:off x="152400" y="1404000"/>
                <a:ext cx="7740000" cy="5301600"/>
                <a:chOff x="1251601" y="228599"/>
                <a:chExt cx="7740000" cy="5301600"/>
              </a:xfrm>
            </p:grpSpPr>
            <p:cxnSp>
              <p:nvCxnSpPr>
                <p:cNvPr id="18" name="Straight Connector 17"/>
                <p:cNvCxnSpPr/>
                <p:nvPr/>
              </p:nvCxnSpPr>
              <p:spPr>
                <a:xfrm rot="10800000" flipH="1">
                  <a:off x="1251601" y="228599"/>
                  <a:ext cx="7740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0800000" flipH="1" flipV="1">
                  <a:off x="8991599" y="238199"/>
                  <a:ext cx="2" cy="529200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76200" y="95523"/>
              <a:ext cx="1557170" cy="14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6076" y="2209800"/>
            <a:ext cx="0" cy="43200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46876" y="2209800"/>
            <a:ext cx="0" cy="43200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08000" y="2209800"/>
            <a:ext cx="0" cy="43200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06876" y="2209800"/>
            <a:ext cx="0" cy="43200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5964276" y="2233200"/>
            <a:ext cx="1260000" cy="4320000"/>
          </a:xfrm>
          <a:custGeom>
            <a:avLst/>
            <a:gdLst>
              <a:gd name="connsiteX0" fmla="*/ 1181686 w 1181686"/>
              <a:gd name="connsiteY0" fmla="*/ 0 h 4754880"/>
              <a:gd name="connsiteX1" fmla="*/ 928468 w 1181686"/>
              <a:gd name="connsiteY1" fmla="*/ 2096086 h 4754880"/>
              <a:gd name="connsiteX2" fmla="*/ 267286 w 1181686"/>
              <a:gd name="connsiteY2" fmla="*/ 2757267 h 4754880"/>
              <a:gd name="connsiteX3" fmla="*/ 0 w 1181686"/>
              <a:gd name="connsiteY3" fmla="*/ 4754880 h 4754880"/>
              <a:gd name="connsiteX0" fmla="*/ 1181686 w 1181686"/>
              <a:gd name="connsiteY0" fmla="*/ 0 h 4754880"/>
              <a:gd name="connsiteX1" fmla="*/ 990600 w 1181686"/>
              <a:gd name="connsiteY1" fmla="*/ 1981200 h 4754880"/>
              <a:gd name="connsiteX2" fmla="*/ 267286 w 1181686"/>
              <a:gd name="connsiteY2" fmla="*/ 2757267 h 4754880"/>
              <a:gd name="connsiteX3" fmla="*/ 0 w 1181686"/>
              <a:gd name="connsiteY3" fmla="*/ 4754880 h 4754880"/>
              <a:gd name="connsiteX0" fmla="*/ 1181686 w 1181686"/>
              <a:gd name="connsiteY0" fmla="*/ 0 h 4754880"/>
              <a:gd name="connsiteX1" fmla="*/ 990600 w 1181686"/>
              <a:gd name="connsiteY1" fmla="*/ 1981200 h 4754880"/>
              <a:gd name="connsiteX2" fmla="*/ 228600 w 1181686"/>
              <a:gd name="connsiteY2" fmla="*/ 2895600 h 4754880"/>
              <a:gd name="connsiteX3" fmla="*/ 0 w 1181686"/>
              <a:gd name="connsiteY3" fmla="*/ 4754880 h 47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686" h="4754880">
                <a:moveTo>
                  <a:pt x="1181686" y="0"/>
                </a:moveTo>
                <a:cubicBezTo>
                  <a:pt x="1131277" y="818271"/>
                  <a:pt x="1149448" y="1498600"/>
                  <a:pt x="990600" y="1981200"/>
                </a:cubicBezTo>
                <a:cubicBezTo>
                  <a:pt x="831752" y="2463800"/>
                  <a:pt x="393700" y="2433320"/>
                  <a:pt x="228600" y="2895600"/>
                </a:cubicBezTo>
                <a:cubicBezTo>
                  <a:pt x="63500" y="3357880"/>
                  <a:pt x="56270" y="3977639"/>
                  <a:pt x="0" y="4754880"/>
                </a:cubicBezTo>
              </a:path>
            </a:pathLst>
          </a:custGeom>
          <a:ln w="444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reeform 10"/>
          <p:cNvSpPr/>
          <p:nvPr/>
        </p:nvSpPr>
        <p:spPr>
          <a:xfrm>
            <a:off x="3096000" y="2239200"/>
            <a:ext cx="1260000" cy="4320000"/>
          </a:xfrm>
          <a:custGeom>
            <a:avLst/>
            <a:gdLst>
              <a:gd name="connsiteX0" fmla="*/ 1181686 w 1181686"/>
              <a:gd name="connsiteY0" fmla="*/ 0 h 4754880"/>
              <a:gd name="connsiteX1" fmla="*/ 928468 w 1181686"/>
              <a:gd name="connsiteY1" fmla="*/ 2096086 h 4754880"/>
              <a:gd name="connsiteX2" fmla="*/ 267286 w 1181686"/>
              <a:gd name="connsiteY2" fmla="*/ 2757267 h 4754880"/>
              <a:gd name="connsiteX3" fmla="*/ 0 w 1181686"/>
              <a:gd name="connsiteY3" fmla="*/ 4754880 h 4754880"/>
              <a:gd name="connsiteX0" fmla="*/ 1181686 w 1181686"/>
              <a:gd name="connsiteY0" fmla="*/ 0 h 4754880"/>
              <a:gd name="connsiteX1" fmla="*/ 990600 w 1181686"/>
              <a:gd name="connsiteY1" fmla="*/ 1981200 h 4754880"/>
              <a:gd name="connsiteX2" fmla="*/ 267286 w 1181686"/>
              <a:gd name="connsiteY2" fmla="*/ 2757267 h 4754880"/>
              <a:gd name="connsiteX3" fmla="*/ 0 w 1181686"/>
              <a:gd name="connsiteY3" fmla="*/ 4754880 h 4754880"/>
              <a:gd name="connsiteX0" fmla="*/ 1181686 w 1181686"/>
              <a:gd name="connsiteY0" fmla="*/ 0 h 4754880"/>
              <a:gd name="connsiteX1" fmla="*/ 990600 w 1181686"/>
              <a:gd name="connsiteY1" fmla="*/ 1981200 h 4754880"/>
              <a:gd name="connsiteX2" fmla="*/ 228600 w 1181686"/>
              <a:gd name="connsiteY2" fmla="*/ 2895600 h 4754880"/>
              <a:gd name="connsiteX3" fmla="*/ 0 w 1181686"/>
              <a:gd name="connsiteY3" fmla="*/ 4754880 h 47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686" h="4754880">
                <a:moveTo>
                  <a:pt x="1181686" y="0"/>
                </a:moveTo>
                <a:cubicBezTo>
                  <a:pt x="1131277" y="818271"/>
                  <a:pt x="1149448" y="1498600"/>
                  <a:pt x="990600" y="1981200"/>
                </a:cubicBezTo>
                <a:cubicBezTo>
                  <a:pt x="831752" y="2463800"/>
                  <a:pt x="393700" y="2433320"/>
                  <a:pt x="228600" y="2895600"/>
                </a:cubicBezTo>
                <a:cubicBezTo>
                  <a:pt x="63500" y="3357880"/>
                  <a:pt x="56270" y="3977639"/>
                  <a:pt x="0" y="4754880"/>
                </a:cubicBezTo>
              </a:path>
            </a:pathLst>
          </a:custGeom>
          <a:ln w="444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TextBox 30"/>
          <p:cNvSpPr txBox="1"/>
          <p:nvPr/>
        </p:nvSpPr>
        <p:spPr>
          <a:xfrm>
            <a:off x="2743200" y="131802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Քանի</a:t>
            </a:r>
            <a:r>
              <a:rPr lang="en-CA" sz="28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որ</a:t>
            </a:r>
            <a:r>
              <a:rPr lang="en-CA" sz="28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տանգենսը</a:t>
            </a:r>
            <a:endParaRPr lang="en-CA" sz="2800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05000" y="609600"/>
            <a:ext cx="6324602" cy="1077218"/>
            <a:chOff x="5294859" y="4078069"/>
            <a:chExt cx="3620541" cy="1077218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5294859" y="4190782"/>
            <a:ext cx="30534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702" name="Equation" r:id="rId5" imgW="139680" imgH="139680" progId="">
                    <p:embed/>
                  </p:oleObj>
                </mc:Choice>
                <mc:Fallback>
                  <p:oleObj name="Equation" r:id="rId5" imgW="139680" imgH="139680" progId="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4859" y="4190782"/>
                          <a:ext cx="305347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5410200" y="4078069"/>
              <a:ext cx="3505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 smtClean="0">
                  <a:ln w="0">
                    <a:solidFill>
                      <a:srgbClr val="003446"/>
                    </a:solidFill>
                  </a:ln>
                  <a:solidFill>
                    <a:srgbClr val="00B0F0"/>
                  </a:solidFill>
                  <a:latin typeface="Sylfaen" pitchFamily="18" charset="0"/>
                </a:rPr>
                <a:t>-</a:t>
              </a:r>
              <a:r>
                <a:rPr lang="en-CA" sz="2800" b="1" i="1" dirty="0" err="1" smtClean="0">
                  <a:ln w="0">
                    <a:solidFill>
                      <a:srgbClr val="003446"/>
                    </a:solidFill>
                  </a:ln>
                  <a:solidFill>
                    <a:srgbClr val="00B0F0"/>
                  </a:solidFill>
                  <a:latin typeface="Sylfaen" pitchFamily="18" charset="0"/>
                </a:rPr>
                <a:t>պարբերական</a:t>
              </a:r>
              <a:r>
                <a:rPr lang="en-CA" sz="2800" b="1" i="1" dirty="0" smtClean="0">
                  <a:ln w="0">
                    <a:solidFill>
                      <a:srgbClr val="003446"/>
                    </a:solidFill>
                  </a:ln>
                  <a:solidFill>
                    <a:srgbClr val="00B0F0"/>
                  </a:solidFill>
                  <a:latin typeface="Sylfaen" pitchFamily="18" charset="0"/>
                </a:rPr>
                <a:t>    </a:t>
              </a:r>
              <a:r>
                <a:rPr lang="en-CA" sz="2800" b="1" i="1" dirty="0" err="1" smtClean="0">
                  <a:ln w="0"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00B0F0"/>
                  </a:solidFill>
                  <a:latin typeface="Sylfaen" pitchFamily="18" charset="0"/>
                </a:rPr>
                <a:t>ֆունկցիա</a:t>
              </a:r>
              <a:r>
                <a:rPr lang="en-CA" sz="2800" b="1" i="1" dirty="0" smtClean="0">
                  <a:ln w="0">
                    <a:solidFill>
                      <a:schemeClr val="tx2">
                        <a:lumMod val="75000"/>
                      </a:schemeClr>
                    </a:solidFill>
                  </a:ln>
                  <a:solidFill>
                    <a:srgbClr val="00B0F0"/>
                  </a:solidFill>
                  <a:latin typeface="Sylfaen" pitchFamily="18" charset="0"/>
                </a:rPr>
                <a:t>  է,   </a:t>
              </a:r>
              <a:endParaRPr lang="en-CA" sz="2800" b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endParaRPr>
            </a:p>
            <a:p>
              <a:r>
                <a:rPr lang="en-CA" sz="3600" b="1" dirty="0" smtClean="0">
                  <a:ln w="0">
                    <a:solidFill>
                      <a:srgbClr val="003446"/>
                    </a:solidFill>
                  </a:ln>
                  <a:solidFill>
                    <a:srgbClr val="00B0F0"/>
                  </a:solidFill>
                  <a:latin typeface="Sylfaen" pitchFamily="18" charset="0"/>
                </a:rPr>
                <a:t>  </a:t>
              </a:r>
              <a:endParaRPr lang="en-CA" sz="3600" b="1" dirty="0">
                <a:ln w="0">
                  <a:solidFill>
                    <a:srgbClr val="003446"/>
                  </a:solidFill>
                </a:ln>
                <a:solidFill>
                  <a:srgbClr val="00B0F0"/>
                </a:solidFill>
                <a:latin typeface="Sylfae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95400" y="1143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ապա</a:t>
            </a:r>
            <a:r>
              <a:rPr lang="en-CA" sz="28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նրա</a:t>
            </a:r>
            <a:r>
              <a:rPr lang="en-CA" sz="28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գրաֆիկը</a:t>
            </a:r>
            <a:r>
              <a:rPr lang="en-CA" sz="28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կլինի</a:t>
            </a:r>
            <a:r>
              <a:rPr lang="en-CA" sz="28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  </a:t>
            </a:r>
            <a:r>
              <a:rPr lang="en-CA" sz="2800" b="1" i="1" dirty="0" err="1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այսպիսին</a:t>
            </a:r>
            <a:r>
              <a:rPr lang="en-CA" sz="2800" b="1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Sylfaen" pitchFamily="18" charset="0"/>
              </a:rPr>
              <a:t>.</a:t>
            </a:r>
            <a:endParaRPr lang="en-CA" sz="2800" b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graphicFrame>
        <p:nvGraphicFramePr>
          <p:cNvPr id="221187" name="Object 3"/>
          <p:cNvGraphicFramePr>
            <a:graphicFrameLocks noChangeAspect="1"/>
          </p:cNvGraphicFramePr>
          <p:nvPr/>
        </p:nvGraphicFramePr>
        <p:xfrm>
          <a:off x="5867400" y="4419600"/>
          <a:ext cx="3492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3" name="Equation" r:id="rId7" imgW="164880" imgH="393480" progId="">
                  <p:embed/>
                </p:oleObj>
              </mc:Choice>
              <mc:Fallback>
                <p:oleObj name="Equation" r:id="rId7" imgW="164880" imgH="393480" progId="">
                  <p:embed/>
                  <p:pic>
                    <p:nvPicPr>
                      <p:cNvPr id="2211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419600"/>
                        <a:ext cx="3492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8" name="Object 4"/>
          <p:cNvGraphicFramePr>
            <a:graphicFrameLocks noChangeAspect="1"/>
          </p:cNvGraphicFramePr>
          <p:nvPr/>
        </p:nvGraphicFramePr>
        <p:xfrm>
          <a:off x="4191000" y="4410075"/>
          <a:ext cx="5905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4" name="Equation" r:id="rId9" imgW="279360" imgH="393480" progId="">
                  <p:embed/>
                </p:oleObj>
              </mc:Choice>
              <mc:Fallback>
                <p:oleObj name="Equation" r:id="rId9" imgW="279360" imgH="393480" progId="">
                  <p:embed/>
                  <p:pic>
                    <p:nvPicPr>
                      <p:cNvPr id="2211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10075"/>
                        <a:ext cx="5905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89" name="Object 5"/>
          <p:cNvGraphicFramePr>
            <a:graphicFrameLocks noChangeAspect="1"/>
          </p:cNvGraphicFramePr>
          <p:nvPr/>
        </p:nvGraphicFramePr>
        <p:xfrm>
          <a:off x="7315200" y="4486275"/>
          <a:ext cx="5095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5" name="Equation" r:id="rId11" imgW="241200" imgH="393480" progId="">
                  <p:embed/>
                </p:oleObj>
              </mc:Choice>
              <mc:Fallback>
                <p:oleObj name="Equation" r:id="rId11" imgW="241200" imgH="393480" progId="">
                  <p:embed/>
                  <p:pic>
                    <p:nvPicPr>
                      <p:cNvPr id="2211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86275"/>
                        <a:ext cx="50958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0" name="Object 6"/>
          <p:cNvGraphicFramePr>
            <a:graphicFrameLocks noChangeAspect="1"/>
          </p:cNvGraphicFramePr>
          <p:nvPr/>
        </p:nvGraphicFramePr>
        <p:xfrm>
          <a:off x="2779712" y="4486275"/>
          <a:ext cx="7254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6" name="Equation" r:id="rId13" imgW="342720" imgH="393480" progId="">
                  <p:embed/>
                </p:oleObj>
              </mc:Choice>
              <mc:Fallback>
                <p:oleObj name="Equation" r:id="rId13" imgW="342720" imgH="393480" progId="">
                  <p:embed/>
                  <p:pic>
                    <p:nvPicPr>
                      <p:cNvPr id="2211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2" y="4486275"/>
                        <a:ext cx="725488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1" name="Object 7"/>
          <p:cNvGraphicFramePr>
            <a:graphicFrameLocks noChangeAspect="1"/>
          </p:cNvGraphicFramePr>
          <p:nvPr/>
        </p:nvGraphicFramePr>
        <p:xfrm>
          <a:off x="6553200" y="4495800"/>
          <a:ext cx="295275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7" name="Equation" r:id="rId15" imgW="139680" imgH="139680" progId="">
                  <p:embed/>
                </p:oleObj>
              </mc:Choice>
              <mc:Fallback>
                <p:oleObj name="Equation" r:id="rId15" imgW="139680" imgH="139680" progId="">
                  <p:embed/>
                  <p:pic>
                    <p:nvPicPr>
                      <p:cNvPr id="2211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95800"/>
                        <a:ext cx="295275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1192" name="Object 8"/>
          <p:cNvGraphicFramePr>
            <a:graphicFrameLocks noChangeAspect="1"/>
          </p:cNvGraphicFramePr>
          <p:nvPr/>
        </p:nvGraphicFramePr>
        <p:xfrm>
          <a:off x="3505200" y="4495800"/>
          <a:ext cx="457200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8" name="Equation" r:id="rId17" imgW="253800" imgH="139680" progId="">
                  <p:embed/>
                </p:oleObj>
              </mc:Choice>
              <mc:Fallback>
                <p:oleObj name="Equation" r:id="rId17" imgW="253800" imgH="139680" progId="">
                  <p:embed/>
                  <p:pic>
                    <p:nvPicPr>
                      <p:cNvPr id="2211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95800"/>
                        <a:ext cx="457200" cy="22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/>
          <p:cNvSpPr>
            <a:spLocks noChangeAspect="1"/>
          </p:cNvSpPr>
          <p:nvPr/>
        </p:nvSpPr>
        <p:spPr>
          <a:xfrm>
            <a:off x="6521400" y="4428000"/>
            <a:ext cx="108000" cy="1080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661200" y="4428000"/>
            <a:ext cx="108000" cy="1080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9" name="Straight Connector 48"/>
          <p:cNvCxnSpPr/>
          <p:nvPr/>
        </p:nvCxnSpPr>
        <p:spPr>
          <a:xfrm>
            <a:off x="1598764" y="2209800"/>
            <a:ext cx="0" cy="43200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1683964" y="2233200"/>
            <a:ext cx="1242000" cy="4320000"/>
          </a:xfrm>
          <a:custGeom>
            <a:avLst/>
            <a:gdLst>
              <a:gd name="connsiteX0" fmla="*/ 1181686 w 1181686"/>
              <a:gd name="connsiteY0" fmla="*/ 0 h 4754880"/>
              <a:gd name="connsiteX1" fmla="*/ 928468 w 1181686"/>
              <a:gd name="connsiteY1" fmla="*/ 2096086 h 4754880"/>
              <a:gd name="connsiteX2" fmla="*/ 267286 w 1181686"/>
              <a:gd name="connsiteY2" fmla="*/ 2757267 h 4754880"/>
              <a:gd name="connsiteX3" fmla="*/ 0 w 1181686"/>
              <a:gd name="connsiteY3" fmla="*/ 4754880 h 4754880"/>
              <a:gd name="connsiteX0" fmla="*/ 1181686 w 1181686"/>
              <a:gd name="connsiteY0" fmla="*/ 0 h 4754880"/>
              <a:gd name="connsiteX1" fmla="*/ 990600 w 1181686"/>
              <a:gd name="connsiteY1" fmla="*/ 1981200 h 4754880"/>
              <a:gd name="connsiteX2" fmla="*/ 267286 w 1181686"/>
              <a:gd name="connsiteY2" fmla="*/ 2757267 h 4754880"/>
              <a:gd name="connsiteX3" fmla="*/ 0 w 1181686"/>
              <a:gd name="connsiteY3" fmla="*/ 4754880 h 4754880"/>
              <a:gd name="connsiteX0" fmla="*/ 1181686 w 1181686"/>
              <a:gd name="connsiteY0" fmla="*/ 0 h 4754880"/>
              <a:gd name="connsiteX1" fmla="*/ 990600 w 1181686"/>
              <a:gd name="connsiteY1" fmla="*/ 1981200 h 4754880"/>
              <a:gd name="connsiteX2" fmla="*/ 228600 w 1181686"/>
              <a:gd name="connsiteY2" fmla="*/ 2895600 h 4754880"/>
              <a:gd name="connsiteX3" fmla="*/ 0 w 1181686"/>
              <a:gd name="connsiteY3" fmla="*/ 4754880 h 47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686" h="4754880">
                <a:moveTo>
                  <a:pt x="1181686" y="0"/>
                </a:moveTo>
                <a:cubicBezTo>
                  <a:pt x="1131277" y="818271"/>
                  <a:pt x="1149448" y="1498600"/>
                  <a:pt x="990600" y="1981200"/>
                </a:cubicBezTo>
                <a:cubicBezTo>
                  <a:pt x="831752" y="2463800"/>
                  <a:pt x="393700" y="2433320"/>
                  <a:pt x="228600" y="2895600"/>
                </a:cubicBezTo>
                <a:cubicBezTo>
                  <a:pt x="63500" y="3357880"/>
                  <a:pt x="56270" y="3977639"/>
                  <a:pt x="0" y="4754880"/>
                </a:cubicBezTo>
              </a:path>
            </a:pathLst>
          </a:custGeom>
          <a:ln w="444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1" name="Object 6"/>
          <p:cNvGraphicFramePr>
            <a:graphicFrameLocks noChangeAspect="1"/>
          </p:cNvGraphicFramePr>
          <p:nvPr/>
        </p:nvGraphicFramePr>
        <p:xfrm>
          <a:off x="1358900" y="4486275"/>
          <a:ext cx="7524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9" name="Equation" r:id="rId19" imgW="355320" imgH="393480" progId="">
                  <p:embed/>
                </p:oleObj>
              </mc:Choice>
              <mc:Fallback>
                <p:oleObj name="Equation" r:id="rId19" imgW="355320" imgH="393480" progId="">
                  <p:embed/>
                  <p:pic>
                    <p:nvPicPr>
                      <p:cNvPr id="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4486275"/>
                        <a:ext cx="752475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8"/>
          <p:cNvGraphicFramePr>
            <a:graphicFrameLocks noChangeAspect="1"/>
          </p:cNvGraphicFramePr>
          <p:nvPr/>
        </p:nvGraphicFramePr>
        <p:xfrm>
          <a:off x="2105025" y="4465638"/>
          <a:ext cx="595313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10" name="Equation" r:id="rId21" imgW="330120" imgH="177480" progId="">
                  <p:embed/>
                </p:oleObj>
              </mc:Choice>
              <mc:Fallback>
                <p:oleObj name="Equation" r:id="rId21" imgW="330120" imgH="177480" progId="">
                  <p:embed/>
                  <p:pic>
                    <p:nvPicPr>
                      <p:cNvPr id="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4465638"/>
                        <a:ext cx="595313" cy="280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Oval 52"/>
          <p:cNvSpPr>
            <a:spLocks noChangeAspect="1"/>
          </p:cNvSpPr>
          <p:nvPr/>
        </p:nvSpPr>
        <p:spPr>
          <a:xfrm>
            <a:off x="2239200" y="4428000"/>
            <a:ext cx="108000" cy="1080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/>
          <p:cNvSpPr/>
          <p:nvPr/>
        </p:nvSpPr>
        <p:spPr>
          <a:xfrm>
            <a:off x="6248400" y="5867400"/>
            <a:ext cx="1443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b="1" dirty="0" smtClean="0">
                <a:ln>
                  <a:solidFill>
                    <a:srgbClr val="7A00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y= </a:t>
            </a:r>
            <a:r>
              <a:rPr lang="ru-RU" sz="3200" b="1" dirty="0" smtClean="0">
                <a:ln>
                  <a:solidFill>
                    <a:srgbClr val="7A00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tg</a:t>
            </a:r>
            <a:r>
              <a:rPr lang="en-CA" sz="3200" b="1" dirty="0" smtClean="0">
                <a:ln>
                  <a:solidFill>
                    <a:srgbClr val="7A00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x </a:t>
            </a:r>
            <a:endParaRPr lang="en-CA" sz="3200" dirty="0"/>
          </a:p>
        </p:txBody>
      </p:sp>
      <p:sp>
        <p:nvSpPr>
          <p:cNvPr id="10" name="Freeform 9"/>
          <p:cNvSpPr/>
          <p:nvPr/>
        </p:nvSpPr>
        <p:spPr>
          <a:xfrm>
            <a:off x="4536876" y="2239200"/>
            <a:ext cx="1260000" cy="4320000"/>
          </a:xfrm>
          <a:custGeom>
            <a:avLst/>
            <a:gdLst>
              <a:gd name="connsiteX0" fmla="*/ 1181686 w 1181686"/>
              <a:gd name="connsiteY0" fmla="*/ 0 h 4754880"/>
              <a:gd name="connsiteX1" fmla="*/ 928468 w 1181686"/>
              <a:gd name="connsiteY1" fmla="*/ 2096086 h 4754880"/>
              <a:gd name="connsiteX2" fmla="*/ 267286 w 1181686"/>
              <a:gd name="connsiteY2" fmla="*/ 2757267 h 4754880"/>
              <a:gd name="connsiteX3" fmla="*/ 0 w 1181686"/>
              <a:gd name="connsiteY3" fmla="*/ 4754880 h 4754880"/>
              <a:gd name="connsiteX0" fmla="*/ 1181686 w 1181686"/>
              <a:gd name="connsiteY0" fmla="*/ 0 h 4754880"/>
              <a:gd name="connsiteX1" fmla="*/ 990600 w 1181686"/>
              <a:gd name="connsiteY1" fmla="*/ 1981200 h 4754880"/>
              <a:gd name="connsiteX2" fmla="*/ 267286 w 1181686"/>
              <a:gd name="connsiteY2" fmla="*/ 2757267 h 4754880"/>
              <a:gd name="connsiteX3" fmla="*/ 0 w 1181686"/>
              <a:gd name="connsiteY3" fmla="*/ 4754880 h 4754880"/>
              <a:gd name="connsiteX0" fmla="*/ 1181686 w 1181686"/>
              <a:gd name="connsiteY0" fmla="*/ 0 h 4754880"/>
              <a:gd name="connsiteX1" fmla="*/ 990600 w 1181686"/>
              <a:gd name="connsiteY1" fmla="*/ 1981200 h 4754880"/>
              <a:gd name="connsiteX2" fmla="*/ 228600 w 1181686"/>
              <a:gd name="connsiteY2" fmla="*/ 2895600 h 4754880"/>
              <a:gd name="connsiteX3" fmla="*/ 0 w 1181686"/>
              <a:gd name="connsiteY3" fmla="*/ 4754880 h 475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686" h="4754880">
                <a:moveTo>
                  <a:pt x="1181686" y="0"/>
                </a:moveTo>
                <a:cubicBezTo>
                  <a:pt x="1131277" y="818271"/>
                  <a:pt x="1149448" y="1498600"/>
                  <a:pt x="990600" y="1981200"/>
                </a:cubicBezTo>
                <a:cubicBezTo>
                  <a:pt x="831752" y="2463800"/>
                  <a:pt x="393700" y="2433320"/>
                  <a:pt x="228600" y="2895600"/>
                </a:cubicBezTo>
                <a:cubicBezTo>
                  <a:pt x="63500" y="3357880"/>
                  <a:pt x="56270" y="3977639"/>
                  <a:pt x="0" y="4754880"/>
                </a:cubicBezTo>
              </a:path>
            </a:pathLst>
          </a:custGeom>
          <a:ln w="444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5119200" y="4428000"/>
            <a:ext cx="108000" cy="108000"/>
          </a:xfrm>
          <a:prstGeom prst="ellipse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062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31" grpId="0"/>
      <p:bldP spid="37" grpId="0"/>
      <p:bldP spid="46" grpId="0" animBg="1"/>
      <p:bldP spid="47" grpId="0" animBg="1"/>
      <p:bldP spid="50" grpId="0" animBg="1"/>
      <p:bldP spid="53" grpId="0" animBg="1"/>
      <p:bldP spid="54" grpId="0"/>
      <p:bldP spid="10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000" y="108000"/>
            <a:ext cx="8892000" cy="6660000"/>
          </a:xfrm>
          <a:prstGeom prst="rect">
            <a:avLst/>
          </a:prstGeom>
          <a:solidFill>
            <a:srgbClr val="F9FCFD"/>
          </a:solidFill>
          <a:ln w="76200" cmpd="thickThin">
            <a:solidFill>
              <a:srgbClr val="FA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151602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Գայանե</a:t>
            </a:r>
            <a:r>
              <a:rPr lang="en-CA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Սիմոնյան</a:t>
            </a:r>
            <a:endParaRPr lang="en-CA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5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1295400" y="2209800"/>
            <a:ext cx="5181600" cy="4495800"/>
            <a:chOff x="1295400" y="2209800"/>
            <a:chExt cx="5486400" cy="4495800"/>
          </a:xfrm>
        </p:grpSpPr>
        <p:pic>
          <p:nvPicPr>
            <p:cNvPr id="38914" name="Picture 2" descr="C:\Users\naira\Desktop\sinus\119815630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95400" y="2209800"/>
              <a:ext cx="5486400" cy="4495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5257800" y="3543300"/>
              <a:ext cx="1173481" cy="419100"/>
            </a:xfrm>
            <a:prstGeom prst="rect">
              <a:avLst/>
            </a:prstGeom>
            <a:solidFill>
              <a:srgbClr val="F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36865" name="Object 1"/>
            <p:cNvGraphicFramePr>
              <a:graphicFrameLocks noChangeAspect="1"/>
            </p:cNvGraphicFramePr>
            <p:nvPr/>
          </p:nvGraphicFramePr>
          <p:xfrm>
            <a:off x="5562600" y="3733800"/>
            <a:ext cx="6762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694" name="Equation" r:id="rId4" imgW="469800" imgH="177480" progId="">
                    <p:embed/>
                  </p:oleObj>
                </mc:Choice>
                <mc:Fallback>
                  <p:oleObj name="Equation" r:id="rId4" imgW="469800" imgH="177480" progId="">
                    <p:embed/>
                    <p:pic>
                      <p:nvPicPr>
                        <p:cNvPr id="36865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3733800"/>
                          <a:ext cx="6762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533400" y="228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err="1" smtClean="0">
                <a:ln w="0">
                  <a:solidFill>
                    <a:srgbClr val="005792"/>
                  </a:solidFill>
                </a:ln>
                <a:solidFill>
                  <a:srgbClr val="15A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Օգտվելով</a:t>
            </a:r>
            <a:r>
              <a:rPr lang="en-CA" sz="4000" b="1" dirty="0" smtClean="0">
                <a:ln w="0">
                  <a:solidFill>
                    <a:srgbClr val="005792"/>
                  </a:solidFill>
                </a:ln>
                <a:solidFill>
                  <a:srgbClr val="15A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 </a:t>
            </a:r>
            <a:r>
              <a:rPr lang="en-CA" sz="4000" b="1" dirty="0" err="1" smtClean="0">
                <a:ln w="0">
                  <a:solidFill>
                    <a:srgbClr val="005792"/>
                  </a:solidFill>
                </a:ln>
                <a:solidFill>
                  <a:srgbClr val="15A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գրաֆիկից</a:t>
            </a:r>
            <a:r>
              <a:rPr lang="en-CA" sz="4000" b="1" dirty="0" smtClean="0">
                <a:ln w="0">
                  <a:solidFill>
                    <a:srgbClr val="005792"/>
                  </a:solidFill>
                </a:ln>
                <a:solidFill>
                  <a:srgbClr val="15A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՝</a:t>
            </a:r>
            <a:r>
              <a:rPr lang="en-CA" sz="4000" b="1" dirty="0" smtClean="0">
                <a:ln w="0">
                  <a:solidFill>
                    <a:srgbClr val="0070C0"/>
                  </a:solidFill>
                </a:ln>
                <a:solidFill>
                  <a:srgbClr val="15A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  </a:t>
            </a:r>
            <a:endParaRPr lang="en-CA" sz="4000" b="1" dirty="0">
              <a:ln w="0">
                <a:solidFill>
                  <a:srgbClr val="0070C0"/>
                </a:solidFill>
              </a:ln>
              <a:solidFill>
                <a:srgbClr val="15A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990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200" b="1" dirty="0" err="1" smtClean="0">
                <a:ln w="0">
                  <a:solidFill>
                    <a:srgbClr val="005792"/>
                  </a:solidFill>
                </a:ln>
                <a:solidFill>
                  <a:srgbClr val="15A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թվարկենք</a:t>
            </a:r>
            <a:r>
              <a:rPr lang="en-CA" sz="4200" b="1" dirty="0" smtClean="0">
                <a:ln w="0">
                  <a:solidFill>
                    <a:srgbClr val="A40079"/>
                  </a:solidFill>
                </a:ln>
                <a:solidFill>
                  <a:srgbClr val="C80094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r>
              <a:rPr lang="en-CA" sz="4800" b="1" dirty="0" smtClean="0">
                <a:ln w="0"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r>
              <a:rPr lang="en-CA" sz="5400" b="1" dirty="0" smtClean="0">
                <a:ln w="0">
                  <a:solidFill>
                    <a:srgbClr val="7A00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y= </a:t>
            </a:r>
            <a:r>
              <a:rPr lang="ru-RU" sz="5400" b="1" dirty="0" smtClean="0">
                <a:ln w="0">
                  <a:solidFill>
                    <a:srgbClr val="7A00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tg</a:t>
            </a:r>
            <a:r>
              <a:rPr lang="en-CA" sz="5400" b="1" dirty="0" smtClean="0">
                <a:ln w="0">
                  <a:solidFill>
                    <a:srgbClr val="7A0000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x  </a:t>
            </a:r>
            <a:r>
              <a:rPr lang="en-CA" sz="4000" b="1" dirty="0" err="1" smtClean="0">
                <a:ln w="0">
                  <a:solidFill>
                    <a:srgbClr val="005792"/>
                  </a:solidFill>
                </a:ln>
                <a:solidFill>
                  <a:srgbClr val="15A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ֆունկցիայի</a:t>
            </a:r>
            <a:r>
              <a:rPr lang="en-CA" sz="48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 </a:t>
            </a:r>
            <a:r>
              <a:rPr lang="en-CA" sz="48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400" b="1" dirty="0" smtClean="0"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2000" b="1" dirty="0" smtClean="0">
                <a:ln>
                  <a:solidFill>
                    <a:srgbClr val="A40079"/>
                  </a:solidFill>
                </a:ln>
                <a:solidFill>
                  <a:srgbClr val="00FC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</a:t>
            </a:r>
            <a:endParaRPr lang="en-CA" sz="4400" b="1" dirty="0">
              <a:ln>
                <a:solidFill>
                  <a:srgbClr val="A40079"/>
                </a:solidFill>
              </a:ln>
              <a:solidFill>
                <a:srgbClr val="00FCF6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20353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err="1" smtClean="0">
                <a:ln w="0">
                  <a:solidFill>
                    <a:srgbClr val="005792"/>
                  </a:solidFill>
                </a:ln>
                <a:solidFill>
                  <a:srgbClr val="15A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հատկությունները</a:t>
            </a:r>
            <a:r>
              <a:rPr lang="en-CA" sz="4000" b="1" dirty="0" smtClean="0">
                <a:ln w="0">
                  <a:solidFill>
                    <a:srgbClr val="005792"/>
                  </a:solidFill>
                </a:ln>
                <a:solidFill>
                  <a:srgbClr val="15A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:</a:t>
            </a:r>
            <a:r>
              <a:rPr lang="en-CA" sz="4000" b="1" dirty="0" smtClean="0">
                <a:ln w="0">
                  <a:solidFill>
                    <a:srgbClr val="005792"/>
                  </a:solidFill>
                </a:ln>
                <a:solidFill>
                  <a:srgbClr val="15A0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  </a:t>
            </a:r>
            <a:endParaRPr lang="en-CA" sz="4000" b="1" dirty="0">
              <a:ln w="0">
                <a:solidFill>
                  <a:srgbClr val="005792"/>
                </a:solidFill>
              </a:ln>
              <a:solidFill>
                <a:srgbClr val="15A0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94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>
            <a:grpSpLocks/>
          </p:cNvGrpSpPr>
          <p:nvPr/>
        </p:nvGrpSpPr>
        <p:grpSpPr>
          <a:xfrm>
            <a:off x="1638518" y="45484"/>
            <a:ext cx="5981482" cy="3993116"/>
            <a:chOff x="990600" y="1782510"/>
            <a:chExt cx="7090935" cy="485069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7254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29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1636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5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8136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862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414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90600" y="1782510"/>
              <a:ext cx="7090935" cy="4850692"/>
              <a:chOff x="684000" y="1782510"/>
              <a:chExt cx="7090935" cy="485069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710852" y="1997789"/>
                <a:ext cx="0" cy="4635413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84000" y="4486800"/>
                <a:ext cx="6912000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387810" y="4419600"/>
                <a:ext cx="38712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x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34707" y="1782510"/>
                <a:ext cx="39714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y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30476" y="4419600"/>
                <a:ext cx="425197" cy="42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smtClean="0">
                    <a:latin typeface="Sylfaen" pitchFamily="18" charset="0"/>
                  </a:rPr>
                  <a:t>O</a:t>
                </a:r>
                <a:endParaRPr lang="en-CA" sz="1600" dirty="0">
                  <a:latin typeface="Sylfaen" pitchFamily="18" charset="0"/>
                </a:endParaRPr>
              </a:p>
            </p:txBody>
          </p:sp>
        </p:grp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5716800" y="4419600"/>
            <a:ext cx="3492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50" name="Equation" r:id="rId3" imgW="164880" imgH="393480" progId="">
                    <p:embed/>
                  </p:oleObj>
                </mc:Choice>
                <mc:Fallback>
                  <p:oleObj name="Equation" r:id="rId3" imgW="164880" imgH="393480" progId="">
                    <p:embed/>
                    <p:pic>
                      <p:nvPicPr>
                        <p:cNvPr id="1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800" y="4419600"/>
                          <a:ext cx="3492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4040400" y="4410075"/>
            <a:ext cx="5905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51" name="Equation" r:id="rId5" imgW="279360" imgH="393480" progId="">
                    <p:embed/>
                  </p:oleObj>
                </mc:Choice>
                <mc:Fallback>
                  <p:oleObj name="Equation" r:id="rId5" imgW="279360" imgH="393480" progId="">
                    <p:embed/>
                    <p:pic>
                      <p:nvPicPr>
                        <p:cNvPr id="1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400" y="4410075"/>
                          <a:ext cx="5905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7164600" y="4486275"/>
            <a:ext cx="5095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52" name="Equation" r:id="rId7" imgW="241200" imgH="393480" progId="">
                    <p:embed/>
                  </p:oleObj>
                </mc:Choice>
                <mc:Fallback>
                  <p:oleObj name="Equation" r:id="rId7" imgW="241200" imgH="393480" progId="">
                    <p:embed/>
                    <p:pic>
                      <p:nvPicPr>
                        <p:cNvPr id="1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600" y="4486275"/>
                          <a:ext cx="5095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2629112" y="4486275"/>
            <a:ext cx="7254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53" name="Equation" r:id="rId9" imgW="342720" imgH="393480" progId="">
                    <p:embed/>
                  </p:oleObj>
                </mc:Choice>
                <mc:Fallback>
                  <p:oleObj name="Equation" r:id="rId9" imgW="342720" imgH="393480" progId="">
                    <p:embed/>
                    <p:pic>
                      <p:nvPicPr>
                        <p:cNvPr id="1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112" y="4486275"/>
                          <a:ext cx="7254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6455529" y="4495800"/>
            <a:ext cx="295275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54" name="Equation" r:id="rId11" imgW="139680" imgH="139680" progId="">
                    <p:embed/>
                  </p:oleObj>
                </mc:Choice>
                <mc:Fallback>
                  <p:oleObj name="Equation" r:id="rId11" imgW="139680" imgH="139680" progId="">
                    <p:embed/>
                    <p:pic>
                      <p:nvPicPr>
                        <p:cNvPr id="2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5529" y="4495800"/>
                          <a:ext cx="295275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3430800" y="4495800"/>
            <a:ext cx="457200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55" name="Equation" r:id="rId13" imgW="253800" imgH="139680" progId="">
                    <p:embed/>
                  </p:oleObj>
                </mc:Choice>
                <mc:Fallback>
                  <p:oleObj name="Equation" r:id="rId13" imgW="253800" imgH="139680" progId="">
                    <p:embed/>
                    <p:pic>
                      <p:nvPicPr>
                        <p:cNvPr id="2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800" y="4495800"/>
                          <a:ext cx="457200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968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708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510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448164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514917" y="2233199"/>
              <a:ext cx="1271784" cy="4319999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1208300" y="4486275"/>
            <a:ext cx="75247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56" name="Equation" r:id="rId15" imgW="355320" imgH="393480" progId="">
                    <p:embed/>
                  </p:oleObj>
                </mc:Choice>
                <mc:Fallback>
                  <p:oleObj name="Equation" r:id="rId15" imgW="355320" imgH="393480" progId="">
                    <p:embed/>
                    <p:pic>
                      <p:nvPicPr>
                        <p:cNvPr id="2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300" y="4486275"/>
                          <a:ext cx="752475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1954425" y="4465638"/>
            <a:ext cx="595313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57" name="Equation" r:id="rId17" imgW="330120" imgH="177480" progId="">
                    <p:embed/>
                  </p:oleObj>
                </mc:Choice>
                <mc:Fallback>
                  <p:oleObj name="Equation" r:id="rId17" imgW="330120" imgH="177480" progId="">
                    <p:embed/>
                    <p:pic>
                      <p:nvPicPr>
                        <p:cNvPr id="2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425" y="4465638"/>
                          <a:ext cx="595313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102488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31" name="Group 10"/>
          <p:cNvGrpSpPr>
            <a:grpSpLocks noChangeAspect="1"/>
          </p:cNvGrpSpPr>
          <p:nvPr/>
        </p:nvGrpSpPr>
        <p:grpSpPr>
          <a:xfrm>
            <a:off x="228601" y="4114800"/>
            <a:ext cx="757899" cy="752098"/>
            <a:chOff x="381000" y="1309746"/>
            <a:chExt cx="797788" cy="657108"/>
          </a:xfrm>
        </p:grpSpPr>
        <p:grpSp>
          <p:nvGrpSpPr>
            <p:cNvPr id="32" name="Group 7"/>
            <p:cNvGrpSpPr/>
            <p:nvPr/>
          </p:nvGrpSpPr>
          <p:grpSpPr>
            <a:xfrm>
              <a:off x="381000" y="1309746"/>
              <a:ext cx="533401" cy="657108"/>
              <a:chOff x="1239466" y="3406594"/>
              <a:chExt cx="2547449" cy="3139516"/>
            </a:xfrm>
          </p:grpSpPr>
          <p:pic>
            <p:nvPicPr>
              <p:cNvPr id="34" name="Picture 3" descr="C:\Users\naira\Desktop\My documents\mat-nkar\parallelopiped\0_87f65_684f3f6_M.png"/>
              <p:cNvPicPr>
                <a:picLocks noChangeAspect="1" noChangeArrowheads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 bwMode="auto">
              <a:xfrm rot="2423958" flipV="1">
                <a:off x="1239466" y="3471576"/>
                <a:ext cx="1977665" cy="2128143"/>
              </a:xfrm>
              <a:prstGeom prst="rect">
                <a:avLst/>
              </a:prstGeom>
              <a:noFill/>
            </p:spPr>
          </p:pic>
          <p:pic>
            <p:nvPicPr>
              <p:cNvPr id="35" name="Picture 2" descr="C:\Users\naira\Desktop\My documents\mat-nkar\parallelopiped\0_87f65_684f3f6_M.png"/>
              <p:cNvPicPr>
                <a:picLocks noChangeAspect="1" noChangeArrowheads="1"/>
              </p:cNvPicPr>
              <p:nvPr/>
            </p:nvPicPr>
            <p:blipFill>
              <a:blip r:embed="rId20" cstate="print"/>
              <a:stretch>
                <a:fillRect/>
              </a:stretch>
            </p:blipFill>
            <p:spPr bwMode="auto">
              <a:xfrm flipH="1">
                <a:off x="1433223" y="3406594"/>
                <a:ext cx="2353692" cy="3139516"/>
              </a:xfrm>
              <a:prstGeom prst="rect">
                <a:avLst/>
              </a:prstGeom>
              <a:noFill/>
            </p:spPr>
          </p:pic>
        </p:grpSp>
        <p:pic>
          <p:nvPicPr>
            <p:cNvPr id="33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685800" y="1676400"/>
              <a:ext cx="492988" cy="236510"/>
            </a:xfrm>
            <a:prstGeom prst="rect">
              <a:avLst/>
            </a:prstGeom>
            <a:noFill/>
          </p:spPr>
        </p:pic>
      </p:grpSp>
      <p:sp>
        <p:nvSpPr>
          <p:cNvPr id="36" name="TextBox 35"/>
          <p:cNvSpPr txBox="1"/>
          <p:nvPr/>
        </p:nvSpPr>
        <p:spPr>
          <a:xfrm>
            <a:off x="838200" y="429202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err="1" smtClean="0">
                <a:latin typeface="Sylfaen" pitchFamily="18" charset="0"/>
              </a:rPr>
              <a:t>Որոշման</a:t>
            </a:r>
            <a:r>
              <a:rPr lang="en-CA" sz="3200" b="1" i="1" dirty="0" smtClean="0">
                <a:latin typeface="Sylfaen" pitchFamily="18" charset="0"/>
              </a:rPr>
              <a:t>  </a:t>
            </a:r>
            <a:r>
              <a:rPr lang="en-CA" sz="3200" b="1" i="1" dirty="0" err="1" smtClean="0">
                <a:latin typeface="Sylfaen" pitchFamily="18" charset="0"/>
              </a:rPr>
              <a:t>տիրույթը</a:t>
            </a:r>
            <a:endParaRPr lang="en-CA" sz="3200" b="1" dirty="0">
              <a:latin typeface="Sylfae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4800" y="5911829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err="1" smtClean="0">
                <a:latin typeface="Sylfaen" pitchFamily="18" charset="0"/>
              </a:rPr>
              <a:t>արժեքների</a:t>
            </a:r>
            <a:r>
              <a:rPr lang="en-CA" sz="3200" b="1" i="1" dirty="0" smtClean="0">
                <a:latin typeface="Sylfaen" pitchFamily="18" charset="0"/>
              </a:rPr>
              <a:t>  </a:t>
            </a:r>
            <a:r>
              <a:rPr lang="en-CA" sz="3200" b="1" i="1" dirty="0" err="1" smtClean="0">
                <a:latin typeface="Sylfaen" pitchFamily="18" charset="0"/>
              </a:rPr>
              <a:t>բազմությունը</a:t>
            </a:r>
            <a:r>
              <a:rPr lang="en-CA" sz="3200" b="1" i="1" dirty="0" smtClean="0">
                <a:latin typeface="Sylfaen" pitchFamily="18" charset="0"/>
              </a:rPr>
              <a:t>՝</a:t>
            </a:r>
            <a:endParaRPr lang="en-CA" sz="3200" b="1" i="1" dirty="0">
              <a:latin typeface="Sylfae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63000" y="43828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grpSp>
        <p:nvGrpSpPr>
          <p:cNvPr id="42" name="Group 94"/>
          <p:cNvGrpSpPr/>
          <p:nvPr/>
        </p:nvGrpSpPr>
        <p:grpSpPr>
          <a:xfrm>
            <a:off x="72000" y="72000"/>
            <a:ext cx="8977296" cy="6686083"/>
            <a:chOff x="76200" y="95523"/>
            <a:chExt cx="8923800" cy="6610077"/>
          </a:xfrm>
        </p:grpSpPr>
        <p:grpSp>
          <p:nvGrpSpPr>
            <p:cNvPr id="43" name="Group 39"/>
            <p:cNvGrpSpPr/>
            <p:nvPr/>
          </p:nvGrpSpPr>
          <p:grpSpPr>
            <a:xfrm>
              <a:off x="152399" y="152399"/>
              <a:ext cx="8847601" cy="6553201"/>
              <a:chOff x="152399" y="152399"/>
              <a:chExt cx="8847601" cy="6553201"/>
            </a:xfrm>
          </p:grpSpPr>
          <p:grpSp>
            <p:nvGrpSpPr>
              <p:cNvPr id="46" name="Group 33"/>
              <p:cNvGrpSpPr/>
              <p:nvPr/>
            </p:nvGrpSpPr>
            <p:grpSpPr>
              <a:xfrm>
                <a:off x="1656000" y="152399"/>
                <a:ext cx="7344000" cy="5658931"/>
                <a:chOff x="1656000" y="152399"/>
                <a:chExt cx="7344000" cy="5658931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656000" y="152400"/>
                  <a:ext cx="7344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991600" y="152399"/>
                  <a:ext cx="0" cy="565893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34"/>
              <p:cNvGrpSpPr/>
              <p:nvPr/>
            </p:nvGrpSpPr>
            <p:grpSpPr>
              <a:xfrm rot="10800000">
                <a:off x="152399" y="1404000"/>
                <a:ext cx="7980161" cy="5301600"/>
                <a:chOff x="1011441" y="228599"/>
                <a:chExt cx="7980161" cy="53016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rot="10800000" flipH="1">
                  <a:off x="1011441" y="228599"/>
                  <a:ext cx="7980161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 flipH="1" flipV="1">
                  <a:off x="8991599" y="238199"/>
                  <a:ext cx="2" cy="529200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76200" y="95523"/>
              <a:ext cx="1557170" cy="14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1" name="TextBox 60"/>
          <p:cNvSpPr txBox="1"/>
          <p:nvPr/>
        </p:nvSpPr>
        <p:spPr>
          <a:xfrm>
            <a:off x="2819400" y="4992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pic>
        <p:nvPicPr>
          <p:cNvPr id="62" name="Picture 15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905000" y="5029200"/>
            <a:ext cx="1019175" cy="604815"/>
          </a:xfrm>
          <a:prstGeom prst="rect">
            <a:avLst/>
          </a:prstGeom>
          <a:noFill/>
        </p:spPr>
      </p:pic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48844" name="Picture 1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4800600" y="4114800"/>
            <a:ext cx="4038600" cy="1066799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3048000" y="50540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err="1" smtClean="0">
                <a:latin typeface="Sylfaen" pitchFamily="18" charset="0"/>
              </a:rPr>
              <a:t>միջակայքերի</a:t>
            </a:r>
            <a:r>
              <a:rPr lang="en-CA" sz="3200" b="1" i="1" dirty="0" smtClean="0">
                <a:latin typeface="Sylfaen" pitchFamily="18" charset="0"/>
              </a:rPr>
              <a:t>  </a:t>
            </a:r>
            <a:r>
              <a:rPr lang="en-CA" sz="3200" b="1" i="1" dirty="0" err="1" smtClean="0">
                <a:latin typeface="Sylfaen" pitchFamily="18" charset="0"/>
              </a:rPr>
              <a:t>միավորումն</a:t>
            </a:r>
            <a:r>
              <a:rPr lang="en-CA" sz="3200" b="1" i="1" dirty="0" smtClean="0">
                <a:latin typeface="Sylfaen" pitchFamily="18" charset="0"/>
              </a:rPr>
              <a:t>  է,</a:t>
            </a:r>
            <a:endParaRPr lang="en-CA" sz="3200" b="1" dirty="0">
              <a:latin typeface="Sylfaen" pitchFamily="18" charset="0"/>
            </a:endParaRPr>
          </a:p>
        </p:txBody>
      </p:sp>
      <p:sp>
        <p:nvSpPr>
          <p:cNvPr id="24884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48846" name="Picture 14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5638800" y="5867400"/>
            <a:ext cx="2438400" cy="762554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8001000" y="5963204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5651999" y="2206800"/>
            <a:ext cx="1238386" cy="94041"/>
            <a:chOff x="5715000" y="1219200"/>
            <a:chExt cx="1198286" cy="97698"/>
          </a:xfrm>
        </p:grpSpPr>
        <p:grpSp>
          <p:nvGrpSpPr>
            <p:cNvPr id="146" name="Group 105"/>
            <p:cNvGrpSpPr/>
            <p:nvPr/>
          </p:nvGrpSpPr>
          <p:grpSpPr>
            <a:xfrm>
              <a:off x="5715000" y="1219200"/>
              <a:ext cx="1152000" cy="58800"/>
              <a:chOff x="2284760" y="2413112"/>
              <a:chExt cx="2571789" cy="58800"/>
            </a:xfrm>
          </p:grpSpPr>
          <p:grpSp>
            <p:nvGrpSpPr>
              <p:cNvPr id="149" name="Group 40"/>
              <p:cNvGrpSpPr/>
              <p:nvPr/>
            </p:nvGrpSpPr>
            <p:grpSpPr>
              <a:xfrm>
                <a:off x="2284760" y="2448000"/>
                <a:ext cx="2571789" cy="2960"/>
                <a:chOff x="2284760" y="2448000"/>
                <a:chExt cx="1552840" cy="2960"/>
              </a:xfrm>
            </p:grpSpPr>
            <p:grpSp>
              <p:nvGrpSpPr>
                <p:cNvPr id="152" name="Group 23"/>
                <p:cNvGrpSpPr/>
                <p:nvPr/>
              </p:nvGrpSpPr>
              <p:grpSpPr>
                <a:xfrm>
                  <a:off x="2284760" y="2450960"/>
                  <a:ext cx="1246800" cy="0"/>
                  <a:chOff x="2284760" y="2450960"/>
                  <a:chExt cx="1246800" cy="0"/>
                </a:xfrm>
              </p:grpSpPr>
              <p:cxnSp>
                <p:nvCxnSpPr>
                  <p:cNvPr id="158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rot="-2700000">
                    <a:off x="3046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rot="-2700000">
                    <a:off x="3122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rot="-2700000">
                    <a:off x="3199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-2700000">
                    <a:off x="3275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8900000">
                    <a:off x="3351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3" name="Group 24"/>
                <p:cNvGrpSpPr/>
                <p:nvPr/>
              </p:nvGrpSpPr>
              <p:grpSpPr>
                <a:xfrm>
                  <a:off x="3429000" y="2448000"/>
                  <a:ext cx="408600" cy="0"/>
                  <a:chOff x="2284760" y="2450960"/>
                  <a:chExt cx="408600" cy="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0" name="Straight Connector 149"/>
              <p:cNvCxnSpPr/>
              <p:nvPr/>
            </p:nvCxnSpPr>
            <p:spPr>
              <a:xfrm rot="18900000">
                <a:off x="4709702" y="2471912"/>
                <a:ext cx="143998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Oval 146"/>
            <p:cNvSpPr/>
            <p:nvPr/>
          </p:nvSpPr>
          <p:spPr>
            <a:xfrm>
              <a:off x="6826200" y="1223398"/>
              <a:ext cx="87086" cy="9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1981200" y="2206800"/>
            <a:ext cx="1228769" cy="101400"/>
            <a:chOff x="5638800" y="1219200"/>
            <a:chExt cx="1228200" cy="101400"/>
          </a:xfrm>
        </p:grpSpPr>
        <p:grpSp>
          <p:nvGrpSpPr>
            <p:cNvPr id="203" name="Group 105"/>
            <p:cNvGrpSpPr/>
            <p:nvPr/>
          </p:nvGrpSpPr>
          <p:grpSpPr>
            <a:xfrm>
              <a:off x="5715000" y="1219200"/>
              <a:ext cx="1152000" cy="58800"/>
              <a:chOff x="2284760" y="2413112"/>
              <a:chExt cx="2571789" cy="58800"/>
            </a:xfrm>
          </p:grpSpPr>
          <p:grpSp>
            <p:nvGrpSpPr>
              <p:cNvPr id="205" name="Group 40"/>
              <p:cNvGrpSpPr/>
              <p:nvPr/>
            </p:nvGrpSpPr>
            <p:grpSpPr>
              <a:xfrm>
                <a:off x="2284760" y="2448000"/>
                <a:ext cx="2571789" cy="2960"/>
                <a:chOff x="2284760" y="2448000"/>
                <a:chExt cx="1552840" cy="2960"/>
              </a:xfrm>
            </p:grpSpPr>
            <p:grpSp>
              <p:nvGrpSpPr>
                <p:cNvPr id="208" name="Group 23"/>
                <p:cNvGrpSpPr/>
                <p:nvPr/>
              </p:nvGrpSpPr>
              <p:grpSpPr>
                <a:xfrm>
                  <a:off x="2284760" y="2450960"/>
                  <a:ext cx="1246800" cy="0"/>
                  <a:chOff x="2284760" y="2450960"/>
                  <a:chExt cx="1246800" cy="0"/>
                </a:xfrm>
              </p:grpSpPr>
              <p:cxnSp>
                <p:nvCxnSpPr>
                  <p:cNvPr id="214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 rot="-2700000">
                    <a:off x="3046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>
                  <a:xfrm rot="-2700000">
                    <a:off x="3122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>
                  <a:xfrm rot="-2700000">
                    <a:off x="3199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 rot="-2700000">
                    <a:off x="3275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 rot="18900000">
                    <a:off x="3351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9" name="Group 24"/>
                <p:cNvGrpSpPr/>
                <p:nvPr/>
              </p:nvGrpSpPr>
              <p:grpSpPr>
                <a:xfrm>
                  <a:off x="3429000" y="2448000"/>
                  <a:ext cx="408600" cy="0"/>
                  <a:chOff x="2284760" y="2450960"/>
                  <a:chExt cx="408600" cy="0"/>
                </a:xfrm>
              </p:grpSpPr>
              <p:cxnSp>
                <p:nvCxnSpPr>
                  <p:cNvPr id="210" name="Straight Connector 209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06" name="Straight Connector 205"/>
              <p:cNvCxnSpPr/>
              <p:nvPr/>
            </p:nvCxnSpPr>
            <p:spPr>
              <a:xfrm rot="18900000">
                <a:off x="4709702" y="2471912"/>
                <a:ext cx="143998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Oval 203"/>
            <p:cNvSpPr/>
            <p:nvPr/>
          </p:nvSpPr>
          <p:spPr>
            <a:xfrm>
              <a:off x="5638800" y="1230600"/>
              <a:ext cx="89958" cy="9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3168000" y="2206800"/>
            <a:ext cx="1228769" cy="101400"/>
            <a:chOff x="5638800" y="1219200"/>
            <a:chExt cx="1228200" cy="101400"/>
          </a:xfrm>
        </p:grpSpPr>
        <p:grpSp>
          <p:nvGrpSpPr>
            <p:cNvPr id="175" name="Group 105"/>
            <p:cNvGrpSpPr/>
            <p:nvPr/>
          </p:nvGrpSpPr>
          <p:grpSpPr>
            <a:xfrm>
              <a:off x="5715000" y="1219200"/>
              <a:ext cx="1152000" cy="58800"/>
              <a:chOff x="2284760" y="2413112"/>
              <a:chExt cx="2571789" cy="58800"/>
            </a:xfrm>
          </p:grpSpPr>
          <p:grpSp>
            <p:nvGrpSpPr>
              <p:cNvPr id="178" name="Group 40"/>
              <p:cNvGrpSpPr/>
              <p:nvPr/>
            </p:nvGrpSpPr>
            <p:grpSpPr>
              <a:xfrm>
                <a:off x="2284760" y="2448000"/>
                <a:ext cx="2571789" cy="2960"/>
                <a:chOff x="2284760" y="2448000"/>
                <a:chExt cx="1552840" cy="2960"/>
              </a:xfrm>
            </p:grpSpPr>
            <p:grpSp>
              <p:nvGrpSpPr>
                <p:cNvPr id="181" name="Group 23"/>
                <p:cNvGrpSpPr/>
                <p:nvPr/>
              </p:nvGrpSpPr>
              <p:grpSpPr>
                <a:xfrm>
                  <a:off x="2284760" y="2450960"/>
                  <a:ext cx="1246800" cy="0"/>
                  <a:chOff x="2284760" y="2450960"/>
                  <a:chExt cx="1246800" cy="0"/>
                </a:xfrm>
              </p:grpSpPr>
              <p:cxnSp>
                <p:nvCxnSpPr>
                  <p:cNvPr id="187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>
                  <a:xfrm rot="-2700000">
                    <a:off x="3046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>
                  <a:xfrm rot="-2700000">
                    <a:off x="3122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>
                  <a:xfrm rot="-2700000">
                    <a:off x="3199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>
                  <a:xfrm rot="-2700000">
                    <a:off x="3275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>
                  <a:xfrm rot="18900000">
                    <a:off x="3351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Group 24"/>
                <p:cNvGrpSpPr/>
                <p:nvPr/>
              </p:nvGrpSpPr>
              <p:grpSpPr>
                <a:xfrm>
                  <a:off x="3429000" y="2448000"/>
                  <a:ext cx="408600" cy="0"/>
                  <a:chOff x="2284760" y="2450960"/>
                  <a:chExt cx="408600" cy="0"/>
                </a:xfrm>
              </p:grpSpPr>
              <p:cxnSp>
                <p:nvCxnSpPr>
                  <p:cNvPr id="183" name="Straight Connector 182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79" name="Straight Connector 178"/>
              <p:cNvCxnSpPr/>
              <p:nvPr/>
            </p:nvCxnSpPr>
            <p:spPr>
              <a:xfrm rot="18900000">
                <a:off x="4709702" y="2471912"/>
                <a:ext cx="143998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Oval 176"/>
            <p:cNvSpPr/>
            <p:nvPr/>
          </p:nvSpPr>
          <p:spPr>
            <a:xfrm>
              <a:off x="5638800" y="1230600"/>
              <a:ext cx="89958" cy="9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392000" y="2206800"/>
            <a:ext cx="1296000" cy="102120"/>
            <a:chOff x="5638798" y="1219200"/>
            <a:chExt cx="1277360" cy="102120"/>
          </a:xfrm>
        </p:grpSpPr>
        <p:grpSp>
          <p:nvGrpSpPr>
            <p:cNvPr id="106" name="Group 105"/>
            <p:cNvGrpSpPr/>
            <p:nvPr/>
          </p:nvGrpSpPr>
          <p:grpSpPr>
            <a:xfrm>
              <a:off x="5715000" y="1219200"/>
              <a:ext cx="1152000" cy="58800"/>
              <a:chOff x="2284760" y="2413112"/>
              <a:chExt cx="2571789" cy="58800"/>
            </a:xfrm>
          </p:grpSpPr>
          <p:grpSp>
            <p:nvGrpSpPr>
              <p:cNvPr id="107" name="Group 40"/>
              <p:cNvGrpSpPr/>
              <p:nvPr/>
            </p:nvGrpSpPr>
            <p:grpSpPr>
              <a:xfrm>
                <a:off x="2284760" y="2448000"/>
                <a:ext cx="2571789" cy="2960"/>
                <a:chOff x="2284760" y="2448000"/>
                <a:chExt cx="1552840" cy="2960"/>
              </a:xfrm>
            </p:grpSpPr>
            <p:grpSp>
              <p:nvGrpSpPr>
                <p:cNvPr id="110" name="Group 23"/>
                <p:cNvGrpSpPr/>
                <p:nvPr/>
              </p:nvGrpSpPr>
              <p:grpSpPr>
                <a:xfrm>
                  <a:off x="2284760" y="2450960"/>
                  <a:ext cx="1246800" cy="0"/>
                  <a:chOff x="2284760" y="2450960"/>
                  <a:chExt cx="1246800" cy="0"/>
                </a:xfrm>
              </p:grpSpPr>
              <p:cxnSp>
                <p:nvCxnSpPr>
                  <p:cNvPr id="127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-2700000">
                    <a:off x="3046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-2700000">
                    <a:off x="3122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-2700000">
                    <a:off x="3199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-2700000">
                    <a:off x="3275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rot="18900000">
                    <a:off x="3351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1" name="Group 24"/>
                <p:cNvGrpSpPr/>
                <p:nvPr/>
              </p:nvGrpSpPr>
              <p:grpSpPr>
                <a:xfrm>
                  <a:off x="3429000" y="2448000"/>
                  <a:ext cx="408600" cy="0"/>
                  <a:chOff x="2284760" y="2450960"/>
                  <a:chExt cx="408600" cy="0"/>
                </a:xfrm>
              </p:grpSpPr>
              <p:cxnSp>
                <p:nvCxnSpPr>
                  <p:cNvPr id="112" name="Straight Connector 111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8" name="Straight Connector 107"/>
              <p:cNvCxnSpPr/>
              <p:nvPr/>
            </p:nvCxnSpPr>
            <p:spPr>
              <a:xfrm rot="18900000">
                <a:off x="4709702" y="2471912"/>
                <a:ext cx="143998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Oval 141"/>
            <p:cNvSpPr/>
            <p:nvPr/>
          </p:nvSpPr>
          <p:spPr>
            <a:xfrm>
              <a:off x="6826200" y="1223400"/>
              <a:ext cx="89958" cy="9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3" name="Oval 142"/>
            <p:cNvSpPr/>
            <p:nvPr/>
          </p:nvSpPr>
          <p:spPr>
            <a:xfrm>
              <a:off x="5638798" y="1230600"/>
              <a:ext cx="90720" cy="90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304800" y="56489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latin typeface="Sylfaen" pitchFamily="18" charset="0"/>
              </a:rPr>
              <a:t>(</a:t>
            </a:r>
            <a:r>
              <a:rPr lang="en-CA" sz="2800" i="1" dirty="0" err="1" smtClean="0">
                <a:latin typeface="Sylfaen" pitchFamily="18" charset="0"/>
              </a:rPr>
              <a:t>տանգենսը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5715000" y="56489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err="1" smtClean="0">
                <a:latin typeface="Sylfaen" pitchFamily="18" charset="0"/>
              </a:rPr>
              <a:t>ֆունկցիա</a:t>
            </a:r>
            <a:r>
              <a:rPr lang="en-CA" sz="2800" i="1" dirty="0" smtClean="0">
                <a:latin typeface="Sylfaen" pitchFamily="18" charset="0"/>
              </a:rPr>
              <a:t>  է)</a:t>
            </a:r>
            <a:endParaRPr lang="en-CA" sz="2800" i="1" dirty="0">
              <a:latin typeface="Sylfaen" pitchFamily="18" charset="0"/>
            </a:endParaRPr>
          </a:p>
        </p:txBody>
      </p:sp>
      <p:grpSp>
        <p:nvGrpSpPr>
          <p:cNvPr id="230" name="Group 229"/>
          <p:cNvGrpSpPr>
            <a:grpSpLocks noChangeAspect="1"/>
          </p:cNvGrpSpPr>
          <p:nvPr/>
        </p:nvGrpSpPr>
        <p:grpSpPr>
          <a:xfrm>
            <a:off x="2514600" y="5562600"/>
            <a:ext cx="3128962" cy="646331"/>
            <a:chOff x="5041445" y="4114800"/>
            <a:chExt cx="3873955" cy="646331"/>
          </a:xfrm>
        </p:grpSpPr>
        <p:graphicFrame>
          <p:nvGraphicFramePr>
            <p:cNvPr id="231" name="Object 230"/>
            <p:cNvGraphicFramePr>
              <a:graphicFrameLocks noChangeAspect="1"/>
            </p:cNvGraphicFramePr>
            <p:nvPr/>
          </p:nvGraphicFramePr>
          <p:xfrm>
            <a:off x="5041445" y="4267200"/>
            <a:ext cx="31745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1758" name="Equation" r:id="rId26" imgW="139680" imgH="139680" progId="">
                    <p:embed/>
                  </p:oleObj>
                </mc:Choice>
                <mc:Fallback>
                  <p:oleObj name="Equation" r:id="rId26" imgW="139680" imgH="139680" progId="">
                    <p:embed/>
                    <p:pic>
                      <p:nvPicPr>
                        <p:cNvPr id="231" name="Object 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1445" y="4267200"/>
                          <a:ext cx="31745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2" name="TextBox 231"/>
            <p:cNvSpPr txBox="1"/>
            <p:nvPr/>
          </p:nvSpPr>
          <p:spPr>
            <a:xfrm>
              <a:off x="5410199" y="4114800"/>
              <a:ext cx="3505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Sylfaen" pitchFamily="18" charset="0"/>
                </a:rPr>
                <a:t>-</a:t>
              </a:r>
              <a:r>
                <a:rPr lang="en-CA" sz="2800" i="1" dirty="0" err="1" smtClean="0">
                  <a:latin typeface="Sylfaen" pitchFamily="18" charset="0"/>
                </a:rPr>
                <a:t>պարբերական</a:t>
              </a:r>
              <a:r>
                <a:rPr lang="en-CA" sz="3600" i="1" dirty="0" smtClean="0">
                  <a:latin typeface="Sylfaen" pitchFamily="18" charset="0"/>
                </a:rPr>
                <a:t> </a:t>
              </a:r>
              <a:r>
                <a:rPr lang="en-CA" sz="3600" b="1" dirty="0" smtClean="0">
                  <a:latin typeface="Sylfaen" pitchFamily="18" charset="0"/>
                </a:rPr>
                <a:t> </a:t>
              </a:r>
              <a:endParaRPr lang="en-CA" sz="3600" b="1" dirty="0">
                <a:latin typeface="Sylfaen" pitchFamily="18" charset="0"/>
              </a:endParaRPr>
            </a:p>
          </p:txBody>
        </p:sp>
      </p:grpSp>
      <p:cxnSp>
        <p:nvCxnSpPr>
          <p:cNvPr id="233" name="Straight Connector 232"/>
          <p:cNvCxnSpPr/>
          <p:nvPr/>
        </p:nvCxnSpPr>
        <p:spPr>
          <a:xfrm>
            <a:off x="6172200" y="4824000"/>
            <a:ext cx="6858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8001000" y="4824000"/>
            <a:ext cx="6858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6" name="Picture 2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 flipH="1">
            <a:off x="8001000" y="5796000"/>
            <a:ext cx="1100469" cy="99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138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61" grpId="0"/>
      <p:bldP spid="65" grpId="0"/>
      <p:bldP spid="69" grpId="0"/>
      <p:bldP spid="176" grpId="0"/>
      <p:bldP spid="176" grpId="1"/>
      <p:bldP spid="229" grpId="0"/>
      <p:bldP spid="2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94"/>
          <p:cNvGrpSpPr/>
          <p:nvPr/>
        </p:nvGrpSpPr>
        <p:grpSpPr>
          <a:xfrm>
            <a:off x="72000" y="72000"/>
            <a:ext cx="8977296" cy="6686083"/>
            <a:chOff x="76200" y="95523"/>
            <a:chExt cx="8923800" cy="6610077"/>
          </a:xfrm>
        </p:grpSpPr>
        <p:grpSp>
          <p:nvGrpSpPr>
            <p:cNvPr id="231" name="Group 39"/>
            <p:cNvGrpSpPr/>
            <p:nvPr/>
          </p:nvGrpSpPr>
          <p:grpSpPr>
            <a:xfrm>
              <a:off x="152399" y="152399"/>
              <a:ext cx="8847601" cy="6553201"/>
              <a:chOff x="152399" y="152399"/>
              <a:chExt cx="8847601" cy="6553201"/>
            </a:xfrm>
          </p:grpSpPr>
          <p:grpSp>
            <p:nvGrpSpPr>
              <p:cNvPr id="232" name="Group 19"/>
              <p:cNvGrpSpPr/>
              <p:nvPr/>
            </p:nvGrpSpPr>
            <p:grpSpPr>
              <a:xfrm rot="10800000">
                <a:off x="7772399" y="5333999"/>
                <a:ext cx="1090163" cy="1018379"/>
                <a:chOff x="290164" y="739850"/>
                <a:chExt cx="1541264" cy="1543732"/>
              </a:xfrm>
            </p:grpSpPr>
            <p:grpSp>
              <p:nvGrpSpPr>
                <p:cNvPr id="234" name="Group 6"/>
                <p:cNvGrpSpPr/>
                <p:nvPr/>
              </p:nvGrpSpPr>
              <p:grpSpPr>
                <a:xfrm>
                  <a:off x="290164" y="1156569"/>
                  <a:ext cx="1541264" cy="1127013"/>
                  <a:chOff x="290164" y="1080367"/>
                  <a:chExt cx="1541264" cy="1127014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290164" y="1080367"/>
                    <a:ext cx="957665" cy="839444"/>
                  </a:xfrm>
                  <a:prstGeom prst="roundRect">
                    <a:avLst>
                      <a:gd name="adj" fmla="val 2667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7" name="Rounded Rectangle 5"/>
                  <p:cNvSpPr/>
                  <p:nvPr/>
                </p:nvSpPr>
                <p:spPr>
                  <a:xfrm>
                    <a:off x="323194" y="1283311"/>
                    <a:ext cx="1508234" cy="924070"/>
                  </a:xfrm>
                  <a:prstGeom prst="roundRect">
                    <a:avLst>
                      <a:gd name="adj" fmla="val 3208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53" name="Rounded Rectangle 52"/>
                <p:cNvSpPr/>
                <p:nvPr/>
              </p:nvSpPr>
              <p:spPr>
                <a:xfrm>
                  <a:off x="712387" y="739850"/>
                  <a:ext cx="1040216" cy="6317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235" name="Group 33"/>
              <p:cNvGrpSpPr/>
              <p:nvPr/>
            </p:nvGrpSpPr>
            <p:grpSpPr>
              <a:xfrm>
                <a:off x="1656000" y="152399"/>
                <a:ext cx="7344000" cy="5658931"/>
                <a:chOff x="1656000" y="152399"/>
                <a:chExt cx="7344000" cy="5658931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656000" y="152400"/>
                  <a:ext cx="7344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991600" y="152399"/>
                  <a:ext cx="0" cy="565893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"/>
              <p:cNvGrpSpPr/>
              <p:nvPr/>
            </p:nvGrpSpPr>
            <p:grpSpPr>
              <a:xfrm rot="10800000">
                <a:off x="152399" y="1404000"/>
                <a:ext cx="7980161" cy="5301600"/>
                <a:chOff x="1011441" y="228599"/>
                <a:chExt cx="7980161" cy="53016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rot="10800000" flipH="1">
                  <a:off x="1011441" y="228599"/>
                  <a:ext cx="7980161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 flipH="1" flipV="1">
                  <a:off x="8991599" y="238199"/>
                  <a:ext cx="2" cy="529200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6200" y="95523"/>
              <a:ext cx="1557170" cy="14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Group 29"/>
          <p:cNvGrpSpPr>
            <a:grpSpLocks/>
          </p:cNvGrpSpPr>
          <p:nvPr/>
        </p:nvGrpSpPr>
        <p:grpSpPr>
          <a:xfrm>
            <a:off x="1638518" y="45484"/>
            <a:ext cx="5981482" cy="3993116"/>
            <a:chOff x="990600" y="1782510"/>
            <a:chExt cx="7090935" cy="485069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7254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29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1636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5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8136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862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414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0" name="Group 9"/>
            <p:cNvGrpSpPr/>
            <p:nvPr/>
          </p:nvGrpSpPr>
          <p:grpSpPr>
            <a:xfrm>
              <a:off x="990600" y="1782510"/>
              <a:ext cx="7090935" cy="4850692"/>
              <a:chOff x="684000" y="1782510"/>
              <a:chExt cx="7090935" cy="485069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710852" y="1997789"/>
                <a:ext cx="0" cy="4635413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84000" y="4486800"/>
                <a:ext cx="6912000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387810" y="4419600"/>
                <a:ext cx="38712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x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34707" y="1782510"/>
                <a:ext cx="39714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y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30476" y="4419600"/>
                <a:ext cx="425197" cy="42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smtClean="0">
                    <a:latin typeface="Sylfaen" pitchFamily="18" charset="0"/>
                  </a:rPr>
                  <a:t>O</a:t>
                </a:r>
                <a:endParaRPr lang="en-CA" sz="1600" dirty="0">
                  <a:latin typeface="Sylfaen" pitchFamily="18" charset="0"/>
                </a:endParaRPr>
              </a:p>
            </p:txBody>
          </p:sp>
        </p:grp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5716800" y="4419600"/>
            <a:ext cx="3492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74" name="Equation" r:id="rId4" imgW="164880" imgH="393480" progId="">
                    <p:embed/>
                  </p:oleObj>
                </mc:Choice>
                <mc:Fallback>
                  <p:oleObj name="Equation" r:id="rId4" imgW="164880" imgH="393480" progId="">
                    <p:embed/>
                    <p:pic>
                      <p:nvPicPr>
                        <p:cNvPr id="1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800" y="4419600"/>
                          <a:ext cx="3492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4040400" y="4410075"/>
            <a:ext cx="5905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75" name="Equation" r:id="rId6" imgW="279360" imgH="393480" progId="">
                    <p:embed/>
                  </p:oleObj>
                </mc:Choice>
                <mc:Fallback>
                  <p:oleObj name="Equation" r:id="rId6" imgW="279360" imgH="393480" progId="">
                    <p:embed/>
                    <p:pic>
                      <p:nvPicPr>
                        <p:cNvPr id="1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400" y="4410075"/>
                          <a:ext cx="5905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7164600" y="4486275"/>
            <a:ext cx="5095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76" name="Equation" r:id="rId8" imgW="241200" imgH="393480" progId="">
                    <p:embed/>
                  </p:oleObj>
                </mc:Choice>
                <mc:Fallback>
                  <p:oleObj name="Equation" r:id="rId8" imgW="241200" imgH="393480" progId="">
                    <p:embed/>
                    <p:pic>
                      <p:nvPicPr>
                        <p:cNvPr id="1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600" y="4486275"/>
                          <a:ext cx="5095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2629112" y="4486275"/>
            <a:ext cx="7254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77" name="Equation" r:id="rId10" imgW="342720" imgH="393480" progId="">
                    <p:embed/>
                  </p:oleObj>
                </mc:Choice>
                <mc:Fallback>
                  <p:oleObj name="Equation" r:id="rId10" imgW="342720" imgH="393480" progId="">
                    <p:embed/>
                    <p:pic>
                      <p:nvPicPr>
                        <p:cNvPr id="1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112" y="4486275"/>
                          <a:ext cx="7254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6455529" y="4495800"/>
            <a:ext cx="295275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78" name="Equation" r:id="rId12" imgW="139680" imgH="139680" progId="">
                    <p:embed/>
                  </p:oleObj>
                </mc:Choice>
                <mc:Fallback>
                  <p:oleObj name="Equation" r:id="rId12" imgW="139680" imgH="139680" progId="">
                    <p:embed/>
                    <p:pic>
                      <p:nvPicPr>
                        <p:cNvPr id="2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5529" y="4495800"/>
                          <a:ext cx="295275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3430800" y="4495800"/>
            <a:ext cx="457200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79" name="Equation" r:id="rId14" imgW="253800" imgH="139680" progId="">
                    <p:embed/>
                  </p:oleObj>
                </mc:Choice>
                <mc:Fallback>
                  <p:oleObj name="Equation" r:id="rId14" imgW="253800" imgH="139680" progId="">
                    <p:embed/>
                    <p:pic>
                      <p:nvPicPr>
                        <p:cNvPr id="2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800" y="4495800"/>
                          <a:ext cx="457200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968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708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510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448164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514917" y="2233199"/>
              <a:ext cx="1271784" cy="4319999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1208300" y="4486275"/>
            <a:ext cx="75247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80" name="Equation" r:id="rId16" imgW="355320" imgH="393480" progId="">
                    <p:embed/>
                  </p:oleObj>
                </mc:Choice>
                <mc:Fallback>
                  <p:oleObj name="Equation" r:id="rId16" imgW="355320" imgH="393480" progId="">
                    <p:embed/>
                    <p:pic>
                      <p:nvPicPr>
                        <p:cNvPr id="2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300" y="4486275"/>
                          <a:ext cx="752475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1954425" y="4465638"/>
            <a:ext cx="595313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81" name="Equation" r:id="rId18" imgW="330120" imgH="177480" progId="">
                    <p:embed/>
                  </p:oleObj>
                </mc:Choice>
                <mc:Fallback>
                  <p:oleObj name="Equation" r:id="rId18" imgW="330120" imgH="177480" progId="">
                    <p:embed/>
                    <p:pic>
                      <p:nvPicPr>
                        <p:cNvPr id="2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425" y="4465638"/>
                          <a:ext cx="595313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102488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572000" y="5943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1" name="TextBox 60"/>
          <p:cNvSpPr txBox="1"/>
          <p:nvPr/>
        </p:nvSpPr>
        <p:spPr>
          <a:xfrm>
            <a:off x="6019799" y="5943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4884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2067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37" name="Group 144"/>
          <p:cNvGrpSpPr/>
          <p:nvPr/>
        </p:nvGrpSpPr>
        <p:grpSpPr>
          <a:xfrm>
            <a:off x="5651999" y="2206800"/>
            <a:ext cx="1238386" cy="94041"/>
            <a:chOff x="5715000" y="1219200"/>
            <a:chExt cx="1198286" cy="97698"/>
          </a:xfrm>
        </p:grpSpPr>
        <p:grpSp>
          <p:nvGrpSpPr>
            <p:cNvPr id="238" name="Group 105"/>
            <p:cNvGrpSpPr/>
            <p:nvPr/>
          </p:nvGrpSpPr>
          <p:grpSpPr>
            <a:xfrm>
              <a:off x="5715000" y="1219200"/>
              <a:ext cx="1152000" cy="58800"/>
              <a:chOff x="2284760" y="2413112"/>
              <a:chExt cx="2571789" cy="58800"/>
            </a:xfrm>
          </p:grpSpPr>
          <p:grpSp>
            <p:nvGrpSpPr>
              <p:cNvPr id="239" name="Group 40"/>
              <p:cNvGrpSpPr/>
              <p:nvPr/>
            </p:nvGrpSpPr>
            <p:grpSpPr>
              <a:xfrm>
                <a:off x="2284760" y="2448000"/>
                <a:ext cx="2571789" cy="2960"/>
                <a:chOff x="2284760" y="2448000"/>
                <a:chExt cx="1552840" cy="2960"/>
              </a:xfrm>
            </p:grpSpPr>
            <p:grpSp>
              <p:nvGrpSpPr>
                <p:cNvPr id="240" name="Group 23"/>
                <p:cNvGrpSpPr/>
                <p:nvPr/>
              </p:nvGrpSpPr>
              <p:grpSpPr>
                <a:xfrm>
                  <a:off x="2284760" y="2450960"/>
                  <a:ext cx="1246800" cy="0"/>
                  <a:chOff x="2284760" y="2450960"/>
                  <a:chExt cx="1246800" cy="0"/>
                </a:xfrm>
              </p:grpSpPr>
              <p:cxnSp>
                <p:nvCxnSpPr>
                  <p:cNvPr id="158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rot="-2700000">
                    <a:off x="3046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rot="-2700000">
                    <a:off x="3122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rot="-2700000">
                    <a:off x="3199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-2700000">
                    <a:off x="3275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8900000">
                    <a:off x="3351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1" name="Group 24"/>
                <p:cNvGrpSpPr/>
                <p:nvPr/>
              </p:nvGrpSpPr>
              <p:grpSpPr>
                <a:xfrm>
                  <a:off x="3429000" y="2448000"/>
                  <a:ext cx="408600" cy="0"/>
                  <a:chOff x="2284760" y="2450960"/>
                  <a:chExt cx="408600" cy="0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50" name="Straight Connector 149"/>
              <p:cNvCxnSpPr/>
              <p:nvPr/>
            </p:nvCxnSpPr>
            <p:spPr>
              <a:xfrm rot="18900000">
                <a:off x="4709702" y="2471912"/>
                <a:ext cx="143998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Oval 146"/>
            <p:cNvSpPr/>
            <p:nvPr/>
          </p:nvSpPr>
          <p:spPr>
            <a:xfrm>
              <a:off x="6826200" y="1223398"/>
              <a:ext cx="87086" cy="9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42" name="Group 201"/>
          <p:cNvGrpSpPr/>
          <p:nvPr/>
        </p:nvGrpSpPr>
        <p:grpSpPr>
          <a:xfrm>
            <a:off x="1981200" y="2206800"/>
            <a:ext cx="1228769" cy="101400"/>
            <a:chOff x="5638800" y="1219200"/>
            <a:chExt cx="1228200" cy="101400"/>
          </a:xfrm>
        </p:grpSpPr>
        <p:grpSp>
          <p:nvGrpSpPr>
            <p:cNvPr id="243" name="Group 105"/>
            <p:cNvGrpSpPr/>
            <p:nvPr/>
          </p:nvGrpSpPr>
          <p:grpSpPr>
            <a:xfrm>
              <a:off x="5715000" y="1219200"/>
              <a:ext cx="1152000" cy="58800"/>
              <a:chOff x="2284760" y="2413112"/>
              <a:chExt cx="2571789" cy="58800"/>
            </a:xfrm>
          </p:grpSpPr>
          <p:grpSp>
            <p:nvGrpSpPr>
              <p:cNvPr id="244" name="Group 40"/>
              <p:cNvGrpSpPr/>
              <p:nvPr/>
            </p:nvGrpSpPr>
            <p:grpSpPr>
              <a:xfrm>
                <a:off x="2284760" y="2448000"/>
                <a:ext cx="2571789" cy="2960"/>
                <a:chOff x="2284760" y="2448000"/>
                <a:chExt cx="1552840" cy="2960"/>
              </a:xfrm>
            </p:grpSpPr>
            <p:grpSp>
              <p:nvGrpSpPr>
                <p:cNvPr id="245" name="Group 23"/>
                <p:cNvGrpSpPr/>
                <p:nvPr/>
              </p:nvGrpSpPr>
              <p:grpSpPr>
                <a:xfrm>
                  <a:off x="2284760" y="2450960"/>
                  <a:ext cx="1246800" cy="0"/>
                  <a:chOff x="2284760" y="2450960"/>
                  <a:chExt cx="1246800" cy="0"/>
                </a:xfrm>
              </p:grpSpPr>
              <p:cxnSp>
                <p:nvCxnSpPr>
                  <p:cNvPr id="214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>
                  <a:xfrm rot="-2700000">
                    <a:off x="3046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>
                  <a:xfrm rot="-2700000">
                    <a:off x="3122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>
                  <a:xfrm rot="-2700000">
                    <a:off x="3199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 rot="-2700000">
                    <a:off x="3275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>
                  <a:xfrm rot="18900000">
                    <a:off x="3351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" name="Group 24"/>
                <p:cNvGrpSpPr/>
                <p:nvPr/>
              </p:nvGrpSpPr>
              <p:grpSpPr>
                <a:xfrm>
                  <a:off x="3429000" y="2448000"/>
                  <a:ext cx="408600" cy="0"/>
                  <a:chOff x="2284760" y="2450960"/>
                  <a:chExt cx="408600" cy="0"/>
                </a:xfrm>
              </p:grpSpPr>
              <p:cxnSp>
                <p:nvCxnSpPr>
                  <p:cNvPr id="210" name="Straight Connector 209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06" name="Straight Connector 205"/>
              <p:cNvCxnSpPr/>
              <p:nvPr/>
            </p:nvCxnSpPr>
            <p:spPr>
              <a:xfrm rot="18900000">
                <a:off x="4709702" y="2471912"/>
                <a:ext cx="143998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Oval 203"/>
            <p:cNvSpPr/>
            <p:nvPr/>
          </p:nvSpPr>
          <p:spPr>
            <a:xfrm>
              <a:off x="5638800" y="1230600"/>
              <a:ext cx="89958" cy="9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47" name="Group 173"/>
          <p:cNvGrpSpPr/>
          <p:nvPr/>
        </p:nvGrpSpPr>
        <p:grpSpPr>
          <a:xfrm>
            <a:off x="3168000" y="2206800"/>
            <a:ext cx="1228769" cy="101400"/>
            <a:chOff x="5638800" y="1219200"/>
            <a:chExt cx="1228200" cy="101400"/>
          </a:xfrm>
        </p:grpSpPr>
        <p:grpSp>
          <p:nvGrpSpPr>
            <p:cNvPr id="248" name="Group 105"/>
            <p:cNvGrpSpPr/>
            <p:nvPr/>
          </p:nvGrpSpPr>
          <p:grpSpPr>
            <a:xfrm>
              <a:off x="5715000" y="1219200"/>
              <a:ext cx="1152000" cy="58800"/>
              <a:chOff x="2284760" y="2413112"/>
              <a:chExt cx="2571789" cy="58800"/>
            </a:xfrm>
          </p:grpSpPr>
          <p:grpSp>
            <p:nvGrpSpPr>
              <p:cNvPr id="249" name="Group 40"/>
              <p:cNvGrpSpPr/>
              <p:nvPr/>
            </p:nvGrpSpPr>
            <p:grpSpPr>
              <a:xfrm>
                <a:off x="2284760" y="2448000"/>
                <a:ext cx="2571789" cy="2960"/>
                <a:chOff x="2284760" y="2448000"/>
                <a:chExt cx="1552840" cy="2960"/>
              </a:xfrm>
            </p:grpSpPr>
            <p:grpSp>
              <p:nvGrpSpPr>
                <p:cNvPr id="250" name="Group 23"/>
                <p:cNvGrpSpPr/>
                <p:nvPr/>
              </p:nvGrpSpPr>
              <p:grpSpPr>
                <a:xfrm>
                  <a:off x="2284760" y="2450960"/>
                  <a:ext cx="1246800" cy="0"/>
                  <a:chOff x="2284760" y="2450960"/>
                  <a:chExt cx="1246800" cy="0"/>
                </a:xfrm>
              </p:grpSpPr>
              <p:cxnSp>
                <p:nvCxnSpPr>
                  <p:cNvPr id="187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>
                  <a:xfrm rot="-2700000">
                    <a:off x="3046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>
                  <a:xfrm rot="-2700000">
                    <a:off x="3122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>
                  <a:xfrm rot="-2700000">
                    <a:off x="3199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>
                  <a:xfrm rot="-2700000">
                    <a:off x="3275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>
                  <a:xfrm rot="18900000">
                    <a:off x="3351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1" name="Group 24"/>
                <p:cNvGrpSpPr/>
                <p:nvPr/>
              </p:nvGrpSpPr>
              <p:grpSpPr>
                <a:xfrm>
                  <a:off x="3429000" y="2448000"/>
                  <a:ext cx="408600" cy="0"/>
                  <a:chOff x="2284760" y="2450960"/>
                  <a:chExt cx="408600" cy="0"/>
                </a:xfrm>
              </p:grpSpPr>
              <p:cxnSp>
                <p:nvCxnSpPr>
                  <p:cNvPr id="183" name="Straight Connector 182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79" name="Straight Connector 178"/>
              <p:cNvCxnSpPr/>
              <p:nvPr/>
            </p:nvCxnSpPr>
            <p:spPr>
              <a:xfrm rot="18900000">
                <a:off x="4709702" y="2471912"/>
                <a:ext cx="143998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Oval 176"/>
            <p:cNvSpPr/>
            <p:nvPr/>
          </p:nvSpPr>
          <p:spPr>
            <a:xfrm>
              <a:off x="5638800" y="1230600"/>
              <a:ext cx="89958" cy="9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2" name="Group 143"/>
          <p:cNvGrpSpPr/>
          <p:nvPr/>
        </p:nvGrpSpPr>
        <p:grpSpPr>
          <a:xfrm>
            <a:off x="4392000" y="2206800"/>
            <a:ext cx="1296000" cy="102120"/>
            <a:chOff x="5638798" y="1219200"/>
            <a:chExt cx="1277360" cy="102120"/>
          </a:xfrm>
        </p:grpSpPr>
        <p:grpSp>
          <p:nvGrpSpPr>
            <p:cNvPr id="253" name="Group 105"/>
            <p:cNvGrpSpPr/>
            <p:nvPr/>
          </p:nvGrpSpPr>
          <p:grpSpPr>
            <a:xfrm>
              <a:off x="5715000" y="1219200"/>
              <a:ext cx="1152000" cy="58800"/>
              <a:chOff x="2284760" y="2413112"/>
              <a:chExt cx="2571789" cy="58800"/>
            </a:xfrm>
          </p:grpSpPr>
          <p:grpSp>
            <p:nvGrpSpPr>
              <p:cNvPr id="254" name="Group 40"/>
              <p:cNvGrpSpPr/>
              <p:nvPr/>
            </p:nvGrpSpPr>
            <p:grpSpPr>
              <a:xfrm>
                <a:off x="2284760" y="2448000"/>
                <a:ext cx="2571789" cy="2960"/>
                <a:chOff x="2284760" y="2448000"/>
                <a:chExt cx="1552840" cy="2960"/>
              </a:xfrm>
            </p:grpSpPr>
            <p:grpSp>
              <p:nvGrpSpPr>
                <p:cNvPr id="255" name="Group 23"/>
                <p:cNvGrpSpPr/>
                <p:nvPr/>
              </p:nvGrpSpPr>
              <p:grpSpPr>
                <a:xfrm>
                  <a:off x="2284760" y="2450960"/>
                  <a:ext cx="1246800" cy="0"/>
                  <a:chOff x="2284760" y="2450960"/>
                  <a:chExt cx="1246800" cy="0"/>
                </a:xfrm>
              </p:grpSpPr>
              <p:cxnSp>
                <p:nvCxnSpPr>
                  <p:cNvPr id="127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1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-2700000">
                    <a:off x="3046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-2700000">
                    <a:off x="3122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-2700000">
                    <a:off x="3199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-2700000">
                    <a:off x="3275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rot="18900000">
                    <a:off x="3351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2" name="Group 24"/>
                <p:cNvGrpSpPr/>
                <p:nvPr/>
              </p:nvGrpSpPr>
              <p:grpSpPr>
                <a:xfrm>
                  <a:off x="3429000" y="2448000"/>
                  <a:ext cx="408600" cy="0"/>
                  <a:chOff x="2284760" y="2450960"/>
                  <a:chExt cx="408600" cy="0"/>
                </a:xfrm>
              </p:grpSpPr>
              <p:cxnSp>
                <p:nvCxnSpPr>
                  <p:cNvPr id="112" name="Straight Connector 111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08" name="Straight Connector 107"/>
              <p:cNvCxnSpPr/>
              <p:nvPr/>
            </p:nvCxnSpPr>
            <p:spPr>
              <a:xfrm rot="18900000">
                <a:off x="4709702" y="2471912"/>
                <a:ext cx="143998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Oval 141"/>
            <p:cNvSpPr/>
            <p:nvPr/>
          </p:nvSpPr>
          <p:spPr>
            <a:xfrm>
              <a:off x="6826200" y="1223400"/>
              <a:ext cx="89958" cy="9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3" name="Oval 142"/>
            <p:cNvSpPr/>
            <p:nvPr/>
          </p:nvSpPr>
          <p:spPr>
            <a:xfrm>
              <a:off x="5638798" y="1230600"/>
              <a:ext cx="90720" cy="90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174" name="Group 173"/>
          <p:cNvGrpSpPr>
            <a:grpSpLocks noChangeAspect="1"/>
          </p:cNvGrpSpPr>
          <p:nvPr/>
        </p:nvGrpSpPr>
        <p:grpSpPr>
          <a:xfrm>
            <a:off x="216000" y="3962400"/>
            <a:ext cx="821548" cy="777185"/>
            <a:chOff x="304800" y="3200400"/>
            <a:chExt cx="873988" cy="826793"/>
          </a:xfrm>
        </p:grpSpPr>
        <p:pic>
          <p:nvPicPr>
            <p:cNvPr id="175" name="Picture 2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304800" y="3200400"/>
              <a:ext cx="508000" cy="826793"/>
            </a:xfrm>
            <a:prstGeom prst="rect">
              <a:avLst/>
            </a:prstGeom>
            <a:noFill/>
          </p:spPr>
        </p:pic>
        <p:pic>
          <p:nvPicPr>
            <p:cNvPr id="176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685800" y="3657600"/>
              <a:ext cx="492988" cy="297984"/>
            </a:xfrm>
            <a:prstGeom prst="rect">
              <a:avLst/>
            </a:prstGeom>
            <a:noFill/>
          </p:spPr>
        </p:pic>
      </p:grpSp>
      <p:sp>
        <p:nvSpPr>
          <p:cNvPr id="178" name="TextBox 177"/>
          <p:cNvSpPr txBox="1"/>
          <p:nvPr/>
        </p:nvSpPr>
        <p:spPr>
          <a:xfrm>
            <a:off x="6096000" y="4724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err="1" smtClean="0">
                <a:latin typeface="Sylfaen" pitchFamily="18" charset="0"/>
              </a:rPr>
              <a:t>ֆունկցիա</a:t>
            </a:r>
            <a:r>
              <a:rPr lang="en-CA" sz="3200" b="1" i="1" dirty="0" smtClean="0">
                <a:latin typeface="Sylfaen" pitchFamily="18" charset="0"/>
              </a:rPr>
              <a:t>  է,</a:t>
            </a:r>
            <a:endParaRPr lang="en-CA" sz="3200" b="1" i="1" dirty="0">
              <a:latin typeface="Sylfaen" pitchFamily="18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4953000" y="4154269"/>
            <a:ext cx="3810000" cy="646331"/>
            <a:chOff x="5105400" y="4078069"/>
            <a:chExt cx="3810000" cy="646331"/>
          </a:xfrm>
        </p:grpSpPr>
        <p:graphicFrame>
          <p:nvGraphicFramePr>
            <p:cNvPr id="182" name="Object 181"/>
            <p:cNvGraphicFramePr>
              <a:graphicFrameLocks noChangeAspect="1"/>
            </p:cNvGraphicFramePr>
            <p:nvPr/>
          </p:nvGraphicFramePr>
          <p:xfrm>
            <a:off x="5105400" y="4191000"/>
            <a:ext cx="381000" cy="456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782" name="Equation" r:id="rId22" imgW="139680" imgH="139680" progId="">
                    <p:embed/>
                  </p:oleObj>
                </mc:Choice>
                <mc:Fallback>
                  <p:oleObj name="Equation" r:id="rId22" imgW="139680" imgH="139680" progId="">
                    <p:embed/>
                    <p:pic>
                      <p:nvPicPr>
                        <p:cNvPr id="182" name="Object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4191000"/>
                          <a:ext cx="381000" cy="4568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2" name="TextBox 201"/>
            <p:cNvSpPr txBox="1"/>
            <p:nvPr/>
          </p:nvSpPr>
          <p:spPr>
            <a:xfrm>
              <a:off x="5410200" y="4078069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Sylfaen" pitchFamily="18" charset="0"/>
                </a:rPr>
                <a:t>-</a:t>
              </a:r>
              <a:r>
                <a:rPr lang="en-CA" sz="3200" b="1" i="1" dirty="0" err="1" smtClean="0">
                  <a:latin typeface="Sylfaen" pitchFamily="18" charset="0"/>
                </a:rPr>
                <a:t>պարբերական</a:t>
              </a:r>
              <a:r>
                <a:rPr lang="en-CA" sz="3200" b="1" i="1" dirty="0" smtClean="0">
                  <a:latin typeface="Sylfaen" pitchFamily="18" charset="0"/>
                </a:rPr>
                <a:t> </a:t>
              </a:r>
              <a:r>
                <a:rPr lang="en-CA" sz="3600" b="1" i="1" dirty="0" smtClean="0">
                  <a:latin typeface="Sylfaen" pitchFamily="18" charset="0"/>
                </a:rPr>
                <a:t> </a:t>
              </a:r>
              <a:endParaRPr lang="en-CA" sz="3600" b="1" i="1" dirty="0">
                <a:latin typeface="Sylfaen" pitchFamily="18" charset="0"/>
              </a:endParaRPr>
            </a:p>
          </p:txBody>
        </p:sp>
        <p:cxnSp>
          <p:nvCxnSpPr>
            <p:cNvPr id="203" name="Straight Connector 202"/>
            <p:cNvCxnSpPr/>
            <p:nvPr/>
          </p:nvCxnSpPr>
          <p:spPr>
            <a:xfrm>
              <a:off x="5105400" y="4569000"/>
              <a:ext cx="3312000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TextBox 204"/>
          <p:cNvSpPr txBox="1"/>
          <p:nvPr/>
        </p:nvSpPr>
        <p:spPr>
          <a:xfrm>
            <a:off x="990600" y="4193738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err="1" smtClean="0">
                <a:latin typeface="Sylfaen" pitchFamily="18" charset="0"/>
              </a:rPr>
              <a:t>տանգենսը</a:t>
            </a:r>
            <a:r>
              <a:rPr lang="en-CA" sz="3200" b="1" i="1" dirty="0" smtClean="0">
                <a:latin typeface="Sylfaen" pitchFamily="18" charset="0"/>
              </a:rPr>
              <a:t>  </a:t>
            </a:r>
            <a:r>
              <a:rPr lang="en-CA" sz="3200" b="1" i="1" u="heavy" dirty="0" err="1" smtClean="0"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կենտ</a:t>
            </a:r>
            <a:r>
              <a:rPr lang="en-CA" sz="3200" b="1" i="1" u="heavy" dirty="0" smtClean="0"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</a:t>
            </a:r>
            <a:r>
              <a:rPr lang="en-CA" sz="3200" b="1" i="1" dirty="0" smtClean="0">
                <a:latin typeface="Sylfaen" pitchFamily="18" charset="0"/>
              </a:rPr>
              <a:t> և   </a:t>
            </a:r>
            <a:endParaRPr lang="en-CA" sz="3200" b="1" i="1" dirty="0">
              <a:latin typeface="Sylfaen" pitchFamily="18" charset="0"/>
            </a:endParaRPr>
          </a:p>
        </p:txBody>
      </p:sp>
      <p:grpSp>
        <p:nvGrpSpPr>
          <p:cNvPr id="208" name="Group 207"/>
          <p:cNvGrpSpPr>
            <a:grpSpLocks noChangeAspect="1"/>
          </p:cNvGrpSpPr>
          <p:nvPr/>
        </p:nvGrpSpPr>
        <p:grpSpPr>
          <a:xfrm>
            <a:off x="180000" y="5094982"/>
            <a:ext cx="708286" cy="756000"/>
            <a:chOff x="304800" y="3275130"/>
            <a:chExt cx="830808" cy="763470"/>
          </a:xfrm>
        </p:grpSpPr>
        <p:pic>
          <p:nvPicPr>
            <p:cNvPr id="209" name="Picture 2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304800" y="3275130"/>
              <a:ext cx="508000" cy="763470"/>
            </a:xfrm>
            <a:prstGeom prst="rect">
              <a:avLst/>
            </a:prstGeom>
            <a:noFill/>
          </p:spPr>
        </p:pic>
        <p:pic>
          <p:nvPicPr>
            <p:cNvPr id="256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642619" y="3657600"/>
              <a:ext cx="492989" cy="297984"/>
            </a:xfrm>
            <a:prstGeom prst="rect">
              <a:avLst/>
            </a:prstGeom>
            <a:noFill/>
          </p:spPr>
        </p:pic>
      </p:grpSp>
      <p:sp>
        <p:nvSpPr>
          <p:cNvPr id="257" name="TextBox 256"/>
          <p:cNvSpPr txBox="1"/>
          <p:nvPr/>
        </p:nvSpPr>
        <p:spPr>
          <a:xfrm>
            <a:off x="666000" y="5323582"/>
            <a:ext cx="83820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dirty="0" err="1" smtClean="0">
                <a:latin typeface="Sylfaen" pitchFamily="18" charset="0"/>
              </a:rPr>
              <a:t>տանգենսի</a:t>
            </a:r>
            <a:r>
              <a:rPr lang="en-CA" sz="3100" b="1" i="1" dirty="0" smtClean="0">
                <a:latin typeface="Sylfaen" pitchFamily="18" charset="0"/>
              </a:rPr>
              <a:t>  </a:t>
            </a:r>
            <a:r>
              <a:rPr lang="en-CA" sz="3100" b="1" i="1" dirty="0" err="1" smtClean="0">
                <a:latin typeface="Sylfaen" pitchFamily="18" charset="0"/>
              </a:rPr>
              <a:t>գրաֆիկն</a:t>
            </a:r>
            <a:r>
              <a:rPr lang="en-CA" sz="3100" b="1" i="1" dirty="0" smtClean="0">
                <a:latin typeface="Sylfaen" pitchFamily="18" charset="0"/>
              </a:rPr>
              <a:t>  </a:t>
            </a:r>
            <a:r>
              <a:rPr lang="en-CA" sz="3100" b="1" i="1" dirty="0" err="1" smtClean="0">
                <a:latin typeface="Sylfaen" pitchFamily="18" charset="0"/>
              </a:rPr>
              <a:t>աբսցիսների</a:t>
            </a:r>
            <a:r>
              <a:rPr lang="en-CA" sz="3100" b="1" i="1" dirty="0" smtClean="0">
                <a:latin typeface="Sylfaen" pitchFamily="18" charset="0"/>
              </a:rPr>
              <a:t>  </a:t>
            </a:r>
            <a:r>
              <a:rPr lang="en-CA" sz="3100" b="1" i="1" dirty="0" err="1" smtClean="0">
                <a:latin typeface="Sylfaen" pitchFamily="18" charset="0"/>
              </a:rPr>
              <a:t>առանցքը</a:t>
            </a:r>
            <a:r>
              <a:rPr lang="en-CA" sz="3100" b="1" i="1" dirty="0" smtClean="0">
                <a:latin typeface="Sylfaen" pitchFamily="18" charset="0"/>
              </a:rPr>
              <a:t>  </a:t>
            </a:r>
            <a:endParaRPr lang="en-CA" sz="3100" b="1" i="1" dirty="0">
              <a:latin typeface="Sylfaen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457200" y="5983813"/>
            <a:ext cx="2362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b="1" i="1" dirty="0" smtClean="0">
                <a:latin typeface="Sylfaen" pitchFamily="18" charset="0"/>
              </a:rPr>
              <a:t>  </a:t>
            </a:r>
            <a:r>
              <a:rPr lang="en-CA" sz="3100" b="1" i="1" dirty="0" err="1" smtClean="0">
                <a:latin typeface="Sylfaen" pitchFamily="18" charset="0"/>
              </a:rPr>
              <a:t>հատում</a:t>
            </a:r>
            <a:r>
              <a:rPr lang="en-CA" sz="3100" b="1" i="1" dirty="0" smtClean="0">
                <a:latin typeface="Sylfaen" pitchFamily="18" charset="0"/>
              </a:rPr>
              <a:t>  է   </a:t>
            </a:r>
            <a:endParaRPr lang="en-CA" sz="3100" b="1" i="1" dirty="0">
              <a:latin typeface="Sylfaen" pitchFamily="18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6096000" y="5983813"/>
            <a:ext cx="2362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i="1" dirty="0" smtClean="0">
                <a:latin typeface="Sylfaen" pitchFamily="18" charset="0"/>
              </a:rPr>
              <a:t>  </a:t>
            </a:r>
            <a:r>
              <a:rPr lang="en-CA" sz="3100" b="1" i="1" dirty="0" err="1" smtClean="0">
                <a:latin typeface="Sylfaen" pitchFamily="18" charset="0"/>
              </a:rPr>
              <a:t>կետերում</a:t>
            </a:r>
            <a:r>
              <a:rPr lang="en-CA" sz="3100" b="1" i="1" dirty="0" smtClean="0">
                <a:latin typeface="Sylfaen" pitchFamily="18" charset="0"/>
              </a:rPr>
              <a:t>,   </a:t>
            </a:r>
            <a:endParaRPr lang="en-CA" sz="3100" b="1" i="1" dirty="0">
              <a:latin typeface="Sylfaen" pitchFamily="18" charset="0"/>
            </a:endParaRPr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63181" name="Picture 1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2819400" y="5943600"/>
            <a:ext cx="1825283" cy="685800"/>
          </a:xfrm>
          <a:prstGeom prst="rect">
            <a:avLst/>
          </a:prstGeom>
          <a:noFill/>
        </p:spPr>
      </p:pic>
      <p:pic>
        <p:nvPicPr>
          <p:cNvPr id="260" name="Picture 15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4953000" y="5943600"/>
            <a:ext cx="1143000" cy="685800"/>
          </a:xfrm>
          <a:prstGeom prst="rect">
            <a:avLst/>
          </a:prstGeom>
          <a:noFill/>
        </p:spPr>
      </p:pic>
      <p:grpSp>
        <p:nvGrpSpPr>
          <p:cNvPr id="265" name="Group 264"/>
          <p:cNvGrpSpPr/>
          <p:nvPr/>
        </p:nvGrpSpPr>
        <p:grpSpPr>
          <a:xfrm>
            <a:off x="2556000" y="2209800"/>
            <a:ext cx="3724200" cy="108000"/>
            <a:chOff x="2556000" y="2209800"/>
            <a:chExt cx="3724200" cy="108000"/>
          </a:xfrm>
        </p:grpSpPr>
        <p:sp>
          <p:nvSpPr>
            <p:cNvPr id="261" name="Oval 260"/>
            <p:cNvSpPr/>
            <p:nvPr/>
          </p:nvSpPr>
          <p:spPr>
            <a:xfrm>
              <a:off x="2556000" y="220980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2" name="Oval 261"/>
            <p:cNvSpPr/>
            <p:nvPr/>
          </p:nvSpPr>
          <p:spPr>
            <a:xfrm>
              <a:off x="3744000" y="220980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3" name="Oval 262"/>
            <p:cNvSpPr/>
            <p:nvPr/>
          </p:nvSpPr>
          <p:spPr>
            <a:xfrm>
              <a:off x="6172200" y="220980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64" name="Oval 263"/>
            <p:cNvSpPr/>
            <p:nvPr/>
          </p:nvSpPr>
          <p:spPr>
            <a:xfrm>
              <a:off x="4986000" y="220980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29" name="Picture 2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 flipH="1">
            <a:off x="8001000" y="5796000"/>
            <a:ext cx="1100469" cy="99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" name="Slide Number Placeholder 1"/>
          <p:cNvSpPr txBox="1">
            <a:spLocks/>
          </p:cNvSpPr>
          <p:nvPr/>
        </p:nvSpPr>
        <p:spPr>
          <a:xfrm>
            <a:off x="82296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9504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1" grpId="0"/>
      <p:bldP spid="178" grpId="0"/>
      <p:bldP spid="205" grpId="0"/>
      <p:bldP spid="257" grpId="0"/>
      <p:bldP spid="258" grpId="0"/>
      <p:bldP spid="2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4"/>
          <p:cNvGrpSpPr/>
          <p:nvPr/>
        </p:nvGrpSpPr>
        <p:grpSpPr>
          <a:xfrm>
            <a:off x="72000" y="72000"/>
            <a:ext cx="8977296" cy="6686083"/>
            <a:chOff x="76200" y="95523"/>
            <a:chExt cx="8923800" cy="6610077"/>
          </a:xfrm>
        </p:grpSpPr>
        <p:grpSp>
          <p:nvGrpSpPr>
            <p:cNvPr id="30" name="Group 39"/>
            <p:cNvGrpSpPr/>
            <p:nvPr/>
          </p:nvGrpSpPr>
          <p:grpSpPr>
            <a:xfrm>
              <a:off x="152399" y="152399"/>
              <a:ext cx="8847601" cy="6553201"/>
              <a:chOff x="152399" y="152399"/>
              <a:chExt cx="8847601" cy="6553201"/>
            </a:xfrm>
          </p:grpSpPr>
          <p:grpSp>
            <p:nvGrpSpPr>
              <p:cNvPr id="31" name="Group 19"/>
              <p:cNvGrpSpPr/>
              <p:nvPr/>
            </p:nvGrpSpPr>
            <p:grpSpPr>
              <a:xfrm rot="10800000">
                <a:off x="7772399" y="5333999"/>
                <a:ext cx="1090163" cy="1018379"/>
                <a:chOff x="290164" y="739850"/>
                <a:chExt cx="1541264" cy="1543732"/>
              </a:xfrm>
            </p:grpSpPr>
            <p:grpSp>
              <p:nvGrpSpPr>
                <p:cNvPr id="33" name="Group 6"/>
                <p:cNvGrpSpPr/>
                <p:nvPr/>
              </p:nvGrpSpPr>
              <p:grpSpPr>
                <a:xfrm>
                  <a:off x="290164" y="1156569"/>
                  <a:ext cx="1541264" cy="1127013"/>
                  <a:chOff x="290164" y="1080367"/>
                  <a:chExt cx="1541264" cy="1127014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290164" y="1080367"/>
                    <a:ext cx="957665" cy="839444"/>
                  </a:xfrm>
                  <a:prstGeom prst="roundRect">
                    <a:avLst>
                      <a:gd name="adj" fmla="val 2667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7" name="Rounded Rectangle 5"/>
                  <p:cNvSpPr/>
                  <p:nvPr/>
                </p:nvSpPr>
                <p:spPr>
                  <a:xfrm>
                    <a:off x="323194" y="1283311"/>
                    <a:ext cx="1508234" cy="924070"/>
                  </a:xfrm>
                  <a:prstGeom prst="roundRect">
                    <a:avLst>
                      <a:gd name="adj" fmla="val 3208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53" name="Rounded Rectangle 52"/>
                <p:cNvSpPr/>
                <p:nvPr/>
              </p:nvSpPr>
              <p:spPr>
                <a:xfrm>
                  <a:off x="712387" y="739850"/>
                  <a:ext cx="1040216" cy="6317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656000" y="152399"/>
                <a:ext cx="7344000" cy="5658931"/>
                <a:chOff x="1656000" y="152399"/>
                <a:chExt cx="7344000" cy="5658931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656000" y="152400"/>
                  <a:ext cx="7344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991600" y="152399"/>
                  <a:ext cx="0" cy="565893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rot="10800000">
                <a:off x="152399" y="1404000"/>
                <a:ext cx="7980161" cy="5301600"/>
                <a:chOff x="1011441" y="228599"/>
                <a:chExt cx="7980161" cy="53016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rot="10800000" flipH="1">
                  <a:off x="1011441" y="228599"/>
                  <a:ext cx="7980161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 flipH="1" flipV="1">
                  <a:off x="8991599" y="238199"/>
                  <a:ext cx="2" cy="529200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6200" y="95523"/>
              <a:ext cx="1557170" cy="14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6" name="Group 29"/>
          <p:cNvGrpSpPr>
            <a:grpSpLocks/>
          </p:cNvGrpSpPr>
          <p:nvPr/>
        </p:nvGrpSpPr>
        <p:grpSpPr>
          <a:xfrm>
            <a:off x="1638518" y="45484"/>
            <a:ext cx="5981482" cy="3993116"/>
            <a:chOff x="990600" y="1782510"/>
            <a:chExt cx="7090935" cy="485069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7254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29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1636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5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8136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862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414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7" name="Group 9"/>
            <p:cNvGrpSpPr/>
            <p:nvPr/>
          </p:nvGrpSpPr>
          <p:grpSpPr>
            <a:xfrm>
              <a:off x="990600" y="1782510"/>
              <a:ext cx="7090935" cy="4850692"/>
              <a:chOff x="684000" y="1782510"/>
              <a:chExt cx="7090935" cy="485069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710852" y="1997789"/>
                <a:ext cx="0" cy="4635413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84000" y="4486800"/>
                <a:ext cx="6912000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387810" y="4419600"/>
                <a:ext cx="38712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x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34707" y="1782510"/>
                <a:ext cx="39714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y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30476" y="4419600"/>
                <a:ext cx="425197" cy="42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smtClean="0">
                    <a:latin typeface="Sylfaen" pitchFamily="18" charset="0"/>
                  </a:rPr>
                  <a:t>O</a:t>
                </a:r>
                <a:endParaRPr lang="en-CA" sz="1600" dirty="0">
                  <a:latin typeface="Sylfaen" pitchFamily="18" charset="0"/>
                </a:endParaRPr>
              </a:p>
            </p:txBody>
          </p:sp>
        </p:grp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5716800" y="4419600"/>
            <a:ext cx="3492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798" name="Equation" r:id="rId4" imgW="164880" imgH="393480" progId="">
                    <p:embed/>
                  </p:oleObj>
                </mc:Choice>
                <mc:Fallback>
                  <p:oleObj name="Equation" r:id="rId4" imgW="164880" imgH="393480" progId="">
                    <p:embed/>
                    <p:pic>
                      <p:nvPicPr>
                        <p:cNvPr id="1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800" y="4419600"/>
                          <a:ext cx="3492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4040400" y="4410075"/>
            <a:ext cx="5905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799" name="Equation" r:id="rId6" imgW="279360" imgH="393480" progId="">
                    <p:embed/>
                  </p:oleObj>
                </mc:Choice>
                <mc:Fallback>
                  <p:oleObj name="Equation" r:id="rId6" imgW="279360" imgH="393480" progId="">
                    <p:embed/>
                    <p:pic>
                      <p:nvPicPr>
                        <p:cNvPr id="1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400" y="4410075"/>
                          <a:ext cx="5905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7164600" y="4486275"/>
            <a:ext cx="5095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00" name="Equation" r:id="rId8" imgW="241200" imgH="393480" progId="">
                    <p:embed/>
                  </p:oleObj>
                </mc:Choice>
                <mc:Fallback>
                  <p:oleObj name="Equation" r:id="rId8" imgW="241200" imgH="393480" progId="">
                    <p:embed/>
                    <p:pic>
                      <p:nvPicPr>
                        <p:cNvPr id="1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600" y="4486275"/>
                          <a:ext cx="5095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2629112" y="4486275"/>
            <a:ext cx="7254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01" name="Equation" r:id="rId10" imgW="342720" imgH="393480" progId="">
                    <p:embed/>
                  </p:oleObj>
                </mc:Choice>
                <mc:Fallback>
                  <p:oleObj name="Equation" r:id="rId10" imgW="342720" imgH="393480" progId="">
                    <p:embed/>
                    <p:pic>
                      <p:nvPicPr>
                        <p:cNvPr id="1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112" y="4486275"/>
                          <a:ext cx="7254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6455529" y="4495800"/>
            <a:ext cx="295275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02" name="Equation" r:id="rId12" imgW="139680" imgH="139680" progId="">
                    <p:embed/>
                  </p:oleObj>
                </mc:Choice>
                <mc:Fallback>
                  <p:oleObj name="Equation" r:id="rId12" imgW="139680" imgH="139680" progId="">
                    <p:embed/>
                    <p:pic>
                      <p:nvPicPr>
                        <p:cNvPr id="2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5529" y="4495800"/>
                          <a:ext cx="295275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3430800" y="4495800"/>
            <a:ext cx="457200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03" name="Equation" r:id="rId14" imgW="253800" imgH="139680" progId="">
                    <p:embed/>
                  </p:oleObj>
                </mc:Choice>
                <mc:Fallback>
                  <p:oleObj name="Equation" r:id="rId14" imgW="253800" imgH="139680" progId="">
                    <p:embed/>
                    <p:pic>
                      <p:nvPicPr>
                        <p:cNvPr id="2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800" y="4495800"/>
                          <a:ext cx="457200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968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708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510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448164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523453" y="2233199"/>
              <a:ext cx="1237642" cy="4319999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1208300" y="4486275"/>
            <a:ext cx="75247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04" name="Equation" r:id="rId16" imgW="355320" imgH="393480" progId="">
                    <p:embed/>
                  </p:oleObj>
                </mc:Choice>
                <mc:Fallback>
                  <p:oleObj name="Equation" r:id="rId16" imgW="355320" imgH="393480" progId="">
                    <p:embed/>
                    <p:pic>
                      <p:nvPicPr>
                        <p:cNvPr id="2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300" y="4486275"/>
                          <a:ext cx="752475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1954425" y="4465638"/>
            <a:ext cx="595313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05" name="Equation" r:id="rId18" imgW="330120" imgH="177480" progId="">
                    <p:embed/>
                  </p:oleObj>
                </mc:Choice>
                <mc:Fallback>
                  <p:oleObj name="Equation" r:id="rId18" imgW="330120" imgH="177480" progId="">
                    <p:embed/>
                    <p:pic>
                      <p:nvPicPr>
                        <p:cNvPr id="2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425" y="4465638"/>
                          <a:ext cx="595313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102488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1" name="TextBox 60"/>
          <p:cNvSpPr txBox="1"/>
          <p:nvPr/>
        </p:nvSpPr>
        <p:spPr>
          <a:xfrm>
            <a:off x="8534399" y="47244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4884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38" name="Group 144"/>
          <p:cNvGrpSpPr>
            <a:grpSpLocks/>
          </p:cNvGrpSpPr>
          <p:nvPr/>
        </p:nvGrpSpPr>
        <p:grpSpPr>
          <a:xfrm>
            <a:off x="6228000" y="2209800"/>
            <a:ext cx="662425" cy="92829"/>
            <a:chOff x="5715003" y="1219200"/>
            <a:chExt cx="763336" cy="97698"/>
          </a:xfrm>
        </p:grpSpPr>
        <p:grpSp>
          <p:nvGrpSpPr>
            <p:cNvPr id="40" name="Group 105"/>
            <p:cNvGrpSpPr/>
            <p:nvPr/>
          </p:nvGrpSpPr>
          <p:grpSpPr>
            <a:xfrm>
              <a:off x="5715003" y="1219200"/>
              <a:ext cx="700427" cy="58800"/>
              <a:chOff x="2284766" y="2413112"/>
              <a:chExt cx="1563672" cy="5880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284766" y="2448000"/>
                <a:ext cx="1563672" cy="2960"/>
                <a:chOff x="2284760" y="2448000"/>
                <a:chExt cx="944140" cy="2960"/>
              </a:xfrm>
            </p:grpSpPr>
            <p:grpSp>
              <p:nvGrpSpPr>
                <p:cNvPr id="42" name="Group 23"/>
                <p:cNvGrpSpPr/>
                <p:nvPr/>
              </p:nvGrpSpPr>
              <p:grpSpPr>
                <a:xfrm>
                  <a:off x="2284760" y="2450960"/>
                  <a:ext cx="865800" cy="0"/>
                  <a:chOff x="2284760" y="2450960"/>
                  <a:chExt cx="865800" cy="0"/>
                </a:xfrm>
              </p:grpSpPr>
              <p:cxnSp>
                <p:nvCxnSpPr>
                  <p:cNvPr id="158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156"/>
                <p:cNvCxnSpPr/>
                <p:nvPr/>
              </p:nvCxnSpPr>
              <p:spPr>
                <a:xfrm rot="18900000">
                  <a:off x="3048901" y="2448000"/>
                  <a:ext cx="179999" cy="0"/>
                </a:xfrm>
                <a:prstGeom prst="line">
                  <a:avLst/>
                </a:prstGeom>
                <a:ln w="15875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0" name="Straight Connector 149"/>
              <p:cNvCxnSpPr/>
              <p:nvPr/>
            </p:nvCxnSpPr>
            <p:spPr>
              <a:xfrm rot="18900000">
                <a:off x="3701592" y="2471912"/>
                <a:ext cx="143997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Oval 146"/>
            <p:cNvSpPr/>
            <p:nvPr/>
          </p:nvSpPr>
          <p:spPr>
            <a:xfrm>
              <a:off x="6374629" y="1223398"/>
              <a:ext cx="103710" cy="9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60" name="Picture 1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7467600" y="4724400"/>
            <a:ext cx="1143000" cy="685800"/>
          </a:xfrm>
          <a:prstGeom prst="rect">
            <a:avLst/>
          </a:prstGeom>
          <a:noFill/>
        </p:spPr>
      </p:pic>
      <p:grpSp>
        <p:nvGrpSpPr>
          <p:cNvPr id="208" name="Group 31"/>
          <p:cNvGrpSpPr>
            <a:grpSpLocks noChangeAspect="1"/>
          </p:cNvGrpSpPr>
          <p:nvPr/>
        </p:nvGrpSpPr>
        <p:grpSpPr>
          <a:xfrm>
            <a:off x="228600" y="3993607"/>
            <a:ext cx="761998" cy="730793"/>
            <a:chOff x="381000" y="1361885"/>
            <a:chExt cx="786590" cy="760671"/>
          </a:xfrm>
        </p:grpSpPr>
        <p:pic>
          <p:nvPicPr>
            <p:cNvPr id="229" name="Picture 228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381000" y="1361885"/>
              <a:ext cx="514348" cy="760671"/>
            </a:xfrm>
            <a:prstGeom prst="rect">
              <a:avLst/>
            </a:prstGeom>
            <a:noFill/>
          </p:spPr>
        </p:pic>
        <p:pic>
          <p:nvPicPr>
            <p:cNvPr id="230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723900" y="1782981"/>
              <a:ext cx="443690" cy="270423"/>
            </a:xfrm>
            <a:prstGeom prst="rect">
              <a:avLst/>
            </a:prstGeom>
            <a:noFill/>
          </p:spPr>
        </p:pic>
      </p:grpSp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75467" name="Picture 11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990600" y="4114800"/>
            <a:ext cx="1828800" cy="685801"/>
          </a:xfrm>
          <a:prstGeom prst="rect">
            <a:avLst/>
          </a:prstGeom>
          <a:noFill/>
        </p:spPr>
      </p:pic>
      <p:sp>
        <p:nvSpPr>
          <p:cNvPr id="231" name="TextBox 230"/>
          <p:cNvSpPr txBox="1"/>
          <p:nvPr/>
        </p:nvSpPr>
        <p:spPr>
          <a:xfrm>
            <a:off x="7924800" y="41542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743200" y="4108847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dirty="0" smtClean="0">
                <a:latin typeface="Sylfaen" pitchFamily="18" charset="0"/>
              </a:rPr>
              <a:t>, </a:t>
            </a:r>
            <a:r>
              <a:rPr lang="en-CA" sz="3400" b="1" i="1" dirty="0" err="1" smtClean="0">
                <a:latin typeface="Sylfaen" pitchFamily="18" charset="0"/>
              </a:rPr>
              <a:t>երբ</a:t>
            </a:r>
            <a:r>
              <a:rPr lang="en-CA" sz="3400" b="1" dirty="0" smtClean="0">
                <a:latin typeface="Sylfaen" pitchFamily="18" charset="0"/>
              </a:rPr>
              <a:t> </a:t>
            </a:r>
            <a:r>
              <a:rPr lang="en-CA" sz="3400" dirty="0" smtClean="0">
                <a:latin typeface="Sylfaen" pitchFamily="18" charset="0"/>
              </a:rPr>
              <a:t> </a:t>
            </a:r>
            <a:endParaRPr lang="en-CA" sz="3400" dirty="0">
              <a:latin typeface="Sylfaen" pitchFamily="18" charset="0"/>
            </a:endParaRPr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75471" name="Picture 1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3962401" y="3886200"/>
            <a:ext cx="4114799" cy="1133475"/>
          </a:xfrm>
          <a:prstGeom prst="rect">
            <a:avLst/>
          </a:prstGeom>
          <a:noFill/>
        </p:spPr>
      </p:pic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237" name="Group 144"/>
          <p:cNvGrpSpPr>
            <a:grpSpLocks/>
          </p:cNvGrpSpPr>
          <p:nvPr/>
        </p:nvGrpSpPr>
        <p:grpSpPr>
          <a:xfrm>
            <a:off x="2599196" y="2209800"/>
            <a:ext cx="662425" cy="92829"/>
            <a:chOff x="5715003" y="1219200"/>
            <a:chExt cx="763336" cy="97698"/>
          </a:xfrm>
        </p:grpSpPr>
        <p:grpSp>
          <p:nvGrpSpPr>
            <p:cNvPr id="238" name="Group 105"/>
            <p:cNvGrpSpPr/>
            <p:nvPr/>
          </p:nvGrpSpPr>
          <p:grpSpPr>
            <a:xfrm>
              <a:off x="5715003" y="1219200"/>
              <a:ext cx="700427" cy="58800"/>
              <a:chOff x="2284766" y="2413112"/>
              <a:chExt cx="1563672" cy="58800"/>
            </a:xfrm>
          </p:grpSpPr>
          <p:grpSp>
            <p:nvGrpSpPr>
              <p:cNvPr id="240" name="Group 40"/>
              <p:cNvGrpSpPr/>
              <p:nvPr/>
            </p:nvGrpSpPr>
            <p:grpSpPr>
              <a:xfrm>
                <a:off x="2284766" y="2448000"/>
                <a:ext cx="1563672" cy="2960"/>
                <a:chOff x="2284760" y="2448000"/>
                <a:chExt cx="944140" cy="2960"/>
              </a:xfrm>
            </p:grpSpPr>
            <p:grpSp>
              <p:nvGrpSpPr>
                <p:cNvPr id="243" name="Group 23"/>
                <p:cNvGrpSpPr/>
                <p:nvPr/>
              </p:nvGrpSpPr>
              <p:grpSpPr>
                <a:xfrm>
                  <a:off x="2284760" y="2450960"/>
                  <a:ext cx="865800" cy="0"/>
                  <a:chOff x="2284760" y="2450960"/>
                  <a:chExt cx="865800" cy="0"/>
                </a:xfrm>
              </p:grpSpPr>
              <p:cxnSp>
                <p:nvCxnSpPr>
                  <p:cNvPr id="245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4" name="Straight Connector 243"/>
                <p:cNvCxnSpPr/>
                <p:nvPr/>
              </p:nvCxnSpPr>
              <p:spPr>
                <a:xfrm rot="18900000">
                  <a:off x="3048901" y="2448000"/>
                  <a:ext cx="179999" cy="0"/>
                </a:xfrm>
                <a:prstGeom prst="line">
                  <a:avLst/>
                </a:prstGeom>
                <a:ln w="15875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1" name="Straight Connector 240"/>
              <p:cNvCxnSpPr/>
              <p:nvPr/>
            </p:nvCxnSpPr>
            <p:spPr>
              <a:xfrm rot="18900000">
                <a:off x="3701592" y="2471912"/>
                <a:ext cx="143997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Oval 238"/>
            <p:cNvSpPr/>
            <p:nvPr/>
          </p:nvSpPr>
          <p:spPr>
            <a:xfrm>
              <a:off x="6374629" y="1223398"/>
              <a:ext cx="103710" cy="9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55" name="Group 144"/>
          <p:cNvGrpSpPr>
            <a:grpSpLocks/>
          </p:cNvGrpSpPr>
          <p:nvPr/>
        </p:nvGrpSpPr>
        <p:grpSpPr>
          <a:xfrm>
            <a:off x="3810001" y="2209800"/>
            <a:ext cx="662429" cy="92829"/>
            <a:chOff x="5715003" y="1219200"/>
            <a:chExt cx="763340" cy="97698"/>
          </a:xfrm>
        </p:grpSpPr>
        <p:grpSp>
          <p:nvGrpSpPr>
            <p:cNvPr id="265" name="Group 105"/>
            <p:cNvGrpSpPr/>
            <p:nvPr/>
          </p:nvGrpSpPr>
          <p:grpSpPr>
            <a:xfrm>
              <a:off x="5715003" y="1219200"/>
              <a:ext cx="700427" cy="58800"/>
              <a:chOff x="2284766" y="2413112"/>
              <a:chExt cx="1563672" cy="58800"/>
            </a:xfrm>
          </p:grpSpPr>
          <p:grpSp>
            <p:nvGrpSpPr>
              <p:cNvPr id="267" name="Group 40"/>
              <p:cNvGrpSpPr/>
              <p:nvPr/>
            </p:nvGrpSpPr>
            <p:grpSpPr>
              <a:xfrm>
                <a:off x="2284766" y="2448000"/>
                <a:ext cx="1563672" cy="2960"/>
                <a:chOff x="2284760" y="2448000"/>
                <a:chExt cx="944140" cy="2960"/>
              </a:xfrm>
            </p:grpSpPr>
            <p:grpSp>
              <p:nvGrpSpPr>
                <p:cNvPr id="270" name="Group 23"/>
                <p:cNvGrpSpPr/>
                <p:nvPr/>
              </p:nvGrpSpPr>
              <p:grpSpPr>
                <a:xfrm>
                  <a:off x="2284760" y="2450960"/>
                  <a:ext cx="865800" cy="0"/>
                  <a:chOff x="2284760" y="2450960"/>
                  <a:chExt cx="865800" cy="0"/>
                </a:xfrm>
              </p:grpSpPr>
              <p:cxnSp>
                <p:nvCxnSpPr>
                  <p:cNvPr id="272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1" name="Straight Connector 270"/>
                <p:cNvCxnSpPr/>
                <p:nvPr/>
              </p:nvCxnSpPr>
              <p:spPr>
                <a:xfrm rot="18900000">
                  <a:off x="3048901" y="2448000"/>
                  <a:ext cx="179999" cy="0"/>
                </a:xfrm>
                <a:prstGeom prst="line">
                  <a:avLst/>
                </a:prstGeom>
                <a:ln w="15875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8" name="Straight Connector 267"/>
              <p:cNvCxnSpPr/>
              <p:nvPr/>
            </p:nvCxnSpPr>
            <p:spPr>
              <a:xfrm rot="18900000">
                <a:off x="3701592" y="2471912"/>
                <a:ext cx="143997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" name="Oval 265"/>
            <p:cNvSpPr/>
            <p:nvPr/>
          </p:nvSpPr>
          <p:spPr>
            <a:xfrm>
              <a:off x="6374633" y="1223398"/>
              <a:ext cx="103710" cy="9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82" name="Group 144"/>
          <p:cNvGrpSpPr>
            <a:grpSpLocks/>
          </p:cNvGrpSpPr>
          <p:nvPr/>
        </p:nvGrpSpPr>
        <p:grpSpPr>
          <a:xfrm>
            <a:off x="5029201" y="2209800"/>
            <a:ext cx="640799" cy="92829"/>
            <a:chOff x="5715003" y="1219200"/>
            <a:chExt cx="738415" cy="97698"/>
          </a:xfrm>
        </p:grpSpPr>
        <p:grpSp>
          <p:nvGrpSpPr>
            <p:cNvPr id="283" name="Group 105"/>
            <p:cNvGrpSpPr/>
            <p:nvPr/>
          </p:nvGrpSpPr>
          <p:grpSpPr>
            <a:xfrm>
              <a:off x="5715003" y="1219200"/>
              <a:ext cx="700427" cy="58800"/>
              <a:chOff x="2284766" y="2413112"/>
              <a:chExt cx="1563672" cy="58800"/>
            </a:xfrm>
          </p:grpSpPr>
          <p:grpSp>
            <p:nvGrpSpPr>
              <p:cNvPr id="285" name="Group 40"/>
              <p:cNvGrpSpPr/>
              <p:nvPr/>
            </p:nvGrpSpPr>
            <p:grpSpPr>
              <a:xfrm>
                <a:off x="2284766" y="2448000"/>
                <a:ext cx="1563672" cy="2960"/>
                <a:chOff x="2284760" y="2448000"/>
                <a:chExt cx="944140" cy="2960"/>
              </a:xfrm>
            </p:grpSpPr>
            <p:grpSp>
              <p:nvGrpSpPr>
                <p:cNvPr id="288" name="Group 23"/>
                <p:cNvGrpSpPr/>
                <p:nvPr/>
              </p:nvGrpSpPr>
              <p:grpSpPr>
                <a:xfrm>
                  <a:off x="2284760" y="2450960"/>
                  <a:ext cx="865800" cy="0"/>
                  <a:chOff x="2284760" y="2450960"/>
                  <a:chExt cx="865800" cy="0"/>
                </a:xfrm>
              </p:grpSpPr>
              <p:cxnSp>
                <p:nvCxnSpPr>
                  <p:cNvPr id="290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9" name="Straight Connector 288"/>
                <p:cNvCxnSpPr/>
                <p:nvPr/>
              </p:nvCxnSpPr>
              <p:spPr>
                <a:xfrm rot="18900000">
                  <a:off x="3048901" y="2448000"/>
                  <a:ext cx="179999" cy="0"/>
                </a:xfrm>
                <a:prstGeom prst="line">
                  <a:avLst/>
                </a:prstGeom>
                <a:ln w="15875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6" name="Straight Connector 285"/>
              <p:cNvCxnSpPr/>
              <p:nvPr/>
            </p:nvCxnSpPr>
            <p:spPr>
              <a:xfrm rot="18900000">
                <a:off x="3701592" y="2471912"/>
                <a:ext cx="143997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Oval 283"/>
            <p:cNvSpPr/>
            <p:nvPr/>
          </p:nvSpPr>
          <p:spPr>
            <a:xfrm>
              <a:off x="6349708" y="1223398"/>
              <a:ext cx="103710" cy="9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300" name="Picture 3" descr="C:\Users\naira\Desktop\Tangens\Tangens-nkar.pn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942"/>
          <a:stretch>
            <a:fillRect/>
          </a:stretch>
        </p:blipFill>
        <p:spPr bwMode="auto">
          <a:xfrm>
            <a:off x="4276800" y="381000"/>
            <a:ext cx="1474909" cy="1872000"/>
          </a:xfrm>
          <a:prstGeom prst="rect">
            <a:avLst/>
          </a:prstGeom>
          <a:noFill/>
        </p:spPr>
      </p:pic>
      <p:pic>
        <p:nvPicPr>
          <p:cNvPr id="301" name="Picture 3" descr="C:\Users\naira\Desktop\Tangens\Tangens-nkar.png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942"/>
          <a:stretch>
            <a:fillRect/>
          </a:stretch>
        </p:blipFill>
        <p:spPr bwMode="auto">
          <a:xfrm>
            <a:off x="5479200" y="381000"/>
            <a:ext cx="1474909" cy="1872000"/>
          </a:xfrm>
          <a:prstGeom prst="rect">
            <a:avLst/>
          </a:prstGeom>
          <a:noFill/>
        </p:spPr>
      </p:pic>
      <p:pic>
        <p:nvPicPr>
          <p:cNvPr id="302" name="Picture 3" descr="C:\Users\naira\Desktop\Tangens\Tangens-nkar.png"/>
          <p:cNvPicPr preferRelativeResize="0">
            <a:picLocks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942"/>
          <a:stretch>
            <a:fillRect/>
          </a:stretch>
        </p:blipFill>
        <p:spPr bwMode="auto">
          <a:xfrm>
            <a:off x="3060000" y="381000"/>
            <a:ext cx="1476000" cy="1872000"/>
          </a:xfrm>
          <a:prstGeom prst="rect">
            <a:avLst/>
          </a:prstGeom>
          <a:noFill/>
        </p:spPr>
      </p:pic>
      <p:pic>
        <p:nvPicPr>
          <p:cNvPr id="303" name="Picture 3" descr="C:\Users\naira\Desktop\Tangens\Tangens-nkar.png"/>
          <p:cNvPicPr preferRelativeResize="0">
            <a:picLocks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942"/>
          <a:stretch>
            <a:fillRect/>
          </a:stretch>
        </p:blipFill>
        <p:spPr bwMode="auto">
          <a:xfrm>
            <a:off x="1872000" y="381000"/>
            <a:ext cx="1447200" cy="1872000"/>
          </a:xfrm>
          <a:prstGeom prst="rect">
            <a:avLst/>
          </a:prstGeom>
          <a:noFill/>
        </p:spPr>
      </p:pic>
      <p:sp>
        <p:nvSpPr>
          <p:cNvPr id="261" name="Oval 260"/>
          <p:cNvSpPr>
            <a:spLocks noChangeAspect="1"/>
          </p:cNvSpPr>
          <p:nvPr/>
        </p:nvSpPr>
        <p:spPr>
          <a:xfrm>
            <a:off x="2563200" y="2214000"/>
            <a:ext cx="98280" cy="982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3751200" y="2214000"/>
            <a:ext cx="98280" cy="982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6172200" y="2209800"/>
            <a:ext cx="98280" cy="982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4" name="Oval 263"/>
          <p:cNvSpPr>
            <a:spLocks noChangeAspect="1"/>
          </p:cNvSpPr>
          <p:nvPr/>
        </p:nvSpPr>
        <p:spPr>
          <a:xfrm>
            <a:off x="4993200" y="2209800"/>
            <a:ext cx="98280" cy="982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4" name="TextBox 303"/>
          <p:cNvSpPr txBox="1"/>
          <p:nvPr/>
        </p:nvSpPr>
        <p:spPr>
          <a:xfrm>
            <a:off x="533400" y="5039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latin typeface="Sylfaen" pitchFamily="18" charset="0"/>
              </a:rPr>
              <a:t>(</a:t>
            </a:r>
            <a:r>
              <a:rPr lang="en-CA" sz="2800" i="1" dirty="0" err="1" smtClean="0">
                <a:latin typeface="Sylfaen" pitchFamily="18" charset="0"/>
              </a:rPr>
              <a:t>տանգենսը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4724400" y="5562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err="1" smtClean="0">
                <a:latin typeface="Sylfaen" pitchFamily="18" charset="0"/>
              </a:rPr>
              <a:t>ֆունկցիա</a:t>
            </a:r>
            <a:r>
              <a:rPr lang="en-CA" sz="2800" i="1" dirty="0" smtClean="0">
                <a:latin typeface="Sylfaen" pitchFamily="18" charset="0"/>
              </a:rPr>
              <a:t>  է)</a:t>
            </a:r>
            <a:endParaRPr lang="en-CA" sz="2800" i="1" dirty="0">
              <a:latin typeface="Sylfaen" pitchFamily="18" charset="0"/>
            </a:endParaRPr>
          </a:p>
        </p:txBody>
      </p:sp>
      <p:grpSp>
        <p:nvGrpSpPr>
          <p:cNvPr id="306" name="Group 305"/>
          <p:cNvGrpSpPr>
            <a:grpSpLocks noChangeAspect="1"/>
          </p:cNvGrpSpPr>
          <p:nvPr/>
        </p:nvGrpSpPr>
        <p:grpSpPr>
          <a:xfrm>
            <a:off x="2738438" y="4916269"/>
            <a:ext cx="3128962" cy="646331"/>
            <a:chOff x="5041445" y="4078069"/>
            <a:chExt cx="3873955" cy="646331"/>
          </a:xfrm>
        </p:grpSpPr>
        <p:graphicFrame>
          <p:nvGraphicFramePr>
            <p:cNvPr id="307" name="Object 306"/>
            <p:cNvGraphicFramePr>
              <a:graphicFrameLocks noChangeAspect="1"/>
            </p:cNvGraphicFramePr>
            <p:nvPr/>
          </p:nvGraphicFramePr>
          <p:xfrm>
            <a:off x="5041445" y="4267200"/>
            <a:ext cx="31745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806" name="Equation" r:id="rId26" imgW="139680" imgH="139680" progId="">
                    <p:embed/>
                  </p:oleObj>
                </mc:Choice>
                <mc:Fallback>
                  <p:oleObj name="Equation" r:id="rId26" imgW="139680" imgH="139680" progId="">
                    <p:embed/>
                    <p:pic>
                      <p:nvPicPr>
                        <p:cNvPr id="307" name="Object 3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1445" y="4267200"/>
                          <a:ext cx="317458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" name="TextBox 307"/>
            <p:cNvSpPr txBox="1"/>
            <p:nvPr/>
          </p:nvSpPr>
          <p:spPr>
            <a:xfrm>
              <a:off x="5410200" y="4078069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Sylfaen" pitchFamily="18" charset="0"/>
                </a:rPr>
                <a:t>-</a:t>
              </a:r>
              <a:r>
                <a:rPr lang="en-CA" sz="2800" i="1" dirty="0" err="1" smtClean="0">
                  <a:latin typeface="Sylfaen" pitchFamily="18" charset="0"/>
                </a:rPr>
                <a:t>պարբերական</a:t>
              </a:r>
              <a:r>
                <a:rPr lang="en-CA" sz="3600" i="1" dirty="0" smtClean="0">
                  <a:latin typeface="Sylfaen" pitchFamily="18" charset="0"/>
                </a:rPr>
                <a:t> </a:t>
              </a:r>
              <a:r>
                <a:rPr lang="en-CA" sz="3600" b="1" dirty="0" smtClean="0">
                  <a:latin typeface="Sylfaen" pitchFamily="18" charset="0"/>
                </a:rPr>
                <a:t> </a:t>
              </a:r>
              <a:endParaRPr lang="en-CA" sz="3600" b="1" dirty="0">
                <a:latin typeface="Sylfaen" pitchFamily="18" charset="0"/>
              </a:endParaRPr>
            </a:p>
          </p:txBody>
        </p:sp>
      </p:grpSp>
      <p:cxnSp>
        <p:nvCxnSpPr>
          <p:cNvPr id="309" name="Straight Connector 308"/>
          <p:cNvCxnSpPr/>
          <p:nvPr/>
        </p:nvCxnSpPr>
        <p:spPr>
          <a:xfrm>
            <a:off x="5181600" y="4648200"/>
            <a:ext cx="6858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7162800" y="4648200"/>
            <a:ext cx="6858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 flipH="1">
            <a:off x="8001000" y="5796000"/>
            <a:ext cx="1100469" cy="99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" name="Slide Number Placeholder 1"/>
          <p:cNvSpPr txBox="1">
            <a:spLocks/>
          </p:cNvSpPr>
          <p:nvPr/>
        </p:nvSpPr>
        <p:spPr>
          <a:xfrm>
            <a:off x="8229600" y="63246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656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31" grpId="0"/>
      <p:bldP spid="232" grpId="0"/>
      <p:bldP spid="261" grpId="0" animBg="1"/>
      <p:bldP spid="262" grpId="0" animBg="1"/>
      <p:bldP spid="263" grpId="0" animBg="1"/>
      <p:bldP spid="264" grpId="0" animBg="1"/>
      <p:bldP spid="304" grpId="0"/>
      <p:bldP spid="304" grpId="1"/>
      <p:bldP spid="305" grpId="0"/>
      <p:bldP spid="30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4"/>
          <p:cNvGrpSpPr/>
          <p:nvPr/>
        </p:nvGrpSpPr>
        <p:grpSpPr>
          <a:xfrm>
            <a:off x="72000" y="72000"/>
            <a:ext cx="8977296" cy="6686083"/>
            <a:chOff x="76200" y="95523"/>
            <a:chExt cx="8923800" cy="6610077"/>
          </a:xfrm>
        </p:grpSpPr>
        <p:grpSp>
          <p:nvGrpSpPr>
            <p:cNvPr id="30" name="Group 39"/>
            <p:cNvGrpSpPr/>
            <p:nvPr/>
          </p:nvGrpSpPr>
          <p:grpSpPr>
            <a:xfrm>
              <a:off x="152399" y="152399"/>
              <a:ext cx="8847601" cy="6553201"/>
              <a:chOff x="152399" y="152399"/>
              <a:chExt cx="8847601" cy="6553201"/>
            </a:xfrm>
          </p:grpSpPr>
          <p:grpSp>
            <p:nvGrpSpPr>
              <p:cNvPr id="31" name="Group 19"/>
              <p:cNvGrpSpPr/>
              <p:nvPr/>
            </p:nvGrpSpPr>
            <p:grpSpPr>
              <a:xfrm rot="10800000">
                <a:off x="7772399" y="5333999"/>
                <a:ext cx="1090163" cy="1018379"/>
                <a:chOff x="290164" y="739850"/>
                <a:chExt cx="1541264" cy="1543732"/>
              </a:xfrm>
            </p:grpSpPr>
            <p:grpSp>
              <p:nvGrpSpPr>
                <p:cNvPr id="33" name="Group 6"/>
                <p:cNvGrpSpPr/>
                <p:nvPr/>
              </p:nvGrpSpPr>
              <p:grpSpPr>
                <a:xfrm>
                  <a:off x="290164" y="1156569"/>
                  <a:ext cx="1541264" cy="1127013"/>
                  <a:chOff x="290164" y="1080367"/>
                  <a:chExt cx="1541264" cy="1127014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290164" y="1080367"/>
                    <a:ext cx="957665" cy="839444"/>
                  </a:xfrm>
                  <a:prstGeom prst="roundRect">
                    <a:avLst>
                      <a:gd name="adj" fmla="val 2667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7" name="Rounded Rectangle 5"/>
                  <p:cNvSpPr/>
                  <p:nvPr/>
                </p:nvSpPr>
                <p:spPr>
                  <a:xfrm>
                    <a:off x="323194" y="1283311"/>
                    <a:ext cx="1508234" cy="924070"/>
                  </a:xfrm>
                  <a:prstGeom prst="roundRect">
                    <a:avLst>
                      <a:gd name="adj" fmla="val 3208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53" name="Rounded Rectangle 52"/>
                <p:cNvSpPr/>
                <p:nvPr/>
              </p:nvSpPr>
              <p:spPr>
                <a:xfrm>
                  <a:off x="712387" y="739850"/>
                  <a:ext cx="1040216" cy="6317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656000" y="152399"/>
                <a:ext cx="7344000" cy="5658931"/>
                <a:chOff x="1656000" y="152399"/>
                <a:chExt cx="7344000" cy="5658931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656000" y="152400"/>
                  <a:ext cx="7344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991600" y="152399"/>
                  <a:ext cx="0" cy="565893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rot="10800000">
                <a:off x="152399" y="1404000"/>
                <a:ext cx="7980161" cy="5301600"/>
                <a:chOff x="1011441" y="228599"/>
                <a:chExt cx="7980161" cy="53016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rot="10800000" flipH="1">
                  <a:off x="1011441" y="228599"/>
                  <a:ext cx="7980161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 flipH="1" flipV="1">
                  <a:off x="8991599" y="238199"/>
                  <a:ext cx="2" cy="529200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6200" y="95523"/>
              <a:ext cx="1557170" cy="14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6" name="Group 29"/>
          <p:cNvGrpSpPr>
            <a:grpSpLocks/>
          </p:cNvGrpSpPr>
          <p:nvPr/>
        </p:nvGrpSpPr>
        <p:grpSpPr>
          <a:xfrm>
            <a:off x="1638518" y="45484"/>
            <a:ext cx="5981482" cy="3993116"/>
            <a:chOff x="990600" y="1782510"/>
            <a:chExt cx="7090935" cy="485069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7254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29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1636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5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8136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862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414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7" name="Group 9"/>
            <p:cNvGrpSpPr/>
            <p:nvPr/>
          </p:nvGrpSpPr>
          <p:grpSpPr>
            <a:xfrm>
              <a:off x="990600" y="1782510"/>
              <a:ext cx="7090935" cy="4850692"/>
              <a:chOff x="684000" y="1782510"/>
              <a:chExt cx="7090935" cy="485069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710852" y="1997789"/>
                <a:ext cx="0" cy="4635413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84000" y="4486800"/>
                <a:ext cx="6912000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387810" y="4419600"/>
                <a:ext cx="38712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x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34707" y="1782510"/>
                <a:ext cx="39714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y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30476" y="4419600"/>
                <a:ext cx="425197" cy="42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smtClean="0">
                    <a:latin typeface="Sylfaen" pitchFamily="18" charset="0"/>
                  </a:rPr>
                  <a:t>O</a:t>
                </a:r>
                <a:endParaRPr lang="en-CA" sz="1600" dirty="0">
                  <a:latin typeface="Sylfaen" pitchFamily="18" charset="0"/>
                </a:endParaRPr>
              </a:p>
            </p:txBody>
          </p:sp>
        </p:grp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5716800" y="4419600"/>
            <a:ext cx="3492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818" name="Equation" r:id="rId4" imgW="164880" imgH="393480" progId="">
                    <p:embed/>
                  </p:oleObj>
                </mc:Choice>
                <mc:Fallback>
                  <p:oleObj name="Equation" r:id="rId4" imgW="164880" imgH="393480" progId="">
                    <p:embed/>
                    <p:pic>
                      <p:nvPicPr>
                        <p:cNvPr id="1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800" y="4419600"/>
                          <a:ext cx="3492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4040400" y="4410075"/>
            <a:ext cx="5905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819" name="Equation" r:id="rId6" imgW="279360" imgH="393480" progId="">
                    <p:embed/>
                  </p:oleObj>
                </mc:Choice>
                <mc:Fallback>
                  <p:oleObj name="Equation" r:id="rId6" imgW="279360" imgH="393480" progId="">
                    <p:embed/>
                    <p:pic>
                      <p:nvPicPr>
                        <p:cNvPr id="1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400" y="4410075"/>
                          <a:ext cx="5905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7164600" y="4486275"/>
            <a:ext cx="5095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820" name="Equation" r:id="rId8" imgW="241200" imgH="393480" progId="">
                    <p:embed/>
                  </p:oleObj>
                </mc:Choice>
                <mc:Fallback>
                  <p:oleObj name="Equation" r:id="rId8" imgW="241200" imgH="393480" progId="">
                    <p:embed/>
                    <p:pic>
                      <p:nvPicPr>
                        <p:cNvPr id="1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600" y="4486275"/>
                          <a:ext cx="5095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2629112" y="4486275"/>
            <a:ext cx="7254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821" name="Equation" r:id="rId10" imgW="342720" imgH="393480" progId="">
                    <p:embed/>
                  </p:oleObj>
                </mc:Choice>
                <mc:Fallback>
                  <p:oleObj name="Equation" r:id="rId10" imgW="342720" imgH="393480" progId="">
                    <p:embed/>
                    <p:pic>
                      <p:nvPicPr>
                        <p:cNvPr id="1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112" y="4486275"/>
                          <a:ext cx="7254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6455529" y="4495800"/>
            <a:ext cx="295275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822" name="Equation" r:id="rId12" imgW="139680" imgH="139680" progId="">
                    <p:embed/>
                  </p:oleObj>
                </mc:Choice>
                <mc:Fallback>
                  <p:oleObj name="Equation" r:id="rId12" imgW="139680" imgH="139680" progId="">
                    <p:embed/>
                    <p:pic>
                      <p:nvPicPr>
                        <p:cNvPr id="2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5529" y="4495800"/>
                          <a:ext cx="295275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3430800" y="4495800"/>
            <a:ext cx="457200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823" name="Equation" r:id="rId14" imgW="253800" imgH="139680" progId="">
                    <p:embed/>
                  </p:oleObj>
                </mc:Choice>
                <mc:Fallback>
                  <p:oleObj name="Equation" r:id="rId14" imgW="253800" imgH="139680" progId="">
                    <p:embed/>
                    <p:pic>
                      <p:nvPicPr>
                        <p:cNvPr id="2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800" y="4495800"/>
                          <a:ext cx="457200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968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708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510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448164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523453" y="2233199"/>
              <a:ext cx="1237642" cy="4319999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1208300" y="4486275"/>
            <a:ext cx="75247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824" name="Equation" r:id="rId16" imgW="355320" imgH="393480" progId="">
                    <p:embed/>
                  </p:oleObj>
                </mc:Choice>
                <mc:Fallback>
                  <p:oleObj name="Equation" r:id="rId16" imgW="355320" imgH="393480" progId="">
                    <p:embed/>
                    <p:pic>
                      <p:nvPicPr>
                        <p:cNvPr id="2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300" y="4486275"/>
                          <a:ext cx="752475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1954425" y="4465638"/>
            <a:ext cx="595313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4825" name="Equation" r:id="rId18" imgW="330120" imgH="177480" progId="">
                    <p:embed/>
                  </p:oleObj>
                </mc:Choice>
                <mc:Fallback>
                  <p:oleObj name="Equation" r:id="rId18" imgW="330120" imgH="177480" progId="">
                    <p:embed/>
                    <p:pic>
                      <p:nvPicPr>
                        <p:cNvPr id="2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425" y="4465638"/>
                          <a:ext cx="595313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102488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1" name="TextBox 60"/>
          <p:cNvSpPr txBox="1"/>
          <p:nvPr/>
        </p:nvSpPr>
        <p:spPr>
          <a:xfrm>
            <a:off x="8534399" y="47244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4884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2067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8" name="Group 144"/>
          <p:cNvGrpSpPr>
            <a:grpSpLocks/>
          </p:cNvGrpSpPr>
          <p:nvPr/>
        </p:nvGrpSpPr>
        <p:grpSpPr>
          <a:xfrm rot="10800000">
            <a:off x="5585975" y="2214002"/>
            <a:ext cx="662425" cy="88840"/>
            <a:chOff x="5715003" y="1201476"/>
            <a:chExt cx="763336" cy="93500"/>
          </a:xfrm>
        </p:grpSpPr>
        <p:grpSp>
          <p:nvGrpSpPr>
            <p:cNvPr id="39" name="Group 105"/>
            <p:cNvGrpSpPr/>
            <p:nvPr/>
          </p:nvGrpSpPr>
          <p:grpSpPr>
            <a:xfrm>
              <a:off x="5715003" y="1219200"/>
              <a:ext cx="700427" cy="58800"/>
              <a:chOff x="2284766" y="2413112"/>
              <a:chExt cx="1563672" cy="58800"/>
            </a:xfrm>
          </p:grpSpPr>
          <p:grpSp>
            <p:nvGrpSpPr>
              <p:cNvPr id="40" name="Group 40"/>
              <p:cNvGrpSpPr/>
              <p:nvPr/>
            </p:nvGrpSpPr>
            <p:grpSpPr>
              <a:xfrm>
                <a:off x="2284766" y="2448000"/>
                <a:ext cx="1563672" cy="2960"/>
                <a:chOff x="2284760" y="2448000"/>
                <a:chExt cx="944140" cy="2960"/>
              </a:xfrm>
            </p:grpSpPr>
            <p:grpSp>
              <p:nvGrpSpPr>
                <p:cNvPr id="41" name="Group 23"/>
                <p:cNvGrpSpPr/>
                <p:nvPr/>
              </p:nvGrpSpPr>
              <p:grpSpPr>
                <a:xfrm>
                  <a:off x="2284760" y="2450960"/>
                  <a:ext cx="865800" cy="0"/>
                  <a:chOff x="2284760" y="2450960"/>
                  <a:chExt cx="865800" cy="0"/>
                </a:xfrm>
              </p:grpSpPr>
              <p:cxnSp>
                <p:nvCxnSpPr>
                  <p:cNvPr id="158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57" name="Straight Connector 156"/>
                <p:cNvCxnSpPr/>
                <p:nvPr/>
              </p:nvCxnSpPr>
              <p:spPr>
                <a:xfrm rot="18900000">
                  <a:off x="3048901" y="2448000"/>
                  <a:ext cx="179999" cy="0"/>
                </a:xfrm>
                <a:prstGeom prst="line">
                  <a:avLst/>
                </a:prstGeom>
                <a:ln w="15875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0" name="Straight Connector 149"/>
              <p:cNvCxnSpPr/>
              <p:nvPr/>
            </p:nvCxnSpPr>
            <p:spPr>
              <a:xfrm rot="18900000">
                <a:off x="3701592" y="2471912"/>
                <a:ext cx="143997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7" name="Oval 146"/>
            <p:cNvSpPr/>
            <p:nvPr/>
          </p:nvSpPr>
          <p:spPr>
            <a:xfrm>
              <a:off x="6374629" y="1201476"/>
              <a:ext cx="103710" cy="9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60" name="Picture 1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7467600" y="4724400"/>
            <a:ext cx="1143000" cy="685800"/>
          </a:xfrm>
          <a:prstGeom prst="rect">
            <a:avLst/>
          </a:prstGeom>
          <a:noFill/>
        </p:spPr>
      </p:pic>
      <p:grpSp>
        <p:nvGrpSpPr>
          <p:cNvPr id="52" name="Group 31"/>
          <p:cNvGrpSpPr>
            <a:grpSpLocks noChangeAspect="1"/>
          </p:cNvGrpSpPr>
          <p:nvPr/>
        </p:nvGrpSpPr>
        <p:grpSpPr>
          <a:xfrm>
            <a:off x="228600" y="3993607"/>
            <a:ext cx="761998" cy="730793"/>
            <a:chOff x="381000" y="1361885"/>
            <a:chExt cx="786590" cy="760671"/>
          </a:xfrm>
        </p:grpSpPr>
        <p:pic>
          <p:nvPicPr>
            <p:cNvPr id="229" name="Picture 228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381000" y="1361885"/>
              <a:ext cx="514348" cy="760671"/>
            </a:xfrm>
            <a:prstGeom prst="rect">
              <a:avLst/>
            </a:prstGeom>
            <a:noFill/>
          </p:spPr>
        </p:pic>
        <p:pic>
          <p:nvPicPr>
            <p:cNvPr id="230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723900" y="1782981"/>
              <a:ext cx="443690" cy="270423"/>
            </a:xfrm>
            <a:prstGeom prst="rect">
              <a:avLst/>
            </a:prstGeom>
            <a:noFill/>
          </p:spPr>
        </p:pic>
      </p:grpSp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75467" name="Picture 11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990600" y="4114800"/>
            <a:ext cx="1828800" cy="685801"/>
          </a:xfrm>
          <a:prstGeom prst="rect">
            <a:avLst/>
          </a:prstGeom>
          <a:noFill/>
        </p:spPr>
      </p:pic>
      <p:sp>
        <p:nvSpPr>
          <p:cNvPr id="231" name="TextBox 230"/>
          <p:cNvSpPr txBox="1"/>
          <p:nvPr/>
        </p:nvSpPr>
        <p:spPr>
          <a:xfrm>
            <a:off x="7924800" y="41542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2743200" y="4108847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dirty="0" smtClean="0">
                <a:latin typeface="Sylfaen" pitchFamily="18" charset="0"/>
              </a:rPr>
              <a:t>, </a:t>
            </a:r>
            <a:r>
              <a:rPr lang="en-CA" sz="3400" b="1" i="1" dirty="0" err="1" smtClean="0">
                <a:latin typeface="Sylfaen" pitchFamily="18" charset="0"/>
              </a:rPr>
              <a:t>երբ</a:t>
            </a:r>
            <a:r>
              <a:rPr lang="en-CA" sz="3400" b="1" dirty="0" smtClean="0">
                <a:latin typeface="Sylfaen" pitchFamily="18" charset="0"/>
              </a:rPr>
              <a:t> </a:t>
            </a:r>
            <a:r>
              <a:rPr lang="en-CA" sz="3400" dirty="0" smtClean="0">
                <a:latin typeface="Sylfaen" pitchFamily="18" charset="0"/>
              </a:rPr>
              <a:t> </a:t>
            </a:r>
            <a:endParaRPr lang="en-CA" sz="3400" dirty="0">
              <a:latin typeface="Sylfaen" pitchFamily="18" charset="0"/>
            </a:endParaRPr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75471" name="Picture 15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3962401" y="3886200"/>
            <a:ext cx="4114799" cy="1133475"/>
          </a:xfrm>
          <a:prstGeom prst="rect">
            <a:avLst/>
          </a:prstGeom>
          <a:noFill/>
        </p:spPr>
      </p:pic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75473" name="Picture 17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304800" y="5476875"/>
            <a:ext cx="1752600" cy="695325"/>
          </a:xfrm>
          <a:prstGeom prst="rect">
            <a:avLst/>
          </a:prstGeom>
          <a:noFill/>
        </p:spPr>
      </p:pic>
      <p:sp>
        <p:nvSpPr>
          <p:cNvPr id="233" name="TextBox 232"/>
          <p:cNvSpPr txBox="1"/>
          <p:nvPr/>
        </p:nvSpPr>
        <p:spPr>
          <a:xfrm>
            <a:off x="1981200" y="5476875"/>
            <a:ext cx="1447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400" dirty="0" smtClean="0">
                <a:latin typeface="Sylfaen" pitchFamily="18" charset="0"/>
              </a:rPr>
              <a:t>, </a:t>
            </a:r>
            <a:r>
              <a:rPr lang="en-CA" sz="3400" b="1" i="1" dirty="0" err="1" smtClean="0">
                <a:latin typeface="Sylfaen" pitchFamily="18" charset="0"/>
              </a:rPr>
              <a:t>երբ</a:t>
            </a:r>
            <a:r>
              <a:rPr lang="en-CA" sz="3400" b="1" dirty="0" smtClean="0">
                <a:latin typeface="Sylfaen" pitchFamily="18" charset="0"/>
              </a:rPr>
              <a:t> </a:t>
            </a:r>
            <a:r>
              <a:rPr lang="en-CA" sz="3400" dirty="0" smtClean="0">
                <a:latin typeface="Sylfaen" pitchFamily="18" charset="0"/>
              </a:rPr>
              <a:t> </a:t>
            </a:r>
            <a:endParaRPr lang="en-CA" sz="3400" dirty="0">
              <a:latin typeface="Sylfaen" pitchFamily="18" charset="0"/>
            </a:endParaRPr>
          </a:p>
        </p:txBody>
      </p:sp>
      <p:sp>
        <p:nvSpPr>
          <p:cNvPr id="27547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75476" name="Picture 20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3276600" y="5191125"/>
            <a:ext cx="4343400" cy="1209675"/>
          </a:xfrm>
          <a:prstGeom prst="rect">
            <a:avLst/>
          </a:prstGeom>
          <a:noFill/>
        </p:spPr>
      </p:pic>
      <p:sp>
        <p:nvSpPr>
          <p:cNvPr id="234" name="TextBox 233"/>
          <p:cNvSpPr txBox="1"/>
          <p:nvPr/>
        </p:nvSpPr>
        <p:spPr>
          <a:xfrm>
            <a:off x="7543800" y="549592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7848600" y="6096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pic>
        <p:nvPicPr>
          <p:cNvPr id="236" name="Picture 1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6781800" y="6096000"/>
            <a:ext cx="1143000" cy="685800"/>
          </a:xfrm>
          <a:prstGeom prst="rect">
            <a:avLst/>
          </a:prstGeom>
          <a:noFill/>
        </p:spPr>
      </p:pic>
      <p:grpSp>
        <p:nvGrpSpPr>
          <p:cNvPr id="55" name="Group 144"/>
          <p:cNvGrpSpPr>
            <a:grpSpLocks/>
          </p:cNvGrpSpPr>
          <p:nvPr/>
        </p:nvGrpSpPr>
        <p:grpSpPr>
          <a:xfrm rot="-10800000">
            <a:off x="1981200" y="2214000"/>
            <a:ext cx="662425" cy="90000"/>
            <a:chOff x="5715003" y="1200247"/>
            <a:chExt cx="763336" cy="94720"/>
          </a:xfrm>
        </p:grpSpPr>
        <p:grpSp>
          <p:nvGrpSpPr>
            <p:cNvPr id="58" name="Group 105"/>
            <p:cNvGrpSpPr/>
            <p:nvPr/>
          </p:nvGrpSpPr>
          <p:grpSpPr>
            <a:xfrm>
              <a:off x="5715003" y="1219200"/>
              <a:ext cx="700427" cy="58800"/>
              <a:chOff x="2284766" y="2413112"/>
              <a:chExt cx="1563672" cy="58800"/>
            </a:xfrm>
          </p:grpSpPr>
          <p:grpSp>
            <p:nvGrpSpPr>
              <p:cNvPr id="59" name="Group 40"/>
              <p:cNvGrpSpPr/>
              <p:nvPr/>
            </p:nvGrpSpPr>
            <p:grpSpPr>
              <a:xfrm>
                <a:off x="2284766" y="2448000"/>
                <a:ext cx="1563672" cy="2960"/>
                <a:chOff x="2284760" y="2448000"/>
                <a:chExt cx="944140" cy="2960"/>
              </a:xfrm>
            </p:grpSpPr>
            <p:grpSp>
              <p:nvGrpSpPr>
                <p:cNvPr id="60" name="Group 23"/>
                <p:cNvGrpSpPr/>
                <p:nvPr/>
              </p:nvGrpSpPr>
              <p:grpSpPr>
                <a:xfrm>
                  <a:off x="2284760" y="2450960"/>
                  <a:ext cx="865800" cy="0"/>
                  <a:chOff x="2284760" y="2450960"/>
                  <a:chExt cx="865800" cy="0"/>
                </a:xfrm>
              </p:grpSpPr>
              <p:cxnSp>
                <p:nvCxnSpPr>
                  <p:cNvPr id="245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245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247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248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" name="Straight Connector 250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" name="Straight Connector 251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4" name="Straight Connector 253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4" name="Straight Connector 243"/>
                <p:cNvCxnSpPr/>
                <p:nvPr/>
              </p:nvCxnSpPr>
              <p:spPr>
                <a:xfrm rot="18900000">
                  <a:off x="3048901" y="2448000"/>
                  <a:ext cx="179999" cy="0"/>
                </a:xfrm>
                <a:prstGeom prst="line">
                  <a:avLst/>
                </a:prstGeom>
                <a:ln w="15875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1" name="Straight Connector 240"/>
              <p:cNvCxnSpPr/>
              <p:nvPr/>
            </p:nvCxnSpPr>
            <p:spPr>
              <a:xfrm rot="18900000">
                <a:off x="3701592" y="2471912"/>
                <a:ext cx="143997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9" name="Oval 238"/>
            <p:cNvSpPr/>
            <p:nvPr/>
          </p:nvSpPr>
          <p:spPr>
            <a:xfrm>
              <a:off x="6374629" y="1200247"/>
              <a:ext cx="103710" cy="947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2" name="Group 144"/>
          <p:cNvGrpSpPr>
            <a:grpSpLocks/>
          </p:cNvGrpSpPr>
          <p:nvPr/>
        </p:nvGrpSpPr>
        <p:grpSpPr>
          <a:xfrm rot="10800000">
            <a:off x="3168000" y="2213999"/>
            <a:ext cx="662429" cy="88840"/>
            <a:chOff x="5715003" y="1201480"/>
            <a:chExt cx="763340" cy="93500"/>
          </a:xfrm>
        </p:grpSpPr>
        <p:grpSp>
          <p:nvGrpSpPr>
            <p:cNvPr id="63" name="Group 105"/>
            <p:cNvGrpSpPr/>
            <p:nvPr/>
          </p:nvGrpSpPr>
          <p:grpSpPr>
            <a:xfrm>
              <a:off x="5715003" y="1219200"/>
              <a:ext cx="700427" cy="58800"/>
              <a:chOff x="2284766" y="2413112"/>
              <a:chExt cx="1563672" cy="58800"/>
            </a:xfrm>
          </p:grpSpPr>
          <p:grpSp>
            <p:nvGrpSpPr>
              <p:cNvPr id="248832" name="Group 40"/>
              <p:cNvGrpSpPr/>
              <p:nvPr/>
            </p:nvGrpSpPr>
            <p:grpSpPr>
              <a:xfrm>
                <a:off x="2284766" y="2448000"/>
                <a:ext cx="1563672" cy="2960"/>
                <a:chOff x="2284760" y="2448000"/>
                <a:chExt cx="944140" cy="2960"/>
              </a:xfrm>
            </p:grpSpPr>
            <p:grpSp>
              <p:nvGrpSpPr>
                <p:cNvPr id="248833" name="Group 23"/>
                <p:cNvGrpSpPr/>
                <p:nvPr/>
              </p:nvGrpSpPr>
              <p:grpSpPr>
                <a:xfrm>
                  <a:off x="2284760" y="2450960"/>
                  <a:ext cx="865800" cy="0"/>
                  <a:chOff x="2284760" y="2450960"/>
                  <a:chExt cx="865800" cy="0"/>
                </a:xfrm>
              </p:grpSpPr>
              <p:cxnSp>
                <p:nvCxnSpPr>
                  <p:cNvPr id="272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3" name="Straight Connector 272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4" name="Straight Connector 273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5" name="Straight Connector 274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6" name="Straight Connector 275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7" name="Straight Connector 276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8" name="Straight Connector 277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9" name="Straight Connector 278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Straight Connector 279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Straight Connector 280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1" name="Straight Connector 270"/>
                <p:cNvCxnSpPr/>
                <p:nvPr/>
              </p:nvCxnSpPr>
              <p:spPr>
                <a:xfrm rot="18900000">
                  <a:off x="3048901" y="2448000"/>
                  <a:ext cx="179999" cy="0"/>
                </a:xfrm>
                <a:prstGeom prst="line">
                  <a:avLst/>
                </a:prstGeom>
                <a:ln w="15875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8" name="Straight Connector 267"/>
              <p:cNvCxnSpPr/>
              <p:nvPr/>
            </p:nvCxnSpPr>
            <p:spPr>
              <a:xfrm rot="18900000">
                <a:off x="3701592" y="2471912"/>
                <a:ext cx="143997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6" name="Oval 265"/>
            <p:cNvSpPr/>
            <p:nvPr/>
          </p:nvSpPr>
          <p:spPr>
            <a:xfrm>
              <a:off x="6374633" y="1201480"/>
              <a:ext cx="103710" cy="9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248834" name="Group 144"/>
          <p:cNvGrpSpPr>
            <a:grpSpLocks/>
          </p:cNvGrpSpPr>
          <p:nvPr/>
        </p:nvGrpSpPr>
        <p:grpSpPr>
          <a:xfrm rot="10800000">
            <a:off x="4391999" y="2214000"/>
            <a:ext cx="637201" cy="88840"/>
            <a:chOff x="5715003" y="1201478"/>
            <a:chExt cx="734269" cy="93500"/>
          </a:xfrm>
        </p:grpSpPr>
        <p:grpSp>
          <p:nvGrpSpPr>
            <p:cNvPr id="248835" name="Group 105"/>
            <p:cNvGrpSpPr/>
            <p:nvPr/>
          </p:nvGrpSpPr>
          <p:grpSpPr>
            <a:xfrm>
              <a:off x="5715003" y="1219200"/>
              <a:ext cx="700427" cy="58800"/>
              <a:chOff x="2284766" y="2413112"/>
              <a:chExt cx="1563672" cy="58800"/>
            </a:xfrm>
          </p:grpSpPr>
          <p:grpSp>
            <p:nvGrpSpPr>
              <p:cNvPr id="248836" name="Group 40"/>
              <p:cNvGrpSpPr/>
              <p:nvPr/>
            </p:nvGrpSpPr>
            <p:grpSpPr>
              <a:xfrm>
                <a:off x="2284766" y="2448000"/>
                <a:ext cx="1563672" cy="2960"/>
                <a:chOff x="2284760" y="2448000"/>
                <a:chExt cx="944140" cy="2960"/>
              </a:xfrm>
            </p:grpSpPr>
            <p:grpSp>
              <p:nvGrpSpPr>
                <p:cNvPr id="248837" name="Group 23"/>
                <p:cNvGrpSpPr/>
                <p:nvPr/>
              </p:nvGrpSpPr>
              <p:grpSpPr>
                <a:xfrm>
                  <a:off x="2284760" y="2450960"/>
                  <a:ext cx="865800" cy="0"/>
                  <a:chOff x="2284760" y="2450960"/>
                  <a:chExt cx="865800" cy="0"/>
                </a:xfrm>
              </p:grpSpPr>
              <p:cxnSp>
                <p:nvCxnSpPr>
                  <p:cNvPr id="290" name="Straight Connector 5"/>
                  <p:cNvCxnSpPr/>
                  <p:nvPr/>
                </p:nvCxnSpPr>
                <p:spPr>
                  <a:xfrm rot="-2700000">
                    <a:off x="2284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1" name="Straight Connector 290"/>
                  <p:cNvCxnSpPr/>
                  <p:nvPr/>
                </p:nvCxnSpPr>
                <p:spPr>
                  <a:xfrm rot="-2700000">
                    <a:off x="2360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2" name="Straight Connector 291"/>
                  <p:cNvCxnSpPr/>
                  <p:nvPr/>
                </p:nvCxnSpPr>
                <p:spPr>
                  <a:xfrm rot="-2700000">
                    <a:off x="2437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/>
                  <p:cNvCxnSpPr/>
                  <p:nvPr/>
                </p:nvCxnSpPr>
                <p:spPr>
                  <a:xfrm rot="-2700000">
                    <a:off x="2513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rot="-2700000">
                    <a:off x="2589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/>
                  <p:cNvCxnSpPr/>
                  <p:nvPr/>
                </p:nvCxnSpPr>
                <p:spPr>
                  <a:xfrm rot="-2700000">
                    <a:off x="26657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6" name="Straight Connector 295"/>
                  <p:cNvCxnSpPr/>
                  <p:nvPr/>
                </p:nvCxnSpPr>
                <p:spPr>
                  <a:xfrm rot="-2700000">
                    <a:off x="27419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7" name="Straight Connector 296"/>
                  <p:cNvCxnSpPr/>
                  <p:nvPr/>
                </p:nvCxnSpPr>
                <p:spPr>
                  <a:xfrm rot="-2700000">
                    <a:off x="28181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>
                  <a:xfrm rot="-2700000">
                    <a:off x="28943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9" name="Straight Connector 298"/>
                  <p:cNvCxnSpPr/>
                  <p:nvPr/>
                </p:nvCxnSpPr>
                <p:spPr>
                  <a:xfrm rot="-2700000">
                    <a:off x="2970560" y="2450960"/>
                    <a:ext cx="180000" cy="0"/>
                  </a:xfrm>
                  <a:prstGeom prst="line">
                    <a:avLst/>
                  </a:prstGeom>
                  <a:ln w="15875">
                    <a:solidFill>
                      <a:srgbClr val="2BB4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9" name="Straight Connector 288"/>
                <p:cNvCxnSpPr/>
                <p:nvPr/>
              </p:nvCxnSpPr>
              <p:spPr>
                <a:xfrm rot="18900000">
                  <a:off x="3048901" y="2448000"/>
                  <a:ext cx="179999" cy="0"/>
                </a:xfrm>
                <a:prstGeom prst="line">
                  <a:avLst/>
                </a:prstGeom>
                <a:ln w="15875">
                  <a:solidFill>
                    <a:srgbClr val="2BB4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6" name="Straight Connector 285"/>
              <p:cNvCxnSpPr/>
              <p:nvPr/>
            </p:nvCxnSpPr>
            <p:spPr>
              <a:xfrm rot="18900000">
                <a:off x="3701592" y="2471912"/>
                <a:ext cx="143997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18900000">
                <a:off x="2304000" y="2413112"/>
                <a:ext cx="144000" cy="0"/>
              </a:xfrm>
              <a:prstGeom prst="line">
                <a:avLst/>
              </a:prstGeom>
              <a:ln w="15875">
                <a:solidFill>
                  <a:srgbClr val="2BB4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4" name="Oval 283"/>
            <p:cNvSpPr/>
            <p:nvPr/>
          </p:nvSpPr>
          <p:spPr>
            <a:xfrm>
              <a:off x="6345562" y="1201478"/>
              <a:ext cx="103710" cy="935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309" name="Straight Connector 308"/>
          <p:cNvCxnSpPr/>
          <p:nvPr/>
        </p:nvCxnSpPr>
        <p:spPr>
          <a:xfrm>
            <a:off x="5791200" y="5994000"/>
            <a:ext cx="6096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781800" y="5994000"/>
            <a:ext cx="60960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9" name="Picture 2" descr="C:\Users\naira\Desktop\Tangens\Tangens-nkar.png"/>
          <p:cNvPicPr preferRelativeResize="0">
            <a:picLocks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116" r="48718"/>
          <a:stretch>
            <a:fillRect/>
          </a:stretch>
        </p:blipFill>
        <p:spPr bwMode="auto">
          <a:xfrm>
            <a:off x="3052800" y="2188800"/>
            <a:ext cx="756000" cy="2124000"/>
          </a:xfrm>
          <a:prstGeom prst="rect">
            <a:avLst/>
          </a:prstGeom>
          <a:noFill/>
        </p:spPr>
      </p:pic>
      <p:pic>
        <p:nvPicPr>
          <p:cNvPr id="190" name="Picture 2" descr="C:\Users\naira\Desktop\Tangens\Tangens-nkar.png"/>
          <p:cNvPicPr preferRelativeResize="0">
            <a:picLocks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116" r="48718"/>
          <a:stretch>
            <a:fillRect/>
          </a:stretch>
        </p:blipFill>
        <p:spPr bwMode="auto">
          <a:xfrm>
            <a:off x="1872000" y="2188800"/>
            <a:ext cx="738000" cy="2124000"/>
          </a:xfrm>
          <a:prstGeom prst="rect">
            <a:avLst/>
          </a:prstGeom>
          <a:noFill/>
        </p:spPr>
      </p:pic>
      <p:pic>
        <p:nvPicPr>
          <p:cNvPr id="191" name="Picture 2" descr="C:\Users\naira\Desktop\Tangens\Tangens-nkar.png"/>
          <p:cNvPicPr preferRelativeResize="0">
            <a:picLocks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116" r="48718"/>
          <a:stretch>
            <a:fillRect/>
          </a:stretch>
        </p:blipFill>
        <p:spPr bwMode="auto">
          <a:xfrm>
            <a:off x="4284000" y="2196000"/>
            <a:ext cx="720000" cy="2124000"/>
          </a:xfrm>
          <a:prstGeom prst="rect">
            <a:avLst/>
          </a:prstGeom>
          <a:noFill/>
        </p:spPr>
      </p:pic>
      <p:pic>
        <p:nvPicPr>
          <p:cNvPr id="192" name="Picture 2" descr="C:\Users\naira\Desktop\Tangens\Tangens-nkar.png"/>
          <p:cNvPicPr preferRelativeResize="0">
            <a:picLocks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116" r="48718"/>
          <a:stretch>
            <a:fillRect/>
          </a:stretch>
        </p:blipFill>
        <p:spPr bwMode="auto">
          <a:xfrm>
            <a:off x="5474400" y="2170800"/>
            <a:ext cx="774000" cy="2160000"/>
          </a:xfrm>
          <a:prstGeom prst="rect">
            <a:avLst/>
          </a:prstGeom>
          <a:noFill/>
        </p:spPr>
      </p:pic>
      <p:sp>
        <p:nvSpPr>
          <p:cNvPr id="264" name="Oval 263"/>
          <p:cNvSpPr>
            <a:spLocks noChangeAspect="1"/>
          </p:cNvSpPr>
          <p:nvPr/>
        </p:nvSpPr>
        <p:spPr>
          <a:xfrm>
            <a:off x="4993200" y="2209800"/>
            <a:ext cx="98280" cy="982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6172200" y="2209800"/>
            <a:ext cx="98280" cy="982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3751200" y="2214000"/>
            <a:ext cx="98280" cy="982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1" name="Oval 260"/>
          <p:cNvSpPr>
            <a:spLocks noChangeAspect="1"/>
          </p:cNvSpPr>
          <p:nvPr/>
        </p:nvSpPr>
        <p:spPr>
          <a:xfrm>
            <a:off x="2563200" y="2214000"/>
            <a:ext cx="98280" cy="982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4" name="Picture 2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 flipH="1">
            <a:off x="8001000" y="5796000"/>
            <a:ext cx="1100469" cy="99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" name="Slide Number Placeholder 1"/>
          <p:cNvSpPr txBox="1">
            <a:spLocks/>
          </p:cNvSpPr>
          <p:nvPr/>
        </p:nvSpPr>
        <p:spPr>
          <a:xfrm>
            <a:off x="8229600" y="63404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2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1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1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1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27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234" grpId="0"/>
      <p:bldP spid="235" grpId="0"/>
      <p:bldP spid="264" grpId="0" animBg="1"/>
      <p:bldP spid="263" grpId="0" animBg="1"/>
      <p:bldP spid="262" grpId="0" animBg="1"/>
      <p:bldP spid="2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4"/>
          <p:cNvGrpSpPr/>
          <p:nvPr/>
        </p:nvGrpSpPr>
        <p:grpSpPr>
          <a:xfrm>
            <a:off x="72000" y="72000"/>
            <a:ext cx="8977296" cy="6686083"/>
            <a:chOff x="76200" y="95523"/>
            <a:chExt cx="8923800" cy="6610077"/>
          </a:xfrm>
        </p:grpSpPr>
        <p:grpSp>
          <p:nvGrpSpPr>
            <p:cNvPr id="30" name="Group 39"/>
            <p:cNvGrpSpPr/>
            <p:nvPr/>
          </p:nvGrpSpPr>
          <p:grpSpPr>
            <a:xfrm>
              <a:off x="152399" y="152399"/>
              <a:ext cx="8847601" cy="6553201"/>
              <a:chOff x="152399" y="152399"/>
              <a:chExt cx="8847601" cy="6553201"/>
            </a:xfrm>
          </p:grpSpPr>
          <p:grpSp>
            <p:nvGrpSpPr>
              <p:cNvPr id="31" name="Group 19"/>
              <p:cNvGrpSpPr/>
              <p:nvPr/>
            </p:nvGrpSpPr>
            <p:grpSpPr>
              <a:xfrm rot="10800000">
                <a:off x="7772399" y="5333999"/>
                <a:ext cx="1090163" cy="1018379"/>
                <a:chOff x="290164" y="739850"/>
                <a:chExt cx="1541264" cy="1543732"/>
              </a:xfrm>
            </p:grpSpPr>
            <p:grpSp>
              <p:nvGrpSpPr>
                <p:cNvPr id="33" name="Group 6"/>
                <p:cNvGrpSpPr/>
                <p:nvPr/>
              </p:nvGrpSpPr>
              <p:grpSpPr>
                <a:xfrm>
                  <a:off x="290164" y="1156569"/>
                  <a:ext cx="1541264" cy="1127013"/>
                  <a:chOff x="290164" y="1080367"/>
                  <a:chExt cx="1541264" cy="1127014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290164" y="1080367"/>
                    <a:ext cx="957665" cy="839444"/>
                  </a:xfrm>
                  <a:prstGeom prst="roundRect">
                    <a:avLst>
                      <a:gd name="adj" fmla="val 2667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7" name="Rounded Rectangle 5"/>
                  <p:cNvSpPr/>
                  <p:nvPr/>
                </p:nvSpPr>
                <p:spPr>
                  <a:xfrm>
                    <a:off x="323194" y="1283311"/>
                    <a:ext cx="1508234" cy="924070"/>
                  </a:xfrm>
                  <a:prstGeom prst="roundRect">
                    <a:avLst>
                      <a:gd name="adj" fmla="val 3208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53" name="Rounded Rectangle 52"/>
                <p:cNvSpPr/>
                <p:nvPr/>
              </p:nvSpPr>
              <p:spPr>
                <a:xfrm>
                  <a:off x="712387" y="739850"/>
                  <a:ext cx="1040216" cy="6317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656000" y="152399"/>
                <a:ext cx="7344000" cy="5658931"/>
                <a:chOff x="1656000" y="152399"/>
                <a:chExt cx="7344000" cy="5658931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656000" y="152400"/>
                  <a:ext cx="7344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991600" y="152399"/>
                  <a:ext cx="0" cy="565893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rot="10800000">
                <a:off x="152399" y="1404000"/>
                <a:ext cx="7980161" cy="5301600"/>
                <a:chOff x="1011441" y="228599"/>
                <a:chExt cx="7980161" cy="53016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rot="10800000" flipH="1">
                  <a:off x="1011441" y="228599"/>
                  <a:ext cx="7980161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 flipH="1" flipV="1">
                  <a:off x="8991599" y="238199"/>
                  <a:ext cx="2" cy="529200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6200" y="95523"/>
              <a:ext cx="1557170" cy="14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6" name="Group 29"/>
          <p:cNvGrpSpPr>
            <a:grpSpLocks/>
          </p:cNvGrpSpPr>
          <p:nvPr/>
        </p:nvGrpSpPr>
        <p:grpSpPr>
          <a:xfrm>
            <a:off x="1638518" y="45484"/>
            <a:ext cx="5981482" cy="3993116"/>
            <a:chOff x="990600" y="1782510"/>
            <a:chExt cx="7090935" cy="485069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7254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29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1636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5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8136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86276" y="2243289"/>
              <a:ext cx="1259999" cy="4319999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414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7" name="Group 9"/>
            <p:cNvGrpSpPr/>
            <p:nvPr/>
          </p:nvGrpSpPr>
          <p:grpSpPr>
            <a:xfrm>
              <a:off x="990600" y="1782510"/>
              <a:ext cx="7090935" cy="4850692"/>
              <a:chOff x="684000" y="1782510"/>
              <a:chExt cx="7090935" cy="485069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710852" y="1997789"/>
                <a:ext cx="0" cy="4635413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84000" y="4486800"/>
                <a:ext cx="6912000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387810" y="4419600"/>
                <a:ext cx="38712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x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34707" y="1782510"/>
                <a:ext cx="39714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y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30476" y="4419600"/>
                <a:ext cx="425197" cy="42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smtClean="0">
                    <a:latin typeface="Sylfaen" pitchFamily="18" charset="0"/>
                  </a:rPr>
                  <a:t>O</a:t>
                </a:r>
                <a:endParaRPr lang="en-CA" sz="1600" dirty="0">
                  <a:latin typeface="Sylfaen" pitchFamily="18" charset="0"/>
                </a:endParaRPr>
              </a:p>
            </p:txBody>
          </p:sp>
        </p:grp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5716800" y="4419600"/>
            <a:ext cx="3492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42" name="Equation" r:id="rId4" imgW="164880" imgH="393480" progId="">
                    <p:embed/>
                  </p:oleObj>
                </mc:Choice>
                <mc:Fallback>
                  <p:oleObj name="Equation" r:id="rId4" imgW="164880" imgH="393480" progId="">
                    <p:embed/>
                    <p:pic>
                      <p:nvPicPr>
                        <p:cNvPr id="1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800" y="4419600"/>
                          <a:ext cx="3492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4040400" y="4410075"/>
            <a:ext cx="5905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43" name="Equation" r:id="rId6" imgW="279360" imgH="393480" progId="">
                    <p:embed/>
                  </p:oleObj>
                </mc:Choice>
                <mc:Fallback>
                  <p:oleObj name="Equation" r:id="rId6" imgW="279360" imgH="393480" progId="">
                    <p:embed/>
                    <p:pic>
                      <p:nvPicPr>
                        <p:cNvPr id="1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400" y="4410075"/>
                          <a:ext cx="5905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7164600" y="4486275"/>
            <a:ext cx="5095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44" name="Equation" r:id="rId8" imgW="241200" imgH="393480" progId="">
                    <p:embed/>
                  </p:oleObj>
                </mc:Choice>
                <mc:Fallback>
                  <p:oleObj name="Equation" r:id="rId8" imgW="241200" imgH="393480" progId="">
                    <p:embed/>
                    <p:pic>
                      <p:nvPicPr>
                        <p:cNvPr id="1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600" y="4486275"/>
                          <a:ext cx="5095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2629112" y="4486275"/>
            <a:ext cx="7254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45" name="Equation" r:id="rId10" imgW="342720" imgH="393480" progId="">
                    <p:embed/>
                  </p:oleObj>
                </mc:Choice>
                <mc:Fallback>
                  <p:oleObj name="Equation" r:id="rId10" imgW="342720" imgH="393480" progId="">
                    <p:embed/>
                    <p:pic>
                      <p:nvPicPr>
                        <p:cNvPr id="1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112" y="4486275"/>
                          <a:ext cx="7254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6455529" y="4495800"/>
            <a:ext cx="295275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46" name="Equation" r:id="rId12" imgW="139680" imgH="139680" progId="">
                    <p:embed/>
                  </p:oleObj>
                </mc:Choice>
                <mc:Fallback>
                  <p:oleObj name="Equation" r:id="rId12" imgW="139680" imgH="139680" progId="">
                    <p:embed/>
                    <p:pic>
                      <p:nvPicPr>
                        <p:cNvPr id="2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5529" y="4495800"/>
                          <a:ext cx="295275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3430800" y="4495800"/>
            <a:ext cx="457200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47" name="Equation" r:id="rId14" imgW="253800" imgH="139680" progId="">
                    <p:embed/>
                  </p:oleObj>
                </mc:Choice>
                <mc:Fallback>
                  <p:oleObj name="Equation" r:id="rId14" imgW="253800" imgH="139680" progId="">
                    <p:embed/>
                    <p:pic>
                      <p:nvPicPr>
                        <p:cNvPr id="2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800" y="4495800"/>
                          <a:ext cx="457200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968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708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510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448164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523453" y="2233199"/>
              <a:ext cx="1237642" cy="4319999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1208300" y="4486275"/>
            <a:ext cx="75247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48" name="Equation" r:id="rId16" imgW="355320" imgH="393480" progId="">
                    <p:embed/>
                  </p:oleObj>
                </mc:Choice>
                <mc:Fallback>
                  <p:oleObj name="Equation" r:id="rId16" imgW="355320" imgH="393480" progId="">
                    <p:embed/>
                    <p:pic>
                      <p:nvPicPr>
                        <p:cNvPr id="2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300" y="4486275"/>
                          <a:ext cx="752475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1954425" y="4465638"/>
            <a:ext cx="595313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5849" name="Equation" r:id="rId18" imgW="330120" imgH="177480" progId="">
                    <p:embed/>
                  </p:oleObj>
                </mc:Choice>
                <mc:Fallback>
                  <p:oleObj name="Equation" r:id="rId18" imgW="330120" imgH="177480" progId="">
                    <p:embed/>
                    <p:pic>
                      <p:nvPicPr>
                        <p:cNvPr id="2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425" y="4465638"/>
                          <a:ext cx="595313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102488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4884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2067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154" name="Group 31"/>
          <p:cNvGrpSpPr>
            <a:grpSpLocks noChangeAspect="1"/>
          </p:cNvGrpSpPr>
          <p:nvPr/>
        </p:nvGrpSpPr>
        <p:grpSpPr>
          <a:xfrm>
            <a:off x="304801" y="4038600"/>
            <a:ext cx="786590" cy="685797"/>
            <a:chOff x="381000" y="1361885"/>
            <a:chExt cx="786590" cy="691519"/>
          </a:xfrm>
        </p:grpSpPr>
        <p:pic>
          <p:nvPicPr>
            <p:cNvPr id="155" name="Picture 154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381000" y="1361885"/>
              <a:ext cx="514349" cy="691519"/>
            </a:xfrm>
            <a:prstGeom prst="rect">
              <a:avLst/>
            </a:prstGeom>
            <a:noFill/>
          </p:spPr>
        </p:pic>
        <p:pic>
          <p:nvPicPr>
            <p:cNvPr id="156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723900" y="1707646"/>
              <a:ext cx="443690" cy="270423"/>
            </a:xfrm>
            <a:prstGeom prst="rect">
              <a:avLst/>
            </a:prstGeom>
            <a:noFill/>
          </p:spPr>
        </p:pic>
      </p:grpSp>
      <p:sp>
        <p:nvSpPr>
          <p:cNvPr id="171" name="TextBox 170"/>
          <p:cNvSpPr txBox="1"/>
          <p:nvPr/>
        </p:nvSpPr>
        <p:spPr>
          <a:xfrm>
            <a:off x="990600" y="41910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i="1" dirty="0" err="1" smtClean="0">
                <a:latin typeface="Sylfaen" pitchFamily="18" charset="0"/>
              </a:rPr>
              <a:t>տանգենսն</a:t>
            </a:r>
            <a:r>
              <a:rPr lang="en-CA" sz="3000" b="1" i="1" dirty="0" smtClean="0">
                <a:latin typeface="Sylfaen" pitchFamily="18" charset="0"/>
              </a:rPr>
              <a:t>  </a:t>
            </a:r>
            <a:r>
              <a:rPr lang="en-CA" sz="3000" b="1" i="1" u="heavy" dirty="0" err="1" smtClean="0">
                <a:uFill>
                  <a:solidFill>
                    <a:srgbClr val="FF3300"/>
                  </a:solidFill>
                </a:uFill>
                <a:latin typeface="Sylfaen" pitchFamily="18" charset="0"/>
              </a:rPr>
              <a:t>աճող</a:t>
            </a:r>
            <a:r>
              <a:rPr lang="en-CA" sz="3000" b="1" i="1" u="heavy" dirty="0" smtClean="0">
                <a:uFill>
                  <a:solidFill>
                    <a:srgbClr val="FF3300"/>
                  </a:solidFill>
                </a:uFill>
                <a:latin typeface="Sylfaen" pitchFamily="18" charset="0"/>
              </a:rPr>
              <a:t>  է</a:t>
            </a:r>
            <a:endParaRPr lang="en-CA" sz="3000" b="1" i="1" u="heavy" dirty="0">
              <a:uFill>
                <a:solidFill>
                  <a:srgbClr val="FF3300"/>
                </a:solidFill>
              </a:uFill>
              <a:latin typeface="Sylfaen" pitchFamily="18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8610600" y="43066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latin typeface="Sylfaen" pitchFamily="18" charset="0"/>
              </a:rPr>
              <a:t>,</a:t>
            </a:r>
            <a:endParaRPr lang="en-CA" sz="3600" b="1" dirty="0">
              <a:latin typeface="Sylfae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438400" y="4992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pic>
        <p:nvPicPr>
          <p:cNvPr id="174" name="Picture 1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524000" y="5029200"/>
            <a:ext cx="1019175" cy="604815"/>
          </a:xfrm>
          <a:prstGeom prst="rect">
            <a:avLst/>
          </a:prstGeom>
          <a:noFill/>
        </p:spPr>
      </p:pic>
      <p:pic>
        <p:nvPicPr>
          <p:cNvPr id="175" name="Picture 12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4648200" y="4038601"/>
            <a:ext cx="4038600" cy="990600"/>
          </a:xfrm>
          <a:prstGeom prst="rect">
            <a:avLst/>
          </a:prstGeom>
          <a:noFill/>
        </p:spPr>
      </p:pic>
      <p:sp>
        <p:nvSpPr>
          <p:cNvPr id="176" name="TextBox 175"/>
          <p:cNvSpPr txBox="1"/>
          <p:nvPr/>
        </p:nvSpPr>
        <p:spPr>
          <a:xfrm>
            <a:off x="2743200" y="5054025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b="1" i="1" dirty="0" err="1" smtClean="0">
                <a:latin typeface="Sylfaen" pitchFamily="18" charset="0"/>
              </a:rPr>
              <a:t>միջակայքերից</a:t>
            </a:r>
            <a:r>
              <a:rPr lang="en-CA" sz="3000" b="1" i="1" dirty="0" smtClean="0">
                <a:latin typeface="Sylfaen" pitchFamily="18" charset="0"/>
              </a:rPr>
              <a:t>  </a:t>
            </a:r>
            <a:r>
              <a:rPr lang="en-CA" sz="3000" b="1" i="1" dirty="0" err="1" smtClean="0">
                <a:latin typeface="Sylfaen" pitchFamily="18" charset="0"/>
              </a:rPr>
              <a:t>յուրաքանչյուրում</a:t>
            </a:r>
            <a:r>
              <a:rPr lang="en-CA" sz="3000" b="1" i="1" dirty="0" smtClean="0">
                <a:latin typeface="Sylfaen" pitchFamily="18" charset="0"/>
              </a:rPr>
              <a:t>,</a:t>
            </a:r>
            <a:endParaRPr lang="en-CA" sz="3000" b="1" dirty="0">
              <a:latin typeface="Sylfaen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914400" y="5689937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(</a:t>
            </a:r>
            <a:r>
              <a:rPr lang="en-CA" sz="3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չի</a:t>
            </a:r>
            <a:r>
              <a:rPr lang="en-CA" sz="3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3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կարելի</a:t>
            </a:r>
            <a:r>
              <a:rPr lang="en-CA" sz="3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3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ասել</a:t>
            </a:r>
            <a:r>
              <a:rPr lang="en-CA" sz="3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,  </a:t>
            </a:r>
            <a:r>
              <a:rPr lang="en-CA" sz="3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թե</a:t>
            </a:r>
            <a:r>
              <a:rPr lang="en-CA" sz="3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3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տանգենսն</a:t>
            </a:r>
            <a:r>
              <a:rPr lang="en-CA" sz="3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3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աճող</a:t>
            </a:r>
            <a:r>
              <a:rPr lang="en-CA" sz="3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300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ֆունկցիա</a:t>
            </a:r>
            <a:r>
              <a:rPr lang="en-CA" sz="300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 է)</a:t>
            </a:r>
            <a:endParaRPr lang="en-CA" sz="30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latin typeface="Sylfaen" pitchFamily="18" charset="0"/>
            </a:endParaRPr>
          </a:p>
        </p:txBody>
      </p:sp>
      <p:sp>
        <p:nvSpPr>
          <p:cNvPr id="348" name="Oval 347"/>
          <p:cNvSpPr/>
          <p:nvPr/>
        </p:nvSpPr>
        <p:spPr>
          <a:xfrm>
            <a:off x="1981200" y="22212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9" name="Oval 348"/>
          <p:cNvSpPr/>
          <p:nvPr/>
        </p:nvSpPr>
        <p:spPr>
          <a:xfrm>
            <a:off x="3168000" y="22212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0" name="Oval 349"/>
          <p:cNvSpPr/>
          <p:nvPr/>
        </p:nvSpPr>
        <p:spPr>
          <a:xfrm>
            <a:off x="4392000" y="2221200"/>
            <a:ext cx="90000" cy="9072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1" name="Oval 350"/>
          <p:cNvSpPr/>
          <p:nvPr/>
        </p:nvSpPr>
        <p:spPr>
          <a:xfrm>
            <a:off x="5580000" y="2221200"/>
            <a:ext cx="91271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2" name="Oval 351"/>
          <p:cNvSpPr/>
          <p:nvPr/>
        </p:nvSpPr>
        <p:spPr>
          <a:xfrm>
            <a:off x="6800385" y="2221200"/>
            <a:ext cx="90000" cy="9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 flipH="1">
            <a:off x="8001000" y="5796000"/>
            <a:ext cx="1100469" cy="99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Slide Number Placeholder 1"/>
          <p:cNvSpPr txBox="1">
            <a:spLocks/>
          </p:cNvSpPr>
          <p:nvPr/>
        </p:nvSpPr>
        <p:spPr>
          <a:xfrm>
            <a:off x="8229600" y="63404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1142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/>
      <p:bldP spid="173" grpId="0"/>
      <p:bldP spid="176" grpId="0"/>
      <p:bldP spid="177" grpId="0"/>
      <p:bldP spid="177" grpId="1"/>
      <p:bldP spid="348" grpId="0" animBg="1"/>
      <p:bldP spid="349" grpId="0" animBg="1"/>
      <p:bldP spid="350" grpId="0" animBg="1"/>
      <p:bldP spid="351" grpId="0" animBg="1"/>
      <p:bldP spid="3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8"/>
          <p:cNvGrpSpPr>
            <a:grpSpLocks noChangeAspect="1"/>
          </p:cNvGrpSpPr>
          <p:nvPr/>
        </p:nvGrpSpPr>
        <p:grpSpPr>
          <a:xfrm>
            <a:off x="756000" y="4914000"/>
            <a:ext cx="8007000" cy="1639201"/>
            <a:chOff x="145171" y="123773"/>
            <a:chExt cx="9646984" cy="1974941"/>
          </a:xfrm>
        </p:grpSpPr>
        <p:sp>
          <p:nvSpPr>
            <p:cNvPr id="50" name="Rectangle 49"/>
            <p:cNvSpPr/>
            <p:nvPr/>
          </p:nvSpPr>
          <p:spPr>
            <a:xfrm>
              <a:off x="145171" y="123773"/>
              <a:ext cx="2209800" cy="1600199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179872" y="228600"/>
              <a:ext cx="9612283" cy="1870114"/>
              <a:chOff x="179872" y="228600"/>
              <a:chExt cx="9612283" cy="187011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676399" y="537990"/>
                <a:ext cx="8115756" cy="1560723"/>
              </a:xfrm>
              <a:prstGeom prst="rect">
                <a:avLst/>
              </a:prstGeom>
              <a:solidFill>
                <a:srgbClr val="F9F9F9"/>
              </a:solidFill>
              <a:ln w="101600" cmpd="thickThin">
                <a:solidFill>
                  <a:srgbClr val="C9C400"/>
                </a:solidFill>
              </a:ln>
              <a:effectLst>
                <a:outerShdw blurRad="127000" dist="38100" dir="2700000" sx="101000" sy="101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7" name="Group 10"/>
              <p:cNvGrpSpPr>
                <a:grpSpLocks noChangeAspect="1"/>
              </p:cNvGrpSpPr>
              <p:nvPr/>
            </p:nvGrpSpPr>
            <p:grpSpPr>
              <a:xfrm>
                <a:off x="179872" y="228600"/>
                <a:ext cx="2293951" cy="1595269"/>
                <a:chOff x="1453380" y="2048439"/>
                <a:chExt cx="3324562" cy="2311984"/>
              </a:xfrm>
              <a:effectLst>
                <a:outerShdw blurRad="88900" dist="165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8" name="Group 9"/>
                <p:cNvGrpSpPr/>
                <p:nvPr/>
              </p:nvGrpSpPr>
              <p:grpSpPr>
                <a:xfrm>
                  <a:off x="1546656" y="2048439"/>
                  <a:ext cx="3231286" cy="2311984"/>
                  <a:chOff x="1546656" y="2048439"/>
                  <a:chExt cx="3231286" cy="2311984"/>
                </a:xfrm>
              </p:grpSpPr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1905000" y="2743200"/>
                    <a:ext cx="457200" cy="762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pic>
                <p:nvPicPr>
                  <p:cNvPr id="5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lum contrast="10000"/>
                  </a:blip>
                  <a:stretch>
                    <a:fillRect/>
                  </a:stretch>
                </p:blipFill>
                <p:spPr bwMode="auto">
                  <a:xfrm>
                    <a:off x="1546656" y="2048439"/>
                    <a:ext cx="3231286" cy="23119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pic>
              <p:nvPicPr>
                <p:cNvPr id="55" name="Picture 12"/>
                <p:cNvPicPr preferRelativeResize="0">
                  <a:picLocks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 rot="21228168">
                  <a:off x="1453380" y="2275387"/>
                  <a:ext cx="1068620" cy="132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isometricOffAxis1Right"/>
                  <a:lightRig rig="threePt" dir="t"/>
                </a:scene3d>
              </p:spPr>
            </p:pic>
          </p:grpSp>
        </p:grpSp>
      </p:grpSp>
      <p:sp>
        <p:nvSpPr>
          <p:cNvPr id="62" name="TextBox 61"/>
          <p:cNvSpPr txBox="1"/>
          <p:nvPr/>
        </p:nvSpPr>
        <p:spPr>
          <a:xfrm>
            <a:off x="2894398" y="5410200"/>
            <a:ext cx="57924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Գրաֆիկում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ինչպե</a:t>
            </a:r>
            <a:r>
              <a:rPr lang="hy-AM" sz="26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ս  է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դրսևորվում</a:t>
            </a:r>
            <a:endParaRPr lang="en-CA" sz="2600" b="1" dirty="0" smtClean="0">
              <a:solidFill>
                <a:srgbClr val="002060"/>
              </a:solidFill>
              <a:latin typeface="Sylfaen"/>
            </a:endParaRPr>
          </a:p>
          <a:p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ֆունկցիայի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կենտ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լինելը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6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3" name="Group 2"/>
          <p:cNvGrpSpPr>
            <a:grpSpLocks noChangeAspect="1"/>
          </p:cNvGrpSpPr>
          <p:nvPr/>
        </p:nvGrpSpPr>
        <p:grpSpPr>
          <a:xfrm>
            <a:off x="144000" y="942000"/>
            <a:ext cx="8085600" cy="1725000"/>
            <a:chOff x="144000" y="180000"/>
            <a:chExt cx="9860488" cy="2103659"/>
          </a:xfrm>
        </p:grpSpPr>
        <p:sp>
          <p:nvSpPr>
            <p:cNvPr id="4" name="Rectangle 3"/>
            <p:cNvSpPr/>
            <p:nvPr/>
          </p:nvSpPr>
          <p:spPr>
            <a:xfrm>
              <a:off x="144000" y="180000"/>
              <a:ext cx="2209800" cy="1600200"/>
            </a:xfrm>
            <a:prstGeom prst="rect">
              <a:avLst/>
            </a:prstGeom>
            <a:solidFill>
              <a:srgbClr val="00A7E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4" name="Group 16"/>
            <p:cNvGrpSpPr/>
            <p:nvPr/>
          </p:nvGrpSpPr>
          <p:grpSpPr>
            <a:xfrm>
              <a:off x="244233" y="287361"/>
              <a:ext cx="9760255" cy="1996298"/>
              <a:chOff x="244233" y="287361"/>
              <a:chExt cx="9760255" cy="199629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76400" y="610976"/>
                <a:ext cx="8328088" cy="1672683"/>
              </a:xfrm>
              <a:prstGeom prst="rect">
                <a:avLst/>
              </a:prstGeom>
              <a:solidFill>
                <a:srgbClr val="F9F9F9"/>
              </a:solidFill>
              <a:ln w="92075" cmpd="thickThin">
                <a:solidFill>
                  <a:srgbClr val="00B0F0"/>
                </a:solidFill>
              </a:ln>
              <a:effectLst>
                <a:outerShdw blurRad="127000" dist="38100" dir="2700000" sx="101000" sy="101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5" name="Group 10"/>
              <p:cNvGrpSpPr>
                <a:grpSpLocks noChangeAspect="1"/>
              </p:cNvGrpSpPr>
              <p:nvPr/>
            </p:nvGrpSpPr>
            <p:grpSpPr>
              <a:xfrm>
                <a:off x="244233" y="287361"/>
                <a:ext cx="2229590" cy="1617639"/>
                <a:chOff x="1546656" y="2133600"/>
                <a:chExt cx="3231286" cy="2344404"/>
              </a:xfrm>
              <a:effectLst>
                <a:outerShdw blurRad="88900" dist="165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6" name="Group 9"/>
                <p:cNvGrpSpPr/>
                <p:nvPr/>
              </p:nvGrpSpPr>
              <p:grpSpPr>
                <a:xfrm>
                  <a:off x="1546656" y="2133600"/>
                  <a:ext cx="3231286" cy="2344404"/>
                  <a:chOff x="1546656" y="2133600"/>
                  <a:chExt cx="3231286" cy="2344404"/>
                </a:xfrm>
              </p:grpSpPr>
              <p:pic>
                <p:nvPicPr>
                  <p:cNvPr id="1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10000"/>
                  </a:blip>
                  <a:stretch>
                    <a:fillRect/>
                  </a:stretch>
                </p:blipFill>
                <p:spPr bwMode="auto">
                  <a:xfrm>
                    <a:off x="1546656" y="2133600"/>
                    <a:ext cx="3231286" cy="2344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88900" dist="254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1905000" y="2743200"/>
                    <a:ext cx="457200" cy="762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9" name="Picture 12"/>
                <p:cNvPicPr preferRelativeResize="0">
                  <a:picLocks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 rot="21228168">
                  <a:off x="1600983" y="2445192"/>
                  <a:ext cx="763520" cy="1272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isometricOffAxis1Right"/>
                  <a:lightRig rig="threePt" dir="t"/>
                </a:scene3d>
              </p:spPr>
            </p:pic>
          </p:grpSp>
        </p:grpSp>
      </p:grpSp>
      <p:sp>
        <p:nvSpPr>
          <p:cNvPr id="12" name="TextBox 11"/>
          <p:cNvSpPr txBox="1"/>
          <p:nvPr/>
        </p:nvSpPr>
        <p:spPr>
          <a:xfrm>
            <a:off x="609600" y="687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6F0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Պատասխանե´ք</a:t>
            </a:r>
            <a:r>
              <a:rPr lang="en-CA" sz="4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6F0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44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6F0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հարցերին</a:t>
            </a:r>
            <a:r>
              <a:rPr lang="en-CA" sz="4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6F0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CA" sz="4400" b="1" dirty="0">
              <a:ln w="0">
                <a:solidFill>
                  <a:sysClr val="windowText" lastClr="000000"/>
                </a:solidFill>
              </a:ln>
              <a:solidFill>
                <a:srgbClr val="FF6F0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7" name="Group 39"/>
          <p:cNvGrpSpPr>
            <a:grpSpLocks noChangeAspect="1"/>
          </p:cNvGrpSpPr>
          <p:nvPr/>
        </p:nvGrpSpPr>
        <p:grpSpPr>
          <a:xfrm>
            <a:off x="432000" y="2952000"/>
            <a:ext cx="8102400" cy="1653786"/>
            <a:chOff x="124172" y="128241"/>
            <a:chExt cx="9077535" cy="2017865"/>
          </a:xfrm>
        </p:grpSpPr>
        <p:grpSp>
          <p:nvGrpSpPr>
            <p:cNvPr id="18" name="Group 21"/>
            <p:cNvGrpSpPr/>
            <p:nvPr/>
          </p:nvGrpSpPr>
          <p:grpSpPr>
            <a:xfrm>
              <a:off x="124172" y="128241"/>
              <a:ext cx="9077535" cy="2017865"/>
              <a:chOff x="124172" y="128241"/>
              <a:chExt cx="9077535" cy="2017865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24172" y="128241"/>
                <a:ext cx="2133599" cy="1600199"/>
              </a:xfrm>
              <a:prstGeom prst="rect">
                <a:avLst/>
              </a:prstGeom>
              <a:solidFill>
                <a:srgbClr val="FF5019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9" name="Group 16"/>
              <p:cNvGrpSpPr/>
              <p:nvPr/>
            </p:nvGrpSpPr>
            <p:grpSpPr>
              <a:xfrm>
                <a:off x="228600" y="228600"/>
                <a:ext cx="8973107" cy="1917506"/>
                <a:chOff x="228600" y="228600"/>
                <a:chExt cx="8973107" cy="1917506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676400" y="524302"/>
                  <a:ext cx="7525307" cy="1621804"/>
                </a:xfrm>
                <a:prstGeom prst="rect">
                  <a:avLst/>
                </a:prstGeom>
                <a:solidFill>
                  <a:srgbClr val="F9F9F9"/>
                </a:solidFill>
                <a:ln w="101600" cmpd="thickThin">
                  <a:solidFill>
                    <a:srgbClr val="FF5019"/>
                  </a:solidFill>
                </a:ln>
                <a:effectLst>
                  <a:outerShdw blurRad="127000" dist="38100" dir="2700000" sx="101000" sy="101000" algn="tl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grpSp>
              <p:nvGrpSpPr>
                <p:cNvPr id="20" name="Group 9"/>
                <p:cNvGrpSpPr/>
                <p:nvPr/>
              </p:nvGrpSpPr>
              <p:grpSpPr>
                <a:xfrm>
                  <a:off x="228600" y="228600"/>
                  <a:ext cx="2119741" cy="1595269"/>
                  <a:chOff x="1524000" y="2048439"/>
                  <a:chExt cx="3072085" cy="2311984"/>
                </a:xfrm>
              </p:grpSpPr>
              <p:pic>
                <p:nvPicPr>
                  <p:cNvPr id="4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lum contrast="10000"/>
                  </a:blip>
                  <a:stretch>
                    <a:fillRect/>
                  </a:stretch>
                </p:blipFill>
                <p:spPr bwMode="auto">
                  <a:xfrm>
                    <a:off x="1524000" y="2048439"/>
                    <a:ext cx="3072085" cy="23119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88900" dist="165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855304" y="2743200"/>
                    <a:ext cx="457199" cy="762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</p:grpSp>
        <p:pic>
          <p:nvPicPr>
            <p:cNvPr id="42" name="Picture 5" descr="C:\Users\naira\Desktop\parallelopiped\0_8738b_ba52a86d_M.png"/>
            <p:cNvPicPr preferRelativeResize="0">
              <a:picLocks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 rot="21071196">
              <a:off x="159559" y="307809"/>
              <a:ext cx="766320" cy="1086895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</p:pic>
      </p:grpSp>
      <p:sp>
        <p:nvSpPr>
          <p:cNvPr id="59" name="TextBox 58"/>
          <p:cNvSpPr txBox="1"/>
          <p:nvPr/>
        </p:nvSpPr>
        <p:spPr>
          <a:xfrm>
            <a:off x="2209800" y="1350000"/>
            <a:ext cx="6019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 pitchFamily="18" charset="0"/>
              </a:rPr>
              <a:t>Որո</a:t>
            </a:r>
            <a:r>
              <a:rPr lang="hy-AM" sz="25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նք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են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տանգենս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և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կոտանգենս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ֆունկցիաների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հիմնական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պարբերու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-</a:t>
            </a:r>
          </a:p>
          <a:p>
            <a:r>
              <a:rPr lang="en-CA" sz="2500" b="1" dirty="0" err="1" smtClean="0">
                <a:solidFill>
                  <a:srgbClr val="002060"/>
                </a:solidFill>
                <a:latin typeface="Sylfaen"/>
              </a:rPr>
              <a:t>թյունները</a:t>
            </a:r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5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14600" y="34290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Տանգենս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և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կոտանգենս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ֆունկցիա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-</a:t>
            </a:r>
          </a:p>
          <a:p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 pitchFamily="18" charset="0"/>
              </a:rPr>
              <a:t>ները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կե</a:t>
            </a:r>
            <a:r>
              <a:rPr lang="hy-AM" sz="26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նտ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են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,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թե</a:t>
            </a:r>
            <a:r>
              <a:rPr lang="hy-AM" sz="26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600" b="1" dirty="0" err="1" smtClean="0">
                <a:solidFill>
                  <a:srgbClr val="002060"/>
                </a:solidFill>
                <a:latin typeface="Sylfaen"/>
              </a:rPr>
              <a:t>զույգ</a:t>
            </a:r>
            <a:r>
              <a:rPr lang="en-CA" sz="26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6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7723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59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4"/>
          <p:cNvGrpSpPr/>
          <p:nvPr/>
        </p:nvGrpSpPr>
        <p:grpSpPr>
          <a:xfrm>
            <a:off x="72000" y="72000"/>
            <a:ext cx="8977296" cy="6686083"/>
            <a:chOff x="76200" y="95523"/>
            <a:chExt cx="8923800" cy="6610077"/>
          </a:xfrm>
        </p:grpSpPr>
        <p:grpSp>
          <p:nvGrpSpPr>
            <p:cNvPr id="30" name="Group 39"/>
            <p:cNvGrpSpPr/>
            <p:nvPr/>
          </p:nvGrpSpPr>
          <p:grpSpPr>
            <a:xfrm>
              <a:off x="152399" y="152399"/>
              <a:ext cx="8847601" cy="6553201"/>
              <a:chOff x="152399" y="152399"/>
              <a:chExt cx="8847601" cy="6553201"/>
            </a:xfrm>
          </p:grpSpPr>
          <p:grpSp>
            <p:nvGrpSpPr>
              <p:cNvPr id="31" name="Group 19"/>
              <p:cNvGrpSpPr/>
              <p:nvPr/>
            </p:nvGrpSpPr>
            <p:grpSpPr>
              <a:xfrm rot="10800000">
                <a:off x="7772399" y="5333999"/>
                <a:ext cx="1090163" cy="1018379"/>
                <a:chOff x="290164" y="739850"/>
                <a:chExt cx="1541264" cy="1543732"/>
              </a:xfrm>
            </p:grpSpPr>
            <p:grpSp>
              <p:nvGrpSpPr>
                <p:cNvPr id="33" name="Group 6"/>
                <p:cNvGrpSpPr/>
                <p:nvPr/>
              </p:nvGrpSpPr>
              <p:grpSpPr>
                <a:xfrm>
                  <a:off x="290164" y="1156569"/>
                  <a:ext cx="1541264" cy="1127013"/>
                  <a:chOff x="290164" y="1080367"/>
                  <a:chExt cx="1541264" cy="1127014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290164" y="1080367"/>
                    <a:ext cx="957665" cy="839444"/>
                  </a:xfrm>
                  <a:prstGeom prst="roundRect">
                    <a:avLst>
                      <a:gd name="adj" fmla="val 2667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7" name="Rounded Rectangle 5"/>
                  <p:cNvSpPr/>
                  <p:nvPr/>
                </p:nvSpPr>
                <p:spPr>
                  <a:xfrm>
                    <a:off x="323194" y="1283311"/>
                    <a:ext cx="1508234" cy="924070"/>
                  </a:xfrm>
                  <a:prstGeom prst="roundRect">
                    <a:avLst>
                      <a:gd name="adj" fmla="val 3208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53" name="Rounded Rectangle 52"/>
                <p:cNvSpPr/>
                <p:nvPr/>
              </p:nvSpPr>
              <p:spPr>
                <a:xfrm>
                  <a:off x="712387" y="739850"/>
                  <a:ext cx="1040216" cy="6317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656000" y="152399"/>
                <a:ext cx="7344000" cy="5658931"/>
                <a:chOff x="1656000" y="152399"/>
                <a:chExt cx="7344000" cy="5658931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656000" y="152400"/>
                  <a:ext cx="7344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991600" y="152399"/>
                  <a:ext cx="0" cy="565893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rot="10800000">
                <a:off x="152399" y="1404000"/>
                <a:ext cx="7980161" cy="5301600"/>
                <a:chOff x="1011441" y="228599"/>
                <a:chExt cx="7980161" cy="53016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rot="10800000" flipH="1">
                  <a:off x="1011441" y="228599"/>
                  <a:ext cx="7980161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 flipH="1" flipV="1">
                  <a:off x="8991599" y="238199"/>
                  <a:ext cx="2" cy="529200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76200" y="95523"/>
              <a:ext cx="1557170" cy="14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6" name="Group 29"/>
          <p:cNvGrpSpPr>
            <a:grpSpLocks/>
          </p:cNvGrpSpPr>
          <p:nvPr/>
        </p:nvGrpSpPr>
        <p:grpSpPr>
          <a:xfrm>
            <a:off x="1638518" y="45484"/>
            <a:ext cx="5981482" cy="3993116"/>
            <a:chOff x="990600" y="1782510"/>
            <a:chExt cx="7090935" cy="485069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7254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296275" y="2209799"/>
              <a:ext cx="0" cy="4319999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1636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5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8136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86276" y="2243289"/>
              <a:ext cx="1259999" cy="4319999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414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7" name="Group 9"/>
            <p:cNvGrpSpPr/>
            <p:nvPr/>
          </p:nvGrpSpPr>
          <p:grpSpPr>
            <a:xfrm>
              <a:off x="990600" y="1782510"/>
              <a:ext cx="7090935" cy="4850692"/>
              <a:chOff x="684000" y="1782510"/>
              <a:chExt cx="7090935" cy="485069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710852" y="1997789"/>
                <a:ext cx="0" cy="4635413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84000" y="4486800"/>
                <a:ext cx="6912000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387810" y="4419600"/>
                <a:ext cx="38712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x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34707" y="1782510"/>
                <a:ext cx="39714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y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30476" y="4419600"/>
                <a:ext cx="425197" cy="42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smtClean="0">
                    <a:latin typeface="Sylfaen" pitchFamily="18" charset="0"/>
                  </a:rPr>
                  <a:t>O</a:t>
                </a:r>
                <a:endParaRPr lang="en-CA" sz="1600" dirty="0">
                  <a:latin typeface="Sylfaen" pitchFamily="18" charset="0"/>
                </a:endParaRPr>
              </a:p>
            </p:txBody>
          </p:sp>
        </p:grp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5716800" y="4419600"/>
            <a:ext cx="3492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66" name="Equation" r:id="rId4" imgW="164880" imgH="393480" progId="">
                    <p:embed/>
                  </p:oleObj>
                </mc:Choice>
                <mc:Fallback>
                  <p:oleObj name="Equation" r:id="rId4" imgW="164880" imgH="393480" progId="">
                    <p:embed/>
                    <p:pic>
                      <p:nvPicPr>
                        <p:cNvPr id="1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800" y="4419600"/>
                          <a:ext cx="3492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4040400" y="4410075"/>
            <a:ext cx="5905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67" name="Equation" r:id="rId6" imgW="279360" imgH="393480" progId="">
                    <p:embed/>
                  </p:oleObj>
                </mc:Choice>
                <mc:Fallback>
                  <p:oleObj name="Equation" r:id="rId6" imgW="279360" imgH="393480" progId="">
                    <p:embed/>
                    <p:pic>
                      <p:nvPicPr>
                        <p:cNvPr id="1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400" y="4410075"/>
                          <a:ext cx="5905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7164600" y="4486275"/>
            <a:ext cx="5095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68" name="Equation" r:id="rId8" imgW="241200" imgH="393480" progId="">
                    <p:embed/>
                  </p:oleObj>
                </mc:Choice>
                <mc:Fallback>
                  <p:oleObj name="Equation" r:id="rId8" imgW="241200" imgH="393480" progId="">
                    <p:embed/>
                    <p:pic>
                      <p:nvPicPr>
                        <p:cNvPr id="1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600" y="4486275"/>
                          <a:ext cx="5095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2629112" y="4486275"/>
            <a:ext cx="7254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69" name="Equation" r:id="rId10" imgW="342720" imgH="393480" progId="">
                    <p:embed/>
                  </p:oleObj>
                </mc:Choice>
                <mc:Fallback>
                  <p:oleObj name="Equation" r:id="rId10" imgW="342720" imgH="393480" progId="">
                    <p:embed/>
                    <p:pic>
                      <p:nvPicPr>
                        <p:cNvPr id="1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112" y="4486275"/>
                          <a:ext cx="7254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6455529" y="4495800"/>
            <a:ext cx="295275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70" name="Equation" r:id="rId12" imgW="139680" imgH="139680" progId="">
                    <p:embed/>
                  </p:oleObj>
                </mc:Choice>
                <mc:Fallback>
                  <p:oleObj name="Equation" r:id="rId12" imgW="139680" imgH="139680" progId="">
                    <p:embed/>
                    <p:pic>
                      <p:nvPicPr>
                        <p:cNvPr id="2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5529" y="4495800"/>
                          <a:ext cx="295275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3430800" y="4495800"/>
            <a:ext cx="457200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71" name="Equation" r:id="rId14" imgW="253800" imgH="139680" progId="">
                    <p:embed/>
                  </p:oleObj>
                </mc:Choice>
                <mc:Fallback>
                  <p:oleObj name="Equation" r:id="rId14" imgW="253800" imgH="139680" progId="">
                    <p:embed/>
                    <p:pic>
                      <p:nvPicPr>
                        <p:cNvPr id="2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800" y="4495800"/>
                          <a:ext cx="457200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968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708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510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448164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523453" y="2233199"/>
              <a:ext cx="1237642" cy="4319999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1208300" y="4486275"/>
            <a:ext cx="75247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72" name="Equation" r:id="rId16" imgW="355320" imgH="393480" progId="">
                    <p:embed/>
                  </p:oleObj>
                </mc:Choice>
                <mc:Fallback>
                  <p:oleObj name="Equation" r:id="rId16" imgW="355320" imgH="393480" progId="">
                    <p:embed/>
                    <p:pic>
                      <p:nvPicPr>
                        <p:cNvPr id="2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300" y="4486275"/>
                          <a:ext cx="752475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1954425" y="4465638"/>
            <a:ext cx="595313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6873" name="Equation" r:id="rId18" imgW="330120" imgH="177480" progId="">
                    <p:embed/>
                  </p:oleObj>
                </mc:Choice>
                <mc:Fallback>
                  <p:oleObj name="Equation" r:id="rId18" imgW="330120" imgH="177480" progId="">
                    <p:embed/>
                    <p:pic>
                      <p:nvPicPr>
                        <p:cNvPr id="2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425" y="4465638"/>
                          <a:ext cx="595313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102488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4884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2067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pSp>
        <p:nvGrpSpPr>
          <p:cNvPr id="39" name="Group 31"/>
          <p:cNvGrpSpPr>
            <a:grpSpLocks noChangeAspect="1"/>
          </p:cNvGrpSpPr>
          <p:nvPr/>
        </p:nvGrpSpPr>
        <p:grpSpPr>
          <a:xfrm>
            <a:off x="228600" y="4485623"/>
            <a:ext cx="973066" cy="848377"/>
            <a:chOff x="381000" y="1361885"/>
            <a:chExt cx="786590" cy="691519"/>
          </a:xfrm>
        </p:grpSpPr>
        <p:pic>
          <p:nvPicPr>
            <p:cNvPr id="169" name="Picture 168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381000" y="1361885"/>
              <a:ext cx="514348" cy="691519"/>
            </a:xfrm>
            <a:prstGeom prst="rect">
              <a:avLst/>
            </a:prstGeom>
            <a:noFill/>
          </p:spPr>
        </p:pic>
        <p:pic>
          <p:nvPicPr>
            <p:cNvPr id="170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723900" y="1707646"/>
              <a:ext cx="443690" cy="270423"/>
            </a:xfrm>
            <a:prstGeom prst="rect">
              <a:avLst/>
            </a:prstGeom>
            <a:noFill/>
          </p:spPr>
        </p:pic>
      </p:grpSp>
      <p:sp>
        <p:nvSpPr>
          <p:cNvPr id="69" name="Oval 68"/>
          <p:cNvSpPr/>
          <p:nvPr/>
        </p:nvSpPr>
        <p:spPr>
          <a:xfrm>
            <a:off x="1981200" y="2221200"/>
            <a:ext cx="89100" cy="89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/>
          <p:cNvSpPr/>
          <p:nvPr/>
        </p:nvSpPr>
        <p:spPr>
          <a:xfrm>
            <a:off x="3168000" y="2221200"/>
            <a:ext cx="89100" cy="89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4392000" y="2221200"/>
            <a:ext cx="91124" cy="89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5580000" y="2221200"/>
            <a:ext cx="90358" cy="89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6800385" y="2221200"/>
            <a:ext cx="89100" cy="89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TextBox 73"/>
          <p:cNvSpPr txBox="1"/>
          <p:nvPr/>
        </p:nvSpPr>
        <p:spPr>
          <a:xfrm>
            <a:off x="990600" y="467302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i="1" dirty="0" err="1" smtClean="0">
                <a:latin typeface="Sylfaen" pitchFamily="18" charset="0"/>
              </a:rPr>
              <a:t>տանգենսն</a:t>
            </a:r>
            <a:r>
              <a:rPr lang="en-CA" sz="3200" b="1" i="1" dirty="0" smtClean="0">
                <a:latin typeface="Sylfaen" pitchFamily="18" charset="0"/>
              </a:rPr>
              <a:t>   </a:t>
            </a:r>
            <a:r>
              <a:rPr lang="en-CA" sz="3200" b="1" i="1" dirty="0" err="1" smtClean="0">
                <a:latin typeface="Sylfaen" pitchFamily="18" charset="0"/>
              </a:rPr>
              <a:t>էքստրեմումի</a:t>
            </a:r>
            <a:r>
              <a:rPr lang="en-CA" sz="3200" b="1" i="1" dirty="0" smtClean="0">
                <a:latin typeface="Sylfaen" pitchFamily="18" charset="0"/>
              </a:rPr>
              <a:t>  </a:t>
            </a:r>
            <a:r>
              <a:rPr lang="en-CA" sz="3200" b="1" i="1" dirty="0" err="1" smtClean="0">
                <a:latin typeface="Sylfaen" pitchFamily="18" charset="0"/>
              </a:rPr>
              <a:t>կետեր</a:t>
            </a:r>
            <a:r>
              <a:rPr lang="en-CA" sz="3200" b="1" i="1" dirty="0" smtClean="0">
                <a:latin typeface="Sylfaen" pitchFamily="18" charset="0"/>
              </a:rPr>
              <a:t>  </a:t>
            </a:r>
            <a:r>
              <a:rPr lang="en-CA" sz="3200" b="1" i="1" dirty="0" err="1" smtClean="0">
                <a:latin typeface="Sylfaen" pitchFamily="18" charset="0"/>
              </a:rPr>
              <a:t>չունի</a:t>
            </a:r>
            <a:r>
              <a:rPr lang="en-CA" sz="3200" b="1" i="1" dirty="0" smtClean="0">
                <a:latin typeface="Sylfaen" pitchFamily="18" charset="0"/>
              </a:rPr>
              <a:t>,</a:t>
            </a:r>
            <a:endParaRPr lang="en-CA" sz="3200" b="1" i="1" dirty="0">
              <a:uFill>
                <a:solidFill>
                  <a:srgbClr val="FF3300"/>
                </a:solidFill>
              </a:uFill>
              <a:latin typeface="Sylfae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2400" y="6197025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Գայանե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Սիմոնյան</a:t>
            </a:r>
            <a:endParaRPr lang="en-CA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6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 flipH="1">
            <a:off x="8001000" y="5796000"/>
            <a:ext cx="1100469" cy="99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Slide Number Placeholder 1"/>
          <p:cNvSpPr txBox="1">
            <a:spLocks/>
          </p:cNvSpPr>
          <p:nvPr/>
        </p:nvSpPr>
        <p:spPr>
          <a:xfrm>
            <a:off x="8229600" y="63404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730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28600" y="465838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latin typeface="Sylfaen" pitchFamily="18" charset="0"/>
              </a:rPr>
              <a:t>ձախից</a:t>
            </a:r>
            <a:r>
              <a:rPr lang="en-CA" sz="2800" b="1" i="1" dirty="0" smtClean="0">
                <a:latin typeface="Sylfaen" pitchFamily="18" charset="0"/>
              </a:rPr>
              <a:t>,   </a:t>
            </a:r>
            <a:r>
              <a:rPr lang="en-CA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x</a:t>
            </a:r>
            <a:r>
              <a:rPr lang="en-CA" sz="2800" b="1" i="1" dirty="0" smtClean="0">
                <a:latin typeface="Sylfaen" pitchFamily="18" charset="0"/>
              </a:rPr>
              <a:t>-ի  </a:t>
            </a:r>
            <a:r>
              <a:rPr lang="en-CA" sz="2800" b="1" i="1" dirty="0" err="1" smtClean="0">
                <a:latin typeface="Sylfaen" pitchFamily="18" charset="0"/>
              </a:rPr>
              <a:t>արժեքներն</a:t>
            </a:r>
            <a:r>
              <a:rPr lang="en-CA" sz="2800" b="1" i="1" dirty="0" smtClean="0">
                <a:latin typeface="Sylfaen" pitchFamily="18" charset="0"/>
              </a:rPr>
              <a:t>   </a:t>
            </a:r>
            <a:r>
              <a:rPr lang="en-CA" sz="2800" b="1" i="1" dirty="0" err="1" smtClean="0">
                <a:latin typeface="Sylfaen" pitchFamily="18" charset="0"/>
              </a:rPr>
              <a:t>անվերջ</a:t>
            </a:r>
            <a:r>
              <a:rPr lang="en-CA" sz="2800" b="1" i="1" dirty="0" smtClean="0">
                <a:latin typeface="Sylfaen" pitchFamily="18" charset="0"/>
              </a:rPr>
              <a:t>  </a:t>
            </a:r>
            <a:r>
              <a:rPr lang="en-CA" sz="2800" b="1" i="1" dirty="0" err="1" smtClean="0">
                <a:latin typeface="Sylfaen" pitchFamily="18" charset="0"/>
              </a:rPr>
              <a:t>մեծանում</a:t>
            </a:r>
            <a:r>
              <a:rPr lang="en-CA" sz="2800" b="1" i="1" dirty="0" smtClean="0">
                <a:latin typeface="Sylfaen" pitchFamily="18" charset="0"/>
              </a:rPr>
              <a:t>  </a:t>
            </a:r>
            <a:r>
              <a:rPr lang="en-CA" sz="2800" b="1" i="1" dirty="0" err="1" smtClean="0">
                <a:latin typeface="Sylfaen" pitchFamily="18" charset="0"/>
              </a:rPr>
              <a:t>են</a:t>
            </a:r>
            <a:r>
              <a:rPr lang="en-CA" sz="2800" b="1" i="1" dirty="0" smtClean="0">
                <a:latin typeface="Sylfaen" pitchFamily="18" charset="0"/>
              </a:rPr>
              <a:t>,        </a:t>
            </a:r>
            <a:endParaRPr lang="en-CA" sz="2800" b="1" i="1" dirty="0">
              <a:uFill>
                <a:solidFill>
                  <a:srgbClr val="FF3300"/>
                </a:solidFill>
              </a:uFill>
              <a:latin typeface="Sylfaen" pitchFamily="18" charset="0"/>
            </a:endParaRPr>
          </a:p>
        </p:txBody>
      </p:sp>
      <p:graphicFrame>
        <p:nvGraphicFramePr>
          <p:cNvPr id="292874" name="Object 10"/>
          <p:cNvGraphicFramePr>
            <a:graphicFrameLocks noChangeAspect="1"/>
          </p:cNvGraphicFramePr>
          <p:nvPr/>
        </p:nvGraphicFramePr>
        <p:xfrm>
          <a:off x="4757738" y="3886200"/>
          <a:ext cx="2144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4" name="Equation" r:id="rId3" imgW="927000" imgH="393480" progId="">
                  <p:embed/>
                </p:oleObj>
              </mc:Choice>
              <mc:Fallback>
                <p:oleObj name="Equation" r:id="rId3" imgW="927000" imgH="393480" progId="">
                  <p:embed/>
                  <p:pic>
                    <p:nvPicPr>
                      <p:cNvPr id="292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738" y="3886200"/>
                        <a:ext cx="21447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4"/>
          <p:cNvGrpSpPr/>
          <p:nvPr/>
        </p:nvGrpSpPr>
        <p:grpSpPr>
          <a:xfrm>
            <a:off x="72000" y="72000"/>
            <a:ext cx="8977296" cy="6686083"/>
            <a:chOff x="76200" y="95523"/>
            <a:chExt cx="8923800" cy="6610077"/>
          </a:xfrm>
        </p:grpSpPr>
        <p:grpSp>
          <p:nvGrpSpPr>
            <p:cNvPr id="30" name="Group 39"/>
            <p:cNvGrpSpPr/>
            <p:nvPr/>
          </p:nvGrpSpPr>
          <p:grpSpPr>
            <a:xfrm>
              <a:off x="152399" y="152399"/>
              <a:ext cx="8847601" cy="6553201"/>
              <a:chOff x="152399" y="152399"/>
              <a:chExt cx="8847601" cy="6553201"/>
            </a:xfrm>
          </p:grpSpPr>
          <p:grpSp>
            <p:nvGrpSpPr>
              <p:cNvPr id="31" name="Group 19"/>
              <p:cNvGrpSpPr/>
              <p:nvPr/>
            </p:nvGrpSpPr>
            <p:grpSpPr>
              <a:xfrm rot="10800000">
                <a:off x="7772399" y="5333999"/>
                <a:ext cx="1090163" cy="1018379"/>
                <a:chOff x="290164" y="739850"/>
                <a:chExt cx="1541264" cy="1543732"/>
              </a:xfrm>
            </p:grpSpPr>
            <p:grpSp>
              <p:nvGrpSpPr>
                <p:cNvPr id="33" name="Group 6"/>
                <p:cNvGrpSpPr/>
                <p:nvPr/>
              </p:nvGrpSpPr>
              <p:grpSpPr>
                <a:xfrm>
                  <a:off x="290164" y="1156569"/>
                  <a:ext cx="1541264" cy="1127013"/>
                  <a:chOff x="290164" y="1080367"/>
                  <a:chExt cx="1541264" cy="1127014"/>
                </a:xfrm>
              </p:grpSpPr>
              <p:sp>
                <p:nvSpPr>
                  <p:cNvPr id="56" name="Rounded Rectangle 55"/>
                  <p:cNvSpPr/>
                  <p:nvPr/>
                </p:nvSpPr>
                <p:spPr>
                  <a:xfrm>
                    <a:off x="290164" y="1080367"/>
                    <a:ext cx="957665" cy="839444"/>
                  </a:xfrm>
                  <a:prstGeom prst="roundRect">
                    <a:avLst>
                      <a:gd name="adj" fmla="val 2667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57" name="Rounded Rectangle 5"/>
                  <p:cNvSpPr/>
                  <p:nvPr/>
                </p:nvSpPr>
                <p:spPr>
                  <a:xfrm>
                    <a:off x="323194" y="1283311"/>
                    <a:ext cx="1508234" cy="924070"/>
                  </a:xfrm>
                  <a:prstGeom prst="roundRect">
                    <a:avLst>
                      <a:gd name="adj" fmla="val 32089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sp>
              <p:nvSpPr>
                <p:cNvPr id="53" name="Rounded Rectangle 52"/>
                <p:cNvSpPr/>
                <p:nvPr/>
              </p:nvSpPr>
              <p:spPr>
                <a:xfrm>
                  <a:off x="712387" y="739850"/>
                  <a:ext cx="1040216" cy="63175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1656000" y="152399"/>
                <a:ext cx="7344000" cy="5658931"/>
                <a:chOff x="1656000" y="152399"/>
                <a:chExt cx="7344000" cy="5658931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656000" y="152400"/>
                  <a:ext cx="7344000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8991600" y="152399"/>
                  <a:ext cx="0" cy="565893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oup 34"/>
              <p:cNvGrpSpPr/>
              <p:nvPr/>
            </p:nvGrpSpPr>
            <p:grpSpPr>
              <a:xfrm rot="10800000">
                <a:off x="152399" y="1404000"/>
                <a:ext cx="7980161" cy="5301600"/>
                <a:chOff x="1011441" y="228599"/>
                <a:chExt cx="7980161" cy="530160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rot="10800000" flipH="1">
                  <a:off x="1011441" y="228599"/>
                  <a:ext cx="7980161" cy="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 flipH="1" flipV="1">
                  <a:off x="8991599" y="238199"/>
                  <a:ext cx="2" cy="5292000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6200" y="95523"/>
              <a:ext cx="1557170" cy="1428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6" name="Group 29"/>
          <p:cNvGrpSpPr>
            <a:grpSpLocks/>
          </p:cNvGrpSpPr>
          <p:nvPr/>
        </p:nvGrpSpPr>
        <p:grpSpPr>
          <a:xfrm>
            <a:off x="1638518" y="45484"/>
            <a:ext cx="5981482" cy="3993116"/>
            <a:chOff x="990600" y="1782510"/>
            <a:chExt cx="7090935" cy="485069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7254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29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1636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856276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58136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Freeform 7"/>
            <p:cNvSpPr/>
            <p:nvPr/>
          </p:nvSpPr>
          <p:spPr>
            <a:xfrm>
              <a:off x="4386276" y="2243289"/>
              <a:ext cx="1259999" cy="4319999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Freeform 8"/>
            <p:cNvSpPr/>
            <p:nvPr/>
          </p:nvSpPr>
          <p:spPr>
            <a:xfrm>
              <a:off x="2941476" y="2233200"/>
              <a:ext cx="1260000" cy="4320000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7" name="Group 9"/>
            <p:cNvGrpSpPr/>
            <p:nvPr/>
          </p:nvGrpSpPr>
          <p:grpSpPr>
            <a:xfrm>
              <a:off x="990600" y="1782510"/>
              <a:ext cx="7090935" cy="4850692"/>
              <a:chOff x="684000" y="1782510"/>
              <a:chExt cx="7090935" cy="485069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710852" y="1997789"/>
                <a:ext cx="0" cy="4635413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84000" y="4486800"/>
                <a:ext cx="6912000" cy="0"/>
              </a:xfrm>
              <a:prstGeom prst="line">
                <a:avLst/>
              </a:prstGeom>
              <a:ln w="15875">
                <a:solidFill>
                  <a:schemeClr val="tx1">
                    <a:lumMod val="75000"/>
                    <a:lumOff val="2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387810" y="4419600"/>
                <a:ext cx="38712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x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34707" y="1782510"/>
                <a:ext cx="397145" cy="500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>
                    <a:latin typeface="Sylfaen" pitchFamily="18" charset="0"/>
                  </a:rPr>
                  <a:t>y</a:t>
                </a:r>
                <a:endParaRPr lang="en-CA" sz="2000" dirty="0">
                  <a:latin typeface="Sylfae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630476" y="4419600"/>
                <a:ext cx="425197" cy="423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smtClean="0">
                    <a:latin typeface="Sylfaen" pitchFamily="18" charset="0"/>
                  </a:rPr>
                  <a:t>O</a:t>
                </a:r>
                <a:endParaRPr lang="en-CA" sz="1600" dirty="0">
                  <a:latin typeface="Sylfaen" pitchFamily="18" charset="0"/>
                </a:endParaRPr>
              </a:p>
            </p:txBody>
          </p:sp>
        </p:grp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5716800" y="4419600"/>
            <a:ext cx="3492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895" name="Equation" r:id="rId6" imgW="164880" imgH="393480" progId="">
                    <p:embed/>
                  </p:oleObj>
                </mc:Choice>
                <mc:Fallback>
                  <p:oleObj name="Equation" r:id="rId6" imgW="164880" imgH="393480" progId="">
                    <p:embed/>
                    <p:pic>
                      <p:nvPicPr>
                        <p:cNvPr id="1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6800" y="4419600"/>
                          <a:ext cx="3492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4040400" y="4410075"/>
            <a:ext cx="590550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896" name="Equation" r:id="rId8" imgW="279360" imgH="393480" progId="">
                    <p:embed/>
                  </p:oleObj>
                </mc:Choice>
                <mc:Fallback>
                  <p:oleObj name="Equation" r:id="rId8" imgW="279360" imgH="393480" progId="">
                    <p:embed/>
                    <p:pic>
                      <p:nvPicPr>
                        <p:cNvPr id="17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400" y="4410075"/>
                          <a:ext cx="590550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7164600" y="4486275"/>
            <a:ext cx="5095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897" name="Equation" r:id="rId10" imgW="241200" imgH="393480" progId="">
                    <p:embed/>
                  </p:oleObj>
                </mc:Choice>
                <mc:Fallback>
                  <p:oleObj name="Equation" r:id="rId10" imgW="241200" imgH="393480" progId="">
                    <p:embed/>
                    <p:pic>
                      <p:nvPicPr>
                        <p:cNvPr id="1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4600" y="4486275"/>
                          <a:ext cx="5095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2629112" y="4486275"/>
            <a:ext cx="725488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898" name="Equation" r:id="rId12" imgW="342720" imgH="393480" progId="">
                    <p:embed/>
                  </p:oleObj>
                </mc:Choice>
                <mc:Fallback>
                  <p:oleObj name="Equation" r:id="rId12" imgW="342720" imgH="393480" progId="">
                    <p:embed/>
                    <p:pic>
                      <p:nvPicPr>
                        <p:cNvPr id="19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9112" y="4486275"/>
                          <a:ext cx="725488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6455529" y="4495800"/>
            <a:ext cx="295275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899" name="Equation" r:id="rId14" imgW="139680" imgH="139680" progId="">
                    <p:embed/>
                  </p:oleObj>
                </mc:Choice>
                <mc:Fallback>
                  <p:oleObj name="Equation" r:id="rId14" imgW="139680" imgH="139680" progId="">
                    <p:embed/>
                    <p:pic>
                      <p:nvPicPr>
                        <p:cNvPr id="2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5529" y="4495800"/>
                          <a:ext cx="295275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3430800" y="4495800"/>
            <a:ext cx="457200" cy="220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900" name="Equation" r:id="rId16" imgW="253800" imgH="139680" progId="">
                    <p:embed/>
                  </p:oleObj>
                </mc:Choice>
                <mc:Fallback>
                  <p:oleObj name="Equation" r:id="rId16" imgW="253800" imgH="139680" progId="">
                    <p:embed/>
                    <p:pic>
                      <p:nvPicPr>
                        <p:cNvPr id="2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0800" y="4495800"/>
                          <a:ext cx="457200" cy="220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968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708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510600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448164" y="2209800"/>
              <a:ext cx="0" cy="432000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523453" y="2233199"/>
              <a:ext cx="1237642" cy="4319999"/>
            </a:xfrm>
            <a:custGeom>
              <a:avLst/>
              <a:gdLst>
                <a:gd name="connsiteX0" fmla="*/ 1181686 w 1181686"/>
                <a:gd name="connsiteY0" fmla="*/ 0 h 4754880"/>
                <a:gd name="connsiteX1" fmla="*/ 928468 w 1181686"/>
                <a:gd name="connsiteY1" fmla="*/ 2096086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67286 w 1181686"/>
                <a:gd name="connsiteY2" fmla="*/ 2757267 h 4754880"/>
                <a:gd name="connsiteX3" fmla="*/ 0 w 1181686"/>
                <a:gd name="connsiteY3" fmla="*/ 4754880 h 4754880"/>
                <a:gd name="connsiteX0" fmla="*/ 1181686 w 1181686"/>
                <a:gd name="connsiteY0" fmla="*/ 0 h 4754880"/>
                <a:gd name="connsiteX1" fmla="*/ 990600 w 1181686"/>
                <a:gd name="connsiteY1" fmla="*/ 1981200 h 4754880"/>
                <a:gd name="connsiteX2" fmla="*/ 228600 w 1181686"/>
                <a:gd name="connsiteY2" fmla="*/ 2895600 h 4754880"/>
                <a:gd name="connsiteX3" fmla="*/ 0 w 1181686"/>
                <a:gd name="connsiteY3" fmla="*/ 4754880 h 475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686" h="4754880">
                  <a:moveTo>
                    <a:pt x="1181686" y="0"/>
                  </a:moveTo>
                  <a:cubicBezTo>
                    <a:pt x="1131277" y="818271"/>
                    <a:pt x="1149448" y="1498600"/>
                    <a:pt x="990600" y="1981200"/>
                  </a:cubicBezTo>
                  <a:cubicBezTo>
                    <a:pt x="831752" y="2463800"/>
                    <a:pt x="393700" y="2433320"/>
                    <a:pt x="228600" y="2895600"/>
                  </a:cubicBezTo>
                  <a:cubicBezTo>
                    <a:pt x="63500" y="3357880"/>
                    <a:pt x="56270" y="3977639"/>
                    <a:pt x="0" y="4754880"/>
                  </a:cubicBezTo>
                </a:path>
              </a:pathLst>
            </a:custGeom>
            <a:ln w="412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27" name="Object 6"/>
            <p:cNvGraphicFramePr>
              <a:graphicFrameLocks noChangeAspect="1"/>
            </p:cNvGraphicFramePr>
            <p:nvPr/>
          </p:nvGraphicFramePr>
          <p:xfrm>
            <a:off x="1208300" y="4486275"/>
            <a:ext cx="752475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901" name="Equation" r:id="rId18" imgW="355320" imgH="393480" progId="">
                    <p:embed/>
                  </p:oleObj>
                </mc:Choice>
                <mc:Fallback>
                  <p:oleObj name="Equation" r:id="rId18" imgW="355320" imgH="393480" progId="">
                    <p:embed/>
                    <p:pic>
                      <p:nvPicPr>
                        <p:cNvPr id="2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8300" y="4486275"/>
                          <a:ext cx="752475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8"/>
            <p:cNvGraphicFramePr>
              <a:graphicFrameLocks noChangeAspect="1"/>
            </p:cNvGraphicFramePr>
            <p:nvPr/>
          </p:nvGraphicFramePr>
          <p:xfrm>
            <a:off x="1954425" y="4465638"/>
            <a:ext cx="595313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902" name="Equation" r:id="rId20" imgW="330120" imgH="177480" progId="">
                    <p:embed/>
                  </p:oleObj>
                </mc:Choice>
                <mc:Fallback>
                  <p:oleObj name="Equation" r:id="rId20" imgW="330120" imgH="177480" progId="">
                    <p:embed/>
                    <p:pic>
                      <p:nvPicPr>
                        <p:cNvPr id="2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425" y="4465638"/>
                          <a:ext cx="595313" cy="2809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102488" y="4428000"/>
              <a:ext cx="108000" cy="1080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4884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4884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4884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57200" cy="32067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7547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1981200" y="2221200"/>
            <a:ext cx="89100" cy="89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0" name="Oval 69"/>
          <p:cNvSpPr/>
          <p:nvPr/>
        </p:nvSpPr>
        <p:spPr>
          <a:xfrm>
            <a:off x="3168000" y="2221200"/>
            <a:ext cx="89100" cy="89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Oval 70"/>
          <p:cNvSpPr/>
          <p:nvPr/>
        </p:nvSpPr>
        <p:spPr>
          <a:xfrm>
            <a:off x="4392000" y="2221200"/>
            <a:ext cx="91124" cy="898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2" name="Oval 71"/>
          <p:cNvSpPr/>
          <p:nvPr/>
        </p:nvSpPr>
        <p:spPr>
          <a:xfrm>
            <a:off x="5580000" y="2221200"/>
            <a:ext cx="90358" cy="89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6800385" y="2221200"/>
            <a:ext cx="89100" cy="89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9" name="Group 31"/>
          <p:cNvGrpSpPr>
            <a:grpSpLocks noChangeAspect="1"/>
          </p:cNvGrpSpPr>
          <p:nvPr/>
        </p:nvGrpSpPr>
        <p:grpSpPr>
          <a:xfrm>
            <a:off x="228600" y="3810000"/>
            <a:ext cx="847768" cy="739137"/>
            <a:chOff x="381000" y="1361885"/>
            <a:chExt cx="786590" cy="691519"/>
          </a:xfrm>
        </p:grpSpPr>
        <p:pic>
          <p:nvPicPr>
            <p:cNvPr id="76" name="Picture 75" descr="C:\Users\naira\Desktop\My documents\mat-nkar\parallelopiped\0_87f65_684f3f6_M.png"/>
            <p:cNvPicPr>
              <a:picLocks noChangeAspect="1" noChangeArrowheads="1"/>
            </p:cNvPicPr>
            <p:nvPr/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381000" y="1361885"/>
              <a:ext cx="514348" cy="691519"/>
            </a:xfrm>
            <a:prstGeom prst="rect">
              <a:avLst/>
            </a:prstGeom>
            <a:noFill/>
          </p:spPr>
        </p:pic>
        <p:pic>
          <p:nvPicPr>
            <p:cNvPr id="77" name="Picture 4" descr="C:\Users\naira\Desktop\My documents\mat-nkar\parallelopiped\0_87f71_39b6900b_M-11.png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 flipH="1">
              <a:off x="723900" y="1707646"/>
              <a:ext cx="443690" cy="270423"/>
            </a:xfrm>
            <a:prstGeom prst="rect">
              <a:avLst/>
            </a:prstGeom>
            <a:noFill/>
          </p:spPr>
        </p:pic>
      </p:grpSp>
      <p:sp>
        <p:nvSpPr>
          <p:cNvPr id="78" name="TextBox 77"/>
          <p:cNvSpPr txBox="1"/>
          <p:nvPr/>
        </p:nvSpPr>
        <p:spPr>
          <a:xfrm>
            <a:off x="914400" y="40386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latin typeface="Sylfaen" pitchFamily="18" charset="0"/>
              </a:rPr>
              <a:t>երբ</a:t>
            </a:r>
            <a:r>
              <a:rPr lang="en-CA" sz="2800" b="1" i="1" dirty="0" smtClean="0">
                <a:latin typeface="Sylfaen" pitchFamily="18" charset="0"/>
              </a:rPr>
              <a:t>   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x</a:t>
            </a:r>
            <a:r>
              <a:rPr lang="en-CA" sz="2800" b="1" i="1" dirty="0" smtClean="0">
                <a:latin typeface="Sylfaen" pitchFamily="18" charset="0"/>
              </a:rPr>
              <a:t>-ը  </a:t>
            </a:r>
            <a:r>
              <a:rPr lang="en-CA" sz="2800" b="1" i="1" dirty="0" err="1" smtClean="0">
                <a:latin typeface="Sylfaen" pitchFamily="18" charset="0"/>
              </a:rPr>
              <a:t>մոտենում</a:t>
            </a:r>
            <a:r>
              <a:rPr lang="en-CA" sz="2800" b="1" i="1" dirty="0" smtClean="0">
                <a:latin typeface="Sylfaen" pitchFamily="18" charset="0"/>
              </a:rPr>
              <a:t>  է</a:t>
            </a:r>
            <a:endParaRPr lang="en-CA" sz="2800" b="1" i="1" dirty="0">
              <a:uFill>
                <a:solidFill>
                  <a:srgbClr val="FF3300"/>
                </a:solidFill>
              </a:uFill>
              <a:latin typeface="Sylfae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4800" y="5257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latin typeface="Sylfaen" pitchFamily="18" charset="0"/>
              </a:rPr>
              <a:t>իսկ</a:t>
            </a:r>
            <a:r>
              <a:rPr lang="en-CA" sz="2800" b="1" i="1" dirty="0" smtClean="0">
                <a:latin typeface="Sylfaen" pitchFamily="18" charset="0"/>
              </a:rPr>
              <a:t>  </a:t>
            </a:r>
            <a:r>
              <a:rPr lang="en-CA" sz="2800" b="1" i="1" dirty="0" err="1" smtClean="0">
                <a:latin typeface="Sylfaen" pitchFamily="18" charset="0"/>
              </a:rPr>
              <a:t>աջից</a:t>
            </a:r>
            <a:r>
              <a:rPr lang="en-CA" sz="2800" b="1" i="1" dirty="0" smtClean="0">
                <a:latin typeface="Sylfaen" pitchFamily="18" charset="0"/>
              </a:rPr>
              <a:t>  </a:t>
            </a:r>
            <a:r>
              <a:rPr lang="en-CA" sz="2800" b="1" i="1" dirty="0" err="1" smtClean="0">
                <a:latin typeface="Sylfaen" pitchFamily="18" charset="0"/>
              </a:rPr>
              <a:t>մոտենալիս</a:t>
            </a:r>
            <a:r>
              <a:rPr lang="en-CA" sz="2800" b="1" i="1" dirty="0" smtClean="0">
                <a:latin typeface="Sylfaen" pitchFamily="18" charset="0"/>
              </a:rPr>
              <a:t>  </a:t>
            </a:r>
            <a:r>
              <a:rPr lang="en-CA" sz="2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 x</a:t>
            </a:r>
            <a:r>
              <a:rPr lang="en-CA" sz="2800" b="1" i="1" dirty="0" smtClean="0">
                <a:latin typeface="Sylfaen" pitchFamily="18" charset="0"/>
              </a:rPr>
              <a:t>-ը,  </a:t>
            </a:r>
            <a:r>
              <a:rPr lang="en-CA" sz="2800" b="1" i="1" dirty="0" err="1" smtClean="0">
                <a:latin typeface="Sylfaen" pitchFamily="18" charset="0"/>
              </a:rPr>
              <a:t>ընդունելով</a:t>
            </a:r>
            <a:r>
              <a:rPr lang="en-CA" sz="2800" b="1" i="1" dirty="0" smtClean="0">
                <a:latin typeface="Sylfaen" pitchFamily="18" charset="0"/>
              </a:rPr>
              <a:t>  </a:t>
            </a:r>
            <a:r>
              <a:rPr lang="en-CA" sz="2800" b="1" i="1" dirty="0" err="1" smtClean="0">
                <a:latin typeface="Sylfaen" pitchFamily="18" charset="0"/>
              </a:rPr>
              <a:t>բացա</a:t>
            </a:r>
            <a:r>
              <a:rPr lang="en-CA" sz="2800" b="1" i="1" dirty="0" smtClean="0">
                <a:latin typeface="Sylfaen" pitchFamily="18" charset="0"/>
              </a:rPr>
              <a:t>-            </a:t>
            </a:r>
            <a:endParaRPr lang="en-CA" sz="2800" b="1" i="1" dirty="0">
              <a:uFill>
                <a:solidFill>
                  <a:srgbClr val="FF3300"/>
                </a:solidFill>
              </a:uFill>
              <a:latin typeface="Sylfae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934200" y="4018002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latin typeface="Sylfaen" pitchFamily="18" charset="0"/>
              </a:rPr>
              <a:t>կետին</a:t>
            </a:r>
            <a:r>
              <a:rPr lang="en-CA" sz="2800" b="1" i="1" dirty="0" smtClean="0">
                <a:latin typeface="Sylfaen" pitchFamily="18" charset="0"/>
              </a:rPr>
              <a:t>    </a:t>
            </a:r>
            <a:r>
              <a:rPr lang="en-CA" sz="3000" b="1" i="1" dirty="0" smtClean="0">
                <a:latin typeface="Sylfaen" pitchFamily="18" charset="0"/>
              </a:rPr>
              <a:t>      </a:t>
            </a:r>
            <a:endParaRPr lang="en-CA" sz="3000" b="1" i="1" dirty="0">
              <a:uFill>
                <a:solidFill>
                  <a:srgbClr val="FF3300"/>
                </a:solidFill>
              </a:uFill>
              <a:latin typeface="Sylfae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52400" y="5791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latin typeface="Sylfaen" pitchFamily="18" charset="0"/>
              </a:rPr>
              <a:t>սական</a:t>
            </a:r>
            <a:r>
              <a:rPr lang="en-CA" sz="2800" b="1" i="1" dirty="0" smtClean="0">
                <a:latin typeface="Sylfaen" pitchFamily="18" charset="0"/>
              </a:rPr>
              <a:t>  </a:t>
            </a:r>
            <a:r>
              <a:rPr lang="en-CA" sz="2800" b="1" i="1" dirty="0" err="1" smtClean="0">
                <a:latin typeface="Sylfaen" pitchFamily="18" charset="0"/>
              </a:rPr>
              <a:t>արժեքներ</a:t>
            </a:r>
            <a:r>
              <a:rPr lang="en-CA" sz="2800" b="1" i="1" dirty="0" smtClean="0">
                <a:latin typeface="Sylfaen" pitchFamily="18" charset="0"/>
              </a:rPr>
              <a:t>,  </a:t>
            </a:r>
            <a:r>
              <a:rPr lang="en-CA" sz="2800" b="1" i="1" dirty="0" err="1" smtClean="0">
                <a:latin typeface="Sylfaen" pitchFamily="18" charset="0"/>
              </a:rPr>
              <a:t>անվերջ</a:t>
            </a:r>
            <a:r>
              <a:rPr lang="en-CA" sz="2800" b="1" i="1" dirty="0" smtClean="0">
                <a:latin typeface="Sylfaen" pitchFamily="18" charset="0"/>
              </a:rPr>
              <a:t>  </a:t>
            </a:r>
            <a:r>
              <a:rPr lang="en-CA" sz="2800" b="1" i="1" dirty="0" err="1" smtClean="0">
                <a:latin typeface="Sylfaen" pitchFamily="18" charset="0"/>
              </a:rPr>
              <a:t>նվազում</a:t>
            </a:r>
            <a:r>
              <a:rPr lang="en-CA" sz="2800" b="1" i="1" dirty="0" smtClean="0">
                <a:latin typeface="Sylfaen" pitchFamily="18" charset="0"/>
              </a:rPr>
              <a:t>  է՝   </a:t>
            </a:r>
            <a:r>
              <a:rPr lang="en-CA" sz="2800" b="1" i="1" dirty="0" err="1" smtClean="0">
                <a:latin typeface="Sylfaen" pitchFamily="18" charset="0"/>
              </a:rPr>
              <a:t>ձգտելով</a:t>
            </a:r>
            <a:r>
              <a:rPr lang="en-CA" sz="2800" b="1" i="1" dirty="0" smtClean="0">
                <a:latin typeface="Sylfaen" pitchFamily="18" charset="0"/>
              </a:rPr>
              <a:t>            </a:t>
            </a:r>
            <a:endParaRPr lang="en-CA" sz="2800" b="1" i="1" dirty="0">
              <a:uFill>
                <a:solidFill>
                  <a:srgbClr val="FF3300"/>
                </a:solidFill>
              </a:uFill>
              <a:latin typeface="Sylfae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81000" y="62585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ylfaen" pitchFamily="18" charset="0"/>
              </a:rPr>
              <a:t>-</a:t>
            </a:r>
            <a:r>
              <a:rPr lang="en-CA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mbria Math"/>
                <a:ea typeface="Cambria Math"/>
              </a:rPr>
              <a:t>∞</a:t>
            </a:r>
            <a:r>
              <a:rPr lang="en-CA" sz="2800" b="1" i="1" dirty="0" smtClean="0">
                <a:latin typeface="Cambria Math"/>
                <a:ea typeface="Cambria Math"/>
              </a:rPr>
              <a:t>-ի:</a:t>
            </a:r>
            <a:r>
              <a:rPr lang="en-CA" sz="2800" b="1" i="1" dirty="0" smtClean="0">
                <a:latin typeface="Sylfaen" pitchFamily="18" charset="0"/>
              </a:rPr>
              <a:t>           </a:t>
            </a:r>
            <a:endParaRPr lang="en-CA" sz="2800" b="1" i="1" dirty="0">
              <a:uFill>
                <a:solidFill>
                  <a:srgbClr val="FF3300"/>
                </a:solidFill>
              </a:uFill>
              <a:latin typeface="Sylfaen" pitchFamily="18" charset="0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>
            <a:off x="2209800" y="3810000"/>
            <a:ext cx="762000" cy="0"/>
          </a:xfrm>
          <a:prstGeom prst="line">
            <a:avLst/>
          </a:prstGeom>
          <a:ln w="44450">
            <a:solidFill>
              <a:srgbClr val="00B05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429000" y="3810000"/>
            <a:ext cx="762000" cy="0"/>
          </a:xfrm>
          <a:prstGeom prst="line">
            <a:avLst/>
          </a:prstGeom>
          <a:ln w="44450">
            <a:solidFill>
              <a:srgbClr val="00B05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4572000" y="3810000"/>
            <a:ext cx="762000" cy="0"/>
          </a:xfrm>
          <a:prstGeom prst="line">
            <a:avLst/>
          </a:prstGeom>
          <a:ln w="44450">
            <a:solidFill>
              <a:srgbClr val="00B05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791200" y="3810000"/>
            <a:ext cx="762000" cy="0"/>
          </a:xfrm>
          <a:prstGeom prst="line">
            <a:avLst/>
          </a:prstGeom>
          <a:ln w="44450">
            <a:solidFill>
              <a:srgbClr val="00B05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2286000" y="533400"/>
            <a:ext cx="762000" cy="0"/>
          </a:xfrm>
          <a:prstGeom prst="line">
            <a:avLst/>
          </a:prstGeom>
          <a:ln w="4445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505200" y="533400"/>
            <a:ext cx="762000" cy="0"/>
          </a:xfrm>
          <a:prstGeom prst="line">
            <a:avLst/>
          </a:prstGeom>
          <a:ln w="4445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4724400" y="533400"/>
            <a:ext cx="762000" cy="0"/>
          </a:xfrm>
          <a:prstGeom prst="line">
            <a:avLst/>
          </a:prstGeom>
          <a:ln w="4445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5943600" y="533400"/>
            <a:ext cx="762000" cy="0"/>
          </a:xfrm>
          <a:prstGeom prst="line">
            <a:avLst/>
          </a:prstGeom>
          <a:ln w="44450">
            <a:solidFill>
              <a:srgbClr val="00B05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04800" y="5130000"/>
            <a:ext cx="1219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029200" y="5130000"/>
            <a:ext cx="3733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219200" y="5724000"/>
            <a:ext cx="838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581400" y="6264000"/>
            <a:ext cx="3200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 flipH="1">
            <a:off x="8008850" y="5803200"/>
            <a:ext cx="1092619" cy="99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Slide Number Placeholder 1"/>
          <p:cNvSpPr txBox="1">
            <a:spLocks/>
          </p:cNvSpPr>
          <p:nvPr/>
        </p:nvSpPr>
        <p:spPr>
          <a:xfrm>
            <a:off x="8229600" y="63404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654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50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50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50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78" grpId="0"/>
      <p:bldP spid="82" grpId="0"/>
      <p:bldP spid="83" grpId="0"/>
      <p:bldP spid="75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00" y="108000"/>
            <a:ext cx="8771400" cy="6624000"/>
          </a:xfrm>
          <a:prstGeom prst="rect">
            <a:avLst/>
          </a:prstGeom>
          <a:solidFill>
            <a:srgbClr val="F0FFEB"/>
          </a:solidFill>
          <a:ln w="44450">
            <a:solidFill>
              <a:srgbClr val="00DFDA"/>
            </a:solidFill>
          </a:ln>
          <a:effectLst>
            <a:outerShdw blurRad="76200" dist="101600" dir="2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94000" y="1371600"/>
            <a:ext cx="7102200" cy="41910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685800" y="1464600"/>
            <a:ext cx="7924800" cy="45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4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13"/>
          <p:cNvGrpSpPr/>
          <p:nvPr/>
        </p:nvGrpSpPr>
        <p:grpSpPr>
          <a:xfrm flipV="1">
            <a:off x="2057400" y="1511400"/>
            <a:ext cx="4212000" cy="4356000"/>
            <a:chOff x="2133601" y="1399198"/>
            <a:chExt cx="4327800" cy="4392000"/>
          </a:xfrm>
        </p:grpSpPr>
        <p:pic>
          <p:nvPicPr>
            <p:cNvPr id="11" name="Picture 12" descr="C:\Users\naira\Desktop\sinus\gifki-matematicheskie-eto-interesno-poznavatelno-kartinki_3678409396.gif"/>
            <p:cNvPicPr preferRelativeResize="0">
              <a:picLocks noChangeArrowheads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16200000" flipV="1">
              <a:off x="2825401" y="2155198"/>
              <a:ext cx="4392000" cy="28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12" descr="C:\Users\naira\Desktop\sinus\gifki-matematicheskie-eto-interesno-poznavatelno-kartinki_3678409396.gif"/>
            <p:cNvPicPr preferRelativeResize="0">
              <a:picLocks noChangeArrowheads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16200000" flipV="1">
              <a:off x="1377601" y="2155198"/>
              <a:ext cx="4392000" cy="2880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381000" y="3810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3600" b="1" i="1" spc="300" dirty="0" smtClean="0">
                <a:ln w="0">
                  <a:solidFill>
                    <a:srgbClr val="00221C"/>
                  </a:solidFill>
                  <a:prstDash val="solid"/>
                </a:ln>
                <a:solidFill>
                  <a:srgbClr val="00DFDA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ՕԳՏԱԳՈՐԾՎԱԾ ԳՐԱԿԱՆՈՒԹՅՈՒՆ</a:t>
            </a:r>
            <a:endParaRPr lang="en-CA" sz="3600" b="1" i="1" spc="300" dirty="0">
              <a:ln w="0">
                <a:solidFill>
                  <a:srgbClr val="00221C"/>
                </a:solidFill>
                <a:prstDash val="solid"/>
              </a:ln>
              <a:solidFill>
                <a:srgbClr val="00DFDA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600" y="1715316"/>
            <a:ext cx="7460400" cy="4016484"/>
          </a:xfrm>
          <a:prstGeom prst="rect">
            <a:avLst/>
          </a:prstGeom>
          <a:solidFill>
            <a:srgbClr val="FF3300">
              <a:alpha val="20000"/>
            </a:srgbClr>
          </a:solidFill>
          <a:ln>
            <a:solidFill>
              <a:srgbClr val="00DFDA"/>
            </a:solidFill>
          </a:ln>
        </p:spPr>
        <p:txBody>
          <a:bodyPr wrap="square" rtlCol="0">
            <a:spAutoFit/>
          </a:bodyPr>
          <a:lstStyle/>
          <a:p>
            <a:endParaRPr lang="ru-RU" sz="1700" dirty="0" smtClean="0">
              <a:latin typeface="Sylfae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y-AM" sz="1700" dirty="0">
                <a:latin typeface="Sylfaen" panose="010A0502050306030303" pitchFamily="18" charset="0"/>
              </a:rPr>
              <a:t>Գևորգյան Գ.  Գ.,  Սահակյան Ա.  Ա.,  Հանրահաշիվ  և  մաթեմատիկական  անալիզի  տարրեր 10,  ընդհանուր  և  հումանիտար  հոսքերի  համար,  «Էդիթ  Պրինտ»  հրատարակչություն,  Երևան  2017,   </a:t>
            </a:r>
            <a:r>
              <a:rPr lang="hy-AM" sz="1700" u="sng" dirty="0">
                <a:latin typeface="Sylfaen" panose="010A0502050306030303" pitchFamily="18" charset="0"/>
                <a:hlinkClick r:id="rId3"/>
              </a:rPr>
              <a:t>https://online.fliphtml5.com/fumf/xcad/#p=1</a:t>
            </a:r>
            <a:r>
              <a:rPr lang="hy-AM" sz="1700" dirty="0">
                <a:latin typeface="Sylfaen" panose="010A0502050306030303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700" dirty="0">
                <a:latin typeface="Sylfaen" panose="010A0502050306030303" pitchFamily="18" charset="0"/>
              </a:rPr>
              <a:t>Այվազյան  Է. Ի., Հանրահաշիվ և մաթեմատիկական անալիզի տարրեր  10-12:  Ուսուցչի  ձեռնարկ, հանրակրթական  դպրոցի  ընդհանուր  և  հումանիտար  հոսքերի  համար,  «Էդիտ Պրինտ»  հրատարակչություն,  Երևան  2009:</a:t>
            </a:r>
            <a:endParaRPr lang="en-US" sz="1700" dirty="0">
              <a:latin typeface="Sylfaen" panose="010A0502050306030303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hy-AM" sz="1700" dirty="0">
                <a:latin typeface="Sylfaen" panose="010A0502050306030303" pitchFamily="18" charset="0"/>
              </a:rPr>
              <a:t>Մաթեմատիկա:  Հանրակրթական  հիմնական  դպրոցի  առարկայական  չափորոշիչ  և  ծրագիր,  «Անտարես»  հրատարակչություն,  Երևան, 2006:</a:t>
            </a:r>
          </a:p>
          <a:p>
            <a:pPr marL="342900" indent="-342900">
              <a:buFont typeface="+mj-lt"/>
              <a:buAutoNum type="arabicPeriod"/>
            </a:pPr>
            <a:r>
              <a:rPr lang="hy-AM" sz="1700" dirty="0">
                <a:latin typeface="Sylfaen" panose="010A0502050306030303" pitchFamily="18" charset="0"/>
              </a:rPr>
              <a:t>«Մաթեմատիկա» առարկայի փորձնական չափորոշիչ և ծրագրեր </a:t>
            </a:r>
            <a:r>
              <a:rPr lang="hy-AM" sz="1700" u="sng" dirty="0">
                <a:latin typeface="Sylfaen" panose="010A0502050306030303" pitchFamily="18" charset="0"/>
                <a:hlinkClick r:id="rId4"/>
              </a:rPr>
              <a:t>https://escs.am/files/files/2021-05-06/ab40875bd25c74d53afd8dbd1801244d.pdf</a:t>
            </a:r>
            <a:endParaRPr lang="en-CA" sz="1700" b="1" i="1" dirty="0">
              <a:ln w="12700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5721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00" y="108000"/>
            <a:ext cx="8771400" cy="6624000"/>
          </a:xfrm>
          <a:prstGeom prst="rect">
            <a:avLst/>
          </a:prstGeom>
          <a:solidFill>
            <a:srgbClr val="F0FFEB"/>
          </a:solidFill>
          <a:ln w="44450">
            <a:solidFill>
              <a:srgbClr val="00DFDA"/>
            </a:solidFill>
          </a:ln>
          <a:effectLst>
            <a:outerShdw blurRad="76200" dist="101600" dir="24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94000" y="1202400"/>
            <a:ext cx="7102200" cy="4191000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685800" y="1295400"/>
            <a:ext cx="7704000" cy="453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400000" algn="tl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3429000" y="5943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0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Գայանե</a:t>
            </a:r>
            <a:r>
              <a:rPr lang="en-CA" sz="20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Սիմոնյան</a:t>
            </a:r>
          </a:p>
          <a:p>
            <a:pPr algn="r"/>
            <a:r>
              <a:rPr lang="en-CA" sz="20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20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20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20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20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2000" b="1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2000" b="1" dirty="0" err="1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2000" b="1" dirty="0">
              <a:ln w="0">
                <a:solidFill>
                  <a:srgbClr val="00221C"/>
                </a:solidFill>
              </a:ln>
              <a:solidFill>
                <a:srgbClr val="00DFDA"/>
              </a:solidFill>
              <a:effectLst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 flipV="1">
            <a:off x="2057400" y="1404000"/>
            <a:ext cx="4212000" cy="4356000"/>
            <a:chOff x="2133601" y="1399198"/>
            <a:chExt cx="4327800" cy="4392000"/>
          </a:xfrm>
        </p:grpSpPr>
        <p:pic>
          <p:nvPicPr>
            <p:cNvPr id="11" name="Picture 12" descr="C:\Users\naira\Desktop\sinus\gifki-matematicheskie-eto-interesno-poznavatelno-kartinki_3678409396.gif"/>
            <p:cNvPicPr preferRelativeResize="0">
              <a:picLocks noChangeArrowheads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16200000" flipV="1">
              <a:off x="2825401" y="2155198"/>
              <a:ext cx="4392000" cy="28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12" descr="C:\Users\naira\Desktop\sinus\gifki-matematicheskie-eto-interesno-poznavatelno-kartinki_3678409396.gif"/>
            <p:cNvPicPr preferRelativeResize="0">
              <a:picLocks noChangeArrowheads="1" noCrop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 rot="16200000" flipV="1">
              <a:off x="1377601" y="2155198"/>
              <a:ext cx="4392000" cy="28800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762000" y="2590800"/>
            <a:ext cx="769620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6600" b="1" spc="-300" dirty="0" smtClean="0">
                <a:ln w="0">
                  <a:solidFill>
                    <a:srgbClr val="00221C"/>
                  </a:solidFill>
                </a:ln>
                <a:solidFill>
                  <a:srgbClr val="00DFDA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ՇՆՈՐՀԱԿԱԼՈՒԹՅՈՒՆ</a:t>
            </a:r>
            <a:endParaRPr lang="en-CA" sz="6600" b="1" spc="-300" dirty="0">
              <a:ln w="0">
                <a:solidFill>
                  <a:srgbClr val="00221C"/>
                </a:solidFill>
              </a:ln>
              <a:solidFill>
                <a:srgbClr val="00DFDA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8"/>
          <p:cNvGrpSpPr>
            <a:grpSpLocks noChangeAspect="1"/>
          </p:cNvGrpSpPr>
          <p:nvPr/>
        </p:nvGrpSpPr>
        <p:grpSpPr>
          <a:xfrm>
            <a:off x="1116000" y="4788000"/>
            <a:ext cx="7618200" cy="1765200"/>
            <a:chOff x="140256" y="137219"/>
            <a:chExt cx="9178546" cy="2126747"/>
          </a:xfrm>
        </p:grpSpPr>
        <p:sp>
          <p:nvSpPr>
            <p:cNvPr id="50" name="Rectangle 49"/>
            <p:cNvSpPr/>
            <p:nvPr/>
          </p:nvSpPr>
          <p:spPr>
            <a:xfrm>
              <a:off x="140256" y="137219"/>
              <a:ext cx="2209800" cy="1600200"/>
            </a:xfrm>
            <a:prstGeom prst="rect">
              <a:avLst/>
            </a:prstGeom>
            <a:solidFill>
              <a:srgbClr val="CCCC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143728" y="228600"/>
              <a:ext cx="9175074" cy="2035366"/>
              <a:chOff x="143728" y="228600"/>
              <a:chExt cx="9175074" cy="2035366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641700" y="611436"/>
                <a:ext cx="7677102" cy="1652530"/>
              </a:xfrm>
              <a:prstGeom prst="rect">
                <a:avLst/>
              </a:prstGeom>
              <a:solidFill>
                <a:srgbClr val="F9F9F9"/>
              </a:solidFill>
              <a:ln w="101600" cmpd="thickThin">
                <a:solidFill>
                  <a:srgbClr val="C9C400"/>
                </a:solidFill>
              </a:ln>
              <a:effectLst>
                <a:outerShdw blurRad="127000" dist="38100" dir="2700000" sx="101000" sy="101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7" name="Group 10"/>
              <p:cNvGrpSpPr>
                <a:grpSpLocks noChangeAspect="1"/>
              </p:cNvGrpSpPr>
              <p:nvPr/>
            </p:nvGrpSpPr>
            <p:grpSpPr>
              <a:xfrm>
                <a:off x="143728" y="228600"/>
                <a:ext cx="2330095" cy="1595269"/>
                <a:chOff x="1400997" y="2048439"/>
                <a:chExt cx="3376945" cy="2311984"/>
              </a:xfrm>
              <a:effectLst>
                <a:outerShdw blurRad="88900" dist="165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8" name="Group 9"/>
                <p:cNvGrpSpPr/>
                <p:nvPr/>
              </p:nvGrpSpPr>
              <p:grpSpPr>
                <a:xfrm>
                  <a:off x="1546656" y="2048439"/>
                  <a:ext cx="3231286" cy="2311984"/>
                  <a:chOff x="1546656" y="2048439"/>
                  <a:chExt cx="3231286" cy="2311984"/>
                </a:xfrm>
              </p:grpSpPr>
              <p:pic>
                <p:nvPicPr>
                  <p:cNvPr id="5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lum contrast="10000"/>
                  </a:blip>
                  <a:stretch>
                    <a:fillRect/>
                  </a:stretch>
                </p:blipFill>
                <p:spPr bwMode="auto">
                  <a:xfrm>
                    <a:off x="1546656" y="2048439"/>
                    <a:ext cx="3231286" cy="23119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57" name="Rounded Rectangle 56"/>
                  <p:cNvSpPr/>
                  <p:nvPr/>
                </p:nvSpPr>
                <p:spPr>
                  <a:xfrm>
                    <a:off x="1905000" y="2743200"/>
                    <a:ext cx="457200" cy="762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 bwMode="auto">
                <a:xfrm rot="21228168">
                  <a:off x="1400997" y="2179389"/>
                  <a:ext cx="1131479" cy="15086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isometricOffAxis1Right"/>
                  <a:lightRig rig="threePt" dir="t"/>
                </a:scene3d>
              </p:spPr>
            </p:pic>
          </p:grp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3" name="Group 2"/>
          <p:cNvGrpSpPr>
            <a:grpSpLocks noChangeAspect="1"/>
          </p:cNvGrpSpPr>
          <p:nvPr/>
        </p:nvGrpSpPr>
        <p:grpSpPr>
          <a:xfrm>
            <a:off x="372600" y="942000"/>
            <a:ext cx="7628400" cy="1638756"/>
            <a:chOff x="144000" y="180000"/>
            <a:chExt cx="9302928" cy="1998483"/>
          </a:xfrm>
        </p:grpSpPr>
        <p:sp>
          <p:nvSpPr>
            <p:cNvPr id="4" name="Rectangle 3"/>
            <p:cNvSpPr/>
            <p:nvPr/>
          </p:nvSpPr>
          <p:spPr>
            <a:xfrm>
              <a:off x="144000" y="180000"/>
              <a:ext cx="2209800" cy="1600200"/>
            </a:xfrm>
            <a:prstGeom prst="rect">
              <a:avLst/>
            </a:prstGeom>
            <a:solidFill>
              <a:srgbClr val="00A7E2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14" name="Group 16"/>
            <p:cNvGrpSpPr/>
            <p:nvPr/>
          </p:nvGrpSpPr>
          <p:grpSpPr>
            <a:xfrm>
              <a:off x="172536" y="287361"/>
              <a:ext cx="9274392" cy="1891122"/>
              <a:chOff x="172536" y="287361"/>
              <a:chExt cx="9274392" cy="189112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76401" y="685800"/>
                <a:ext cx="7770527" cy="1492683"/>
              </a:xfrm>
              <a:prstGeom prst="rect">
                <a:avLst/>
              </a:prstGeom>
              <a:solidFill>
                <a:srgbClr val="F9F9F9"/>
              </a:solidFill>
              <a:ln w="92075" cmpd="thickThin">
                <a:solidFill>
                  <a:srgbClr val="00B0F0"/>
                </a:solidFill>
              </a:ln>
              <a:effectLst>
                <a:outerShdw blurRad="127000" dist="38100" dir="2700000" sx="101000" sy="101000" algn="tl" rotWithShape="0">
                  <a:prstClr val="black">
                    <a:alpha val="3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5" name="Group 10"/>
              <p:cNvGrpSpPr>
                <a:grpSpLocks noChangeAspect="1"/>
              </p:cNvGrpSpPr>
              <p:nvPr/>
            </p:nvGrpSpPr>
            <p:grpSpPr>
              <a:xfrm>
                <a:off x="172536" y="287361"/>
                <a:ext cx="2301288" cy="1617639"/>
                <a:chOff x="1442748" y="2133600"/>
                <a:chExt cx="3335194" cy="2344404"/>
              </a:xfrm>
              <a:effectLst>
                <a:outerShdw blurRad="88900" dist="165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6" name="Group 9"/>
                <p:cNvGrpSpPr/>
                <p:nvPr/>
              </p:nvGrpSpPr>
              <p:grpSpPr>
                <a:xfrm>
                  <a:off x="1546656" y="2133600"/>
                  <a:ext cx="3231286" cy="2344404"/>
                  <a:chOff x="1546656" y="2133600"/>
                  <a:chExt cx="3231286" cy="2344404"/>
                </a:xfrm>
              </p:grpSpPr>
              <p:pic>
                <p:nvPicPr>
                  <p:cNvPr id="1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lum contrast="10000"/>
                  </a:blip>
                  <a:stretch>
                    <a:fillRect/>
                  </a:stretch>
                </p:blipFill>
                <p:spPr bwMode="auto">
                  <a:xfrm>
                    <a:off x="1546656" y="2133600"/>
                    <a:ext cx="3231286" cy="2344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11" name="Rounded Rectangle 10"/>
                  <p:cNvSpPr/>
                  <p:nvPr/>
                </p:nvSpPr>
                <p:spPr>
                  <a:xfrm>
                    <a:off x="1905000" y="2743200"/>
                    <a:ext cx="457200" cy="762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pic>
              <p:nvPicPr>
                <p:cNvPr id="9" name="Picture 12"/>
                <p:cNvPicPr preferRelativeResize="0">
                  <a:picLocks noChangeArrowheads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 bwMode="auto">
                <a:xfrm rot="21228168">
                  <a:off x="1442748" y="2221907"/>
                  <a:ext cx="1208906" cy="16542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scene3d>
                  <a:camera prst="isometricOffAxis1Right"/>
                  <a:lightRig rig="threePt" dir="t"/>
                </a:scene3d>
              </p:spPr>
            </p:pic>
          </p:grpSp>
        </p:grpSp>
      </p:grpSp>
      <p:grpSp>
        <p:nvGrpSpPr>
          <p:cNvPr id="17" name="Group 39"/>
          <p:cNvGrpSpPr>
            <a:grpSpLocks noChangeAspect="1"/>
          </p:cNvGrpSpPr>
          <p:nvPr/>
        </p:nvGrpSpPr>
        <p:grpSpPr>
          <a:xfrm>
            <a:off x="756000" y="2880000"/>
            <a:ext cx="7597204" cy="1620600"/>
            <a:chOff x="145678" y="133366"/>
            <a:chExt cx="8511541" cy="1977373"/>
          </a:xfrm>
        </p:grpSpPr>
        <p:grpSp>
          <p:nvGrpSpPr>
            <p:cNvPr id="18" name="Group 21"/>
            <p:cNvGrpSpPr/>
            <p:nvPr/>
          </p:nvGrpSpPr>
          <p:grpSpPr>
            <a:xfrm>
              <a:off x="145678" y="133366"/>
              <a:ext cx="8511541" cy="1977373"/>
              <a:chOff x="145678" y="133366"/>
              <a:chExt cx="8511541" cy="1977373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45678" y="133366"/>
                <a:ext cx="2133600" cy="1600200"/>
              </a:xfrm>
              <a:prstGeom prst="rect">
                <a:avLst/>
              </a:prstGeom>
              <a:solidFill>
                <a:srgbClr val="FF5019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19" name="Group 16"/>
              <p:cNvGrpSpPr/>
              <p:nvPr/>
            </p:nvGrpSpPr>
            <p:grpSpPr>
              <a:xfrm>
                <a:off x="228600" y="228600"/>
                <a:ext cx="8428619" cy="1882139"/>
                <a:chOff x="228600" y="228600"/>
                <a:chExt cx="8428619" cy="188213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518338" y="617277"/>
                  <a:ext cx="7138881" cy="1493462"/>
                </a:xfrm>
                <a:prstGeom prst="rect">
                  <a:avLst/>
                </a:prstGeom>
                <a:solidFill>
                  <a:srgbClr val="F9F9F9"/>
                </a:solidFill>
                <a:ln w="101600" cmpd="thickThin">
                  <a:solidFill>
                    <a:srgbClr val="FF5019"/>
                  </a:solidFill>
                </a:ln>
                <a:effectLst>
                  <a:outerShdw blurRad="127000" dist="38100" dir="2700000" sx="101000" sy="101000" algn="tl" rotWithShape="0">
                    <a:prstClr val="black">
                      <a:alpha val="3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grpSp>
              <p:nvGrpSpPr>
                <p:cNvPr id="20" name="Group 9"/>
                <p:cNvGrpSpPr/>
                <p:nvPr/>
              </p:nvGrpSpPr>
              <p:grpSpPr>
                <a:xfrm>
                  <a:off x="228600" y="228600"/>
                  <a:ext cx="2119741" cy="1595269"/>
                  <a:chOff x="1524000" y="2048439"/>
                  <a:chExt cx="3072085" cy="2311984"/>
                </a:xfrm>
              </p:grpSpPr>
              <p:pic>
                <p:nvPicPr>
                  <p:cNvPr id="47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lum contrast="10000"/>
                  </a:blip>
                  <a:stretch>
                    <a:fillRect/>
                  </a:stretch>
                </p:blipFill>
                <p:spPr bwMode="auto">
                  <a:xfrm>
                    <a:off x="1524000" y="2048439"/>
                    <a:ext cx="3072085" cy="23119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>
                    <a:outerShdw blurRad="76200" dist="139700" dir="2700000" sx="101000" sy="101000" algn="tl" rotWithShape="0">
                      <a:prstClr val="black">
                        <a:alpha val="35000"/>
                      </a:prstClr>
                    </a:outerShdw>
                  </a:effectLst>
                </p:spPr>
              </p:pic>
              <p:sp>
                <p:nvSpPr>
                  <p:cNvPr id="48" name="Rounded Rectangle 47"/>
                  <p:cNvSpPr/>
                  <p:nvPr/>
                </p:nvSpPr>
                <p:spPr>
                  <a:xfrm>
                    <a:off x="1855304" y="2743200"/>
                    <a:ext cx="457199" cy="762000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</p:grpSp>
        </p:grpSp>
        <p:pic>
          <p:nvPicPr>
            <p:cNvPr id="42" name="Picture 5" descr="C:\Users\naira\Desktop\parallelopiped\0_8738b_ba52a86d_M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 rot="21071196">
              <a:off x="159664" y="309296"/>
              <a:ext cx="748497" cy="1086895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</p:pic>
      </p:grpSp>
      <p:sp>
        <p:nvSpPr>
          <p:cNvPr id="31" name="TextBox 30"/>
          <p:cNvSpPr txBox="1"/>
          <p:nvPr/>
        </p:nvSpPr>
        <p:spPr>
          <a:xfrm>
            <a:off x="3200400" y="34290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700" b="1" dirty="0" smtClean="0">
                <a:solidFill>
                  <a:srgbClr val="002060"/>
                </a:solidFill>
                <a:latin typeface="Sylfaen" pitchFamily="18" charset="0"/>
              </a:rPr>
              <a:t>Ո</a:t>
            </a:r>
            <a:r>
              <a:rPr lang="hy-AM" sz="27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ր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կետերն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են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կոչվում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</a:t>
            </a:r>
          </a:p>
          <a:p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ֆունկցիայի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զրոներ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:</a:t>
            </a:r>
          </a:p>
          <a:p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endParaRPr lang="en-CA" sz="25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8400" y="149596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00467A"/>
                </a:solidFill>
                <a:latin typeface="Sylfaen" pitchFamily="18" charset="0"/>
              </a:rPr>
              <a:t>  </a:t>
            </a:r>
            <a:r>
              <a:rPr lang="en-CA" sz="2700" b="1" dirty="0" smtClean="0">
                <a:solidFill>
                  <a:srgbClr val="002060"/>
                </a:solidFill>
                <a:latin typeface="Sylfaen" pitchFamily="18" charset="0"/>
              </a:rPr>
              <a:t>Ո</a:t>
            </a:r>
            <a:r>
              <a:rPr lang="hy-AM" sz="27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ր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ֆունկցիաներն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են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կոչվում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</a:t>
            </a:r>
          </a:p>
          <a:p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մոնոտոն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  </a:t>
            </a:r>
            <a:r>
              <a:rPr lang="en-CA" sz="2700" b="1" dirty="0" err="1" smtClean="0">
                <a:solidFill>
                  <a:srgbClr val="002060"/>
                </a:solidFill>
                <a:latin typeface="Sylfaen"/>
              </a:rPr>
              <a:t>ֆունկցիաներ</a:t>
            </a:r>
            <a:r>
              <a:rPr lang="en-CA" sz="2700" b="1" dirty="0" smtClean="0">
                <a:solidFill>
                  <a:srgbClr val="002060"/>
                </a:solidFill>
                <a:latin typeface="Sylfaen"/>
              </a:rPr>
              <a:t>:</a:t>
            </a:r>
          </a:p>
          <a:p>
            <a:r>
              <a:rPr lang="en-CA" sz="2500" b="1" dirty="0" smtClean="0">
                <a:solidFill>
                  <a:srgbClr val="002060"/>
                </a:solidFill>
                <a:latin typeface="Sylfaen"/>
              </a:rPr>
              <a:t>  </a:t>
            </a:r>
            <a:endParaRPr lang="en-CA" sz="25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0" y="5230505"/>
            <a:ext cx="510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 smtClean="0">
                <a:solidFill>
                  <a:srgbClr val="00467A"/>
                </a:solidFill>
                <a:latin typeface="Sylfaen" pitchFamily="18" charset="0"/>
              </a:rPr>
              <a:t>     </a:t>
            </a:r>
            <a:r>
              <a:rPr lang="en-CA" sz="2400" b="1" dirty="0" err="1" smtClean="0">
                <a:solidFill>
                  <a:srgbClr val="002060"/>
                </a:solidFill>
                <a:latin typeface="Sylfaen" pitchFamily="18" charset="0"/>
              </a:rPr>
              <a:t>Ելնելով</a:t>
            </a:r>
            <a:r>
              <a:rPr lang="en-CA" sz="24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600" b="1" i="1" dirty="0" smtClean="0">
                <a:solidFill>
                  <a:srgbClr val="EE0000"/>
                </a:solidFill>
                <a:latin typeface="Sylfaen" pitchFamily="18" charset="0"/>
              </a:rPr>
              <a:t>y=f(x)</a:t>
            </a:r>
            <a:r>
              <a:rPr lang="en-CA" sz="2600" b="1" dirty="0" smtClean="0">
                <a:solidFill>
                  <a:srgbClr val="EE0000"/>
                </a:solidFill>
                <a:latin typeface="Sylfaen" pitchFamily="18" charset="0"/>
              </a:rPr>
              <a:t> </a:t>
            </a:r>
            <a:r>
              <a:rPr lang="en-CA" sz="2600" b="1" dirty="0" smtClean="0">
                <a:solidFill>
                  <a:srgbClr val="002060"/>
                </a:solidFill>
                <a:latin typeface="Sylfaen" pitchFamily="18" charset="0"/>
              </a:rPr>
              <a:t> </a:t>
            </a:r>
            <a:r>
              <a:rPr lang="en-CA" sz="2400" b="1" dirty="0" err="1" smtClean="0">
                <a:solidFill>
                  <a:srgbClr val="002060"/>
                </a:solidFill>
                <a:latin typeface="Sylfaen" pitchFamily="18" charset="0"/>
              </a:rPr>
              <a:t>ֆունկցիայի</a:t>
            </a:r>
            <a:r>
              <a:rPr lang="en-CA" sz="24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</a:p>
          <a:p>
            <a:r>
              <a:rPr lang="en-CA" sz="2400" b="1" dirty="0" smtClean="0">
                <a:solidFill>
                  <a:srgbClr val="002060"/>
                </a:solidFill>
                <a:latin typeface="Sylfaen" pitchFamily="18" charset="0"/>
              </a:rPr>
              <a:t>  </a:t>
            </a:r>
            <a:r>
              <a:rPr lang="en-CA" sz="2400" b="1" dirty="0" err="1" smtClean="0">
                <a:solidFill>
                  <a:srgbClr val="002060"/>
                </a:solidFill>
                <a:latin typeface="Sylfaen" pitchFamily="18" charset="0"/>
              </a:rPr>
              <a:t>գրաֆիկից</a:t>
            </a:r>
            <a:r>
              <a:rPr lang="en-CA" sz="2400" b="1" dirty="0" smtClean="0">
                <a:solidFill>
                  <a:srgbClr val="002060"/>
                </a:solidFill>
                <a:latin typeface="Sylfaen" pitchFamily="18" charset="0"/>
              </a:rPr>
              <a:t>,  </a:t>
            </a:r>
            <a:r>
              <a:rPr lang="en-CA" sz="2400" b="1" dirty="0" err="1" smtClean="0">
                <a:solidFill>
                  <a:srgbClr val="002060"/>
                </a:solidFill>
                <a:latin typeface="Sylfaen" pitchFamily="18" charset="0"/>
              </a:rPr>
              <a:t>ինչպե</a:t>
            </a:r>
            <a:r>
              <a:rPr lang="hy-AM" sz="2400" b="1" dirty="0" smtClean="0">
                <a:solidFill>
                  <a:srgbClr val="002060"/>
                </a:solidFill>
                <a:latin typeface="Sylfaen"/>
              </a:rPr>
              <a:t>՞</a:t>
            </a:r>
            <a:r>
              <a:rPr lang="en-CA" sz="2400" b="1" dirty="0" smtClean="0">
                <a:solidFill>
                  <a:srgbClr val="002060"/>
                </a:solidFill>
                <a:latin typeface="Sylfaen"/>
              </a:rPr>
              <a:t>ս  </a:t>
            </a:r>
            <a:r>
              <a:rPr lang="en-CA" sz="2400" b="1" dirty="0" err="1" smtClean="0">
                <a:solidFill>
                  <a:srgbClr val="002060"/>
                </a:solidFill>
                <a:latin typeface="Sylfaen"/>
              </a:rPr>
              <a:t>կառուցել</a:t>
            </a:r>
            <a:r>
              <a:rPr lang="en-CA" sz="2400" b="1" dirty="0" smtClean="0">
                <a:solidFill>
                  <a:srgbClr val="002060"/>
                </a:solidFill>
                <a:latin typeface="Sylfaen"/>
              </a:rPr>
              <a:t>  </a:t>
            </a:r>
          </a:p>
          <a:p>
            <a:r>
              <a:rPr lang="en-CA" sz="2800" b="1" i="1" dirty="0" smtClean="0">
                <a:solidFill>
                  <a:srgbClr val="EE0000"/>
                </a:solidFill>
                <a:latin typeface="Sylfaen" pitchFamily="18" charset="0"/>
              </a:rPr>
              <a:t>  </a:t>
            </a:r>
            <a:r>
              <a:rPr lang="en-CA" sz="2600" b="1" i="1" dirty="0" smtClean="0">
                <a:solidFill>
                  <a:srgbClr val="EE0000"/>
                </a:solidFill>
                <a:latin typeface="Sylfaen" pitchFamily="18" charset="0"/>
              </a:rPr>
              <a:t>y=-f(</a:t>
            </a:r>
            <a:r>
              <a:rPr lang="en-CA" sz="2600" b="1" i="1" dirty="0" err="1" smtClean="0">
                <a:solidFill>
                  <a:srgbClr val="EE0000"/>
                </a:solidFill>
                <a:latin typeface="Sylfaen" pitchFamily="18" charset="0"/>
              </a:rPr>
              <a:t>x+a</a:t>
            </a:r>
            <a:r>
              <a:rPr lang="en-CA" sz="2600" b="1" i="1" dirty="0" smtClean="0">
                <a:solidFill>
                  <a:srgbClr val="EE0000"/>
                </a:solidFill>
                <a:latin typeface="Sylfaen" pitchFamily="18" charset="0"/>
              </a:rPr>
              <a:t>)</a:t>
            </a:r>
            <a:r>
              <a:rPr lang="en-CA" sz="2600" b="1" dirty="0" smtClean="0">
                <a:solidFill>
                  <a:srgbClr val="EE0000"/>
                </a:solidFill>
                <a:latin typeface="Sylfaen"/>
              </a:rPr>
              <a:t>   </a:t>
            </a:r>
            <a:r>
              <a:rPr lang="en-CA" sz="2400" b="1" dirty="0" err="1" smtClean="0">
                <a:solidFill>
                  <a:srgbClr val="002060"/>
                </a:solidFill>
                <a:latin typeface="Sylfaen"/>
              </a:rPr>
              <a:t>ֆունկցիայի</a:t>
            </a:r>
            <a:r>
              <a:rPr lang="en-CA" sz="2400" b="1" dirty="0" smtClean="0">
                <a:solidFill>
                  <a:srgbClr val="002060"/>
                </a:solidFill>
                <a:latin typeface="Sylfaen"/>
              </a:rPr>
              <a:t>   </a:t>
            </a:r>
            <a:r>
              <a:rPr lang="en-CA" sz="2400" b="1" dirty="0" err="1" smtClean="0">
                <a:solidFill>
                  <a:srgbClr val="002060"/>
                </a:solidFill>
                <a:latin typeface="Sylfaen"/>
              </a:rPr>
              <a:t>գրաֆիկը</a:t>
            </a:r>
            <a:r>
              <a:rPr lang="en-CA" sz="2400" b="1" dirty="0" smtClean="0">
                <a:solidFill>
                  <a:srgbClr val="002060"/>
                </a:solidFill>
                <a:latin typeface="Sylfaen"/>
              </a:rPr>
              <a:t>:</a:t>
            </a:r>
            <a:endParaRPr lang="en-CA" sz="2400" b="1" i="1" dirty="0">
              <a:solidFill>
                <a:srgbClr val="FF0066"/>
              </a:solidFill>
              <a:latin typeface="Sylfae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9600" y="68759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6F0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Պատասխանե´ք</a:t>
            </a:r>
            <a:r>
              <a:rPr lang="en-CA" sz="4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6F0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44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6F0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հարցերին</a:t>
            </a:r>
            <a:r>
              <a:rPr lang="en-CA" sz="44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6F0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CA" sz="4400" b="1" dirty="0">
              <a:ln w="0">
                <a:solidFill>
                  <a:sysClr val="windowText" lastClr="000000"/>
                </a:solidFill>
              </a:ln>
              <a:solidFill>
                <a:srgbClr val="FF6F0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537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000" y="108000"/>
            <a:ext cx="8892000" cy="6660000"/>
          </a:xfrm>
          <a:prstGeom prst="rect">
            <a:avLst/>
          </a:prstGeom>
          <a:solidFill>
            <a:srgbClr val="F9FCFD"/>
          </a:solidFill>
          <a:ln w="76200" cmpd="thickThin">
            <a:solidFill>
              <a:srgbClr val="00CD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810000" y="11430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 err="1" smtClean="0">
                <a:ln w="0">
                  <a:solidFill>
                    <a:srgbClr val="960000"/>
                  </a:solidFill>
                </a:ln>
                <a:gradFill flip="none" rotWithShape="1">
                  <a:gsLst>
                    <a:gs pos="0">
                      <a:srgbClr val="00FFFA">
                        <a:shade val="30000"/>
                        <a:satMod val="115000"/>
                      </a:srgbClr>
                    </a:gs>
                    <a:gs pos="50000">
                      <a:srgbClr val="00FFFA">
                        <a:shade val="67500"/>
                        <a:satMod val="115000"/>
                      </a:srgbClr>
                    </a:gs>
                    <a:gs pos="100000">
                      <a:srgbClr val="00FFFA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Sylfaen" pitchFamily="18" charset="0"/>
              </a:rPr>
              <a:t>ֆունկցիան</a:t>
            </a:r>
            <a:endParaRPr lang="en-CA" sz="7200" b="1" dirty="0">
              <a:ln w="0">
                <a:solidFill>
                  <a:srgbClr val="960000"/>
                </a:solidFill>
              </a:ln>
              <a:gradFill flip="none" rotWithShape="1">
                <a:gsLst>
                  <a:gs pos="0">
                    <a:srgbClr val="00FFFA">
                      <a:shade val="30000"/>
                      <a:satMod val="115000"/>
                    </a:srgbClr>
                  </a:gs>
                  <a:gs pos="50000">
                    <a:srgbClr val="00FFFA">
                      <a:shade val="67500"/>
                      <a:satMod val="115000"/>
                    </a:srgbClr>
                  </a:gs>
                  <a:gs pos="100000">
                    <a:srgbClr val="00FFFA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Sylfae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-152400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b="1" dirty="0" smtClean="0">
                <a:solidFill>
                  <a:srgbClr val="FFC1E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9600" b="1" dirty="0" smtClean="0">
                <a:ln>
                  <a:solidFill>
                    <a:srgbClr val="A40079"/>
                  </a:solidFill>
                </a:ln>
                <a:solidFill>
                  <a:srgbClr val="FFC1E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9600" b="1" dirty="0" smtClean="0">
                <a:ln w="0">
                  <a:solidFill>
                    <a:srgbClr val="B82C00"/>
                  </a:solidFill>
                </a:ln>
                <a:solidFill>
                  <a:srgbClr val="FF33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y= </a:t>
            </a:r>
            <a:r>
              <a:rPr lang="en-CA" sz="9600" b="1" dirty="0" err="1" smtClean="0">
                <a:ln w="0">
                  <a:solidFill>
                    <a:srgbClr val="B82C00"/>
                  </a:solidFill>
                </a:ln>
                <a:solidFill>
                  <a:srgbClr val="FF33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t</a:t>
            </a:r>
            <a:r>
              <a:rPr lang="en-CA" sz="9600" b="1" spc="300" dirty="0" err="1" smtClean="0">
                <a:ln w="0">
                  <a:solidFill>
                    <a:srgbClr val="B82C00"/>
                  </a:solidFill>
                </a:ln>
                <a:solidFill>
                  <a:srgbClr val="FF33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g</a:t>
            </a:r>
            <a:r>
              <a:rPr lang="en-CA" sz="5400" b="1" spc="300" dirty="0" smtClean="0">
                <a:ln w="0">
                  <a:solidFill>
                    <a:srgbClr val="B82C00"/>
                  </a:solidFill>
                </a:ln>
                <a:solidFill>
                  <a:srgbClr val="FF33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r>
              <a:rPr lang="en-CA" sz="9600" b="1" spc="300" dirty="0" smtClean="0">
                <a:ln w="0">
                  <a:solidFill>
                    <a:srgbClr val="B82C00"/>
                  </a:solidFill>
                </a:ln>
                <a:solidFill>
                  <a:srgbClr val="FF33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x</a:t>
            </a:r>
            <a:r>
              <a:rPr lang="en-CA" sz="8000" b="1" dirty="0" smtClean="0">
                <a:ln>
                  <a:solidFill>
                    <a:srgbClr val="B82C00"/>
                  </a:solidFill>
                </a:ln>
                <a:solidFill>
                  <a:srgbClr val="FF33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7200" b="1" dirty="0" smtClean="0">
                <a:solidFill>
                  <a:srgbClr val="FF33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</a:t>
            </a:r>
            <a:r>
              <a:rPr lang="en-CA" sz="4000" b="1" dirty="0" smtClean="0">
                <a:ln>
                  <a:solidFill>
                    <a:srgbClr val="A40079"/>
                  </a:solidFill>
                </a:ln>
                <a:solidFill>
                  <a:srgbClr val="FF33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rPr>
              <a:t>                   </a:t>
            </a:r>
            <a:endParaRPr lang="en-CA" sz="4400" b="1" dirty="0">
              <a:ln>
                <a:solidFill>
                  <a:srgbClr val="A40079"/>
                </a:solidFill>
              </a:ln>
              <a:solidFill>
                <a:srgbClr val="FF33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ylfae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6151602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Գայանե</a:t>
            </a:r>
            <a:r>
              <a:rPr lang="en-CA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Սիմոնյան</a:t>
            </a:r>
            <a:endParaRPr lang="en-CA" sz="1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5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71600" y="2057400"/>
            <a:ext cx="5181600" cy="4724400"/>
            <a:chOff x="1295400" y="2209800"/>
            <a:chExt cx="5486400" cy="4495800"/>
          </a:xfrm>
        </p:grpSpPr>
        <p:pic>
          <p:nvPicPr>
            <p:cNvPr id="38914" name="Picture 2" descr="C:\Users\naira\Desktop\sinus\119815630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295400" y="2209800"/>
              <a:ext cx="5486400" cy="4495800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5257800" y="3543300"/>
              <a:ext cx="1173481" cy="419100"/>
            </a:xfrm>
            <a:prstGeom prst="rect">
              <a:avLst/>
            </a:prstGeom>
            <a:solidFill>
              <a:srgbClr val="F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aphicFrame>
          <p:nvGraphicFramePr>
            <p:cNvPr id="36865" name="Object 1"/>
            <p:cNvGraphicFramePr>
              <a:graphicFrameLocks noChangeAspect="1"/>
            </p:cNvGraphicFramePr>
            <p:nvPr/>
          </p:nvGraphicFramePr>
          <p:xfrm>
            <a:off x="5562600" y="3733800"/>
            <a:ext cx="676275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1478" name="Equation" r:id="rId4" imgW="469800" imgH="177480" progId="">
                    <p:embed/>
                  </p:oleObj>
                </mc:Choice>
                <mc:Fallback>
                  <p:oleObj name="Equation" r:id="rId4" imgW="469800" imgH="177480" progId="">
                    <p:embed/>
                    <p:pic>
                      <p:nvPicPr>
                        <p:cNvPr id="36865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3733800"/>
                          <a:ext cx="676275" cy="241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90218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08000" y="121800"/>
            <a:ext cx="8928000" cy="6660000"/>
          </a:xfrm>
          <a:prstGeom prst="rect">
            <a:avLst/>
          </a:prstGeom>
          <a:solidFill>
            <a:srgbClr val="FBFFFF"/>
          </a:solidFill>
          <a:ln w="63500" cmpd="thickThin">
            <a:solidFill>
              <a:srgbClr val="FF33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2209800" y="381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 err="1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Գիտենք</a:t>
            </a:r>
            <a:r>
              <a:rPr lang="en-CA" sz="5400" b="1" dirty="0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,  </a:t>
            </a:r>
            <a:r>
              <a:rPr lang="en-CA" sz="5400" b="1" dirty="0" err="1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որ</a:t>
            </a:r>
            <a:r>
              <a:rPr lang="en-CA" sz="5400" b="1" dirty="0" smtClean="0">
                <a:ln w="0">
                  <a:solidFill>
                    <a:srgbClr val="960000"/>
                  </a:solidFill>
                </a:ln>
                <a:solidFill>
                  <a:srgbClr val="FF33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՝</a:t>
            </a:r>
            <a:endParaRPr lang="en-CA" sz="5400" b="1" dirty="0">
              <a:ln w="0">
                <a:solidFill>
                  <a:srgbClr val="960000"/>
                </a:solidFill>
              </a:ln>
              <a:solidFill>
                <a:srgbClr val="FF33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Sylfae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7239000" y="4611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: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29350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err="1" smtClean="0">
                <a:latin typeface="Sylfaen" pitchFamily="18" charset="0"/>
              </a:rPr>
              <a:t>ֆունկցիա</a:t>
            </a:r>
            <a:r>
              <a:rPr lang="en-CA" sz="3600" dirty="0" smtClean="0">
                <a:latin typeface="Sylfaen" pitchFamily="18" charset="0"/>
              </a:rPr>
              <a:t>  է: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4" name="TextBox 43"/>
          <p:cNvSpPr txBox="1"/>
          <p:nvPr/>
        </p:nvSpPr>
        <p:spPr>
          <a:xfrm>
            <a:off x="3352800" y="579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  </a:t>
            </a:r>
            <a:r>
              <a:rPr lang="en-CA" sz="3600" dirty="0" err="1" smtClean="0">
                <a:latin typeface="Sylfaen" pitchFamily="18" charset="0"/>
              </a:rPr>
              <a:t>երբ</a:t>
            </a:r>
            <a:r>
              <a:rPr lang="en-CA" sz="3600" dirty="0" smtClean="0">
                <a:latin typeface="Sylfaen" pitchFamily="18" charset="0"/>
              </a:rPr>
              <a:t>  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59" name="TextBox 58"/>
          <p:cNvSpPr txBox="1"/>
          <p:nvPr/>
        </p:nvSpPr>
        <p:spPr>
          <a:xfrm>
            <a:off x="6858000" y="57912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2" name="TextBox 61"/>
          <p:cNvSpPr txBox="1"/>
          <p:nvPr/>
        </p:nvSpPr>
        <p:spPr>
          <a:xfrm>
            <a:off x="8610600" y="58306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:</a:t>
            </a:r>
            <a:endParaRPr lang="en-CA" sz="3600" dirty="0">
              <a:latin typeface="Sylfae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4953000" y="5715000"/>
            <a:ext cx="1933575" cy="819150"/>
          </a:xfrm>
          <a:prstGeom prst="rect">
            <a:avLst/>
          </a:prstGeom>
          <a:noFill/>
        </p:spPr>
      </p:pic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7239000" y="5734050"/>
            <a:ext cx="1476375" cy="819150"/>
          </a:xfrm>
          <a:prstGeom prst="rect">
            <a:avLst/>
          </a:prstGeom>
          <a:noFill/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1276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303713" y="2173069"/>
            <a:ext cx="3925887" cy="646331"/>
            <a:chOff x="4989513" y="4078069"/>
            <a:chExt cx="3925887" cy="646331"/>
          </a:xfrm>
        </p:grpSpPr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4989513" y="4180478"/>
            <a:ext cx="420687" cy="504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502" name="Equation" r:id="rId5" imgW="139680" imgH="139680" progId="">
                    <p:embed/>
                  </p:oleObj>
                </mc:Choice>
                <mc:Fallback>
                  <p:oleObj name="Equation" r:id="rId5" imgW="139680" imgH="139680" progId="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9513" y="4180478"/>
                          <a:ext cx="420687" cy="504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5410200" y="4078069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600" dirty="0" smtClean="0">
                  <a:latin typeface="Sylfaen" pitchFamily="18" charset="0"/>
                </a:rPr>
                <a:t>-</a:t>
              </a:r>
              <a:r>
                <a:rPr lang="en-CA" sz="3600" b="1" dirty="0" err="1" smtClean="0">
                  <a:latin typeface="Sylfaen" pitchFamily="18" charset="0"/>
                </a:rPr>
                <a:t>պարբերական</a:t>
              </a:r>
              <a:r>
                <a:rPr lang="en-CA" sz="3600" b="1" dirty="0" smtClean="0">
                  <a:latin typeface="Sylfaen" pitchFamily="18" charset="0"/>
                </a:rPr>
                <a:t>  </a:t>
              </a:r>
              <a:endParaRPr lang="en-CA" sz="3600" b="1" dirty="0">
                <a:latin typeface="Sylfaen" pitchFamily="18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5029200" y="4569000"/>
              <a:ext cx="3735600" cy="0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2362200" y="4267200"/>
            <a:ext cx="3076575" cy="1362075"/>
          </a:xfrm>
          <a:prstGeom prst="rect">
            <a:avLst/>
          </a:prstGeom>
          <a:noFill/>
        </p:spPr>
      </p:pic>
      <p:sp>
        <p:nvSpPr>
          <p:cNvPr id="66" name="TextBox 65"/>
          <p:cNvSpPr txBox="1"/>
          <p:nvPr/>
        </p:nvSpPr>
        <p:spPr>
          <a:xfrm>
            <a:off x="5410200" y="46114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>
                <a:latin typeface="Sylfaen" pitchFamily="18" charset="0"/>
              </a:rPr>
              <a:t>,</a:t>
            </a:r>
            <a:endParaRPr lang="en-CA" sz="3600" dirty="0">
              <a:latin typeface="Sylfaen" pitchFamily="18" charset="0"/>
            </a:endParaRPr>
          </a:p>
        </p:txBody>
      </p:sp>
      <p:pic>
        <p:nvPicPr>
          <p:cNvPr id="67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5867400" y="4495800"/>
            <a:ext cx="1476375" cy="819150"/>
          </a:xfrm>
          <a:prstGeom prst="rect">
            <a:avLst/>
          </a:prstGeom>
          <a:noFill/>
        </p:spPr>
      </p:pic>
      <p:grpSp>
        <p:nvGrpSpPr>
          <p:cNvPr id="69" name="Group 68"/>
          <p:cNvGrpSpPr/>
          <p:nvPr/>
        </p:nvGrpSpPr>
        <p:grpSpPr>
          <a:xfrm>
            <a:off x="533400" y="1752600"/>
            <a:ext cx="2057400" cy="646331"/>
            <a:chOff x="533400" y="2630269"/>
            <a:chExt cx="2057400" cy="646331"/>
          </a:xfrm>
        </p:grpSpPr>
        <p:sp>
          <p:nvSpPr>
            <p:cNvPr id="63" name="TextBox 62"/>
            <p:cNvSpPr txBox="1"/>
            <p:nvPr/>
          </p:nvSpPr>
          <p:spPr>
            <a:xfrm>
              <a:off x="533400" y="2630269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CA" sz="3600" dirty="0" err="1" smtClean="0">
                  <a:solidFill>
                    <a:srgbClr val="FF3300"/>
                  </a:solidFill>
                  <a:latin typeface="Sylfaen" pitchFamily="18" charset="0"/>
                </a:rPr>
                <a:t>kjlh</a:t>
              </a:r>
              <a:r>
                <a:rPr lang="en-CA" sz="3600" dirty="0" smtClean="0">
                  <a:solidFill>
                    <a:srgbClr val="FF3300"/>
                  </a:solidFill>
                  <a:latin typeface="Sylfaen" pitchFamily="18" charset="0"/>
                </a:rPr>
                <a:t>       </a:t>
              </a:r>
              <a:r>
                <a:rPr lang="en-CA" sz="3600" dirty="0" smtClean="0">
                  <a:solidFill>
                    <a:srgbClr val="FF781D"/>
                  </a:solidFill>
                  <a:latin typeface="Sylfaen" pitchFamily="18" charset="0"/>
                </a:rPr>
                <a:t> </a:t>
              </a:r>
              <a:endParaRPr lang="en-CA" sz="3600" dirty="0">
                <a:solidFill>
                  <a:srgbClr val="FF781D"/>
                </a:solidFill>
                <a:latin typeface="Sylfaen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90600" y="2743200"/>
              <a:ext cx="990600" cy="533400"/>
            </a:xfrm>
            <a:prstGeom prst="rect">
              <a:avLst/>
            </a:prstGeom>
            <a:solidFill>
              <a:srgbClr val="F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90600" y="1679138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err="1" smtClean="0">
                <a:latin typeface="Sylfaen" pitchFamily="18" charset="0"/>
              </a:rPr>
              <a:t>տանգենսը</a:t>
            </a:r>
            <a:r>
              <a:rPr lang="en-CA" sz="3600" dirty="0" smtClean="0">
                <a:latin typeface="Sylfaen" pitchFamily="18" charset="0"/>
              </a:rPr>
              <a:t>  </a:t>
            </a:r>
            <a:r>
              <a:rPr lang="en-CA" sz="3600" b="1" u="heavy" dirty="0" err="1" smtClean="0"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կենտ</a:t>
            </a:r>
            <a:r>
              <a:rPr lang="en-CA" sz="3600" b="1" u="heavy" dirty="0" smtClean="0">
                <a:uFill>
                  <a:solidFill>
                    <a:srgbClr val="FF0000"/>
                  </a:solidFill>
                </a:uFill>
                <a:latin typeface="Sylfaen" pitchFamily="18" charset="0"/>
              </a:rPr>
              <a:t> </a:t>
            </a:r>
            <a:r>
              <a:rPr lang="en-CA" sz="3600" dirty="0" smtClean="0">
                <a:latin typeface="Sylfaen" pitchFamily="18" charset="0"/>
              </a:rPr>
              <a:t> և   </a:t>
            </a:r>
            <a:endParaRPr lang="en-CA" sz="3600" dirty="0">
              <a:latin typeface="Sylfae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33400" y="3581400"/>
            <a:ext cx="2057400" cy="646331"/>
            <a:chOff x="533400" y="2630269"/>
            <a:chExt cx="2057400" cy="646331"/>
          </a:xfrm>
        </p:grpSpPr>
        <p:sp>
          <p:nvSpPr>
            <p:cNvPr id="71" name="TextBox 70"/>
            <p:cNvSpPr txBox="1"/>
            <p:nvPr/>
          </p:nvSpPr>
          <p:spPr>
            <a:xfrm>
              <a:off x="533400" y="2630269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CA" sz="3600" dirty="0" err="1" smtClean="0">
                  <a:solidFill>
                    <a:srgbClr val="FF3300"/>
                  </a:solidFill>
                  <a:latin typeface="Sylfaen" pitchFamily="18" charset="0"/>
                </a:rPr>
                <a:t>kjlh</a:t>
              </a:r>
              <a:r>
                <a:rPr lang="en-CA" sz="3600" dirty="0" smtClean="0">
                  <a:solidFill>
                    <a:srgbClr val="FF3300"/>
                  </a:solidFill>
                  <a:latin typeface="Sylfaen" pitchFamily="18" charset="0"/>
                </a:rPr>
                <a:t>     </a:t>
              </a:r>
              <a:r>
                <a:rPr lang="en-CA" sz="3600" dirty="0" smtClean="0">
                  <a:solidFill>
                    <a:srgbClr val="FF781D"/>
                  </a:solidFill>
                  <a:latin typeface="Sylfaen" pitchFamily="18" charset="0"/>
                </a:rPr>
                <a:t>   </a:t>
              </a:r>
              <a:endParaRPr lang="en-CA" sz="3600" dirty="0">
                <a:solidFill>
                  <a:srgbClr val="FF781D"/>
                </a:solidFill>
                <a:latin typeface="Sylfaen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90600" y="2743200"/>
              <a:ext cx="990600" cy="533400"/>
            </a:xfrm>
            <a:prstGeom prst="rect">
              <a:avLst/>
            </a:prstGeom>
            <a:solidFill>
              <a:srgbClr val="F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66800" y="352561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latin typeface="Sylfaen" pitchFamily="18" charset="0"/>
              </a:rPr>
              <a:t>t</a:t>
            </a:r>
            <a:r>
              <a:rPr lang="en-CA" sz="3600" b="1" spc="300" dirty="0" err="1" smtClean="0">
                <a:latin typeface="Sylfaen" pitchFamily="18" charset="0"/>
              </a:rPr>
              <a:t>g</a:t>
            </a:r>
            <a:r>
              <a:rPr lang="en-CA" sz="3600" b="1" i="1" spc="300" dirty="0" err="1" smtClean="0">
                <a:latin typeface="Sylfaen" pitchFamily="18" charset="0"/>
              </a:rPr>
              <a:t>x</a:t>
            </a:r>
            <a:r>
              <a:rPr lang="en-CA" sz="3600" b="1" i="1" spc="300" dirty="0" smtClean="0">
                <a:latin typeface="Sylfaen" pitchFamily="18" charset="0"/>
              </a:rPr>
              <a:t> </a:t>
            </a:r>
            <a:r>
              <a:rPr lang="en-CA" sz="3600" dirty="0" smtClean="0">
                <a:latin typeface="Sylfaen" pitchFamily="18" charset="0"/>
              </a:rPr>
              <a:t>-ը  </a:t>
            </a:r>
            <a:r>
              <a:rPr lang="en-CA" sz="3600" dirty="0" err="1" smtClean="0">
                <a:latin typeface="Sylfaen" pitchFamily="18" charset="0"/>
              </a:rPr>
              <a:t>որոշված</a:t>
            </a:r>
            <a:r>
              <a:rPr lang="en-CA" sz="3600" dirty="0" smtClean="0">
                <a:latin typeface="Sylfaen" pitchFamily="18" charset="0"/>
              </a:rPr>
              <a:t>  է,  </a:t>
            </a:r>
            <a:r>
              <a:rPr lang="en-CA" sz="3600" dirty="0" err="1" smtClean="0">
                <a:latin typeface="Sylfaen" pitchFamily="18" charset="0"/>
              </a:rPr>
              <a:t>երբ</a:t>
            </a:r>
            <a:r>
              <a:rPr lang="en-CA" sz="3600" dirty="0" smtClean="0">
                <a:latin typeface="Sylfaen" pitchFamily="18" charset="0"/>
              </a:rPr>
              <a:t> </a:t>
            </a:r>
            <a:endParaRPr lang="en-CA" sz="3600" dirty="0">
              <a:latin typeface="Sylfaen" pitchFamily="18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33400" y="5791200"/>
            <a:ext cx="2057400" cy="646331"/>
            <a:chOff x="533400" y="2630269"/>
            <a:chExt cx="2057400" cy="646331"/>
          </a:xfrm>
        </p:grpSpPr>
        <p:sp>
          <p:nvSpPr>
            <p:cNvPr id="75" name="TextBox 74"/>
            <p:cNvSpPr txBox="1"/>
            <p:nvPr/>
          </p:nvSpPr>
          <p:spPr>
            <a:xfrm>
              <a:off x="533400" y="2630269"/>
              <a:ext cx="2057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CA" sz="3600" dirty="0" err="1" smtClean="0">
                  <a:solidFill>
                    <a:srgbClr val="FF3300"/>
                  </a:solidFill>
                  <a:latin typeface="Sylfaen" pitchFamily="18" charset="0"/>
                </a:rPr>
                <a:t>kjlh</a:t>
              </a:r>
              <a:r>
                <a:rPr lang="en-CA" sz="3600" dirty="0" smtClean="0">
                  <a:solidFill>
                    <a:srgbClr val="FF3300"/>
                  </a:solidFill>
                  <a:latin typeface="Sylfaen" pitchFamily="18" charset="0"/>
                </a:rPr>
                <a:t>     </a:t>
              </a:r>
              <a:r>
                <a:rPr lang="en-CA" sz="3600" dirty="0" smtClean="0">
                  <a:solidFill>
                    <a:srgbClr val="FF781D"/>
                  </a:solidFill>
                  <a:latin typeface="Sylfaen" pitchFamily="18" charset="0"/>
                </a:rPr>
                <a:t>   </a:t>
              </a:r>
              <a:endParaRPr lang="en-CA" sz="3600" dirty="0">
                <a:solidFill>
                  <a:srgbClr val="FF781D"/>
                </a:solidFill>
                <a:latin typeface="Sylfae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90600" y="2743200"/>
              <a:ext cx="990600" cy="533400"/>
            </a:xfrm>
            <a:prstGeom prst="rect">
              <a:avLst/>
            </a:prstGeom>
            <a:solidFill>
              <a:srgbClr val="FB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171575" y="5715000"/>
            <a:ext cx="2257425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4534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31" grpId="0"/>
      <p:bldP spid="44" grpId="0"/>
      <p:bldP spid="59" grpId="0"/>
      <p:bldP spid="62" grpId="0"/>
      <p:bldP spid="66" grpId="0"/>
      <p:bldP spid="2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108000" y="121800"/>
            <a:ext cx="8928000" cy="6660000"/>
          </a:xfrm>
          <a:prstGeom prst="rect">
            <a:avLst/>
          </a:prstGeom>
          <a:solidFill>
            <a:srgbClr val="FBFFFF"/>
          </a:solidFill>
          <a:ln w="63500" cmpd="thickThin">
            <a:solidFill>
              <a:srgbClr val="FF4519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y-AM" b="1" dirty="0" smtClean="0"/>
              <a:t>Պարզագույն իռացիոնալ հավասարումների լուծումը: Կատարել առաջադրանք 549մն., 550մն:</a:t>
            </a:r>
            <a:endParaRPr lang="en-CA" dirty="0"/>
          </a:p>
        </p:txBody>
      </p:sp>
      <p:sp>
        <p:nvSpPr>
          <p:cNvPr id="61" name="Down Arrow Callout 60"/>
          <p:cNvSpPr/>
          <p:nvPr/>
        </p:nvSpPr>
        <p:spPr>
          <a:xfrm>
            <a:off x="5943600" y="1828800"/>
            <a:ext cx="2743200" cy="1524000"/>
          </a:xfrm>
          <a:prstGeom prst="downArrowCallout">
            <a:avLst>
              <a:gd name="adj1" fmla="val 75284"/>
              <a:gd name="adj2" fmla="val 48262"/>
              <a:gd name="adj3" fmla="val 18527"/>
              <a:gd name="adj4" fmla="val 7446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25"/>
          <p:cNvGrpSpPr/>
          <p:nvPr/>
        </p:nvGrpSpPr>
        <p:grpSpPr>
          <a:xfrm>
            <a:off x="251502" y="457200"/>
            <a:ext cx="4777698" cy="5088603"/>
            <a:chOff x="838199" y="2053013"/>
            <a:chExt cx="4228058" cy="450318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2743200" y="2255316"/>
              <a:ext cx="0" cy="4300882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38199" y="4724398"/>
              <a:ext cx="414159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748209" y="4637615"/>
              <a:ext cx="318048" cy="46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Sylfaen" pitchFamily="18" charset="0"/>
                </a:rPr>
                <a:t>x</a:t>
              </a:r>
              <a:endParaRPr lang="en-CA" sz="2800" dirty="0">
                <a:latin typeface="Sylfae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3743" y="2053013"/>
              <a:ext cx="327978" cy="46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Sylfaen" pitchFamily="18" charset="0"/>
                </a:rPr>
                <a:t>y</a:t>
              </a:r>
              <a:endParaRPr lang="en-CA" sz="2800" dirty="0">
                <a:latin typeface="Sylfaen" pitchFamily="18" charset="0"/>
              </a:endParaRPr>
            </a:p>
          </p:txBody>
        </p:sp>
      </p:grpSp>
      <p:sp>
        <p:nvSpPr>
          <p:cNvPr id="23" name="Oval 22"/>
          <p:cNvSpPr>
            <a:spLocks/>
          </p:cNvSpPr>
          <p:nvPr/>
        </p:nvSpPr>
        <p:spPr>
          <a:xfrm>
            <a:off x="685800" y="1725600"/>
            <a:ext cx="3456000" cy="345600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Arc 56"/>
          <p:cNvSpPr/>
          <p:nvPr/>
        </p:nvSpPr>
        <p:spPr>
          <a:xfrm>
            <a:off x="684000" y="1725600"/>
            <a:ext cx="3456000" cy="3456000"/>
          </a:xfrm>
          <a:prstGeom prst="arc">
            <a:avLst>
              <a:gd name="adj1" fmla="val 16200000"/>
              <a:gd name="adj2" fmla="val 5432049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412000" y="1371600"/>
            <a:ext cx="176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20800" y="2160000"/>
            <a:ext cx="0" cy="1295400"/>
          </a:xfrm>
          <a:prstGeom prst="line">
            <a:avLst/>
          </a:prstGeom>
          <a:ln w="38100">
            <a:solidFill>
              <a:srgbClr val="0078D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3124200" y="2801938"/>
          <a:ext cx="4238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78" name="Equation" r:id="rId4" imgW="126720" imgH="164880" progId="">
                  <p:embed/>
                </p:oleObj>
              </mc:Choice>
              <mc:Fallback>
                <p:oleObj name="Equation" r:id="rId4" imgW="126720" imgH="164880" progId="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01938"/>
                        <a:ext cx="42386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8"/>
          <p:cNvSpPr/>
          <p:nvPr/>
        </p:nvSpPr>
        <p:spPr>
          <a:xfrm flipH="1">
            <a:off x="2398800" y="2895600"/>
            <a:ext cx="801600" cy="1044000"/>
          </a:xfrm>
          <a:prstGeom prst="arc">
            <a:avLst>
              <a:gd name="adj1" fmla="val 10398738"/>
              <a:gd name="adj2" fmla="val 15537593"/>
            </a:avLst>
          </a:prstGeom>
          <a:ln w="31750">
            <a:solidFill>
              <a:srgbClr val="0078D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525837" y="3481387"/>
          <a:ext cx="3603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79" name="Equation" r:id="rId6" imgW="152280" imgH="177480" progId="">
                  <p:embed/>
                </p:oleObj>
              </mc:Choice>
              <mc:Fallback>
                <p:oleObj name="Equation" r:id="rId6" imgW="152280" imgH="177480" progId="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7" y="3481387"/>
                        <a:ext cx="36036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0"/>
          <p:cNvGrpSpPr/>
          <p:nvPr/>
        </p:nvGrpSpPr>
        <p:grpSpPr>
          <a:xfrm>
            <a:off x="6248400" y="781050"/>
            <a:ext cx="1860550" cy="971550"/>
            <a:chOff x="5927345" y="2514600"/>
            <a:chExt cx="1903618" cy="971550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5927345" y="2819400"/>
            <a:ext cx="422304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80" name="Equation" r:id="rId8" imgW="126720" imgH="164880" progId="">
                    <p:embed/>
                  </p:oleObj>
                </mc:Choice>
                <mc:Fallback>
                  <p:oleObj name="Equation" r:id="rId8" imgW="126720" imgH="164880" progId="">
                    <p:embed/>
                    <p:pic>
                      <p:nvPicPr>
                        <p:cNvPr id="2458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7345" y="2819400"/>
                          <a:ext cx="422304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8" name="Object 12"/>
            <p:cNvGraphicFramePr>
              <a:graphicFrameLocks noChangeAspect="1"/>
            </p:cNvGraphicFramePr>
            <p:nvPr/>
          </p:nvGraphicFramePr>
          <p:xfrm>
            <a:off x="6302546" y="2514600"/>
            <a:ext cx="1528417" cy="97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3581" name="Equation" r:id="rId10" imgW="749160" imgH="431640" progId="">
                    <p:embed/>
                  </p:oleObj>
                </mc:Choice>
                <mc:Fallback>
                  <p:oleObj name="Equation" r:id="rId10" imgW="749160" imgH="431640" progId="">
                    <p:embed/>
                    <p:pic>
                      <p:nvPicPr>
                        <p:cNvPr id="2458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546" y="2514600"/>
                          <a:ext cx="1528417" cy="971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4140000" y="558600"/>
            <a:ext cx="0" cy="5004000"/>
          </a:xfrm>
          <a:prstGeom prst="line">
            <a:avLst/>
          </a:prstGeom>
          <a:ln w="53975">
            <a:solidFill>
              <a:srgbClr val="FF4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086000" y="3429000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412000" y="1371600"/>
            <a:ext cx="1728000" cy="2088000"/>
          </a:xfrm>
          <a:prstGeom prst="line">
            <a:avLst/>
          </a:prstGeom>
          <a:ln w="38100">
            <a:solidFill>
              <a:srgbClr val="0078D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3473400" y="2088000"/>
            <a:ext cx="108000" cy="10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3301800" y="1621200"/>
          <a:ext cx="4752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2" name="Equation" r:id="rId12" imgW="152280" imgH="164880" progId="">
                  <p:embed/>
                </p:oleObj>
              </mc:Choice>
              <mc:Fallback>
                <p:oleObj name="Equation" r:id="rId12" imgW="152280" imgH="164880" progId="">
                  <p:embed/>
                  <p:pic>
                    <p:nvPicPr>
                      <p:cNvPr id="256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800" y="1621200"/>
                        <a:ext cx="47520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4191000" y="990600"/>
          <a:ext cx="33734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3" name="Equation" r:id="rId14" imgW="164880" imgH="164880" progId="">
                  <p:embed/>
                </p:oleObj>
              </mc:Choice>
              <mc:Fallback>
                <p:oleObj name="Equation" r:id="rId14" imgW="164880" imgH="164880" progId="">
                  <p:embed/>
                  <p:pic>
                    <p:nvPicPr>
                      <p:cNvPr id="256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90600"/>
                        <a:ext cx="337346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4140200" y="3492000"/>
          <a:ext cx="431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4" name="Equation" r:id="rId16" imgW="152280" imgH="164880" progId="">
                  <p:embed/>
                </p:oleObj>
              </mc:Choice>
              <mc:Fallback>
                <p:oleObj name="Equation" r:id="rId16" imgW="152280" imgH="164880" progId="">
                  <p:embed/>
                  <p:pic>
                    <p:nvPicPr>
                      <p:cNvPr id="256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92000"/>
                        <a:ext cx="4318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2057400" y="3490200"/>
          <a:ext cx="381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5" name="Equation" r:id="rId18" imgW="152280" imgH="177480" progId="">
                  <p:embed/>
                </p:oleObj>
              </mc:Choice>
              <mc:Fallback>
                <p:oleObj name="Equation" r:id="rId18" imgW="152280" imgH="177480" progId="">
                  <p:embed/>
                  <p:pic>
                    <p:nvPicPr>
                      <p:cNvPr id="256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90200"/>
                        <a:ext cx="381000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4158334" y="1828800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x=1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91000" y="3048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1</a:t>
            </a:r>
            <a:endParaRPr lang="en-CA" sz="2400" dirty="0">
              <a:latin typeface="Sylfaen" pitchFamily="18" charset="0"/>
            </a:endParaRPr>
          </a:p>
        </p:txBody>
      </p:sp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6096000" y="1962150"/>
          <a:ext cx="992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6" name="Equation" r:id="rId20" imgW="444240" imgH="177480" progId="">
                  <p:embed/>
                </p:oleObj>
              </mc:Choice>
              <mc:Fallback>
                <p:oleObj name="Equation" r:id="rId20" imgW="444240" imgH="177480" progId="">
                  <p:embed/>
                  <p:pic>
                    <p:nvPicPr>
                      <p:cNvPr id="256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62150"/>
                        <a:ext cx="9921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7011987" y="1905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Cambria Math"/>
                <a:ea typeface="Cambria Math"/>
              </a:rPr>
              <a:t>~</a:t>
            </a:r>
            <a:endParaRPr lang="en-CA" sz="2800" b="1" dirty="0"/>
          </a:p>
        </p:txBody>
      </p:sp>
      <p:graphicFrame>
        <p:nvGraphicFramePr>
          <p:cNvPr id="25625" name="Object 25"/>
          <p:cNvGraphicFramePr>
            <a:graphicFrameLocks noChangeAspect="1"/>
          </p:cNvGraphicFramePr>
          <p:nvPr/>
        </p:nvGraphicFramePr>
        <p:xfrm>
          <a:off x="7412037" y="1933575"/>
          <a:ext cx="110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7" name="Equation" r:id="rId22" imgW="495000" imgH="203040" progId="">
                  <p:embed/>
                </p:oleObj>
              </mc:Choice>
              <mc:Fallback>
                <p:oleObj name="Equation" r:id="rId22" imgW="495000" imgH="203040" progId="">
                  <p:embed/>
                  <p:pic>
                    <p:nvPicPr>
                      <p:cNvPr id="256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7" y="1933575"/>
                        <a:ext cx="110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6800850" y="2419350"/>
          <a:ext cx="1047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8" name="Equation" r:id="rId24" imgW="469800" imgH="177480" progId="">
                  <p:embed/>
                </p:oleObj>
              </mc:Choice>
              <mc:Fallback>
                <p:oleObj name="Equation" r:id="rId24" imgW="469800" imgH="177480" progId="">
                  <p:embed/>
                  <p:pic>
                    <p:nvPicPr>
                      <p:cNvPr id="256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2419350"/>
                        <a:ext cx="1047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2" name="Object 32"/>
          <p:cNvGraphicFramePr>
            <a:graphicFrameLocks noChangeAspect="1"/>
          </p:cNvGraphicFramePr>
          <p:nvPr/>
        </p:nvGraphicFramePr>
        <p:xfrm>
          <a:off x="5649912" y="3381375"/>
          <a:ext cx="1473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89" name="Equation" r:id="rId26" imgW="660240" imgH="393480" progId="">
                  <p:embed/>
                </p:oleObj>
              </mc:Choice>
              <mc:Fallback>
                <p:oleObj name="Equation" r:id="rId26" imgW="660240" imgH="393480" progId="">
                  <p:embed/>
                  <p:pic>
                    <p:nvPicPr>
                      <p:cNvPr id="2563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2" y="3381375"/>
                        <a:ext cx="14732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3" name="Object 33"/>
          <p:cNvGraphicFramePr>
            <a:graphicFrameLocks noChangeAspect="1"/>
          </p:cNvGraphicFramePr>
          <p:nvPr/>
        </p:nvGraphicFramePr>
        <p:xfrm>
          <a:off x="7123112" y="3381375"/>
          <a:ext cx="90646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0" name="Equation" r:id="rId28" imgW="406080" imgH="393480" progId="">
                  <p:embed/>
                </p:oleObj>
              </mc:Choice>
              <mc:Fallback>
                <p:oleObj name="Equation" r:id="rId28" imgW="406080" imgH="393480" progId="">
                  <p:embed/>
                  <p:pic>
                    <p:nvPicPr>
                      <p:cNvPr id="2563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2" y="3381375"/>
                        <a:ext cx="906462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4" name="Object 34"/>
          <p:cNvGraphicFramePr>
            <a:graphicFrameLocks noChangeAspect="1"/>
          </p:cNvGraphicFramePr>
          <p:nvPr/>
        </p:nvGraphicFramePr>
        <p:xfrm>
          <a:off x="8037512" y="3657600"/>
          <a:ext cx="8778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91" name="Equation" r:id="rId30" imgW="393480" imgH="177480" progId="">
                  <p:embed/>
                </p:oleObj>
              </mc:Choice>
              <mc:Fallback>
                <p:oleObj name="Equation" r:id="rId30" imgW="393480" imgH="177480" progId="">
                  <p:embed/>
                  <p:pic>
                    <p:nvPicPr>
                      <p:cNvPr id="2563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2" y="3657600"/>
                        <a:ext cx="87788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4953000" y="4482405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latin typeface="Sylfaen" pitchFamily="18" charset="0"/>
              </a:rPr>
              <a:t>    </a:t>
            </a:r>
            <a:r>
              <a:rPr lang="en-CA" sz="2800" i="1" dirty="0" err="1" smtClean="0">
                <a:latin typeface="Sylfaen" pitchFamily="18" charset="0"/>
              </a:rPr>
              <a:t>Այսպիսով</a:t>
            </a:r>
            <a:r>
              <a:rPr lang="en-CA" sz="2800" i="1" dirty="0" smtClean="0">
                <a:latin typeface="Sylfaen" pitchFamily="18" charset="0"/>
              </a:rPr>
              <a:t>՝  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OB</a:t>
            </a:r>
            <a:r>
              <a:rPr lang="en-CA" sz="2800" i="1" dirty="0" smtClean="0">
                <a:latin typeface="Sylfaen" pitchFamily="18" charset="0"/>
              </a:rPr>
              <a:t>-ն  </a:t>
            </a:r>
            <a:r>
              <a:rPr lang="en-CA" sz="2800" i="1" dirty="0" err="1" smtClean="0">
                <a:latin typeface="Sylfaen" pitchFamily="18" charset="0"/>
              </a:rPr>
              <a:t>հատում</a:t>
            </a:r>
            <a:r>
              <a:rPr lang="en-CA" sz="2800" i="1" dirty="0" smtClean="0">
                <a:latin typeface="Sylfaen" pitchFamily="18" charset="0"/>
              </a:rPr>
              <a:t>  է  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x=1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ուղիղը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(1; </a:t>
            </a:r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r>
              <a:rPr lang="el-G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γ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)  </a:t>
            </a:r>
            <a:r>
              <a:rPr lang="en-CA" sz="2800" i="1" dirty="0" err="1" smtClean="0">
                <a:latin typeface="Sylfaen" pitchFamily="18" charset="0"/>
              </a:rPr>
              <a:t>կետում</a:t>
            </a:r>
            <a:r>
              <a:rPr lang="en-CA" sz="2800" i="1" dirty="0" smtClean="0">
                <a:latin typeface="Sylfaen" pitchFamily="18" charset="0"/>
              </a:rPr>
              <a:t>:</a:t>
            </a:r>
            <a:endParaRPr lang="en-CA" sz="2800" dirty="0">
              <a:latin typeface="Sylfaen" pitchFamily="18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4140000" y="1422000"/>
            <a:ext cx="0" cy="2016000"/>
          </a:xfrm>
          <a:prstGeom prst="line">
            <a:avLst/>
          </a:prstGeom>
          <a:ln w="57150">
            <a:solidFill>
              <a:srgbClr val="28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5715000" y="4038600"/>
            <a:ext cx="457200" cy="0"/>
          </a:xfrm>
          <a:prstGeom prst="line">
            <a:avLst/>
          </a:prstGeom>
          <a:ln w="53975">
            <a:solidFill>
              <a:srgbClr val="28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305800" y="4038600"/>
            <a:ext cx="457200" cy="0"/>
          </a:xfrm>
          <a:prstGeom prst="line">
            <a:avLst/>
          </a:prstGeom>
          <a:ln w="53975">
            <a:solidFill>
              <a:srgbClr val="28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19600" y="914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(1; </a:t>
            </a:r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r>
              <a:rPr lang="el-G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γ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)  </a:t>
            </a:r>
            <a:endParaRPr lang="en-CA" sz="2800" dirty="0">
              <a:ln w="0">
                <a:solidFill>
                  <a:sysClr val="windowText" lastClr="000000"/>
                </a:solidFill>
              </a:ln>
              <a:solidFill>
                <a:srgbClr val="2EC000"/>
              </a:solidFill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5999202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3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x=1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ուղիղն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անվանում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են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30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տանգենսների</a:t>
            </a:r>
            <a:r>
              <a:rPr lang="en-CA" sz="3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 </a:t>
            </a:r>
            <a:r>
              <a:rPr lang="en-CA" sz="30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ուղիղ</a:t>
            </a:r>
            <a:r>
              <a:rPr lang="en-CA" sz="3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:  </a:t>
            </a:r>
            <a:endParaRPr lang="en-CA" sz="3000" b="1" dirty="0">
              <a:ln w="0">
                <a:solidFill>
                  <a:sysClr val="windowText" lastClr="000000"/>
                </a:solidFill>
              </a:ln>
              <a:solidFill>
                <a:srgbClr val="2EC000"/>
              </a:solidFill>
              <a:latin typeface="Sylfaen" pitchFamily="18" charset="0"/>
            </a:endParaRPr>
          </a:p>
        </p:txBody>
      </p:sp>
      <p:grpSp>
        <p:nvGrpSpPr>
          <p:cNvPr id="4" name="Group 118"/>
          <p:cNvGrpSpPr/>
          <p:nvPr/>
        </p:nvGrpSpPr>
        <p:grpSpPr>
          <a:xfrm>
            <a:off x="4191000" y="0"/>
            <a:ext cx="3886200" cy="1074231"/>
            <a:chOff x="5867400" y="3409653"/>
            <a:chExt cx="3886200" cy="1074231"/>
          </a:xfrm>
        </p:grpSpPr>
        <p:grpSp>
          <p:nvGrpSpPr>
            <p:cNvPr id="5" name="Group 114"/>
            <p:cNvGrpSpPr/>
            <p:nvPr/>
          </p:nvGrpSpPr>
          <p:grpSpPr>
            <a:xfrm>
              <a:off x="5867400" y="4095448"/>
              <a:ext cx="3886200" cy="388436"/>
              <a:chOff x="5715000" y="4065553"/>
              <a:chExt cx="3886200" cy="33294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5715000" y="4065553"/>
                <a:ext cx="381000" cy="332945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6096000" y="4065557"/>
                <a:ext cx="35052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6096000" y="3409653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4400" b="1" dirty="0" smtClean="0">
                  <a:ln>
                    <a:solidFill>
                      <a:srgbClr val="A40079"/>
                    </a:solidFill>
                  </a:ln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                  </a:t>
              </a:r>
              <a:endParaRPr lang="en-C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endParaRPr>
            </a:p>
          </p:txBody>
        </p:sp>
      </p:grpSp>
      <p:sp>
        <p:nvSpPr>
          <p:cNvPr id="51" name="Oval 50"/>
          <p:cNvSpPr/>
          <p:nvPr/>
        </p:nvSpPr>
        <p:spPr>
          <a:xfrm>
            <a:off x="2358000" y="5130000"/>
            <a:ext cx="108000" cy="10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0" name="Oval 59"/>
          <p:cNvSpPr/>
          <p:nvPr/>
        </p:nvSpPr>
        <p:spPr>
          <a:xfrm>
            <a:off x="2362200" y="1676400"/>
            <a:ext cx="108000" cy="10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TextBox 61"/>
          <p:cNvSpPr txBox="1"/>
          <p:nvPr/>
        </p:nvSpPr>
        <p:spPr>
          <a:xfrm>
            <a:off x="1676400" y="990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r>
              <a:rPr lang="el-G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γ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495800" y="2160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տանգենսների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ուղիղ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ysClr val="windowText" lastClr="000000"/>
                </a:solidFill>
              </a:ln>
              <a:solidFill>
                <a:srgbClr val="FF4519"/>
              </a:solidFill>
              <a:latin typeface="Sylfaen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2412000" y="3474000"/>
            <a:ext cx="1710000" cy="0"/>
          </a:xfrm>
          <a:prstGeom prst="line">
            <a:avLst/>
          </a:prstGeom>
          <a:ln w="44450">
            <a:solidFill>
              <a:srgbClr val="0078D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621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4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5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3" grpId="0" animBg="1"/>
      <p:bldP spid="57" grpId="0" animBg="1"/>
      <p:bldP spid="57" grpId="1" animBg="1"/>
      <p:bldP spid="78" grpId="0" animBg="1"/>
      <p:bldP spid="85" grpId="0" animBg="1"/>
      <p:bldP spid="95" grpId="0"/>
      <p:bldP spid="97" grpId="0"/>
      <p:bldP spid="98" grpId="0"/>
      <p:bldP spid="111" grpId="0"/>
      <p:bldP spid="47" grpId="0"/>
      <p:bldP spid="50" grpId="0"/>
      <p:bldP spid="60" grpId="0" animBg="1"/>
      <p:bldP spid="62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108000" y="121800"/>
            <a:ext cx="8928000" cy="6660000"/>
          </a:xfrm>
          <a:prstGeom prst="rect">
            <a:avLst/>
          </a:prstGeom>
          <a:solidFill>
            <a:srgbClr val="FBFFFF"/>
          </a:solidFill>
          <a:ln w="63500" cmpd="thickThin">
            <a:solidFill>
              <a:srgbClr val="FF4519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Down Arrow Callout 60"/>
          <p:cNvSpPr/>
          <p:nvPr/>
        </p:nvSpPr>
        <p:spPr>
          <a:xfrm>
            <a:off x="5943600" y="1828800"/>
            <a:ext cx="2743200" cy="1524000"/>
          </a:xfrm>
          <a:prstGeom prst="downArrowCallout">
            <a:avLst>
              <a:gd name="adj1" fmla="val 75284"/>
              <a:gd name="adj2" fmla="val 48262"/>
              <a:gd name="adj3" fmla="val 18527"/>
              <a:gd name="adj4" fmla="val 7446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25"/>
          <p:cNvGrpSpPr/>
          <p:nvPr/>
        </p:nvGrpSpPr>
        <p:grpSpPr>
          <a:xfrm>
            <a:off x="251502" y="457200"/>
            <a:ext cx="4777698" cy="5088603"/>
            <a:chOff x="838199" y="2053013"/>
            <a:chExt cx="4228058" cy="4503185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2743200" y="2255316"/>
              <a:ext cx="0" cy="4300882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38199" y="4724398"/>
              <a:ext cx="414159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748209" y="4637615"/>
              <a:ext cx="318048" cy="46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Sylfaen" pitchFamily="18" charset="0"/>
                </a:rPr>
                <a:t>x</a:t>
              </a:r>
              <a:endParaRPr lang="en-CA" sz="2800" dirty="0">
                <a:latin typeface="Sylfae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3743" y="2053013"/>
              <a:ext cx="327978" cy="46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Sylfaen" pitchFamily="18" charset="0"/>
                </a:rPr>
                <a:t>y</a:t>
              </a:r>
              <a:endParaRPr lang="en-CA" sz="2800" dirty="0">
                <a:latin typeface="Sylfaen" pitchFamily="18" charset="0"/>
              </a:endParaRPr>
            </a:p>
          </p:txBody>
        </p:sp>
      </p:grpSp>
      <p:sp>
        <p:nvSpPr>
          <p:cNvPr id="23" name="Oval 22"/>
          <p:cNvSpPr>
            <a:spLocks/>
          </p:cNvSpPr>
          <p:nvPr/>
        </p:nvSpPr>
        <p:spPr>
          <a:xfrm>
            <a:off x="685800" y="1725600"/>
            <a:ext cx="3456000" cy="345600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Arc 56"/>
          <p:cNvSpPr/>
          <p:nvPr/>
        </p:nvSpPr>
        <p:spPr>
          <a:xfrm>
            <a:off x="684000" y="1725600"/>
            <a:ext cx="3456000" cy="3456000"/>
          </a:xfrm>
          <a:prstGeom prst="arc">
            <a:avLst>
              <a:gd name="adj1" fmla="val 16200000"/>
              <a:gd name="adj2" fmla="val 5432049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412000" y="1371600"/>
            <a:ext cx="176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20800" y="2160000"/>
            <a:ext cx="0" cy="1295400"/>
          </a:xfrm>
          <a:prstGeom prst="line">
            <a:avLst/>
          </a:prstGeom>
          <a:ln w="38100">
            <a:solidFill>
              <a:srgbClr val="0078D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3124200" y="2801938"/>
          <a:ext cx="4238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02" name="Equation" r:id="rId4" imgW="126720" imgH="164880" progId="">
                  <p:embed/>
                </p:oleObj>
              </mc:Choice>
              <mc:Fallback>
                <p:oleObj name="Equation" r:id="rId4" imgW="126720" imgH="164880" progId="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01938"/>
                        <a:ext cx="42386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8"/>
          <p:cNvSpPr/>
          <p:nvPr/>
        </p:nvSpPr>
        <p:spPr>
          <a:xfrm flipH="1">
            <a:off x="2398800" y="2895600"/>
            <a:ext cx="801600" cy="1044000"/>
          </a:xfrm>
          <a:prstGeom prst="arc">
            <a:avLst>
              <a:gd name="adj1" fmla="val 10398738"/>
              <a:gd name="adj2" fmla="val 15537593"/>
            </a:avLst>
          </a:prstGeom>
          <a:ln w="31750">
            <a:solidFill>
              <a:srgbClr val="0078D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3525837" y="3481387"/>
          <a:ext cx="3603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03" name="Equation" r:id="rId6" imgW="152280" imgH="177480" progId="">
                  <p:embed/>
                </p:oleObj>
              </mc:Choice>
              <mc:Fallback>
                <p:oleObj name="Equation" r:id="rId6" imgW="152280" imgH="177480" progId="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7" y="3481387"/>
                        <a:ext cx="36036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0"/>
          <p:cNvGrpSpPr/>
          <p:nvPr/>
        </p:nvGrpSpPr>
        <p:grpSpPr>
          <a:xfrm>
            <a:off x="6248400" y="781050"/>
            <a:ext cx="1860550" cy="971550"/>
            <a:chOff x="5927345" y="2514600"/>
            <a:chExt cx="1903618" cy="971550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5927345" y="2819400"/>
            <a:ext cx="422304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604" name="Equation" r:id="rId8" imgW="126720" imgH="164880" progId="">
                    <p:embed/>
                  </p:oleObj>
                </mc:Choice>
                <mc:Fallback>
                  <p:oleObj name="Equation" r:id="rId8" imgW="126720" imgH="164880" progId="">
                    <p:embed/>
                    <p:pic>
                      <p:nvPicPr>
                        <p:cNvPr id="2458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7345" y="2819400"/>
                          <a:ext cx="422304" cy="400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8" name="Object 12"/>
            <p:cNvGraphicFramePr>
              <a:graphicFrameLocks noChangeAspect="1"/>
            </p:cNvGraphicFramePr>
            <p:nvPr/>
          </p:nvGraphicFramePr>
          <p:xfrm>
            <a:off x="6302546" y="2514600"/>
            <a:ext cx="1528417" cy="971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4605" name="Equation" r:id="rId10" imgW="749160" imgH="431640" progId="">
                    <p:embed/>
                  </p:oleObj>
                </mc:Choice>
                <mc:Fallback>
                  <p:oleObj name="Equation" r:id="rId10" imgW="749160" imgH="431640" progId="">
                    <p:embed/>
                    <p:pic>
                      <p:nvPicPr>
                        <p:cNvPr id="2458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546" y="2514600"/>
                          <a:ext cx="1528417" cy="971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4140000" y="558600"/>
            <a:ext cx="0" cy="5004000"/>
          </a:xfrm>
          <a:prstGeom prst="line">
            <a:avLst/>
          </a:prstGeom>
          <a:ln w="53975">
            <a:solidFill>
              <a:srgbClr val="FF4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086000" y="3429000"/>
            <a:ext cx="108000" cy="10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412000" y="1371600"/>
            <a:ext cx="1728000" cy="2088000"/>
          </a:xfrm>
          <a:prstGeom prst="line">
            <a:avLst/>
          </a:prstGeom>
          <a:ln w="38100">
            <a:solidFill>
              <a:srgbClr val="0078D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3473400" y="2088000"/>
            <a:ext cx="108000" cy="10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3301800" y="1621200"/>
          <a:ext cx="4752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06" name="Equation" r:id="rId12" imgW="152280" imgH="164880" progId="">
                  <p:embed/>
                </p:oleObj>
              </mc:Choice>
              <mc:Fallback>
                <p:oleObj name="Equation" r:id="rId12" imgW="152280" imgH="164880" progId="">
                  <p:embed/>
                  <p:pic>
                    <p:nvPicPr>
                      <p:cNvPr id="256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800" y="1621200"/>
                        <a:ext cx="47520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4191000" y="990600"/>
          <a:ext cx="33734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07" name="Equation" r:id="rId14" imgW="164880" imgH="164880" progId="">
                  <p:embed/>
                </p:oleObj>
              </mc:Choice>
              <mc:Fallback>
                <p:oleObj name="Equation" r:id="rId14" imgW="164880" imgH="164880" progId="">
                  <p:embed/>
                  <p:pic>
                    <p:nvPicPr>
                      <p:cNvPr id="256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90600"/>
                        <a:ext cx="337346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4140200" y="3492000"/>
          <a:ext cx="431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08" name="Equation" r:id="rId16" imgW="152280" imgH="164880" progId="">
                  <p:embed/>
                </p:oleObj>
              </mc:Choice>
              <mc:Fallback>
                <p:oleObj name="Equation" r:id="rId16" imgW="152280" imgH="164880" progId="">
                  <p:embed/>
                  <p:pic>
                    <p:nvPicPr>
                      <p:cNvPr id="256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92000"/>
                        <a:ext cx="4318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2057400" y="3490200"/>
          <a:ext cx="381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09" name="Equation" r:id="rId18" imgW="152280" imgH="177480" progId="">
                  <p:embed/>
                </p:oleObj>
              </mc:Choice>
              <mc:Fallback>
                <p:oleObj name="Equation" r:id="rId18" imgW="152280" imgH="177480" progId="">
                  <p:embed/>
                  <p:pic>
                    <p:nvPicPr>
                      <p:cNvPr id="256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90200"/>
                        <a:ext cx="381000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4158334" y="1828800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x=1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91000" y="3048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1</a:t>
            </a:r>
            <a:endParaRPr lang="en-CA" sz="2400" dirty="0">
              <a:latin typeface="Sylfaen" pitchFamily="18" charset="0"/>
            </a:endParaRPr>
          </a:p>
        </p:txBody>
      </p:sp>
      <p:graphicFrame>
        <p:nvGraphicFramePr>
          <p:cNvPr id="25624" name="Object 24"/>
          <p:cNvGraphicFramePr>
            <a:graphicFrameLocks noChangeAspect="1"/>
          </p:cNvGraphicFramePr>
          <p:nvPr/>
        </p:nvGraphicFramePr>
        <p:xfrm>
          <a:off x="6096000" y="1962150"/>
          <a:ext cx="9921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0" name="Equation" r:id="rId20" imgW="444240" imgH="177480" progId="">
                  <p:embed/>
                </p:oleObj>
              </mc:Choice>
              <mc:Fallback>
                <p:oleObj name="Equation" r:id="rId20" imgW="444240" imgH="177480" progId="">
                  <p:embed/>
                  <p:pic>
                    <p:nvPicPr>
                      <p:cNvPr id="256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62150"/>
                        <a:ext cx="9921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7011987" y="1905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Cambria Math"/>
                <a:ea typeface="Cambria Math"/>
              </a:rPr>
              <a:t>~</a:t>
            </a:r>
            <a:endParaRPr lang="en-CA" sz="2800" b="1" dirty="0"/>
          </a:p>
        </p:txBody>
      </p:sp>
      <p:graphicFrame>
        <p:nvGraphicFramePr>
          <p:cNvPr id="25625" name="Object 25"/>
          <p:cNvGraphicFramePr>
            <a:graphicFrameLocks noChangeAspect="1"/>
          </p:cNvGraphicFramePr>
          <p:nvPr/>
        </p:nvGraphicFramePr>
        <p:xfrm>
          <a:off x="7412037" y="1933575"/>
          <a:ext cx="1104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1" name="Equation" r:id="rId22" imgW="495000" imgH="203040" progId="">
                  <p:embed/>
                </p:oleObj>
              </mc:Choice>
              <mc:Fallback>
                <p:oleObj name="Equation" r:id="rId22" imgW="495000" imgH="203040" progId="">
                  <p:embed/>
                  <p:pic>
                    <p:nvPicPr>
                      <p:cNvPr id="256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7" y="1933575"/>
                        <a:ext cx="1104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6" name="Object 26"/>
          <p:cNvGraphicFramePr>
            <a:graphicFrameLocks noChangeAspect="1"/>
          </p:cNvGraphicFramePr>
          <p:nvPr/>
        </p:nvGraphicFramePr>
        <p:xfrm>
          <a:off x="6800850" y="2419350"/>
          <a:ext cx="1047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2" name="Equation" r:id="rId24" imgW="469800" imgH="177480" progId="">
                  <p:embed/>
                </p:oleObj>
              </mc:Choice>
              <mc:Fallback>
                <p:oleObj name="Equation" r:id="rId24" imgW="469800" imgH="177480" progId="">
                  <p:embed/>
                  <p:pic>
                    <p:nvPicPr>
                      <p:cNvPr id="256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0850" y="2419350"/>
                        <a:ext cx="10477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2" name="Object 32"/>
          <p:cNvGraphicFramePr>
            <a:graphicFrameLocks noChangeAspect="1"/>
          </p:cNvGraphicFramePr>
          <p:nvPr/>
        </p:nvGraphicFramePr>
        <p:xfrm>
          <a:off x="5649912" y="3381375"/>
          <a:ext cx="1473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3" name="Equation" r:id="rId26" imgW="660240" imgH="393480" progId="">
                  <p:embed/>
                </p:oleObj>
              </mc:Choice>
              <mc:Fallback>
                <p:oleObj name="Equation" r:id="rId26" imgW="660240" imgH="393480" progId="">
                  <p:embed/>
                  <p:pic>
                    <p:nvPicPr>
                      <p:cNvPr id="2563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9912" y="3381375"/>
                        <a:ext cx="1473200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3" name="Object 33"/>
          <p:cNvGraphicFramePr>
            <a:graphicFrameLocks noChangeAspect="1"/>
          </p:cNvGraphicFramePr>
          <p:nvPr/>
        </p:nvGraphicFramePr>
        <p:xfrm>
          <a:off x="7123112" y="3381375"/>
          <a:ext cx="90646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4" name="Equation" r:id="rId28" imgW="406080" imgH="393480" progId="">
                  <p:embed/>
                </p:oleObj>
              </mc:Choice>
              <mc:Fallback>
                <p:oleObj name="Equation" r:id="rId28" imgW="406080" imgH="393480" progId="">
                  <p:embed/>
                  <p:pic>
                    <p:nvPicPr>
                      <p:cNvPr id="25633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2" y="3381375"/>
                        <a:ext cx="906462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4" name="Object 34"/>
          <p:cNvGraphicFramePr>
            <a:graphicFrameLocks noChangeAspect="1"/>
          </p:cNvGraphicFramePr>
          <p:nvPr/>
        </p:nvGraphicFramePr>
        <p:xfrm>
          <a:off x="8037512" y="3657600"/>
          <a:ext cx="8778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15" name="Equation" r:id="rId30" imgW="393480" imgH="177480" progId="">
                  <p:embed/>
                </p:oleObj>
              </mc:Choice>
              <mc:Fallback>
                <p:oleObj name="Equation" r:id="rId30" imgW="393480" imgH="177480" progId="">
                  <p:embed/>
                  <p:pic>
                    <p:nvPicPr>
                      <p:cNvPr id="25634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2" y="3657600"/>
                        <a:ext cx="87788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/>
          <p:cNvSpPr txBox="1"/>
          <p:nvPr/>
        </p:nvSpPr>
        <p:spPr>
          <a:xfrm>
            <a:off x="4953000" y="4482405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latin typeface="Sylfaen" pitchFamily="18" charset="0"/>
              </a:rPr>
              <a:t>    </a:t>
            </a:r>
            <a:r>
              <a:rPr lang="en-CA" sz="2800" i="1" dirty="0" err="1" smtClean="0">
                <a:latin typeface="Sylfaen" pitchFamily="18" charset="0"/>
              </a:rPr>
              <a:t>Այսպիսով</a:t>
            </a:r>
            <a:r>
              <a:rPr lang="en-CA" sz="2800" i="1" dirty="0" smtClean="0">
                <a:latin typeface="Sylfaen" pitchFamily="18" charset="0"/>
              </a:rPr>
              <a:t>՝  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OB</a:t>
            </a:r>
            <a:r>
              <a:rPr lang="en-CA" sz="2800" i="1" dirty="0" smtClean="0">
                <a:latin typeface="Sylfaen" pitchFamily="18" charset="0"/>
              </a:rPr>
              <a:t>-ն  </a:t>
            </a:r>
            <a:r>
              <a:rPr lang="en-CA" sz="2800" i="1" dirty="0" err="1" smtClean="0">
                <a:latin typeface="Sylfaen" pitchFamily="18" charset="0"/>
              </a:rPr>
              <a:t>հատում</a:t>
            </a:r>
            <a:r>
              <a:rPr lang="en-CA" sz="2800" i="1" dirty="0" smtClean="0">
                <a:latin typeface="Sylfaen" pitchFamily="18" charset="0"/>
              </a:rPr>
              <a:t>  է  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x=1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ուղիղը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(1; </a:t>
            </a:r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r>
              <a:rPr lang="el-G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γ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)  </a:t>
            </a:r>
            <a:r>
              <a:rPr lang="en-CA" sz="2800" i="1" dirty="0" err="1" smtClean="0">
                <a:latin typeface="Sylfaen" pitchFamily="18" charset="0"/>
              </a:rPr>
              <a:t>կետում</a:t>
            </a:r>
            <a:r>
              <a:rPr lang="en-CA" sz="2800" i="1" dirty="0" smtClean="0">
                <a:latin typeface="Sylfaen" pitchFamily="18" charset="0"/>
              </a:rPr>
              <a:t>:</a:t>
            </a:r>
            <a:endParaRPr lang="en-CA" sz="2800" dirty="0">
              <a:latin typeface="Sylfaen" pitchFamily="18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5715000" y="4038600"/>
            <a:ext cx="457200" cy="0"/>
          </a:xfrm>
          <a:prstGeom prst="line">
            <a:avLst/>
          </a:prstGeom>
          <a:ln w="53975">
            <a:solidFill>
              <a:srgbClr val="28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305800" y="4038600"/>
            <a:ext cx="457200" cy="0"/>
          </a:xfrm>
          <a:prstGeom prst="line">
            <a:avLst/>
          </a:prstGeom>
          <a:ln w="53975">
            <a:solidFill>
              <a:srgbClr val="28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19600" y="914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(1; </a:t>
            </a:r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r>
              <a:rPr lang="el-G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γ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)  </a:t>
            </a:r>
            <a:endParaRPr lang="en-CA" sz="2800" dirty="0">
              <a:ln w="0">
                <a:solidFill>
                  <a:sysClr val="windowText" lastClr="000000"/>
                </a:solidFill>
              </a:ln>
              <a:solidFill>
                <a:srgbClr val="2EC000"/>
              </a:solidFill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8600" y="5999202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3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x=1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ուղիղն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անվանում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են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30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տանգենսների</a:t>
            </a:r>
            <a:r>
              <a:rPr lang="en-CA" sz="3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 </a:t>
            </a:r>
            <a:r>
              <a:rPr lang="en-CA" sz="30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ուղիղ</a:t>
            </a:r>
            <a:r>
              <a:rPr lang="en-CA" sz="30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:  </a:t>
            </a:r>
            <a:endParaRPr lang="en-CA" sz="3000" b="1" dirty="0">
              <a:ln w="0">
                <a:solidFill>
                  <a:sysClr val="windowText" lastClr="000000"/>
                </a:solidFill>
              </a:ln>
              <a:solidFill>
                <a:srgbClr val="2EC000"/>
              </a:solidFill>
              <a:latin typeface="Sylfae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2362200" y="5130000"/>
            <a:ext cx="108000" cy="10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2362200" y="1676400"/>
            <a:ext cx="108000" cy="10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TextBox 52"/>
          <p:cNvSpPr txBox="1"/>
          <p:nvPr/>
        </p:nvSpPr>
        <p:spPr>
          <a:xfrm>
            <a:off x="1676400" y="990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r>
              <a:rPr lang="el-G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γ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endParaRPr lang="en-CA" sz="2800" dirty="0">
              <a:latin typeface="Sylfaen" pitchFamily="18" charset="0"/>
            </a:endParaRPr>
          </a:p>
        </p:txBody>
      </p:sp>
      <p:grpSp>
        <p:nvGrpSpPr>
          <p:cNvPr id="4" name="Group 118"/>
          <p:cNvGrpSpPr/>
          <p:nvPr/>
        </p:nvGrpSpPr>
        <p:grpSpPr>
          <a:xfrm>
            <a:off x="4191000" y="0"/>
            <a:ext cx="3887400" cy="1074231"/>
            <a:chOff x="5867400" y="3409653"/>
            <a:chExt cx="3887400" cy="1074231"/>
          </a:xfrm>
        </p:grpSpPr>
        <p:grpSp>
          <p:nvGrpSpPr>
            <p:cNvPr id="5" name="Group 114"/>
            <p:cNvGrpSpPr/>
            <p:nvPr/>
          </p:nvGrpSpPr>
          <p:grpSpPr>
            <a:xfrm>
              <a:off x="5867400" y="4095448"/>
              <a:ext cx="3887400" cy="388436"/>
              <a:chOff x="5715000" y="4065553"/>
              <a:chExt cx="3887400" cy="33294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flipV="1">
                <a:off x="5715000" y="4065553"/>
                <a:ext cx="381000" cy="332945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096000" y="4067100"/>
                <a:ext cx="35064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6096000" y="3409653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4400" b="1" dirty="0" smtClean="0">
                  <a:ln>
                    <a:solidFill>
                      <a:srgbClr val="A40079"/>
                    </a:solidFill>
                  </a:ln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                  </a:t>
              </a:r>
              <a:endParaRPr lang="en-C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495800" y="21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տանգենսների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ուղիղ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ysClr val="windowText" lastClr="000000"/>
                </a:solidFill>
              </a:ln>
              <a:solidFill>
                <a:srgbClr val="FF4519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34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98" grpId="0"/>
      <p:bldP spid="111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000" y="121800"/>
            <a:ext cx="8928000" cy="6660000"/>
          </a:xfrm>
          <a:prstGeom prst="rect">
            <a:avLst/>
          </a:prstGeom>
          <a:solidFill>
            <a:srgbClr val="FBFFFF"/>
          </a:solidFill>
          <a:ln w="63500" cmpd="thickThin">
            <a:solidFill>
              <a:srgbClr val="FF4519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3858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313363"/>
            <a:ext cx="1606550" cy="554037"/>
          </a:xfrm>
          <a:prstGeom prst="rect">
            <a:avLst/>
          </a:prstGeom>
          <a:noFill/>
        </p:spPr>
      </p:pic>
      <p:sp>
        <p:nvSpPr>
          <p:cNvPr id="25" name="Oval 24"/>
          <p:cNvSpPr>
            <a:spLocks/>
          </p:cNvSpPr>
          <p:nvPr/>
        </p:nvSpPr>
        <p:spPr>
          <a:xfrm>
            <a:off x="685800" y="1725600"/>
            <a:ext cx="3456000" cy="345600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c 8"/>
          <p:cNvSpPr/>
          <p:nvPr/>
        </p:nvSpPr>
        <p:spPr>
          <a:xfrm>
            <a:off x="684000" y="1725600"/>
            <a:ext cx="3456000" cy="3456000"/>
          </a:xfrm>
          <a:prstGeom prst="arc">
            <a:avLst>
              <a:gd name="adj1" fmla="val 16200000"/>
              <a:gd name="adj2" fmla="val 5432049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412000" y="4876800"/>
            <a:ext cx="172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412000" y="1371600"/>
            <a:ext cx="176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" name="Group 25"/>
          <p:cNvGrpSpPr/>
          <p:nvPr/>
        </p:nvGrpSpPr>
        <p:grpSpPr>
          <a:xfrm>
            <a:off x="251502" y="457200"/>
            <a:ext cx="4777698" cy="5088603"/>
            <a:chOff x="838199" y="2053013"/>
            <a:chExt cx="4228058" cy="4503185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743200" y="2255316"/>
              <a:ext cx="0" cy="4300882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838199" y="4724398"/>
              <a:ext cx="414159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748209" y="4637615"/>
              <a:ext cx="318048" cy="46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Sylfaen" pitchFamily="18" charset="0"/>
                </a:rPr>
                <a:t>x</a:t>
              </a:r>
              <a:endParaRPr lang="en-CA" sz="2800" dirty="0">
                <a:latin typeface="Sylfae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33743" y="2053013"/>
              <a:ext cx="327978" cy="46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Sylfaen" pitchFamily="18" charset="0"/>
                </a:rPr>
                <a:t>y</a:t>
              </a:r>
              <a:endParaRPr lang="en-CA" sz="2800" dirty="0">
                <a:latin typeface="Sylfaen" pitchFamily="18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520800" y="2160000"/>
            <a:ext cx="0" cy="1295400"/>
          </a:xfrm>
          <a:prstGeom prst="line">
            <a:avLst/>
          </a:prstGeom>
          <a:ln w="38100">
            <a:solidFill>
              <a:srgbClr val="0078D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3124200" y="2801938"/>
          <a:ext cx="42386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2" name="Equation" r:id="rId4" imgW="126720" imgH="164880" progId="">
                  <p:embed/>
                </p:oleObj>
              </mc:Choice>
              <mc:Fallback>
                <p:oleObj name="Equation" r:id="rId4" imgW="126720" imgH="164880" progId="">
                  <p:embed/>
                  <p:pic>
                    <p:nvPicPr>
                      <p:cNvPr id="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01938"/>
                        <a:ext cx="423863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rc 11"/>
          <p:cNvSpPr/>
          <p:nvPr/>
        </p:nvSpPr>
        <p:spPr>
          <a:xfrm flipH="1">
            <a:off x="2398800" y="2895600"/>
            <a:ext cx="801600" cy="1044000"/>
          </a:xfrm>
          <a:prstGeom prst="arc">
            <a:avLst>
              <a:gd name="adj1" fmla="val 10398738"/>
              <a:gd name="adj2" fmla="val 15537593"/>
            </a:avLst>
          </a:prstGeom>
          <a:ln w="31750">
            <a:solidFill>
              <a:srgbClr val="0078D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140000" y="558600"/>
            <a:ext cx="0" cy="5004000"/>
          </a:xfrm>
          <a:prstGeom prst="line">
            <a:avLst/>
          </a:prstGeom>
          <a:ln w="53975">
            <a:solidFill>
              <a:srgbClr val="FF4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12000" y="1371600"/>
            <a:ext cx="1728000" cy="2088000"/>
          </a:xfrm>
          <a:prstGeom prst="line">
            <a:avLst/>
          </a:prstGeom>
          <a:ln w="38100">
            <a:solidFill>
              <a:srgbClr val="0078D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9"/>
          <p:cNvGraphicFramePr>
            <a:graphicFrameLocks noChangeAspect="1"/>
          </p:cNvGraphicFramePr>
          <p:nvPr/>
        </p:nvGraphicFramePr>
        <p:xfrm>
          <a:off x="3301800" y="1621200"/>
          <a:ext cx="4752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3" name="Equation" r:id="rId6" imgW="152280" imgH="164880" progId="">
                  <p:embed/>
                </p:oleObj>
              </mc:Choice>
              <mc:Fallback>
                <p:oleObj name="Equation" r:id="rId6" imgW="152280" imgH="164880" progId="">
                  <p:embed/>
                  <p:pic>
                    <p:nvPicPr>
                      <p:cNvPr id="1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800" y="1621200"/>
                        <a:ext cx="47520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"/>
          <p:cNvGraphicFramePr>
            <a:graphicFrameLocks noChangeAspect="1"/>
          </p:cNvGraphicFramePr>
          <p:nvPr/>
        </p:nvGraphicFramePr>
        <p:xfrm>
          <a:off x="4140200" y="3492000"/>
          <a:ext cx="431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4" name="Equation" r:id="rId8" imgW="152280" imgH="164880" progId="">
                  <p:embed/>
                </p:oleObj>
              </mc:Choice>
              <mc:Fallback>
                <p:oleObj name="Equation" r:id="rId8" imgW="152280" imgH="164880" progId="">
                  <p:embed/>
                  <p:pic>
                    <p:nvPicPr>
                      <p:cNvPr id="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92000"/>
                        <a:ext cx="4318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58334" y="1828800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x=1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3048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1</a:t>
            </a:r>
            <a:endParaRPr lang="en-CA" sz="2400" dirty="0">
              <a:latin typeface="Sylfae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73400" y="2088000"/>
            <a:ext cx="108000" cy="10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8" name="Object 19"/>
          <p:cNvGraphicFramePr>
            <a:graphicFrameLocks noChangeAspect="1"/>
          </p:cNvGraphicFramePr>
          <p:nvPr/>
        </p:nvGraphicFramePr>
        <p:xfrm>
          <a:off x="3301800" y="1621200"/>
          <a:ext cx="47520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5" name="Equation" r:id="rId10" imgW="152280" imgH="164880" progId="">
                  <p:embed/>
                </p:oleObj>
              </mc:Choice>
              <mc:Fallback>
                <p:oleObj name="Equation" r:id="rId10" imgW="152280" imgH="164880" progId="">
                  <p:embed/>
                  <p:pic>
                    <p:nvPicPr>
                      <p:cNvPr id="2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800" y="1621200"/>
                        <a:ext cx="475200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"/>
          <p:cNvGraphicFramePr>
            <a:graphicFrameLocks noChangeAspect="1"/>
          </p:cNvGraphicFramePr>
          <p:nvPr/>
        </p:nvGraphicFramePr>
        <p:xfrm>
          <a:off x="4191000" y="990600"/>
          <a:ext cx="33734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6" name="Equation" r:id="rId11" imgW="164880" imgH="164880" progId="">
                  <p:embed/>
                </p:oleObj>
              </mc:Choice>
              <mc:Fallback>
                <p:oleObj name="Equation" r:id="rId11" imgW="164880" imgH="164880" progId="">
                  <p:embed/>
                  <p:pic>
                    <p:nvPicPr>
                      <p:cNvPr id="2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90600"/>
                        <a:ext cx="337346" cy="36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2"/>
          <p:cNvGraphicFramePr>
            <a:graphicFrameLocks noChangeAspect="1"/>
          </p:cNvGraphicFramePr>
          <p:nvPr/>
        </p:nvGraphicFramePr>
        <p:xfrm>
          <a:off x="2057400" y="3490200"/>
          <a:ext cx="381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7" name="Equation" r:id="rId13" imgW="152280" imgH="177480" progId="">
                  <p:embed/>
                </p:oleObj>
              </mc:Choice>
              <mc:Fallback>
                <p:oleObj name="Equation" r:id="rId13" imgW="152280" imgH="177480" progId="">
                  <p:embed/>
                  <p:pic>
                    <p:nvPicPr>
                      <p:cNvPr id="3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90200"/>
                        <a:ext cx="381000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419600" y="914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(1; </a:t>
            </a:r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r>
              <a:rPr lang="el-G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γ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) 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endParaRPr lang="en-CA" sz="2800" dirty="0">
              <a:ln>
                <a:solidFill>
                  <a:sysClr val="windowText" lastClr="000000"/>
                </a:solidFill>
              </a:ln>
              <a:solidFill>
                <a:srgbClr val="2EC000"/>
              </a:solidFill>
              <a:latin typeface="Sylfae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086000" y="3429000"/>
            <a:ext cx="108000" cy="10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013653" y="4723780"/>
          <a:ext cx="348547" cy="38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8" name="Equation" r:id="rId15" imgW="126720" imgH="139680" progId="">
                  <p:embed/>
                </p:oleObj>
              </mc:Choice>
              <mc:Fallback>
                <p:oleObj name="Equation" r:id="rId15" imgW="126720" imgH="139680" progId="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3653" y="4723780"/>
                        <a:ext cx="348547" cy="3816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/>
          <p:cNvSpPr/>
          <p:nvPr/>
        </p:nvSpPr>
        <p:spPr>
          <a:xfrm>
            <a:off x="2350800" y="4824000"/>
            <a:ext cx="108000" cy="10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Oval 36"/>
          <p:cNvSpPr/>
          <p:nvPr/>
        </p:nvSpPr>
        <p:spPr>
          <a:xfrm>
            <a:off x="4096800" y="4824000"/>
            <a:ext cx="108000" cy="1080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8" name="Object 23"/>
          <p:cNvGraphicFramePr>
            <a:graphicFrameLocks noChangeAspect="1"/>
          </p:cNvGraphicFramePr>
          <p:nvPr/>
        </p:nvGraphicFramePr>
        <p:xfrm>
          <a:off x="4176000" y="4828204"/>
          <a:ext cx="396000" cy="35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29" name="Equation" r:id="rId17" imgW="203040" imgH="164880" progId="">
                  <p:embed/>
                </p:oleObj>
              </mc:Choice>
              <mc:Fallback>
                <p:oleObj name="Equation" r:id="rId17" imgW="203040" imgH="164880" progId="">
                  <p:embed/>
                  <p:pic>
                    <p:nvPicPr>
                      <p:cNvPr id="3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000" y="4828204"/>
                        <a:ext cx="396000" cy="353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495800" y="4734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(1; 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𝑎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)  </a:t>
            </a:r>
            <a:endParaRPr lang="en-CA" sz="2800" dirty="0">
              <a:ln w="0">
                <a:solidFill>
                  <a:sysClr val="windowText" lastClr="000000"/>
                </a:solidFill>
              </a:ln>
              <a:solidFill>
                <a:srgbClr val="2EC000"/>
              </a:solidFill>
              <a:latin typeface="Sylfaen" pitchFamily="18" charset="0"/>
            </a:endParaRPr>
          </a:p>
        </p:txBody>
      </p:sp>
      <p:sp>
        <p:nvSpPr>
          <p:cNvPr id="40" name="Arc 39"/>
          <p:cNvSpPr/>
          <p:nvPr/>
        </p:nvSpPr>
        <p:spPr>
          <a:xfrm flipH="1" flipV="1">
            <a:off x="2133600" y="2958600"/>
            <a:ext cx="1080000" cy="1080000"/>
          </a:xfrm>
          <a:prstGeom prst="arc">
            <a:avLst>
              <a:gd name="adj1" fmla="val 10718799"/>
              <a:gd name="adj2" fmla="val 14216697"/>
            </a:avLst>
          </a:prstGeom>
          <a:ln w="31750">
            <a:solidFill>
              <a:srgbClr val="0078D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3181350" y="3581400"/>
          <a:ext cx="4000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0" name="Equation" r:id="rId19" imgW="152280" imgH="203040" progId="">
                  <p:embed/>
                </p:oleObj>
              </mc:Choice>
              <mc:Fallback>
                <p:oleObj name="Equation" r:id="rId19" imgW="152280" imgH="203040" progId="">
                  <p:embed/>
                  <p:pic>
                    <p:nvPicPr>
                      <p:cNvPr id="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3581400"/>
                        <a:ext cx="4000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2412000" y="3492000"/>
            <a:ext cx="1710000" cy="1368000"/>
          </a:xfrm>
          <a:prstGeom prst="line">
            <a:avLst/>
          </a:prstGeom>
          <a:ln w="38100">
            <a:solidFill>
              <a:srgbClr val="0078D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3853" name="Object 13"/>
          <p:cNvGraphicFramePr>
            <a:graphicFrameLocks noChangeAspect="1"/>
          </p:cNvGraphicFramePr>
          <p:nvPr/>
        </p:nvGraphicFramePr>
        <p:xfrm>
          <a:off x="7189788" y="1322387"/>
          <a:ext cx="7350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1" name="Equation" r:id="rId21" imgW="330120" imgH="203040" progId="">
                  <p:embed/>
                </p:oleObj>
              </mc:Choice>
              <mc:Fallback>
                <p:oleObj name="Equation" r:id="rId21" imgW="330120" imgH="203040" progId="">
                  <p:embed/>
                  <p:pic>
                    <p:nvPicPr>
                      <p:cNvPr id="1638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1322387"/>
                        <a:ext cx="735012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4" name="Object 14"/>
          <p:cNvGraphicFramePr>
            <a:graphicFrameLocks noChangeAspect="1"/>
          </p:cNvGraphicFramePr>
          <p:nvPr/>
        </p:nvGraphicFramePr>
        <p:xfrm>
          <a:off x="6781800" y="1427162"/>
          <a:ext cx="349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2" name="Equation" r:id="rId23" imgW="126720" imgH="139680" progId="">
                  <p:embed/>
                </p:oleObj>
              </mc:Choice>
              <mc:Fallback>
                <p:oleObj name="Equation" r:id="rId23" imgW="126720" imgH="139680" progId="">
                  <p:embed/>
                  <p:pic>
                    <p:nvPicPr>
                      <p:cNvPr id="163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427162"/>
                        <a:ext cx="34925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0"/>
          <p:cNvGraphicFramePr>
            <a:graphicFrameLocks noChangeAspect="1"/>
          </p:cNvGraphicFramePr>
          <p:nvPr/>
        </p:nvGraphicFramePr>
        <p:xfrm>
          <a:off x="5867400" y="4189412"/>
          <a:ext cx="2240296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3" name="Equation" r:id="rId25" imgW="952200" imgH="431640" progId="">
                  <p:embed/>
                </p:oleObj>
              </mc:Choice>
              <mc:Fallback>
                <p:oleObj name="Equation" r:id="rId25" imgW="952200" imgH="431640" progId="">
                  <p:embed/>
                  <p:pic>
                    <p:nvPicPr>
                      <p:cNvPr id="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89412"/>
                        <a:ext cx="2240296" cy="1068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105400" y="2209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i="1" dirty="0" smtClean="0">
                <a:latin typeface="Sylfaen" pitchFamily="18" charset="0"/>
              </a:rPr>
              <a:t>    </a:t>
            </a:r>
            <a:r>
              <a:rPr lang="en-CA" sz="2800" i="1" dirty="0" err="1" smtClean="0">
                <a:latin typeface="Sylfaen" pitchFamily="18" charset="0"/>
              </a:rPr>
              <a:t>Նշանակում</a:t>
            </a:r>
            <a:r>
              <a:rPr lang="en-CA" sz="2800" i="1" dirty="0" smtClean="0">
                <a:latin typeface="Sylfaen" pitchFamily="18" charset="0"/>
              </a:rPr>
              <a:t>  է՝  </a:t>
            </a:r>
            <a:r>
              <a:rPr lang="en-CA" sz="2800" i="1" dirty="0" err="1" smtClean="0">
                <a:latin typeface="Sylfaen" pitchFamily="18" charset="0"/>
              </a:rPr>
              <a:t>կամայական</a:t>
            </a:r>
            <a:r>
              <a:rPr lang="en-CA" sz="2800" i="1" dirty="0" smtClean="0">
                <a:latin typeface="Sylfaen" pitchFamily="18" charset="0"/>
              </a:rPr>
              <a:t>   </a:t>
            </a:r>
            <a:r>
              <a:rPr lang="en-CA" sz="36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𝑎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թվի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համար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գոյություն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ունի</a:t>
            </a:r>
            <a:r>
              <a:rPr lang="en-CA" sz="2800" i="1" dirty="0" smtClean="0">
                <a:latin typeface="Sylfaen" pitchFamily="18" charset="0"/>
              </a:rPr>
              <a:t>  </a:t>
            </a:r>
            <a:r>
              <a:rPr lang="en-CA" sz="2800" i="1" dirty="0" err="1" smtClean="0">
                <a:latin typeface="Sylfaen" pitchFamily="18" charset="0"/>
              </a:rPr>
              <a:t>այնպիսի</a:t>
            </a:r>
            <a:endParaRPr lang="en-CA" sz="2600" dirty="0">
              <a:latin typeface="Sylfaen" pitchFamily="18" charset="0"/>
            </a:endParaRP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3525838" y="3481388"/>
          <a:ext cx="36036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634" name="Equation" r:id="rId27" imgW="152280" imgH="177480" progId="">
                  <p:embed/>
                </p:oleObj>
              </mc:Choice>
              <mc:Fallback>
                <p:oleObj name="Equation" r:id="rId27" imgW="152280" imgH="177480" progId="">
                  <p:embed/>
                  <p:pic>
                    <p:nvPicPr>
                      <p:cNvPr id="16385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481388"/>
                        <a:ext cx="360362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620000" y="45059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i="1" dirty="0" smtClean="0">
                <a:latin typeface="Sylfaen" pitchFamily="18" charset="0"/>
              </a:rPr>
              <a:t>    </a:t>
            </a:r>
            <a:r>
              <a:rPr lang="en-CA" sz="2800" i="1" dirty="0" err="1" smtClean="0">
                <a:latin typeface="Sylfaen" pitchFamily="18" charset="0"/>
              </a:rPr>
              <a:t>որ</a:t>
            </a:r>
            <a:endParaRPr lang="en-CA" sz="2600" dirty="0">
              <a:latin typeface="Sylfaen" pitchFamily="18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553200" y="5846762"/>
            <a:ext cx="1584000" cy="0"/>
          </a:xfrm>
          <a:prstGeom prst="line">
            <a:avLst/>
          </a:prstGeom>
          <a:ln w="53975">
            <a:solidFill>
              <a:srgbClr val="28A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362200" y="5130000"/>
            <a:ext cx="108000" cy="10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/>
          <p:cNvSpPr/>
          <p:nvPr/>
        </p:nvSpPr>
        <p:spPr>
          <a:xfrm>
            <a:off x="2362200" y="1676400"/>
            <a:ext cx="108000" cy="10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TextBox 57"/>
          <p:cNvSpPr txBox="1"/>
          <p:nvPr/>
        </p:nvSpPr>
        <p:spPr>
          <a:xfrm>
            <a:off x="1676400" y="990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r>
              <a:rPr lang="el-G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γ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76400" y="45720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tg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r>
              <a:rPr lang="el-GR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Cambria Math"/>
                <a:ea typeface="Cambria Math"/>
              </a:rPr>
              <a:t>β</a:t>
            </a:r>
            <a:r>
              <a:rPr lang="en-CA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2EC000"/>
                </a:solidFill>
                <a:latin typeface="Sylfaen" pitchFamily="18" charset="0"/>
              </a:rPr>
              <a:t> </a:t>
            </a:r>
            <a:endParaRPr lang="en-CA" sz="2800" dirty="0">
              <a:latin typeface="Sylfaen" pitchFamily="18" charset="0"/>
            </a:endParaRPr>
          </a:p>
        </p:txBody>
      </p:sp>
      <p:grpSp>
        <p:nvGrpSpPr>
          <p:cNvPr id="57" name="Group 118"/>
          <p:cNvGrpSpPr/>
          <p:nvPr/>
        </p:nvGrpSpPr>
        <p:grpSpPr>
          <a:xfrm>
            <a:off x="4191000" y="0"/>
            <a:ext cx="3887400" cy="1074231"/>
            <a:chOff x="5867400" y="3409653"/>
            <a:chExt cx="3887400" cy="1074231"/>
          </a:xfrm>
        </p:grpSpPr>
        <p:grpSp>
          <p:nvGrpSpPr>
            <p:cNvPr id="60" name="Group 114"/>
            <p:cNvGrpSpPr/>
            <p:nvPr/>
          </p:nvGrpSpPr>
          <p:grpSpPr>
            <a:xfrm>
              <a:off x="5867400" y="4095448"/>
              <a:ext cx="3887400" cy="388436"/>
              <a:chOff x="5715000" y="4065553"/>
              <a:chExt cx="3887400" cy="332945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 flipV="1">
                <a:off x="5715000" y="4065553"/>
                <a:ext cx="381000" cy="332945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096000" y="4067100"/>
                <a:ext cx="3506400" cy="0"/>
              </a:xfrm>
              <a:prstGeom prst="line">
                <a:avLst/>
              </a:prstGeom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Box 60"/>
            <p:cNvSpPr txBox="1"/>
            <p:nvPr/>
          </p:nvSpPr>
          <p:spPr>
            <a:xfrm>
              <a:off x="6096000" y="3409653"/>
              <a:ext cx="2438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000" b="1" dirty="0" smtClean="0"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4400" b="1" dirty="0" smtClean="0">
                  <a:ln>
                    <a:solidFill>
                      <a:srgbClr val="A40079"/>
                    </a:solidFill>
                  </a:ln>
                  <a:solidFill>
                    <a:srgbClr val="A40079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</a:t>
              </a:r>
              <a:r>
                <a:rPr lang="en-CA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Sylfaen" pitchFamily="18" charset="0"/>
                </a:rPr>
                <a:t>                   </a:t>
              </a:r>
              <a:endParaRPr lang="en-C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Sylfae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495800" y="21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տանգենսների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  </a:t>
            </a:r>
            <a:r>
              <a:rPr lang="en-CA" sz="2800" b="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ուղիղ</a:t>
            </a:r>
            <a:r>
              <a:rPr lang="en-CA" sz="2800" b="1" dirty="0" smtClean="0">
                <a:ln w="0">
                  <a:solidFill>
                    <a:sysClr val="windowText" lastClr="000000"/>
                  </a:solidFill>
                </a:ln>
                <a:solidFill>
                  <a:srgbClr val="FF4519"/>
                </a:solid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ysClr val="windowText" lastClr="000000"/>
                </a:solidFill>
              </a:ln>
              <a:solidFill>
                <a:srgbClr val="FF4519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5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/>
      <p:bldP spid="40" grpId="0" animBg="1"/>
      <p:bldP spid="49" grpId="0"/>
      <p:bldP spid="52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108000" y="121800"/>
            <a:ext cx="8928000" cy="6660000"/>
          </a:xfrm>
          <a:prstGeom prst="rect">
            <a:avLst/>
          </a:prstGeom>
          <a:solidFill>
            <a:srgbClr val="FBFFFF"/>
          </a:solidFill>
          <a:ln w="63500" cmpd="thickThin">
            <a:solidFill>
              <a:srgbClr val="FF4519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61" name="Down Arrow Callout 60"/>
          <p:cNvSpPr/>
          <p:nvPr/>
        </p:nvSpPr>
        <p:spPr>
          <a:xfrm>
            <a:off x="5410200" y="685800"/>
            <a:ext cx="3276600" cy="3810000"/>
          </a:xfrm>
          <a:prstGeom prst="downArrowCallout">
            <a:avLst>
              <a:gd name="adj1" fmla="val 37300"/>
              <a:gd name="adj2" fmla="val 28107"/>
              <a:gd name="adj3" fmla="val 14264"/>
              <a:gd name="adj4" fmla="val 84209"/>
            </a:avLst>
          </a:prstGeom>
          <a:solidFill>
            <a:srgbClr val="00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25"/>
          <p:cNvGrpSpPr/>
          <p:nvPr/>
        </p:nvGrpSpPr>
        <p:grpSpPr>
          <a:xfrm>
            <a:off x="251502" y="152401"/>
            <a:ext cx="4777698" cy="5632798"/>
            <a:chOff x="838199" y="1783278"/>
            <a:chExt cx="4228058" cy="4984772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2743200" y="2053011"/>
              <a:ext cx="0" cy="471503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838199" y="4724398"/>
              <a:ext cx="4141599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748209" y="4637615"/>
              <a:ext cx="318048" cy="46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Sylfaen" pitchFamily="18" charset="0"/>
                </a:rPr>
                <a:t>x</a:t>
              </a:r>
              <a:endParaRPr lang="en-CA" sz="2800" dirty="0">
                <a:latin typeface="Sylfae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68908" y="1783278"/>
              <a:ext cx="327978" cy="463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 smtClean="0">
                  <a:latin typeface="Sylfaen" pitchFamily="18" charset="0"/>
                </a:rPr>
                <a:t>y</a:t>
              </a:r>
              <a:endParaRPr lang="en-CA" sz="2800" dirty="0">
                <a:latin typeface="Sylfaen" pitchFamily="18" charset="0"/>
              </a:endParaRPr>
            </a:p>
          </p:txBody>
        </p:sp>
      </p:grpSp>
      <p:sp>
        <p:nvSpPr>
          <p:cNvPr id="23" name="Oval 22"/>
          <p:cNvSpPr>
            <a:spLocks/>
          </p:cNvSpPr>
          <p:nvPr/>
        </p:nvSpPr>
        <p:spPr>
          <a:xfrm>
            <a:off x="685800" y="1725600"/>
            <a:ext cx="3456000" cy="3456000"/>
          </a:xfrm>
          <a:prstGeom prst="ellips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Arc 56"/>
          <p:cNvSpPr/>
          <p:nvPr/>
        </p:nvSpPr>
        <p:spPr>
          <a:xfrm>
            <a:off x="684000" y="1725600"/>
            <a:ext cx="3456000" cy="3456000"/>
          </a:xfrm>
          <a:prstGeom prst="arc">
            <a:avLst>
              <a:gd name="adj1" fmla="val 16200000"/>
              <a:gd name="adj2" fmla="val 5432049"/>
            </a:avLst>
          </a:prstGeom>
          <a:ln w="50800">
            <a:solidFill>
              <a:schemeClr val="tx1">
                <a:lumMod val="65000"/>
                <a:lumOff val="3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412000" y="1066800"/>
            <a:ext cx="176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2412000" y="2268000"/>
            <a:ext cx="1728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44"/>
          <p:cNvSpPr/>
          <p:nvPr/>
        </p:nvSpPr>
        <p:spPr>
          <a:xfrm rot="566702" flipH="1">
            <a:off x="2479589" y="3082802"/>
            <a:ext cx="572462" cy="549292"/>
          </a:xfrm>
          <a:prstGeom prst="arc">
            <a:avLst>
              <a:gd name="adj1" fmla="val 9997274"/>
              <a:gd name="adj2" fmla="val 14528498"/>
            </a:avLst>
          </a:prstGeom>
          <a:ln w="31750">
            <a:solidFill>
              <a:srgbClr val="0078D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3048000" y="3124200"/>
          <a:ext cx="4762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42" name="Equation" r:id="rId3" imgW="152280" imgH="139680" progId="">
                  <p:embed/>
                </p:oleObj>
              </mc:Choice>
              <mc:Fallback>
                <p:oleObj name="Equation" r:id="rId3" imgW="152280" imgH="139680" progId="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124200"/>
                        <a:ext cx="4762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3149600" y="2402443"/>
          <a:ext cx="431800" cy="416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43" name="Equation" r:id="rId5" imgW="152280" imgH="203040" progId="">
                  <p:embed/>
                </p:oleObj>
              </mc:Choice>
              <mc:Fallback>
                <p:oleObj name="Equation" r:id="rId5" imgW="152280" imgH="203040" progId="">
                  <p:embed/>
                  <p:pic>
                    <p:nvPicPr>
                      <p:cNvPr id="235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402443"/>
                        <a:ext cx="431800" cy="416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Arc 48"/>
          <p:cNvSpPr/>
          <p:nvPr/>
        </p:nvSpPr>
        <p:spPr>
          <a:xfrm rot="1260000" flipH="1">
            <a:off x="2160000" y="2628000"/>
            <a:ext cx="1260000" cy="1224000"/>
          </a:xfrm>
          <a:prstGeom prst="arc">
            <a:avLst>
              <a:gd name="adj1" fmla="val 10821952"/>
              <a:gd name="adj2" fmla="val 16278450"/>
            </a:avLst>
          </a:prstGeom>
          <a:ln w="31750">
            <a:solidFill>
              <a:srgbClr val="0078D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/>
        </p:nvGraphicFramePr>
        <p:xfrm>
          <a:off x="1676400" y="838200"/>
          <a:ext cx="75088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44" name="Equation" r:id="rId7" imgW="304560" imgH="203040" progId="">
                  <p:embed/>
                </p:oleObj>
              </mc:Choice>
              <mc:Fallback>
                <p:oleObj name="Equation" r:id="rId7" imgW="304560" imgH="203040" progId="">
                  <p:embed/>
                  <p:pic>
                    <p:nvPicPr>
                      <p:cNvPr id="245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838200"/>
                        <a:ext cx="750887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1"/>
          <p:cNvGrpSpPr/>
          <p:nvPr/>
        </p:nvGrpSpPr>
        <p:grpSpPr>
          <a:xfrm>
            <a:off x="6400800" y="1905000"/>
            <a:ext cx="1371600" cy="769441"/>
            <a:chOff x="5565775" y="4430712"/>
            <a:chExt cx="1371600" cy="769441"/>
          </a:xfrm>
        </p:grpSpPr>
        <p:graphicFrame>
          <p:nvGraphicFramePr>
            <p:cNvPr id="24590" name="Object 14"/>
            <p:cNvGraphicFramePr>
              <a:graphicFrameLocks noChangeAspect="1"/>
            </p:cNvGraphicFramePr>
            <p:nvPr/>
          </p:nvGraphicFramePr>
          <p:xfrm>
            <a:off x="5565775" y="4659312"/>
            <a:ext cx="650875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45" name="Equation" r:id="rId9" imgW="152280" imgH="139680" progId="">
                    <p:embed/>
                  </p:oleObj>
                </mc:Choice>
                <mc:Fallback>
                  <p:oleObj name="Equation" r:id="rId9" imgW="152280" imgH="139680" progId="">
                    <p:embed/>
                    <p:pic>
                      <p:nvPicPr>
                        <p:cNvPr id="2459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5775" y="4659312"/>
                          <a:ext cx="650875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Box 59"/>
            <p:cNvSpPr txBox="1"/>
            <p:nvPr/>
          </p:nvSpPr>
          <p:spPr>
            <a:xfrm>
              <a:off x="5943600" y="4430712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400" b="1" dirty="0" smtClean="0">
                  <a:latin typeface="Sylfaen"/>
                </a:rPr>
                <a:t>&lt;</a:t>
              </a:r>
              <a:endParaRPr lang="en-CA" sz="4400" b="1" dirty="0"/>
            </a:p>
          </p:txBody>
        </p:sp>
        <p:graphicFrame>
          <p:nvGraphicFramePr>
            <p:cNvPr id="24591" name="Object 15"/>
            <p:cNvGraphicFramePr>
              <a:graphicFrameLocks noChangeAspect="1"/>
            </p:cNvGraphicFramePr>
            <p:nvPr/>
          </p:nvGraphicFramePr>
          <p:xfrm>
            <a:off x="6307138" y="4583112"/>
            <a:ext cx="630237" cy="608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46" name="Equation" r:id="rId11" imgW="152280" imgH="203040" progId="">
                    <p:embed/>
                  </p:oleObj>
                </mc:Choice>
                <mc:Fallback>
                  <p:oleObj name="Equation" r:id="rId11" imgW="152280" imgH="203040" progId="">
                    <p:embed/>
                    <p:pic>
                      <p:nvPicPr>
                        <p:cNvPr id="2459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7138" y="4583112"/>
                          <a:ext cx="630237" cy="6080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65"/>
          <p:cNvGrpSpPr/>
          <p:nvPr/>
        </p:nvGrpSpPr>
        <p:grpSpPr>
          <a:xfrm>
            <a:off x="5910263" y="2895600"/>
            <a:ext cx="2243137" cy="769441"/>
            <a:chOff x="5757863" y="5105400"/>
            <a:chExt cx="2243137" cy="769441"/>
          </a:xfrm>
        </p:grpSpPr>
        <p:graphicFrame>
          <p:nvGraphicFramePr>
            <p:cNvPr id="24592" name="Object 16"/>
            <p:cNvGraphicFramePr>
              <a:graphicFrameLocks noChangeAspect="1"/>
            </p:cNvGraphicFramePr>
            <p:nvPr/>
          </p:nvGraphicFramePr>
          <p:xfrm>
            <a:off x="5757863" y="5313363"/>
            <a:ext cx="911225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47" name="Equation" r:id="rId13" imgW="291960" imgH="177480" progId="">
                    <p:embed/>
                  </p:oleObj>
                </mc:Choice>
                <mc:Fallback>
                  <p:oleObj name="Equation" r:id="rId13" imgW="291960" imgH="177480" progId="">
                    <p:embed/>
                    <p:pic>
                      <p:nvPicPr>
                        <p:cNvPr id="2459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7863" y="5313363"/>
                          <a:ext cx="911225" cy="554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3" name="Object 17"/>
            <p:cNvGraphicFramePr>
              <a:graphicFrameLocks noChangeAspect="1"/>
            </p:cNvGraphicFramePr>
            <p:nvPr/>
          </p:nvGraphicFramePr>
          <p:xfrm>
            <a:off x="7105650" y="5257800"/>
            <a:ext cx="895350" cy="595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48" name="Equation" r:id="rId15" imgW="304560" imgH="203040" progId="">
                    <p:embed/>
                  </p:oleObj>
                </mc:Choice>
                <mc:Fallback>
                  <p:oleObj name="Equation" r:id="rId15" imgW="304560" imgH="203040" progId="">
                    <p:embed/>
                    <p:pic>
                      <p:nvPicPr>
                        <p:cNvPr id="2459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5650" y="5257800"/>
                          <a:ext cx="895350" cy="595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TextBox 64"/>
            <p:cNvSpPr txBox="1"/>
            <p:nvPr/>
          </p:nvSpPr>
          <p:spPr>
            <a:xfrm>
              <a:off x="6629400" y="5105400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4400" b="1" dirty="0" smtClean="0">
                  <a:latin typeface="Sylfaen"/>
                </a:rPr>
                <a:t>&lt;</a:t>
              </a:r>
              <a:endParaRPr lang="en-CA" sz="4400" b="1" dirty="0"/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5507038" y="782637"/>
            <a:ext cx="3027362" cy="1122363"/>
            <a:chOff x="5189936" y="2459037"/>
            <a:chExt cx="2877964" cy="1122363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5189936" y="2773363"/>
            <a:ext cx="1119795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49" name="Equation" r:id="rId17" imgW="330120" imgH="203040" progId="">
                    <p:embed/>
                  </p:oleObj>
                </mc:Choice>
                <mc:Fallback>
                  <p:oleObj name="Equation" r:id="rId17" imgW="330120" imgH="203040" progId="">
                    <p:embed/>
                    <p:pic>
                      <p:nvPicPr>
                        <p:cNvPr id="2458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9936" y="2773363"/>
                          <a:ext cx="1119795" cy="568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8" name="Object 12"/>
            <p:cNvGraphicFramePr>
              <a:graphicFrameLocks noChangeAspect="1"/>
            </p:cNvGraphicFramePr>
            <p:nvPr/>
          </p:nvGraphicFramePr>
          <p:xfrm>
            <a:off x="6302185" y="2459037"/>
            <a:ext cx="1765715" cy="1122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6650" name="Equation" r:id="rId19" imgW="749160" imgH="431640" progId="">
                    <p:embed/>
                  </p:oleObj>
                </mc:Choice>
                <mc:Fallback>
                  <p:oleObj name="Equation" r:id="rId19" imgW="749160" imgH="431640" progId="">
                    <p:embed/>
                    <p:pic>
                      <p:nvPicPr>
                        <p:cNvPr id="24588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2185" y="2459037"/>
                          <a:ext cx="1765715" cy="1122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94" name="Object 18"/>
          <p:cNvGraphicFramePr>
            <a:graphicFrameLocks noChangeAspect="1"/>
          </p:cNvGraphicFramePr>
          <p:nvPr/>
        </p:nvGraphicFramePr>
        <p:xfrm>
          <a:off x="4648200" y="4572000"/>
          <a:ext cx="16764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1" name="Equation" r:id="rId21" imgW="634680" imgH="431640" progId="">
                  <p:embed/>
                </p:oleObj>
              </mc:Choice>
              <mc:Fallback>
                <p:oleObj name="Equation" r:id="rId21" imgW="634680" imgH="431640" progId="">
                  <p:embed/>
                  <p:pic>
                    <p:nvPicPr>
                      <p:cNvPr id="2459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1676400" cy="116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6248400" y="48254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err="1" smtClean="0">
                <a:latin typeface="Sylfaen" pitchFamily="18" charset="0"/>
              </a:rPr>
              <a:t>միջակայքում</a:t>
            </a:r>
            <a:endParaRPr lang="en-CA" sz="3200" dirty="0">
              <a:latin typeface="Sylfae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648200" y="58674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i="1" dirty="0" err="1" smtClean="0">
                <a:latin typeface="Sylfaen" pitchFamily="18" charset="0"/>
              </a:rPr>
              <a:t>տանգենսն</a:t>
            </a:r>
            <a:r>
              <a:rPr lang="en-CA" sz="3200" i="1" dirty="0" smtClean="0">
                <a:latin typeface="Sylfaen" pitchFamily="18" charset="0"/>
              </a:rPr>
              <a:t>  </a:t>
            </a:r>
            <a:r>
              <a:rPr lang="en-CA" sz="3200" b="1" i="1" u="heavy" dirty="0" err="1" smtClean="0">
                <a:uFill>
                  <a:solidFill>
                    <a:srgbClr val="0070C0"/>
                  </a:solidFill>
                </a:uFill>
                <a:latin typeface="Sylfaen" pitchFamily="18" charset="0"/>
              </a:rPr>
              <a:t>աճող</a:t>
            </a:r>
            <a:r>
              <a:rPr lang="en-CA" sz="3200" b="1" i="1" u="heavy" dirty="0" smtClean="0">
                <a:uFill>
                  <a:solidFill>
                    <a:srgbClr val="0070C0"/>
                  </a:solidFill>
                </a:uFill>
                <a:latin typeface="Sylfaen" pitchFamily="18" charset="0"/>
              </a:rPr>
              <a:t>  է:</a:t>
            </a:r>
            <a:endParaRPr lang="en-CA" sz="3200" b="1" i="1" u="heavy" dirty="0">
              <a:uFill>
                <a:solidFill>
                  <a:srgbClr val="0070C0"/>
                </a:solidFill>
              </a:uFill>
              <a:latin typeface="Sylfaen" pitchFamily="18" charset="0"/>
            </a:endParaRPr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4140000" y="457200"/>
            <a:ext cx="0" cy="5328000"/>
          </a:xfrm>
          <a:prstGeom prst="line">
            <a:avLst/>
          </a:prstGeom>
          <a:ln w="53975">
            <a:solidFill>
              <a:srgbClr val="FF45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>
            <a:off x="4086000" y="3429000"/>
            <a:ext cx="108000" cy="10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2412000" y="1044000"/>
            <a:ext cx="1728000" cy="2412000"/>
          </a:xfrm>
          <a:prstGeom prst="line">
            <a:avLst/>
          </a:prstGeom>
          <a:ln w="38100">
            <a:solidFill>
              <a:srgbClr val="0078D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412000" y="2268000"/>
            <a:ext cx="1728000" cy="1206000"/>
          </a:xfrm>
          <a:prstGeom prst="line">
            <a:avLst/>
          </a:prstGeom>
          <a:ln w="38100">
            <a:solidFill>
              <a:srgbClr val="0078D2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2057400" y="3490200"/>
          <a:ext cx="381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2" name="Equation" r:id="rId23" imgW="152280" imgH="177480" progId="">
                  <p:embed/>
                </p:oleObj>
              </mc:Choice>
              <mc:Fallback>
                <p:oleObj name="Equation" r:id="rId23" imgW="152280" imgH="177480" progId="">
                  <p:embed/>
                  <p:pic>
                    <p:nvPicPr>
                      <p:cNvPr id="256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90200"/>
                        <a:ext cx="381000" cy="3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4158334" y="1828800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Sylfaen" pitchFamily="18" charset="0"/>
              </a:rPr>
              <a:t>x=1</a:t>
            </a:r>
            <a:endParaRPr lang="en-CA" sz="2800" dirty="0">
              <a:latin typeface="Sylfae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91000" y="3048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latin typeface="Sylfaen" pitchFamily="18" charset="0"/>
              </a:rPr>
              <a:t>1</a:t>
            </a:r>
            <a:endParaRPr lang="en-CA" sz="2400" dirty="0">
              <a:latin typeface="Sylfae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200" y="62585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Գայանե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Սիմոնյան</a:t>
            </a:r>
          </a:p>
          <a:p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Կոտայքի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մարզի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Ակունքի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միջն</a:t>
            </a:r>
            <a:r>
              <a:rPr lang="en-CA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en-CA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դպրոց</a:t>
            </a:r>
            <a:endParaRPr lang="en-CA" sz="1400" b="1" dirty="0">
              <a:solidFill>
                <a:schemeClr val="tx1">
                  <a:lumMod val="65000"/>
                  <a:lumOff val="3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25974" name="Object 22"/>
          <p:cNvGraphicFramePr>
            <a:graphicFrameLocks noChangeAspect="1"/>
          </p:cNvGraphicFramePr>
          <p:nvPr/>
        </p:nvGraphicFramePr>
        <p:xfrm>
          <a:off x="1692275" y="2057400"/>
          <a:ext cx="7175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53" name="Equation" r:id="rId25" imgW="291960" imgH="177480" progId="">
                  <p:embed/>
                </p:oleObj>
              </mc:Choice>
              <mc:Fallback>
                <p:oleObj name="Equation" r:id="rId25" imgW="291960" imgH="177480" progId="">
                  <p:embed/>
                  <p:pic>
                    <p:nvPicPr>
                      <p:cNvPr id="12597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57400"/>
                        <a:ext cx="7175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Oval 42"/>
          <p:cNvSpPr/>
          <p:nvPr/>
        </p:nvSpPr>
        <p:spPr>
          <a:xfrm>
            <a:off x="2362200" y="5130000"/>
            <a:ext cx="108000" cy="10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/>
          <p:cNvSpPr/>
          <p:nvPr/>
        </p:nvSpPr>
        <p:spPr>
          <a:xfrm>
            <a:off x="2362200" y="1676400"/>
            <a:ext cx="108000" cy="108000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0139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23" grpId="0" animBg="1"/>
      <p:bldP spid="57" grpId="0" animBg="1"/>
      <p:bldP spid="57" grpId="1" animBg="1"/>
      <p:bldP spid="57" grpId="2" animBg="1"/>
      <p:bldP spid="45" grpId="0" animBg="1"/>
      <p:bldP spid="49" grpId="0" animBg="1"/>
      <p:bldP spid="74" grpId="0"/>
      <p:bldP spid="75" grpId="0"/>
      <p:bldP spid="78" grpId="0" animBg="1"/>
      <p:bldP spid="95" grpId="0"/>
      <p:bldP spid="97" grpId="0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3975">
          <a:solidFill>
            <a:srgbClr val="FF1D7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9865</TotalTime>
  <Words>662</Words>
  <Application>Microsoft Office PowerPoint</Application>
  <PresentationFormat>On-screen Show (4:3)</PresentationFormat>
  <Paragraphs>214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Sylfaen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Gayane</dc:creator>
  <cp:lastModifiedBy>gayasimonyan1969@gmail.com</cp:lastModifiedBy>
  <cp:revision>404</cp:revision>
  <dcterms:created xsi:type="dcterms:W3CDTF">2006-08-16T00:00:00Z</dcterms:created>
  <dcterms:modified xsi:type="dcterms:W3CDTF">2023-03-07T22:23:38Z</dcterms:modified>
</cp:coreProperties>
</file>