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0" r:id="rId2"/>
    <p:sldId id="401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6" r:id="rId17"/>
    <p:sldId id="41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DE"/>
    <a:srgbClr val="00221C"/>
    <a:srgbClr val="00DFDA"/>
    <a:srgbClr val="C9FFFE"/>
    <a:srgbClr val="F0FFEB"/>
    <a:srgbClr val="CC00CC"/>
    <a:srgbClr val="00B800"/>
    <a:srgbClr val="740074"/>
    <a:srgbClr val="114600"/>
    <a:srgbClr val="00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6703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31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EFA4-4287-4E72-BADE-4305FF7A77D4}" type="datetimeFigureOut">
              <a:rPr lang="en-CA" smtClean="0"/>
              <a:pPr/>
              <a:t>2023-03-08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23F98-4709-4182-A858-EED217861EF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23F98-4709-4182-A858-EED217861EF7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756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23F98-4709-4182-A858-EED217861EF7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7161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23F98-4709-4182-A858-EED217861EF7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470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5B48-DC0E-4CDF-837A-C4E2DD1469B5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1A9C-13F2-48BB-B029-72685FF51359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944B-2CFF-439C-839A-B2504BECC2FA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A99A-A9A6-445E-A82E-3155027A939D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D29D-34B4-4F97-9246-4385B7A0C065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DE61-E065-4C44-B409-F0E9597E0A7F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FCC9-7D31-456D-BCAC-1F5F2D28F887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EB8E-CF72-4790-A8F3-1865079A4D87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2013-4252-4C7B-B9FD-FBE4FB4D495B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9C9-5AFE-45FB-9733-5B6FC5EEB69B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FBBE-71EC-47DD-9D8A-75C752940F3A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5DCD-94E1-42B9-88DF-B9615CB1B77A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42.bin"/><Relationship Id="rId26" Type="http://schemas.openxmlformats.org/officeDocument/2006/relationships/image" Target="../media/image36.png"/><Relationship Id="rId3" Type="http://schemas.openxmlformats.org/officeDocument/2006/relationships/image" Target="../media/image23.jpeg"/><Relationship Id="rId21" Type="http://schemas.openxmlformats.org/officeDocument/2006/relationships/image" Target="../media/image34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20.wmf"/><Relationship Id="rId25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image" Target="../media/image33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15.wmf"/><Relationship Id="rId24" Type="http://schemas.openxmlformats.org/officeDocument/2006/relationships/image" Target="../media/image35.png"/><Relationship Id="rId5" Type="http://schemas.openxmlformats.org/officeDocument/2006/relationships/image" Target="../media/image31.wmf"/><Relationship Id="rId15" Type="http://schemas.openxmlformats.org/officeDocument/2006/relationships/image" Target="../media/image19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51.bin"/><Relationship Id="rId26" Type="http://schemas.openxmlformats.org/officeDocument/2006/relationships/image" Target="../media/image40.png"/><Relationship Id="rId3" Type="http://schemas.openxmlformats.org/officeDocument/2006/relationships/image" Target="../media/image23.jpeg"/><Relationship Id="rId21" Type="http://schemas.openxmlformats.org/officeDocument/2006/relationships/image" Target="../media/image37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20" Type="http://schemas.openxmlformats.org/officeDocument/2006/relationships/image" Target="../media/image29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52.bin"/><Relationship Id="rId5" Type="http://schemas.openxmlformats.org/officeDocument/2006/relationships/image" Target="../media/image17.wmf"/><Relationship Id="rId15" Type="http://schemas.openxmlformats.org/officeDocument/2006/relationships/image" Target="../media/image19.wmf"/><Relationship Id="rId23" Type="http://schemas.openxmlformats.org/officeDocument/2006/relationships/image" Target="../media/image39.png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49.bin"/><Relationship Id="rId22" Type="http://schemas.openxmlformats.org/officeDocument/2006/relationships/image" Target="../media/image38.png"/><Relationship Id="rId27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60.bin"/><Relationship Id="rId26" Type="http://schemas.openxmlformats.org/officeDocument/2006/relationships/image" Target="../media/image41.png"/><Relationship Id="rId3" Type="http://schemas.openxmlformats.org/officeDocument/2006/relationships/image" Target="../media/image23.jpeg"/><Relationship Id="rId21" Type="http://schemas.openxmlformats.org/officeDocument/2006/relationships/image" Target="../media/image37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20.wmf"/><Relationship Id="rId25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image" Target="../media/image29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15.wmf"/><Relationship Id="rId24" Type="http://schemas.openxmlformats.org/officeDocument/2006/relationships/image" Target="../media/image40.png"/><Relationship Id="rId5" Type="http://schemas.openxmlformats.org/officeDocument/2006/relationships/image" Target="../media/image17.wmf"/><Relationship Id="rId15" Type="http://schemas.openxmlformats.org/officeDocument/2006/relationships/image" Target="../media/image19.wmf"/><Relationship Id="rId23" Type="http://schemas.openxmlformats.org/officeDocument/2006/relationships/image" Target="../media/image39.png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58.bin"/><Relationship Id="rId22" Type="http://schemas.openxmlformats.org/officeDocument/2006/relationships/image" Target="../media/image38.png"/><Relationship Id="rId27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68.bin"/><Relationship Id="rId3" Type="http://schemas.openxmlformats.org/officeDocument/2006/relationships/image" Target="../media/image23.jpeg"/><Relationship Id="rId21" Type="http://schemas.openxmlformats.org/officeDocument/2006/relationships/image" Target="../media/image45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20" Type="http://schemas.openxmlformats.org/officeDocument/2006/relationships/image" Target="../media/image44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15.wmf"/><Relationship Id="rId5" Type="http://schemas.openxmlformats.org/officeDocument/2006/relationships/image" Target="../media/image17.wmf"/><Relationship Id="rId15" Type="http://schemas.openxmlformats.org/officeDocument/2006/relationships/image" Target="../media/image19.wmf"/><Relationship Id="rId23" Type="http://schemas.openxmlformats.org/officeDocument/2006/relationships/image" Target="../media/image25.png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66.bin"/><Relationship Id="rId22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20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6.png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16.wmf"/><Relationship Id="rId22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20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48.png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80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85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16.wmf"/><Relationship Id="rId22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fliphtml5.com/fumf/xcad/#p=1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cs.am/files/files/2021-05-06/ab40875bd25c74d53afd8dbd1801244d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5.wmf"/><Relationship Id="rId24" Type="http://schemas.openxmlformats.org/officeDocument/2006/relationships/image" Target="../media/image12.png"/><Relationship Id="rId5" Type="http://schemas.openxmlformats.org/officeDocument/2006/relationships/image" Target="../media/image23.jpeg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9.wmf"/><Relationship Id="rId4" Type="http://schemas.openxmlformats.org/officeDocument/2006/relationships/image" Target="../media/image22.png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1.wmf"/><Relationship Id="rId26" Type="http://schemas.openxmlformats.org/officeDocument/2006/relationships/oleObject" Target="../embeddings/oleObject25.bin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24" Type="http://schemas.openxmlformats.org/officeDocument/2006/relationships/oleObject" Target="../embeddings/oleObject23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2.png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image" Target="../media/image25.png"/><Relationship Id="rId21" Type="http://schemas.openxmlformats.org/officeDocument/2006/relationships/image" Target="../media/image26.png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29.png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image" Target="../media/image28.png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16.wmf"/><Relationship Id="rId22" Type="http://schemas.openxmlformats.org/officeDocument/2006/relationships/image" Target="../media/image27.png"/><Relationship Id="rId27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08000"/>
            <a:ext cx="8771400" cy="6624000"/>
          </a:xfrm>
          <a:prstGeom prst="rect">
            <a:avLst/>
          </a:prstGeom>
          <a:solidFill>
            <a:srgbClr val="F0FFEB"/>
          </a:solidFill>
          <a:ln w="44450">
            <a:solidFill>
              <a:srgbClr val="00DFDA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00B8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000" y="1202400"/>
            <a:ext cx="7102200" cy="4191000"/>
          </a:xfrm>
          <a:prstGeom prst="rect">
            <a:avLst/>
          </a:prstGeom>
          <a:solidFill>
            <a:srgbClr val="DE00DE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685800" y="1295400"/>
            <a:ext cx="7704000" cy="453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4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209800" y="152400"/>
            <a:ext cx="65532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CA" sz="54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ՀԱՆՐԱՀԱՇԻՎ 10</a:t>
            </a:r>
            <a:endParaRPr lang="en-CA" sz="5400" b="1" dirty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120825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dirty="0" smtClean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dirty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 flipV="1">
            <a:off x="4462769" y="1402800"/>
            <a:ext cx="3733800" cy="4007400"/>
            <a:chOff x="2133601" y="1399198"/>
            <a:chExt cx="4327800" cy="4392000"/>
          </a:xfrm>
        </p:grpSpPr>
        <p:pic>
          <p:nvPicPr>
            <p:cNvPr id="11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28254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13776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7" name="TextBox 6"/>
          <p:cNvSpPr txBox="1"/>
          <p:nvPr/>
        </p:nvSpPr>
        <p:spPr>
          <a:xfrm>
            <a:off x="829800" y="2635984"/>
            <a:ext cx="7552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err="1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Կոտանգենս</a:t>
            </a:r>
            <a:r>
              <a:rPr lang="en-CA" sz="4000" b="1" dirty="0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</a:t>
            </a:r>
            <a:r>
              <a:rPr lang="en-CA" sz="4000" b="1" dirty="0" err="1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ֆունկցիայի</a:t>
            </a:r>
            <a:endParaRPr lang="en-CA" sz="4000" b="1" dirty="0" smtClean="0">
              <a:ln w="0">
                <a:solidFill>
                  <a:srgbClr val="740074"/>
                </a:solidFill>
              </a:ln>
              <a:solidFill>
                <a:srgbClr val="DE00D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</a:t>
            </a:r>
            <a:r>
              <a:rPr lang="en-CA" sz="4000" b="1" dirty="0" err="1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ատկություններն</a:t>
            </a:r>
            <a:r>
              <a:rPr lang="en-CA" sz="4000" b="1" dirty="0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CA" sz="4000" b="1" dirty="0" err="1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ու</a:t>
            </a:r>
            <a:r>
              <a:rPr lang="en-CA" sz="4000" b="1" dirty="0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4000" b="1" dirty="0" err="1" smtClean="0">
                <a:ln w="0">
                  <a:solidFill>
                    <a:srgbClr val="740074"/>
                  </a:solidFill>
                </a:ln>
                <a:solidFill>
                  <a:srgbClr val="DE00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գրաֆիկը</a:t>
            </a:r>
            <a:endParaRPr lang="en-CA" sz="4000" b="1" dirty="0">
              <a:ln w="0">
                <a:solidFill>
                  <a:srgbClr val="740074"/>
                </a:solidFill>
              </a:ln>
              <a:solidFill>
                <a:srgbClr val="DE00D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7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8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9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 rot="10800000">
            <a:off x="8001000" y="5689199"/>
            <a:ext cx="1066800" cy="10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70"/>
          <p:cNvGrpSpPr/>
          <p:nvPr/>
        </p:nvGrpSpPr>
        <p:grpSpPr>
          <a:xfrm>
            <a:off x="1728000" y="0"/>
            <a:ext cx="6156000" cy="3996000"/>
            <a:chOff x="706438" y="609600"/>
            <a:chExt cx="7171044" cy="5196509"/>
          </a:xfrm>
        </p:grpSpPr>
        <p:grpSp>
          <p:nvGrpSpPr>
            <p:cNvPr id="16" name="Group 74"/>
            <p:cNvGrpSpPr/>
            <p:nvPr/>
          </p:nvGrpSpPr>
          <p:grpSpPr>
            <a:xfrm>
              <a:off x="706438" y="3384000"/>
              <a:ext cx="6330928" cy="701674"/>
              <a:chOff x="1087438" y="3382963"/>
              <a:chExt cx="6330928" cy="701674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143772" y="3400963"/>
                <a:ext cx="422640" cy="44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  <p:graphicFrame>
            <p:nvGraphicFramePr>
              <p:cNvPr id="77" name="Object 7"/>
              <p:cNvGraphicFramePr>
                <a:graphicFrameLocks noChangeAspect="1"/>
              </p:cNvGraphicFramePr>
              <p:nvPr/>
            </p:nvGraphicFramePr>
            <p:xfrm>
              <a:off x="6938940" y="3451225"/>
              <a:ext cx="479426" cy="296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033" name="Equation" r:id="rId4" imgW="228600" imgH="177480" progId="">
                      <p:embed/>
                    </p:oleObj>
                  </mc:Choice>
                  <mc:Fallback>
                    <p:oleObj name="Equation" r:id="rId4" imgW="228600" imgH="177480" progId="">
                      <p:embed/>
                      <p:pic>
                        <p:nvPicPr>
                          <p:cNvPr id="77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8940" y="3451225"/>
                            <a:ext cx="479426" cy="296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8"/>
              <p:cNvGraphicFramePr>
                <a:graphicFrameLocks noChangeAspect="1"/>
              </p:cNvGraphicFramePr>
              <p:nvPr/>
            </p:nvGraphicFramePr>
            <p:xfrm>
              <a:off x="5692775" y="3499400"/>
              <a:ext cx="2508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034" name="Equation" r:id="rId6" imgW="139680" imgH="139680" progId="">
                      <p:embed/>
                    </p:oleObj>
                  </mc:Choice>
                  <mc:Fallback>
                    <p:oleObj name="Equation" r:id="rId6" imgW="139680" imgH="139680" progId="">
                      <p:embed/>
                      <p:pic>
                        <p:nvPicPr>
                          <p:cNvPr id="7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92775" y="3499400"/>
                            <a:ext cx="2508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3"/>
              <p:cNvGraphicFramePr>
                <a:graphicFrameLocks noChangeAspect="1"/>
              </p:cNvGraphicFramePr>
              <p:nvPr/>
            </p:nvGraphicFramePr>
            <p:xfrm>
              <a:off x="6248400" y="3429000"/>
              <a:ext cx="508000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035" name="Equation" r:id="rId8" imgW="241200" imgH="393480" progId="">
                      <p:embed/>
                    </p:oleObj>
                  </mc:Choice>
                  <mc:Fallback>
                    <p:oleObj name="Equation" r:id="rId8" imgW="241200" imgH="393480" progId="">
                      <p:embed/>
                      <p:pic>
                        <p:nvPicPr>
                          <p:cNvPr id="8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3429000"/>
                            <a:ext cx="508000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4"/>
              <p:cNvGraphicFramePr>
                <a:graphicFrameLocks noChangeAspect="1"/>
              </p:cNvGraphicFramePr>
              <p:nvPr/>
            </p:nvGraphicFramePr>
            <p:xfrm>
              <a:off x="4911725" y="3392488"/>
              <a:ext cx="346075" cy="654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036" name="Equation" r:id="rId10" imgW="164880" imgH="393480" progId="">
                      <p:embed/>
                    </p:oleObj>
                  </mc:Choice>
                  <mc:Fallback>
                    <p:oleObj name="Equation" r:id="rId10" imgW="164880" imgH="393480" progId="">
                      <p:embed/>
                      <p:pic>
                        <p:nvPicPr>
                          <p:cNvPr id="81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11725" y="3392488"/>
                            <a:ext cx="346075" cy="6540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" name="Object 6"/>
              <p:cNvGraphicFramePr>
                <a:graphicFrameLocks noChangeAspect="1"/>
              </p:cNvGraphicFramePr>
              <p:nvPr/>
            </p:nvGraphicFramePr>
            <p:xfrm>
              <a:off x="3222625" y="3382963"/>
              <a:ext cx="587375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037" name="Equation" r:id="rId12" imgW="279360" imgH="393480" progId="">
                      <p:embed/>
                    </p:oleObj>
                  </mc:Choice>
                  <mc:Fallback>
                    <p:oleObj name="Equation" r:id="rId12" imgW="279360" imgH="393480" progId="">
                      <p:embed/>
                      <p:pic>
                        <p:nvPicPr>
                          <p:cNvPr id="8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22625" y="3382963"/>
                            <a:ext cx="587375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3" name="Object 6"/>
              <p:cNvGraphicFramePr>
                <a:graphicFrameLocks noChangeAspect="1"/>
              </p:cNvGraphicFramePr>
              <p:nvPr/>
            </p:nvGraphicFramePr>
            <p:xfrm>
              <a:off x="1790700" y="3429000"/>
              <a:ext cx="722313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038" name="Equation" r:id="rId14" imgW="342720" imgH="393480" progId="">
                      <p:embed/>
                    </p:oleObj>
                  </mc:Choice>
                  <mc:Fallback>
                    <p:oleObj name="Equation" r:id="rId14" imgW="342720" imgH="393480" progId="">
                      <p:embed/>
                      <p:pic>
                        <p:nvPicPr>
                          <p:cNvPr id="83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0700" y="3429000"/>
                            <a:ext cx="722313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4" name="Object 8"/>
              <p:cNvGraphicFramePr>
                <a:graphicFrameLocks noChangeAspect="1"/>
              </p:cNvGraphicFramePr>
              <p:nvPr/>
            </p:nvGraphicFramePr>
            <p:xfrm>
              <a:off x="2670175" y="3482975"/>
              <a:ext cx="4540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039" name="Equation" r:id="rId16" imgW="253800" imgH="139680" progId="">
                      <p:embed/>
                    </p:oleObj>
                  </mc:Choice>
                  <mc:Fallback>
                    <p:oleObj name="Equation" r:id="rId16" imgW="253800" imgH="139680" progId="">
                      <p:embed/>
                      <p:pic>
                        <p:nvPicPr>
                          <p:cNvPr id="8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0175" y="3482975"/>
                            <a:ext cx="4540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10"/>
              <p:cNvGraphicFramePr>
                <a:graphicFrameLocks noChangeAspect="1"/>
              </p:cNvGraphicFramePr>
              <p:nvPr/>
            </p:nvGraphicFramePr>
            <p:xfrm>
              <a:off x="1087438" y="3464476"/>
              <a:ext cx="588962" cy="296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040" name="Equation" r:id="rId18" imgW="330120" imgH="177480" progId="">
                      <p:embed/>
                    </p:oleObj>
                  </mc:Choice>
                  <mc:Fallback>
                    <p:oleObj name="Equation" r:id="rId18" imgW="330120" imgH="177480" progId="">
                      <p:embed/>
                      <p:pic>
                        <p:nvPicPr>
                          <p:cNvPr id="85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7438" y="3464476"/>
                            <a:ext cx="588962" cy="296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4" name="Freeform 63"/>
            <p:cNvSpPr/>
            <p:nvPr/>
          </p:nvSpPr>
          <p:spPr>
            <a:xfrm flipV="1">
              <a:off x="5616000" y="10800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4190999" y="1066800"/>
              <a:ext cx="1253663" cy="4648201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2772000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361718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96244" y="609600"/>
              <a:ext cx="394756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y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09029" y="838109"/>
              <a:ext cx="0" cy="496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5535595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914400" y="3473016"/>
              <a:ext cx="6840000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92685" y="3401861"/>
              <a:ext cx="384797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x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93368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83654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8401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783272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1920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334042" y="3402000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9344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20" name="Group 93"/>
          <p:cNvGrpSpPr/>
          <p:nvPr/>
        </p:nvGrpSpPr>
        <p:grpSpPr>
          <a:xfrm>
            <a:off x="5904001" y="2133600"/>
            <a:ext cx="1215755" cy="94041"/>
            <a:chOff x="5715000" y="1219200"/>
            <a:chExt cx="1190214" cy="97698"/>
          </a:xfrm>
        </p:grpSpPr>
        <p:grpSp>
          <p:nvGrpSpPr>
            <p:cNvPr id="21" name="Group 105"/>
            <p:cNvGrpSpPr/>
            <p:nvPr/>
          </p:nvGrpSpPr>
          <p:grpSpPr>
            <a:xfrm>
              <a:off x="5715000" y="1219200"/>
              <a:ext cx="1152000" cy="58800"/>
              <a:chOff x="2284760" y="2413112"/>
              <a:chExt cx="2571789" cy="58800"/>
            </a:xfrm>
          </p:grpSpPr>
          <p:grpSp>
            <p:nvGrpSpPr>
              <p:cNvPr id="26" name="Group 40"/>
              <p:cNvGrpSpPr/>
              <p:nvPr/>
            </p:nvGrpSpPr>
            <p:grpSpPr>
              <a:xfrm>
                <a:off x="2284760" y="2448000"/>
                <a:ext cx="2571789" cy="2960"/>
                <a:chOff x="2284760" y="2448000"/>
                <a:chExt cx="1552840" cy="2960"/>
              </a:xfrm>
            </p:grpSpPr>
            <p:grpSp>
              <p:nvGrpSpPr>
                <p:cNvPr id="27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06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oup 24"/>
                <p:cNvGrpSpPr/>
                <p:nvPr/>
              </p:nvGrpSpPr>
              <p:grpSpPr>
                <a:xfrm>
                  <a:off x="3429000" y="2448000"/>
                  <a:ext cx="408600" cy="0"/>
                  <a:chOff x="2284760" y="2450960"/>
                  <a:chExt cx="408600" cy="0"/>
                </a:xfrm>
              </p:grpSpPr>
              <p:cxnSp>
                <p:nvCxnSpPr>
                  <p:cNvPr id="102" name="Straight Connector 101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8" name="Straight Connector 97"/>
              <p:cNvCxnSpPr/>
              <p:nvPr/>
            </p:nvCxnSpPr>
            <p:spPr>
              <a:xfrm rot="18900000">
                <a:off x="4709702" y="2471912"/>
                <a:ext cx="143998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Oval 95"/>
            <p:cNvSpPr/>
            <p:nvPr/>
          </p:nvSpPr>
          <p:spPr>
            <a:xfrm>
              <a:off x="6818128" y="1223398"/>
              <a:ext cx="87086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" name="Group 120"/>
          <p:cNvGrpSpPr/>
          <p:nvPr/>
        </p:nvGrpSpPr>
        <p:grpSpPr>
          <a:xfrm>
            <a:off x="2177414" y="2133600"/>
            <a:ext cx="1260000" cy="101400"/>
            <a:chOff x="5638800" y="1219200"/>
            <a:chExt cx="1228200" cy="101400"/>
          </a:xfrm>
        </p:grpSpPr>
        <p:grpSp>
          <p:nvGrpSpPr>
            <p:cNvPr id="31" name="Group 105"/>
            <p:cNvGrpSpPr/>
            <p:nvPr/>
          </p:nvGrpSpPr>
          <p:grpSpPr>
            <a:xfrm>
              <a:off x="5715000" y="1219200"/>
              <a:ext cx="1152000" cy="58800"/>
              <a:chOff x="2284760" y="2413112"/>
              <a:chExt cx="2571789" cy="58800"/>
            </a:xfrm>
          </p:grpSpPr>
          <p:grpSp>
            <p:nvGrpSpPr>
              <p:cNvPr id="32" name="Group 40"/>
              <p:cNvGrpSpPr/>
              <p:nvPr/>
            </p:nvGrpSpPr>
            <p:grpSpPr>
              <a:xfrm>
                <a:off x="2284760" y="2448000"/>
                <a:ext cx="2571789" cy="2960"/>
                <a:chOff x="2284760" y="2448000"/>
                <a:chExt cx="1552840" cy="2960"/>
              </a:xfrm>
            </p:grpSpPr>
            <p:grpSp>
              <p:nvGrpSpPr>
                <p:cNvPr id="33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33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Group 24"/>
                <p:cNvGrpSpPr/>
                <p:nvPr/>
              </p:nvGrpSpPr>
              <p:grpSpPr>
                <a:xfrm>
                  <a:off x="3429000" y="2448000"/>
                  <a:ext cx="408600" cy="0"/>
                  <a:chOff x="2284760" y="2450960"/>
                  <a:chExt cx="408600" cy="0"/>
                </a:xfrm>
              </p:grpSpPr>
              <p:cxnSp>
                <p:nvCxnSpPr>
                  <p:cNvPr id="129" name="Straight Connector 128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5" name="Straight Connector 124"/>
              <p:cNvCxnSpPr/>
              <p:nvPr/>
            </p:nvCxnSpPr>
            <p:spPr>
              <a:xfrm rot="18900000">
                <a:off x="4709702" y="2471912"/>
                <a:ext cx="143998" cy="0"/>
              </a:xfrm>
              <a:prstGeom prst="line">
                <a:avLst/>
              </a:prstGeom>
              <a:ln w="12700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2700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Oval 122"/>
            <p:cNvSpPr/>
            <p:nvPr/>
          </p:nvSpPr>
          <p:spPr>
            <a:xfrm>
              <a:off x="5638800" y="1230600"/>
              <a:ext cx="89958" cy="9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" name="Group 147"/>
          <p:cNvGrpSpPr/>
          <p:nvPr/>
        </p:nvGrpSpPr>
        <p:grpSpPr>
          <a:xfrm>
            <a:off x="3384000" y="2133600"/>
            <a:ext cx="1260000" cy="101400"/>
            <a:chOff x="5638800" y="1219200"/>
            <a:chExt cx="1228200" cy="101400"/>
          </a:xfrm>
        </p:grpSpPr>
        <p:grpSp>
          <p:nvGrpSpPr>
            <p:cNvPr id="36" name="Group 105"/>
            <p:cNvGrpSpPr/>
            <p:nvPr/>
          </p:nvGrpSpPr>
          <p:grpSpPr>
            <a:xfrm>
              <a:off x="5715000" y="1219200"/>
              <a:ext cx="1152000" cy="58800"/>
              <a:chOff x="2284760" y="2413112"/>
              <a:chExt cx="2571789" cy="58800"/>
            </a:xfrm>
          </p:grpSpPr>
          <p:grpSp>
            <p:nvGrpSpPr>
              <p:cNvPr id="37" name="Group 40"/>
              <p:cNvGrpSpPr/>
              <p:nvPr/>
            </p:nvGrpSpPr>
            <p:grpSpPr>
              <a:xfrm>
                <a:off x="2284760" y="2448000"/>
                <a:ext cx="2571789" cy="2960"/>
                <a:chOff x="2284760" y="2448000"/>
                <a:chExt cx="1552840" cy="2960"/>
              </a:xfrm>
            </p:grpSpPr>
            <p:grpSp>
              <p:nvGrpSpPr>
                <p:cNvPr id="38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60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24"/>
                <p:cNvGrpSpPr/>
                <p:nvPr/>
              </p:nvGrpSpPr>
              <p:grpSpPr>
                <a:xfrm>
                  <a:off x="3429000" y="2448000"/>
                  <a:ext cx="408600" cy="0"/>
                  <a:chOff x="2284760" y="2450960"/>
                  <a:chExt cx="408600" cy="0"/>
                </a:xfrm>
              </p:grpSpPr>
              <p:cxnSp>
                <p:nvCxnSpPr>
                  <p:cNvPr id="156" name="Straight Connector 15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2" name="Straight Connector 151"/>
              <p:cNvCxnSpPr/>
              <p:nvPr/>
            </p:nvCxnSpPr>
            <p:spPr>
              <a:xfrm rot="18900000">
                <a:off x="4709702" y="2471912"/>
                <a:ext cx="143998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Oval 149"/>
            <p:cNvSpPr/>
            <p:nvPr/>
          </p:nvSpPr>
          <p:spPr>
            <a:xfrm>
              <a:off x="5638800" y="1230600"/>
              <a:ext cx="89958" cy="9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" name="Group 174"/>
          <p:cNvGrpSpPr/>
          <p:nvPr/>
        </p:nvGrpSpPr>
        <p:grpSpPr>
          <a:xfrm>
            <a:off x="4608001" y="2133600"/>
            <a:ext cx="1317804" cy="102120"/>
            <a:chOff x="5638798" y="1219200"/>
            <a:chExt cx="1263746" cy="102120"/>
          </a:xfrm>
        </p:grpSpPr>
        <p:grpSp>
          <p:nvGrpSpPr>
            <p:cNvPr id="41" name="Group 105"/>
            <p:cNvGrpSpPr/>
            <p:nvPr/>
          </p:nvGrpSpPr>
          <p:grpSpPr>
            <a:xfrm>
              <a:off x="5715000" y="1219200"/>
              <a:ext cx="1152000" cy="58800"/>
              <a:chOff x="2284760" y="2413112"/>
              <a:chExt cx="2571789" cy="58800"/>
            </a:xfrm>
          </p:grpSpPr>
          <p:grpSp>
            <p:nvGrpSpPr>
              <p:cNvPr id="42" name="Group 40"/>
              <p:cNvGrpSpPr/>
              <p:nvPr/>
            </p:nvGrpSpPr>
            <p:grpSpPr>
              <a:xfrm>
                <a:off x="2284760" y="2448000"/>
                <a:ext cx="2571789" cy="2960"/>
                <a:chOff x="2284760" y="2448000"/>
                <a:chExt cx="1552840" cy="2960"/>
              </a:xfrm>
            </p:grpSpPr>
            <p:grpSp>
              <p:nvGrpSpPr>
                <p:cNvPr id="43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88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oup 24"/>
                <p:cNvGrpSpPr/>
                <p:nvPr/>
              </p:nvGrpSpPr>
              <p:grpSpPr>
                <a:xfrm>
                  <a:off x="3429000" y="2448000"/>
                  <a:ext cx="408600" cy="0"/>
                  <a:chOff x="2284760" y="2450960"/>
                  <a:chExt cx="408600" cy="0"/>
                </a:xfrm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80" name="Straight Connector 179"/>
              <p:cNvCxnSpPr/>
              <p:nvPr/>
            </p:nvCxnSpPr>
            <p:spPr>
              <a:xfrm rot="18900000">
                <a:off x="4709702" y="2471912"/>
                <a:ext cx="143998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Oval 176"/>
            <p:cNvSpPr/>
            <p:nvPr/>
          </p:nvSpPr>
          <p:spPr>
            <a:xfrm>
              <a:off x="6812586" y="1223400"/>
              <a:ext cx="89958" cy="9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Oval 177"/>
            <p:cNvSpPr/>
            <p:nvPr/>
          </p:nvSpPr>
          <p:spPr>
            <a:xfrm>
              <a:off x="5638798" y="1230600"/>
              <a:ext cx="86308" cy="9072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3" name="TextBox 202"/>
          <p:cNvSpPr txBox="1"/>
          <p:nvPr/>
        </p:nvSpPr>
        <p:spPr>
          <a:xfrm>
            <a:off x="4648200" y="59436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grpSp>
        <p:nvGrpSpPr>
          <p:cNvPr id="204" name="Group 203"/>
          <p:cNvGrpSpPr>
            <a:grpSpLocks noChangeAspect="1"/>
          </p:cNvGrpSpPr>
          <p:nvPr/>
        </p:nvGrpSpPr>
        <p:grpSpPr>
          <a:xfrm>
            <a:off x="216000" y="3758625"/>
            <a:ext cx="821548" cy="777185"/>
            <a:chOff x="304800" y="3200400"/>
            <a:chExt cx="873988" cy="826793"/>
          </a:xfrm>
        </p:grpSpPr>
        <p:pic>
          <p:nvPicPr>
            <p:cNvPr id="205" name="Picture 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20" cstate="print"/>
            <a:stretch>
              <a:fillRect/>
            </a:stretch>
          </p:blipFill>
          <p:spPr bwMode="auto">
            <a:xfrm>
              <a:off x="304800" y="3200400"/>
              <a:ext cx="508000" cy="826793"/>
            </a:xfrm>
            <a:prstGeom prst="rect">
              <a:avLst/>
            </a:prstGeom>
            <a:noFill/>
          </p:spPr>
        </p:pic>
        <p:pic>
          <p:nvPicPr>
            <p:cNvPr id="206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685800" y="3657600"/>
              <a:ext cx="492988" cy="297984"/>
            </a:xfrm>
            <a:prstGeom prst="rect">
              <a:avLst/>
            </a:prstGeom>
            <a:noFill/>
          </p:spPr>
        </p:pic>
      </p:grpSp>
      <p:sp>
        <p:nvSpPr>
          <p:cNvPr id="207" name="TextBox 206"/>
          <p:cNvSpPr txBox="1"/>
          <p:nvPr/>
        </p:nvSpPr>
        <p:spPr>
          <a:xfrm>
            <a:off x="6172200" y="45206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b="1" i="1" dirty="0" err="1" smtClean="0">
                <a:latin typeface="Sylfaen" pitchFamily="18" charset="0"/>
              </a:rPr>
              <a:t>ֆունկցիա</a:t>
            </a:r>
            <a:r>
              <a:rPr lang="en-CA" sz="3100" b="1" i="1" dirty="0" smtClean="0">
                <a:latin typeface="Sylfaen" pitchFamily="18" charset="0"/>
              </a:rPr>
              <a:t>  է,</a:t>
            </a:r>
            <a:endParaRPr lang="en-CA" sz="3100" b="1" i="1" dirty="0">
              <a:latin typeface="Sylfaen" pitchFamily="18" charset="0"/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5453044" y="3950494"/>
            <a:ext cx="3767156" cy="646331"/>
            <a:chOff x="5148244" y="4078069"/>
            <a:chExt cx="3767156" cy="646331"/>
          </a:xfrm>
        </p:grpSpPr>
        <p:graphicFrame>
          <p:nvGraphicFramePr>
            <p:cNvPr id="209" name="Object 208"/>
            <p:cNvGraphicFramePr>
              <a:graphicFrameLocks noChangeAspect="1"/>
            </p:cNvGraphicFramePr>
            <p:nvPr/>
          </p:nvGraphicFramePr>
          <p:xfrm>
            <a:off x="5148244" y="4242374"/>
            <a:ext cx="338156" cy="405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41" name="Equation" r:id="rId22" imgW="139680" imgH="139680" progId="">
                    <p:embed/>
                  </p:oleObj>
                </mc:Choice>
                <mc:Fallback>
                  <p:oleObj name="Equation" r:id="rId22" imgW="139680" imgH="139680" progId="">
                    <p:embed/>
                    <p:pic>
                      <p:nvPicPr>
                        <p:cNvPr id="209" name="Object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244" y="4242374"/>
                          <a:ext cx="338156" cy="4054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0" name="TextBox 209"/>
            <p:cNvSpPr txBox="1"/>
            <p:nvPr/>
          </p:nvSpPr>
          <p:spPr>
            <a:xfrm>
              <a:off x="5410200" y="4078069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-</a:t>
              </a:r>
              <a:r>
                <a:rPr lang="en-CA" sz="3100" b="1" i="1" dirty="0" err="1" smtClean="0">
                  <a:latin typeface="Sylfaen" pitchFamily="18" charset="0"/>
                </a:rPr>
                <a:t>պարբերական</a:t>
              </a:r>
              <a:r>
                <a:rPr lang="en-CA" sz="3100" b="1" i="1" dirty="0" smtClean="0">
                  <a:latin typeface="Sylfaen" pitchFamily="18" charset="0"/>
                </a:rPr>
                <a:t>  </a:t>
              </a:r>
              <a:endParaRPr lang="en-CA" sz="3100" b="1" i="1" dirty="0">
                <a:latin typeface="Sylfaen" pitchFamily="18" charset="0"/>
              </a:endParaRPr>
            </a:p>
          </p:txBody>
        </p:sp>
        <p:cxnSp>
          <p:nvCxnSpPr>
            <p:cNvPr id="211" name="Straight Connector 210"/>
            <p:cNvCxnSpPr/>
            <p:nvPr/>
          </p:nvCxnSpPr>
          <p:spPr>
            <a:xfrm>
              <a:off x="5167200" y="4569000"/>
              <a:ext cx="3168000" cy="0"/>
            </a:xfrm>
            <a:prstGeom prst="line">
              <a:avLst/>
            </a:prstGeom>
            <a:ln w="28575">
              <a:solidFill>
                <a:srgbClr val="EA00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TextBox 211"/>
          <p:cNvSpPr txBox="1"/>
          <p:nvPr/>
        </p:nvSpPr>
        <p:spPr>
          <a:xfrm>
            <a:off x="990600" y="3989963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b="1" i="1" dirty="0" err="1" smtClean="0">
                <a:latin typeface="Sylfaen" pitchFamily="18" charset="0"/>
              </a:rPr>
              <a:t>կոտանգենսը</a:t>
            </a:r>
            <a:r>
              <a:rPr lang="en-CA" sz="3100" b="1" i="1" dirty="0" smtClean="0">
                <a:latin typeface="Sylfaen" pitchFamily="18" charset="0"/>
              </a:rPr>
              <a:t>  </a:t>
            </a:r>
            <a:r>
              <a:rPr lang="en-CA" sz="3100" b="1" i="1" u="heavy" dirty="0" err="1" smtClean="0">
                <a:uFill>
                  <a:solidFill>
                    <a:srgbClr val="EA00AD"/>
                  </a:solidFill>
                </a:uFill>
                <a:latin typeface="Sylfaen" pitchFamily="18" charset="0"/>
              </a:rPr>
              <a:t>կենտ</a:t>
            </a:r>
            <a:r>
              <a:rPr lang="en-CA" sz="3100" b="1" i="1" u="heavy" dirty="0" smtClean="0">
                <a:uFill>
                  <a:solidFill>
                    <a:srgbClr val="EA00AD"/>
                  </a:solidFill>
                </a:uFill>
                <a:latin typeface="Sylfaen" pitchFamily="18" charset="0"/>
              </a:rPr>
              <a:t> </a:t>
            </a:r>
            <a:r>
              <a:rPr lang="en-CA" sz="3100" b="1" i="1" dirty="0" smtClean="0">
                <a:latin typeface="Sylfaen" pitchFamily="18" charset="0"/>
              </a:rPr>
              <a:t>  և   </a:t>
            </a:r>
            <a:endParaRPr lang="en-CA" sz="3100" b="1" i="1" dirty="0">
              <a:latin typeface="Sylfaen" pitchFamily="18" charset="0"/>
            </a:endParaRPr>
          </a:p>
        </p:txBody>
      </p:sp>
      <p:grpSp>
        <p:nvGrpSpPr>
          <p:cNvPr id="213" name="Group 212"/>
          <p:cNvGrpSpPr>
            <a:grpSpLocks noChangeAspect="1"/>
          </p:cNvGrpSpPr>
          <p:nvPr/>
        </p:nvGrpSpPr>
        <p:grpSpPr>
          <a:xfrm>
            <a:off x="180000" y="4917013"/>
            <a:ext cx="708286" cy="756000"/>
            <a:chOff x="304800" y="3275130"/>
            <a:chExt cx="830808" cy="763470"/>
          </a:xfrm>
        </p:grpSpPr>
        <p:pic>
          <p:nvPicPr>
            <p:cNvPr id="214" name="Picture 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24" cstate="print"/>
            <a:stretch>
              <a:fillRect/>
            </a:stretch>
          </p:blipFill>
          <p:spPr bwMode="auto">
            <a:xfrm>
              <a:off x="304800" y="3275130"/>
              <a:ext cx="508000" cy="763470"/>
            </a:xfrm>
            <a:prstGeom prst="rect">
              <a:avLst/>
            </a:prstGeom>
            <a:noFill/>
          </p:spPr>
        </p:pic>
        <p:pic>
          <p:nvPicPr>
            <p:cNvPr id="215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642619" y="3657600"/>
              <a:ext cx="492989" cy="297984"/>
            </a:xfrm>
            <a:prstGeom prst="rect">
              <a:avLst/>
            </a:prstGeom>
            <a:noFill/>
          </p:spPr>
        </p:pic>
      </p:grpSp>
      <p:sp>
        <p:nvSpPr>
          <p:cNvPr id="216" name="TextBox 215"/>
          <p:cNvSpPr txBox="1"/>
          <p:nvPr/>
        </p:nvSpPr>
        <p:spPr>
          <a:xfrm>
            <a:off x="685800" y="5145613"/>
            <a:ext cx="8382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900" b="1" i="1" dirty="0" err="1" smtClean="0">
                <a:latin typeface="Sylfaen" pitchFamily="18" charset="0"/>
              </a:rPr>
              <a:t>կոտանգենսի</a:t>
            </a:r>
            <a:r>
              <a:rPr lang="en-CA" sz="2900" b="1" i="1" dirty="0" smtClean="0">
                <a:latin typeface="Sylfaen" pitchFamily="18" charset="0"/>
              </a:rPr>
              <a:t>  </a:t>
            </a:r>
            <a:r>
              <a:rPr lang="en-CA" sz="2900" b="1" i="1" dirty="0" err="1" smtClean="0">
                <a:latin typeface="Sylfaen" pitchFamily="18" charset="0"/>
              </a:rPr>
              <a:t>գրաֆիկն</a:t>
            </a:r>
            <a:r>
              <a:rPr lang="en-CA" sz="2900" b="1" i="1" dirty="0" smtClean="0">
                <a:latin typeface="Sylfaen" pitchFamily="18" charset="0"/>
              </a:rPr>
              <a:t>  </a:t>
            </a:r>
            <a:r>
              <a:rPr lang="en-CA" sz="2900" b="1" i="1" dirty="0" err="1" smtClean="0">
                <a:latin typeface="Sylfaen" pitchFamily="18" charset="0"/>
              </a:rPr>
              <a:t>աբսցիսների</a:t>
            </a:r>
            <a:r>
              <a:rPr lang="en-CA" sz="2900" b="1" i="1" dirty="0" smtClean="0">
                <a:latin typeface="Sylfaen" pitchFamily="18" charset="0"/>
              </a:rPr>
              <a:t>  </a:t>
            </a:r>
            <a:r>
              <a:rPr lang="en-CA" sz="2900" b="1" i="1" dirty="0" err="1" smtClean="0">
                <a:latin typeface="Sylfaen" pitchFamily="18" charset="0"/>
              </a:rPr>
              <a:t>առանցքը</a:t>
            </a:r>
            <a:r>
              <a:rPr lang="en-CA" sz="2900" b="1" i="1" dirty="0" smtClean="0">
                <a:latin typeface="Sylfaen" pitchFamily="18" charset="0"/>
              </a:rPr>
              <a:t>  </a:t>
            </a:r>
            <a:endParaRPr lang="en-CA" sz="2900" b="1" i="1" dirty="0">
              <a:latin typeface="Sylfaen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0" y="5983813"/>
            <a:ext cx="2362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b="1" i="1" dirty="0" smtClean="0">
                <a:latin typeface="Sylfaen" pitchFamily="18" charset="0"/>
              </a:rPr>
              <a:t>  </a:t>
            </a:r>
            <a:r>
              <a:rPr lang="en-CA" sz="3000" b="1" i="1" dirty="0" err="1" smtClean="0">
                <a:latin typeface="Sylfaen" pitchFamily="18" charset="0"/>
              </a:rPr>
              <a:t>հատում</a:t>
            </a:r>
            <a:r>
              <a:rPr lang="en-CA" sz="3000" b="1" i="1" dirty="0" smtClean="0">
                <a:latin typeface="Sylfaen" pitchFamily="18" charset="0"/>
              </a:rPr>
              <a:t>  է</a:t>
            </a:r>
            <a:r>
              <a:rPr lang="en-CA" sz="3100" b="1" i="1" dirty="0" smtClean="0">
                <a:latin typeface="Sylfaen" pitchFamily="18" charset="0"/>
              </a:rPr>
              <a:t>   </a:t>
            </a:r>
            <a:endParaRPr lang="en-CA" sz="3100" b="1" i="1" dirty="0">
              <a:latin typeface="Sylfae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6096000" y="5983813"/>
            <a:ext cx="2362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i="1" dirty="0" smtClean="0">
                <a:latin typeface="Sylfaen" pitchFamily="18" charset="0"/>
              </a:rPr>
              <a:t>  </a:t>
            </a:r>
            <a:r>
              <a:rPr lang="en-CA" sz="3100" b="1" i="1" dirty="0" err="1" smtClean="0">
                <a:latin typeface="Sylfaen" pitchFamily="18" charset="0"/>
              </a:rPr>
              <a:t>կետերում</a:t>
            </a:r>
            <a:r>
              <a:rPr lang="en-CA" sz="3100" b="1" i="1" dirty="0" smtClean="0">
                <a:latin typeface="Sylfaen" pitchFamily="18" charset="0"/>
              </a:rPr>
              <a:t>,   </a:t>
            </a:r>
            <a:endParaRPr lang="en-CA" sz="3100" b="1" i="1" dirty="0">
              <a:latin typeface="Sylfaen" pitchFamily="18" charset="0"/>
            </a:endParaRPr>
          </a:p>
        </p:txBody>
      </p:sp>
      <p:pic>
        <p:nvPicPr>
          <p:cNvPr id="220" name="Picture 15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5029200" y="5943600"/>
            <a:ext cx="1143000" cy="685800"/>
          </a:xfrm>
          <a:prstGeom prst="rect">
            <a:avLst/>
          </a:prstGeom>
          <a:noFill/>
        </p:spPr>
      </p:pic>
      <p:grpSp>
        <p:nvGrpSpPr>
          <p:cNvPr id="221" name="Group 220"/>
          <p:cNvGrpSpPr/>
          <p:nvPr/>
        </p:nvGrpSpPr>
        <p:grpSpPr>
          <a:xfrm>
            <a:off x="2772000" y="2124000"/>
            <a:ext cx="3754800" cy="118800"/>
            <a:chOff x="2575200" y="2209800"/>
            <a:chExt cx="3754800" cy="118800"/>
          </a:xfrm>
        </p:grpSpPr>
        <p:sp>
          <p:nvSpPr>
            <p:cNvPr id="222" name="Oval 221"/>
            <p:cNvSpPr/>
            <p:nvPr/>
          </p:nvSpPr>
          <p:spPr>
            <a:xfrm>
              <a:off x="2575200" y="2220600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Oval 222"/>
            <p:cNvSpPr/>
            <p:nvPr/>
          </p:nvSpPr>
          <p:spPr>
            <a:xfrm>
              <a:off x="3781200" y="2209800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Oval 223"/>
            <p:cNvSpPr/>
            <p:nvPr/>
          </p:nvSpPr>
          <p:spPr>
            <a:xfrm>
              <a:off x="6222000" y="2220600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Oval 224"/>
            <p:cNvSpPr/>
            <p:nvPr/>
          </p:nvSpPr>
          <p:spPr>
            <a:xfrm>
              <a:off x="5012400" y="2220600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6019800" y="59436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8716" name="Picture 12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2286000" y="5715000"/>
            <a:ext cx="2438400" cy="1019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151015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07" grpId="0"/>
      <p:bldP spid="212" grpId="0"/>
      <p:bldP spid="216" grpId="0"/>
      <p:bldP spid="217" grpId="0"/>
      <p:bldP spid="218" grpId="0"/>
      <p:bldP spid="2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7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8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9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 rot="10800000">
            <a:off x="8001000" y="5689199"/>
            <a:ext cx="1066800" cy="10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70"/>
          <p:cNvGrpSpPr/>
          <p:nvPr/>
        </p:nvGrpSpPr>
        <p:grpSpPr>
          <a:xfrm>
            <a:off x="1728000" y="0"/>
            <a:ext cx="6156000" cy="3996000"/>
            <a:chOff x="706438" y="609600"/>
            <a:chExt cx="7171044" cy="5196509"/>
          </a:xfrm>
        </p:grpSpPr>
        <p:grpSp>
          <p:nvGrpSpPr>
            <p:cNvPr id="16" name="Group 74"/>
            <p:cNvGrpSpPr/>
            <p:nvPr/>
          </p:nvGrpSpPr>
          <p:grpSpPr>
            <a:xfrm>
              <a:off x="706438" y="3384000"/>
              <a:ext cx="6330928" cy="701674"/>
              <a:chOff x="1087438" y="3382963"/>
              <a:chExt cx="6330928" cy="701674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143772" y="3400963"/>
                <a:ext cx="422640" cy="44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  <p:graphicFrame>
            <p:nvGraphicFramePr>
              <p:cNvPr id="77" name="Object 7"/>
              <p:cNvGraphicFramePr>
                <a:graphicFrameLocks noChangeAspect="1"/>
              </p:cNvGraphicFramePr>
              <p:nvPr/>
            </p:nvGraphicFramePr>
            <p:xfrm>
              <a:off x="6938940" y="3451225"/>
              <a:ext cx="479426" cy="296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057" name="Equation" r:id="rId4" imgW="228600" imgH="177480" progId="">
                      <p:embed/>
                    </p:oleObj>
                  </mc:Choice>
                  <mc:Fallback>
                    <p:oleObj name="Equation" r:id="rId4" imgW="228600" imgH="177480" progId="">
                      <p:embed/>
                      <p:pic>
                        <p:nvPicPr>
                          <p:cNvPr id="77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8940" y="3451225"/>
                            <a:ext cx="479426" cy="296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8"/>
              <p:cNvGraphicFramePr>
                <a:graphicFrameLocks noChangeAspect="1"/>
              </p:cNvGraphicFramePr>
              <p:nvPr/>
            </p:nvGraphicFramePr>
            <p:xfrm>
              <a:off x="5692775" y="3499400"/>
              <a:ext cx="2508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058" name="Equation" r:id="rId6" imgW="139680" imgH="139680" progId="">
                      <p:embed/>
                    </p:oleObj>
                  </mc:Choice>
                  <mc:Fallback>
                    <p:oleObj name="Equation" r:id="rId6" imgW="139680" imgH="139680" progId="">
                      <p:embed/>
                      <p:pic>
                        <p:nvPicPr>
                          <p:cNvPr id="7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92775" y="3499400"/>
                            <a:ext cx="2508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3"/>
              <p:cNvGraphicFramePr>
                <a:graphicFrameLocks noChangeAspect="1"/>
              </p:cNvGraphicFramePr>
              <p:nvPr/>
            </p:nvGraphicFramePr>
            <p:xfrm>
              <a:off x="6248400" y="3429000"/>
              <a:ext cx="508000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059" name="Equation" r:id="rId8" imgW="241200" imgH="393480" progId="">
                      <p:embed/>
                    </p:oleObj>
                  </mc:Choice>
                  <mc:Fallback>
                    <p:oleObj name="Equation" r:id="rId8" imgW="241200" imgH="393480" progId="">
                      <p:embed/>
                      <p:pic>
                        <p:nvPicPr>
                          <p:cNvPr id="8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3429000"/>
                            <a:ext cx="508000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4"/>
              <p:cNvGraphicFramePr>
                <a:graphicFrameLocks noChangeAspect="1"/>
              </p:cNvGraphicFramePr>
              <p:nvPr/>
            </p:nvGraphicFramePr>
            <p:xfrm>
              <a:off x="4911725" y="3392488"/>
              <a:ext cx="346075" cy="654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060" name="Equation" r:id="rId10" imgW="164880" imgH="393480" progId="">
                      <p:embed/>
                    </p:oleObj>
                  </mc:Choice>
                  <mc:Fallback>
                    <p:oleObj name="Equation" r:id="rId10" imgW="164880" imgH="393480" progId="">
                      <p:embed/>
                      <p:pic>
                        <p:nvPicPr>
                          <p:cNvPr id="81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11725" y="3392488"/>
                            <a:ext cx="346075" cy="6540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" name="Object 6"/>
              <p:cNvGraphicFramePr>
                <a:graphicFrameLocks noChangeAspect="1"/>
              </p:cNvGraphicFramePr>
              <p:nvPr/>
            </p:nvGraphicFramePr>
            <p:xfrm>
              <a:off x="3222625" y="3382963"/>
              <a:ext cx="587375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061" name="Equation" r:id="rId12" imgW="279360" imgH="393480" progId="">
                      <p:embed/>
                    </p:oleObj>
                  </mc:Choice>
                  <mc:Fallback>
                    <p:oleObj name="Equation" r:id="rId12" imgW="279360" imgH="393480" progId="">
                      <p:embed/>
                      <p:pic>
                        <p:nvPicPr>
                          <p:cNvPr id="8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22625" y="3382963"/>
                            <a:ext cx="587375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3" name="Object 6"/>
              <p:cNvGraphicFramePr>
                <a:graphicFrameLocks noChangeAspect="1"/>
              </p:cNvGraphicFramePr>
              <p:nvPr/>
            </p:nvGraphicFramePr>
            <p:xfrm>
              <a:off x="1790700" y="3429000"/>
              <a:ext cx="722313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062" name="Equation" r:id="rId14" imgW="342720" imgH="393480" progId="">
                      <p:embed/>
                    </p:oleObj>
                  </mc:Choice>
                  <mc:Fallback>
                    <p:oleObj name="Equation" r:id="rId14" imgW="342720" imgH="393480" progId="">
                      <p:embed/>
                      <p:pic>
                        <p:nvPicPr>
                          <p:cNvPr id="83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0700" y="3429000"/>
                            <a:ext cx="722313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4" name="Object 8"/>
              <p:cNvGraphicFramePr>
                <a:graphicFrameLocks noChangeAspect="1"/>
              </p:cNvGraphicFramePr>
              <p:nvPr/>
            </p:nvGraphicFramePr>
            <p:xfrm>
              <a:off x="2670175" y="3482975"/>
              <a:ext cx="4540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063" name="Equation" r:id="rId16" imgW="253800" imgH="139680" progId="">
                      <p:embed/>
                    </p:oleObj>
                  </mc:Choice>
                  <mc:Fallback>
                    <p:oleObj name="Equation" r:id="rId16" imgW="253800" imgH="139680" progId="">
                      <p:embed/>
                      <p:pic>
                        <p:nvPicPr>
                          <p:cNvPr id="8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0175" y="3482975"/>
                            <a:ext cx="4540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10"/>
              <p:cNvGraphicFramePr>
                <a:graphicFrameLocks noChangeAspect="1"/>
              </p:cNvGraphicFramePr>
              <p:nvPr/>
            </p:nvGraphicFramePr>
            <p:xfrm>
              <a:off x="1087438" y="3464476"/>
              <a:ext cx="588962" cy="296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064" name="Equation" r:id="rId18" imgW="330120" imgH="177480" progId="">
                      <p:embed/>
                    </p:oleObj>
                  </mc:Choice>
                  <mc:Fallback>
                    <p:oleObj name="Equation" r:id="rId18" imgW="330120" imgH="177480" progId="">
                      <p:embed/>
                      <p:pic>
                        <p:nvPicPr>
                          <p:cNvPr id="85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7438" y="3464476"/>
                            <a:ext cx="588962" cy="296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4" name="Freeform 63"/>
            <p:cNvSpPr/>
            <p:nvPr/>
          </p:nvSpPr>
          <p:spPr>
            <a:xfrm flipV="1">
              <a:off x="5616000" y="10800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4191000" y="1066800"/>
              <a:ext cx="1249691" cy="4648201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2772000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361718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96244" y="609600"/>
              <a:ext cx="394756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y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09029" y="838109"/>
              <a:ext cx="0" cy="496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5535595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914399" y="3465339"/>
              <a:ext cx="6839999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92685" y="3401861"/>
              <a:ext cx="384797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x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93368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83654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8401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783272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1920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334042" y="3402000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9344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4" name="TextBox 203"/>
          <p:cNvSpPr txBox="1"/>
          <p:nvPr/>
        </p:nvSpPr>
        <p:spPr>
          <a:xfrm>
            <a:off x="8686800" y="47244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pic>
        <p:nvPicPr>
          <p:cNvPr id="208" name="Picture 15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7620001" y="4724400"/>
            <a:ext cx="1143000" cy="685800"/>
          </a:xfrm>
          <a:prstGeom prst="rect">
            <a:avLst/>
          </a:prstGeom>
          <a:noFill/>
        </p:spPr>
      </p:pic>
      <p:grpSp>
        <p:nvGrpSpPr>
          <p:cNvPr id="213" name="Group 31"/>
          <p:cNvGrpSpPr>
            <a:grpSpLocks noChangeAspect="1"/>
          </p:cNvGrpSpPr>
          <p:nvPr/>
        </p:nvGrpSpPr>
        <p:grpSpPr>
          <a:xfrm>
            <a:off x="228600" y="3993607"/>
            <a:ext cx="761998" cy="730793"/>
            <a:chOff x="381000" y="1361885"/>
            <a:chExt cx="786590" cy="760671"/>
          </a:xfrm>
        </p:grpSpPr>
        <p:pic>
          <p:nvPicPr>
            <p:cNvPr id="219" name="Picture 218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21" cstate="print"/>
            <a:stretch>
              <a:fillRect/>
            </a:stretch>
          </p:blipFill>
          <p:spPr bwMode="auto">
            <a:xfrm>
              <a:off x="381000" y="1361885"/>
              <a:ext cx="514348" cy="760671"/>
            </a:xfrm>
            <a:prstGeom prst="rect">
              <a:avLst/>
            </a:prstGeom>
            <a:noFill/>
          </p:spPr>
        </p:pic>
        <p:pic>
          <p:nvPicPr>
            <p:cNvPr id="221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82981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228" name="TextBox 227"/>
          <p:cNvSpPr txBox="1"/>
          <p:nvPr/>
        </p:nvSpPr>
        <p:spPr>
          <a:xfrm>
            <a:off x="2895600" y="4108847"/>
            <a:ext cx="1447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dirty="0" smtClean="0">
                <a:latin typeface="Sylfaen" pitchFamily="18" charset="0"/>
              </a:rPr>
              <a:t>, </a:t>
            </a:r>
            <a:r>
              <a:rPr lang="en-CA" sz="3400" b="1" i="1" dirty="0" err="1" smtClean="0">
                <a:latin typeface="Sylfaen" pitchFamily="18" charset="0"/>
              </a:rPr>
              <a:t>երբ</a:t>
            </a:r>
            <a:r>
              <a:rPr lang="en-CA" sz="3400" b="1" dirty="0" smtClean="0">
                <a:latin typeface="Sylfaen" pitchFamily="18" charset="0"/>
              </a:rPr>
              <a:t> </a:t>
            </a:r>
            <a:r>
              <a:rPr lang="en-CA" sz="3400" dirty="0" smtClean="0">
                <a:latin typeface="Sylfaen" pitchFamily="18" charset="0"/>
              </a:rPr>
              <a:t> </a:t>
            </a:r>
            <a:endParaRPr lang="en-CA" sz="3400" dirty="0">
              <a:latin typeface="Sylfaen" pitchFamily="18" charset="0"/>
            </a:endParaRPr>
          </a:p>
        </p:txBody>
      </p:sp>
      <p:pic>
        <p:nvPicPr>
          <p:cNvPr id="229" name="Picture 15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4191001" y="3886200"/>
            <a:ext cx="4114799" cy="1133475"/>
          </a:xfrm>
          <a:prstGeom prst="rect">
            <a:avLst/>
          </a:prstGeom>
          <a:noFill/>
        </p:spPr>
      </p:pic>
      <p:sp>
        <p:nvSpPr>
          <p:cNvPr id="230" name="TextBox 229"/>
          <p:cNvSpPr txBox="1"/>
          <p:nvPr/>
        </p:nvSpPr>
        <p:spPr>
          <a:xfrm>
            <a:off x="533400" y="50393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smtClean="0">
                <a:latin typeface="Sylfaen" pitchFamily="18" charset="0"/>
              </a:rPr>
              <a:t>(</a:t>
            </a:r>
            <a:r>
              <a:rPr lang="en-CA" sz="2800" i="1" dirty="0" err="1" smtClean="0">
                <a:latin typeface="Sylfaen" pitchFamily="18" charset="0"/>
              </a:rPr>
              <a:t>կոտանգենսը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181600" y="5562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ֆունկցիա</a:t>
            </a:r>
            <a:r>
              <a:rPr lang="en-CA" sz="2800" i="1" dirty="0" smtClean="0">
                <a:latin typeface="Sylfaen" pitchFamily="18" charset="0"/>
              </a:rPr>
              <a:t>  է)</a:t>
            </a:r>
            <a:endParaRPr lang="en-CA" sz="2800" i="1" dirty="0">
              <a:latin typeface="Sylfaen" pitchFamily="18" charset="0"/>
            </a:endParaRPr>
          </a:p>
        </p:txBody>
      </p:sp>
      <p:grpSp>
        <p:nvGrpSpPr>
          <p:cNvPr id="232" name="Group 231"/>
          <p:cNvGrpSpPr>
            <a:grpSpLocks noChangeAspect="1"/>
          </p:cNvGrpSpPr>
          <p:nvPr/>
        </p:nvGrpSpPr>
        <p:grpSpPr>
          <a:xfrm>
            <a:off x="3195638" y="4916269"/>
            <a:ext cx="3128962" cy="646331"/>
            <a:chOff x="5041445" y="4078069"/>
            <a:chExt cx="3873955" cy="646331"/>
          </a:xfrm>
        </p:grpSpPr>
        <p:graphicFrame>
          <p:nvGraphicFramePr>
            <p:cNvPr id="233" name="Object 232"/>
            <p:cNvGraphicFramePr>
              <a:graphicFrameLocks noChangeAspect="1"/>
            </p:cNvGraphicFramePr>
            <p:nvPr/>
          </p:nvGraphicFramePr>
          <p:xfrm>
            <a:off x="5041445" y="4267200"/>
            <a:ext cx="31745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65" name="Equation" r:id="rId24" imgW="139680" imgH="139680" progId="">
                    <p:embed/>
                  </p:oleObj>
                </mc:Choice>
                <mc:Fallback>
                  <p:oleObj name="Equation" r:id="rId24" imgW="139680" imgH="139680" progId="">
                    <p:embed/>
                    <p:pic>
                      <p:nvPicPr>
                        <p:cNvPr id="233" name="Object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1445" y="4267200"/>
                          <a:ext cx="317458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4" name="TextBox 233"/>
            <p:cNvSpPr txBox="1"/>
            <p:nvPr/>
          </p:nvSpPr>
          <p:spPr>
            <a:xfrm>
              <a:off x="5410200" y="4078069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-</a:t>
              </a:r>
              <a:r>
                <a:rPr lang="en-CA" sz="2800" i="1" dirty="0" err="1" smtClean="0">
                  <a:latin typeface="Sylfaen" pitchFamily="18" charset="0"/>
                </a:rPr>
                <a:t>պարբերական</a:t>
              </a:r>
              <a:r>
                <a:rPr lang="en-CA" sz="3600" i="1" dirty="0" smtClean="0">
                  <a:latin typeface="Sylfaen" pitchFamily="18" charset="0"/>
                </a:rPr>
                <a:t> </a:t>
              </a:r>
              <a:r>
                <a:rPr lang="en-CA" sz="3600" b="1" dirty="0" smtClean="0">
                  <a:latin typeface="Sylfaen" pitchFamily="18" charset="0"/>
                </a:rPr>
                <a:t> </a:t>
              </a:r>
              <a:endParaRPr lang="en-CA" sz="3600" b="1" dirty="0">
                <a:latin typeface="Sylfaen" pitchFamily="18" charset="0"/>
              </a:endParaRPr>
            </a:p>
          </p:txBody>
        </p:sp>
      </p:grpSp>
      <p:grpSp>
        <p:nvGrpSpPr>
          <p:cNvPr id="235" name="Group 144"/>
          <p:cNvGrpSpPr>
            <a:grpSpLocks/>
          </p:cNvGrpSpPr>
          <p:nvPr/>
        </p:nvGrpSpPr>
        <p:grpSpPr>
          <a:xfrm rot="10800000">
            <a:off x="5838604" y="2133600"/>
            <a:ext cx="662425" cy="92829"/>
            <a:chOff x="5715003" y="1219200"/>
            <a:chExt cx="763336" cy="97698"/>
          </a:xfrm>
        </p:grpSpPr>
        <p:grpSp>
          <p:nvGrpSpPr>
            <p:cNvPr id="236" name="Group 105"/>
            <p:cNvGrpSpPr/>
            <p:nvPr/>
          </p:nvGrpSpPr>
          <p:grpSpPr>
            <a:xfrm>
              <a:off x="5715003" y="1219200"/>
              <a:ext cx="700427" cy="58800"/>
              <a:chOff x="2284766" y="2413112"/>
              <a:chExt cx="1563672" cy="58800"/>
            </a:xfrm>
          </p:grpSpPr>
          <p:grpSp>
            <p:nvGrpSpPr>
              <p:cNvPr id="238" name="Group 40"/>
              <p:cNvGrpSpPr/>
              <p:nvPr/>
            </p:nvGrpSpPr>
            <p:grpSpPr>
              <a:xfrm>
                <a:off x="2284766" y="2448000"/>
                <a:ext cx="1563672" cy="2960"/>
                <a:chOff x="2284760" y="2448000"/>
                <a:chExt cx="944140" cy="2960"/>
              </a:xfrm>
            </p:grpSpPr>
            <p:grpSp>
              <p:nvGrpSpPr>
                <p:cNvPr id="241" name="Group 23"/>
                <p:cNvGrpSpPr/>
                <p:nvPr/>
              </p:nvGrpSpPr>
              <p:grpSpPr>
                <a:xfrm>
                  <a:off x="2284760" y="2450960"/>
                  <a:ext cx="865800" cy="0"/>
                  <a:chOff x="2284760" y="2450960"/>
                  <a:chExt cx="865800" cy="0"/>
                </a:xfrm>
              </p:grpSpPr>
              <p:cxnSp>
                <p:nvCxnSpPr>
                  <p:cNvPr id="243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Straight Connector 243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Straight Connector 247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Straight Connector 249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Connector 250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Straight Connector 251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2" name="Straight Connector 241"/>
                <p:cNvCxnSpPr/>
                <p:nvPr/>
              </p:nvCxnSpPr>
              <p:spPr>
                <a:xfrm rot="18900000">
                  <a:off x="3048901" y="2448000"/>
                  <a:ext cx="179999" cy="0"/>
                </a:xfrm>
                <a:prstGeom prst="line">
                  <a:avLst/>
                </a:prstGeom>
                <a:ln w="15875">
                  <a:solidFill>
                    <a:srgbClr val="2BB4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9" name="Straight Connector 238"/>
              <p:cNvCxnSpPr/>
              <p:nvPr/>
            </p:nvCxnSpPr>
            <p:spPr>
              <a:xfrm rot="18900000">
                <a:off x="3701592" y="2471912"/>
                <a:ext cx="143997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7" name="Oval 236"/>
            <p:cNvSpPr/>
            <p:nvPr/>
          </p:nvSpPr>
          <p:spPr>
            <a:xfrm>
              <a:off x="6374629" y="1223398"/>
              <a:ext cx="103710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3" name="Group 144"/>
          <p:cNvGrpSpPr>
            <a:grpSpLocks/>
          </p:cNvGrpSpPr>
          <p:nvPr/>
        </p:nvGrpSpPr>
        <p:grpSpPr>
          <a:xfrm rot="10800000">
            <a:off x="2196000" y="2133600"/>
            <a:ext cx="662425" cy="92829"/>
            <a:chOff x="5715003" y="1219200"/>
            <a:chExt cx="763336" cy="97698"/>
          </a:xfrm>
        </p:grpSpPr>
        <p:grpSp>
          <p:nvGrpSpPr>
            <p:cNvPr id="254" name="Group 105"/>
            <p:cNvGrpSpPr/>
            <p:nvPr/>
          </p:nvGrpSpPr>
          <p:grpSpPr>
            <a:xfrm>
              <a:off x="5715003" y="1219200"/>
              <a:ext cx="700427" cy="58800"/>
              <a:chOff x="2284766" y="2413112"/>
              <a:chExt cx="1563672" cy="58800"/>
            </a:xfrm>
          </p:grpSpPr>
          <p:grpSp>
            <p:nvGrpSpPr>
              <p:cNvPr id="256" name="Group 40"/>
              <p:cNvGrpSpPr/>
              <p:nvPr/>
            </p:nvGrpSpPr>
            <p:grpSpPr>
              <a:xfrm>
                <a:off x="2284766" y="2448000"/>
                <a:ext cx="1563672" cy="2960"/>
                <a:chOff x="2284760" y="2448000"/>
                <a:chExt cx="944140" cy="2960"/>
              </a:xfrm>
            </p:grpSpPr>
            <p:grpSp>
              <p:nvGrpSpPr>
                <p:cNvPr id="259" name="Group 23"/>
                <p:cNvGrpSpPr/>
                <p:nvPr/>
              </p:nvGrpSpPr>
              <p:grpSpPr>
                <a:xfrm>
                  <a:off x="2284760" y="2450960"/>
                  <a:ext cx="865800" cy="0"/>
                  <a:chOff x="2284760" y="2450960"/>
                  <a:chExt cx="865800" cy="0"/>
                </a:xfrm>
              </p:grpSpPr>
              <p:cxnSp>
                <p:nvCxnSpPr>
                  <p:cNvPr id="261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Straight Connector 266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Straight Connector 267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Connector 268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Straight Connector 269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0" name="Straight Connector 259"/>
                <p:cNvCxnSpPr/>
                <p:nvPr/>
              </p:nvCxnSpPr>
              <p:spPr>
                <a:xfrm rot="18900000">
                  <a:off x="3048901" y="2448000"/>
                  <a:ext cx="179999" cy="0"/>
                </a:xfrm>
                <a:prstGeom prst="line">
                  <a:avLst/>
                </a:prstGeom>
                <a:ln w="15875">
                  <a:solidFill>
                    <a:srgbClr val="2BB4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7" name="Straight Connector 256"/>
              <p:cNvCxnSpPr/>
              <p:nvPr/>
            </p:nvCxnSpPr>
            <p:spPr>
              <a:xfrm rot="18900000">
                <a:off x="3701592" y="2471912"/>
                <a:ext cx="143997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Oval 254"/>
            <p:cNvSpPr/>
            <p:nvPr/>
          </p:nvSpPr>
          <p:spPr>
            <a:xfrm>
              <a:off x="6374629" y="1223398"/>
              <a:ext cx="103710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71" name="Group 144"/>
          <p:cNvGrpSpPr>
            <a:grpSpLocks/>
          </p:cNvGrpSpPr>
          <p:nvPr/>
        </p:nvGrpSpPr>
        <p:grpSpPr>
          <a:xfrm rot="10800000">
            <a:off x="3384000" y="2133600"/>
            <a:ext cx="662429" cy="92829"/>
            <a:chOff x="5715003" y="1219200"/>
            <a:chExt cx="763340" cy="97698"/>
          </a:xfrm>
        </p:grpSpPr>
        <p:grpSp>
          <p:nvGrpSpPr>
            <p:cNvPr id="272" name="Group 105"/>
            <p:cNvGrpSpPr/>
            <p:nvPr/>
          </p:nvGrpSpPr>
          <p:grpSpPr>
            <a:xfrm>
              <a:off x="5715003" y="1219200"/>
              <a:ext cx="700427" cy="58800"/>
              <a:chOff x="2284766" y="2413112"/>
              <a:chExt cx="1563672" cy="58800"/>
            </a:xfrm>
          </p:grpSpPr>
          <p:grpSp>
            <p:nvGrpSpPr>
              <p:cNvPr id="274" name="Group 273"/>
              <p:cNvGrpSpPr/>
              <p:nvPr/>
            </p:nvGrpSpPr>
            <p:grpSpPr>
              <a:xfrm>
                <a:off x="2284766" y="2448000"/>
                <a:ext cx="1563672" cy="2960"/>
                <a:chOff x="2284760" y="2448000"/>
                <a:chExt cx="944140" cy="2960"/>
              </a:xfrm>
            </p:grpSpPr>
            <p:grpSp>
              <p:nvGrpSpPr>
                <p:cNvPr id="277" name="Group 23"/>
                <p:cNvGrpSpPr/>
                <p:nvPr/>
              </p:nvGrpSpPr>
              <p:grpSpPr>
                <a:xfrm>
                  <a:off x="2284760" y="2450960"/>
                  <a:ext cx="865800" cy="0"/>
                  <a:chOff x="2284760" y="2450960"/>
                  <a:chExt cx="865800" cy="0"/>
                </a:xfrm>
              </p:grpSpPr>
              <p:cxnSp>
                <p:nvCxnSpPr>
                  <p:cNvPr id="279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0" name="Straight Connector 279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Straight Connector 280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Connector 281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Straight Connector 282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Straight Connector 283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Straight Connector 285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Straight Connector 286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8" name="Straight Connector 277"/>
                <p:cNvCxnSpPr/>
                <p:nvPr/>
              </p:nvCxnSpPr>
              <p:spPr>
                <a:xfrm rot="18900000">
                  <a:off x="3048901" y="2448000"/>
                  <a:ext cx="179999" cy="0"/>
                </a:xfrm>
                <a:prstGeom prst="line">
                  <a:avLst/>
                </a:prstGeom>
                <a:ln w="15875">
                  <a:solidFill>
                    <a:srgbClr val="2BB4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5" name="Straight Connector 274"/>
              <p:cNvCxnSpPr/>
              <p:nvPr/>
            </p:nvCxnSpPr>
            <p:spPr>
              <a:xfrm rot="18900000">
                <a:off x="3701592" y="2471912"/>
                <a:ext cx="143997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3" name="Oval 272"/>
            <p:cNvSpPr/>
            <p:nvPr/>
          </p:nvSpPr>
          <p:spPr>
            <a:xfrm>
              <a:off x="6374633" y="1223398"/>
              <a:ext cx="103710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89" name="Group 144"/>
          <p:cNvGrpSpPr>
            <a:grpSpLocks/>
          </p:cNvGrpSpPr>
          <p:nvPr/>
        </p:nvGrpSpPr>
        <p:grpSpPr>
          <a:xfrm rot="10800000">
            <a:off x="4608000" y="2133600"/>
            <a:ext cx="662429" cy="92829"/>
            <a:chOff x="5715003" y="1219200"/>
            <a:chExt cx="763340" cy="97698"/>
          </a:xfrm>
        </p:grpSpPr>
        <p:grpSp>
          <p:nvGrpSpPr>
            <p:cNvPr id="290" name="Group 105"/>
            <p:cNvGrpSpPr/>
            <p:nvPr/>
          </p:nvGrpSpPr>
          <p:grpSpPr>
            <a:xfrm>
              <a:off x="5715003" y="1219200"/>
              <a:ext cx="700427" cy="58800"/>
              <a:chOff x="2284766" y="2413112"/>
              <a:chExt cx="1563672" cy="58800"/>
            </a:xfrm>
          </p:grpSpPr>
          <p:grpSp>
            <p:nvGrpSpPr>
              <p:cNvPr id="292" name="Group 40"/>
              <p:cNvGrpSpPr/>
              <p:nvPr/>
            </p:nvGrpSpPr>
            <p:grpSpPr>
              <a:xfrm>
                <a:off x="2284766" y="2448000"/>
                <a:ext cx="1563672" cy="2960"/>
                <a:chOff x="2284760" y="2448000"/>
                <a:chExt cx="944140" cy="2960"/>
              </a:xfrm>
            </p:grpSpPr>
            <p:grpSp>
              <p:nvGrpSpPr>
                <p:cNvPr id="295" name="Group 23"/>
                <p:cNvGrpSpPr/>
                <p:nvPr/>
              </p:nvGrpSpPr>
              <p:grpSpPr>
                <a:xfrm>
                  <a:off x="2284760" y="2450960"/>
                  <a:ext cx="865800" cy="0"/>
                  <a:chOff x="2284760" y="2450960"/>
                  <a:chExt cx="865800" cy="0"/>
                </a:xfrm>
              </p:grpSpPr>
              <p:cxnSp>
                <p:nvCxnSpPr>
                  <p:cNvPr id="297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9" name="Straight Connector 298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0" name="Straight Connector 299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Straight Connector 300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Straight Connector 301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3" name="Straight Connector 302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Straight Connector 303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Straight Connector 304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Straight Connector 305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6" name="Straight Connector 295"/>
                <p:cNvCxnSpPr/>
                <p:nvPr/>
              </p:nvCxnSpPr>
              <p:spPr>
                <a:xfrm rot="18900000">
                  <a:off x="3048901" y="2448000"/>
                  <a:ext cx="179999" cy="0"/>
                </a:xfrm>
                <a:prstGeom prst="line">
                  <a:avLst/>
                </a:prstGeom>
                <a:ln w="15875">
                  <a:solidFill>
                    <a:srgbClr val="2BB4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3" name="Straight Connector 292"/>
              <p:cNvCxnSpPr/>
              <p:nvPr/>
            </p:nvCxnSpPr>
            <p:spPr>
              <a:xfrm rot="18900000">
                <a:off x="3701592" y="2471912"/>
                <a:ext cx="143997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1" name="Oval 290"/>
            <p:cNvSpPr/>
            <p:nvPr/>
          </p:nvSpPr>
          <p:spPr>
            <a:xfrm>
              <a:off x="6374633" y="1223398"/>
              <a:ext cx="103710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297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9740" name="Picture 12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990600" y="4114801"/>
            <a:ext cx="1981200" cy="685800"/>
          </a:xfrm>
          <a:prstGeom prst="rect">
            <a:avLst/>
          </a:prstGeom>
          <a:noFill/>
        </p:spPr>
      </p:pic>
      <p:sp>
        <p:nvSpPr>
          <p:cNvPr id="311" name="TextBox 310"/>
          <p:cNvSpPr txBox="1"/>
          <p:nvPr/>
        </p:nvSpPr>
        <p:spPr>
          <a:xfrm>
            <a:off x="8153400" y="4191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cxnSp>
        <p:nvCxnSpPr>
          <p:cNvPr id="312" name="Straight Connector 311"/>
          <p:cNvCxnSpPr/>
          <p:nvPr/>
        </p:nvCxnSpPr>
        <p:spPr>
          <a:xfrm>
            <a:off x="5410200" y="4648200"/>
            <a:ext cx="685800" cy="0"/>
          </a:xfrm>
          <a:prstGeom prst="line">
            <a:avLst/>
          </a:prstGeom>
          <a:ln w="38100">
            <a:solidFill>
              <a:srgbClr val="EA0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7391400" y="4648200"/>
            <a:ext cx="685800" cy="0"/>
          </a:xfrm>
          <a:prstGeom prst="line">
            <a:avLst/>
          </a:prstGeom>
          <a:ln w="38100">
            <a:solidFill>
              <a:srgbClr val="EA0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8" name="Picture 11" descr="C:\Users\naira\Desktop\Tangens-2222.png"/>
          <p:cNvPicPr preferRelativeResize="0">
            <a:picLocks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 r="52459" b="49206"/>
          <a:stretch>
            <a:fillRect/>
          </a:stretch>
        </p:blipFill>
        <p:spPr bwMode="auto">
          <a:xfrm>
            <a:off x="3474000" y="360000"/>
            <a:ext cx="576000" cy="1854000"/>
          </a:xfrm>
          <a:prstGeom prst="rect">
            <a:avLst/>
          </a:prstGeom>
          <a:noFill/>
        </p:spPr>
      </p:pic>
      <p:pic>
        <p:nvPicPr>
          <p:cNvPr id="319" name="Picture 11" descr="C:\Users\naira\Desktop\Tangens-2222.png"/>
          <p:cNvPicPr preferRelativeResize="0">
            <a:picLocks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 r="52459" b="49206"/>
          <a:stretch>
            <a:fillRect/>
          </a:stretch>
        </p:blipFill>
        <p:spPr bwMode="auto">
          <a:xfrm>
            <a:off x="2268000" y="360000"/>
            <a:ext cx="576000" cy="1854000"/>
          </a:xfrm>
          <a:prstGeom prst="rect">
            <a:avLst/>
          </a:prstGeom>
          <a:noFill/>
        </p:spPr>
      </p:pic>
      <p:pic>
        <p:nvPicPr>
          <p:cNvPr id="320" name="Picture 11" descr="C:\Users\naira\Desktop\Tangens-2222.png"/>
          <p:cNvPicPr preferRelativeResize="0">
            <a:picLocks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 r="52459" b="49206"/>
          <a:stretch>
            <a:fillRect/>
          </a:stretch>
        </p:blipFill>
        <p:spPr bwMode="auto">
          <a:xfrm>
            <a:off x="4681800" y="378000"/>
            <a:ext cx="576000" cy="1836000"/>
          </a:xfrm>
          <a:prstGeom prst="rect">
            <a:avLst/>
          </a:prstGeom>
          <a:noFill/>
        </p:spPr>
      </p:pic>
      <p:pic>
        <p:nvPicPr>
          <p:cNvPr id="321" name="Picture 11" descr="C:\Users\naira\Desktop\Tangens-2222.png"/>
          <p:cNvPicPr preferRelativeResize="0">
            <a:picLocks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 r="52459" b="49206"/>
          <a:stretch>
            <a:fillRect/>
          </a:stretch>
        </p:blipFill>
        <p:spPr bwMode="auto">
          <a:xfrm>
            <a:off x="5911200" y="360000"/>
            <a:ext cx="558000" cy="1854000"/>
          </a:xfrm>
          <a:prstGeom prst="rect">
            <a:avLst/>
          </a:prstGeom>
          <a:noFill/>
        </p:spPr>
      </p:pic>
      <p:sp>
        <p:nvSpPr>
          <p:cNvPr id="307" name="Oval 306"/>
          <p:cNvSpPr>
            <a:spLocks noChangeAspect="1"/>
          </p:cNvSpPr>
          <p:nvPr/>
        </p:nvSpPr>
        <p:spPr>
          <a:xfrm>
            <a:off x="2769720" y="2142000"/>
            <a:ext cx="98280" cy="982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" name="Oval 307"/>
          <p:cNvSpPr>
            <a:spLocks noChangeAspect="1"/>
          </p:cNvSpPr>
          <p:nvPr/>
        </p:nvSpPr>
        <p:spPr>
          <a:xfrm>
            <a:off x="3978000" y="2142000"/>
            <a:ext cx="98280" cy="982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9" name="Oval 308"/>
          <p:cNvSpPr>
            <a:spLocks noChangeAspect="1"/>
          </p:cNvSpPr>
          <p:nvPr/>
        </p:nvSpPr>
        <p:spPr>
          <a:xfrm>
            <a:off x="6426000" y="2142000"/>
            <a:ext cx="98280" cy="982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0" name="Oval 309"/>
          <p:cNvSpPr>
            <a:spLocks noChangeAspect="1"/>
          </p:cNvSpPr>
          <p:nvPr/>
        </p:nvSpPr>
        <p:spPr>
          <a:xfrm>
            <a:off x="5220000" y="2142000"/>
            <a:ext cx="98280" cy="982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65829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1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1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1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 tmFilter="0,0; .5, 1; 1, 1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 tmFilter="0,0; .5, 1; 1, 1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228" grpId="0"/>
      <p:bldP spid="230" grpId="0"/>
      <p:bldP spid="230" grpId="1"/>
      <p:bldP spid="231" grpId="0"/>
      <p:bldP spid="231" grpId="1"/>
      <p:bldP spid="311" grpId="0"/>
      <p:bldP spid="307" grpId="0" animBg="1"/>
      <p:bldP spid="308" grpId="0" animBg="1"/>
      <p:bldP spid="309" grpId="0" animBg="1"/>
      <p:bldP spid="3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7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8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9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 rot="10800000">
            <a:off x="8001000" y="5689199"/>
            <a:ext cx="1066800" cy="10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70"/>
          <p:cNvGrpSpPr/>
          <p:nvPr/>
        </p:nvGrpSpPr>
        <p:grpSpPr>
          <a:xfrm>
            <a:off x="1728000" y="0"/>
            <a:ext cx="6156000" cy="3996000"/>
            <a:chOff x="706438" y="609600"/>
            <a:chExt cx="7171044" cy="5196509"/>
          </a:xfrm>
        </p:grpSpPr>
        <p:grpSp>
          <p:nvGrpSpPr>
            <p:cNvPr id="16" name="Group 74"/>
            <p:cNvGrpSpPr/>
            <p:nvPr/>
          </p:nvGrpSpPr>
          <p:grpSpPr>
            <a:xfrm>
              <a:off x="706438" y="3384000"/>
              <a:ext cx="6330928" cy="701674"/>
              <a:chOff x="1087438" y="3382963"/>
              <a:chExt cx="6330928" cy="701674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143772" y="3400963"/>
                <a:ext cx="422640" cy="44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  <p:graphicFrame>
            <p:nvGraphicFramePr>
              <p:cNvPr id="77" name="Object 7"/>
              <p:cNvGraphicFramePr>
                <a:graphicFrameLocks noChangeAspect="1"/>
              </p:cNvGraphicFramePr>
              <p:nvPr/>
            </p:nvGraphicFramePr>
            <p:xfrm>
              <a:off x="6938940" y="3451225"/>
              <a:ext cx="479426" cy="296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074" name="Equation" r:id="rId4" imgW="228600" imgH="177480" progId="">
                      <p:embed/>
                    </p:oleObj>
                  </mc:Choice>
                  <mc:Fallback>
                    <p:oleObj name="Equation" r:id="rId4" imgW="228600" imgH="177480" progId="">
                      <p:embed/>
                      <p:pic>
                        <p:nvPicPr>
                          <p:cNvPr id="77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8940" y="3451225"/>
                            <a:ext cx="479426" cy="296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8"/>
              <p:cNvGraphicFramePr>
                <a:graphicFrameLocks noChangeAspect="1"/>
              </p:cNvGraphicFramePr>
              <p:nvPr/>
            </p:nvGraphicFramePr>
            <p:xfrm>
              <a:off x="5692775" y="3499400"/>
              <a:ext cx="2508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075" name="Equation" r:id="rId6" imgW="139680" imgH="139680" progId="">
                      <p:embed/>
                    </p:oleObj>
                  </mc:Choice>
                  <mc:Fallback>
                    <p:oleObj name="Equation" r:id="rId6" imgW="139680" imgH="139680" progId="">
                      <p:embed/>
                      <p:pic>
                        <p:nvPicPr>
                          <p:cNvPr id="7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92775" y="3499400"/>
                            <a:ext cx="2508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3"/>
              <p:cNvGraphicFramePr>
                <a:graphicFrameLocks noChangeAspect="1"/>
              </p:cNvGraphicFramePr>
              <p:nvPr/>
            </p:nvGraphicFramePr>
            <p:xfrm>
              <a:off x="6248400" y="3429000"/>
              <a:ext cx="508000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076" name="Equation" r:id="rId8" imgW="241200" imgH="393480" progId="">
                      <p:embed/>
                    </p:oleObj>
                  </mc:Choice>
                  <mc:Fallback>
                    <p:oleObj name="Equation" r:id="rId8" imgW="241200" imgH="393480" progId="">
                      <p:embed/>
                      <p:pic>
                        <p:nvPicPr>
                          <p:cNvPr id="8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3429000"/>
                            <a:ext cx="508000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4"/>
              <p:cNvGraphicFramePr>
                <a:graphicFrameLocks noChangeAspect="1"/>
              </p:cNvGraphicFramePr>
              <p:nvPr/>
            </p:nvGraphicFramePr>
            <p:xfrm>
              <a:off x="4911725" y="3392488"/>
              <a:ext cx="346075" cy="654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077" name="Equation" r:id="rId10" imgW="164880" imgH="393480" progId="">
                      <p:embed/>
                    </p:oleObj>
                  </mc:Choice>
                  <mc:Fallback>
                    <p:oleObj name="Equation" r:id="rId10" imgW="164880" imgH="393480" progId="">
                      <p:embed/>
                      <p:pic>
                        <p:nvPicPr>
                          <p:cNvPr id="81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11725" y="3392488"/>
                            <a:ext cx="346075" cy="6540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" name="Object 6"/>
              <p:cNvGraphicFramePr>
                <a:graphicFrameLocks noChangeAspect="1"/>
              </p:cNvGraphicFramePr>
              <p:nvPr/>
            </p:nvGraphicFramePr>
            <p:xfrm>
              <a:off x="3222625" y="3382963"/>
              <a:ext cx="587375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078" name="Equation" r:id="rId12" imgW="279360" imgH="393480" progId="">
                      <p:embed/>
                    </p:oleObj>
                  </mc:Choice>
                  <mc:Fallback>
                    <p:oleObj name="Equation" r:id="rId12" imgW="279360" imgH="393480" progId="">
                      <p:embed/>
                      <p:pic>
                        <p:nvPicPr>
                          <p:cNvPr id="8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22625" y="3382963"/>
                            <a:ext cx="587375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3" name="Object 6"/>
              <p:cNvGraphicFramePr>
                <a:graphicFrameLocks noChangeAspect="1"/>
              </p:cNvGraphicFramePr>
              <p:nvPr/>
            </p:nvGraphicFramePr>
            <p:xfrm>
              <a:off x="1790700" y="3429000"/>
              <a:ext cx="722313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079" name="Equation" r:id="rId14" imgW="342720" imgH="393480" progId="">
                      <p:embed/>
                    </p:oleObj>
                  </mc:Choice>
                  <mc:Fallback>
                    <p:oleObj name="Equation" r:id="rId14" imgW="342720" imgH="393480" progId="">
                      <p:embed/>
                      <p:pic>
                        <p:nvPicPr>
                          <p:cNvPr id="83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0700" y="3429000"/>
                            <a:ext cx="722313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4" name="Object 8"/>
              <p:cNvGraphicFramePr>
                <a:graphicFrameLocks noChangeAspect="1"/>
              </p:cNvGraphicFramePr>
              <p:nvPr/>
            </p:nvGraphicFramePr>
            <p:xfrm>
              <a:off x="2670175" y="3482975"/>
              <a:ext cx="4540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080" name="Equation" r:id="rId16" imgW="253800" imgH="139680" progId="">
                      <p:embed/>
                    </p:oleObj>
                  </mc:Choice>
                  <mc:Fallback>
                    <p:oleObj name="Equation" r:id="rId16" imgW="253800" imgH="139680" progId="">
                      <p:embed/>
                      <p:pic>
                        <p:nvPicPr>
                          <p:cNvPr id="8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0175" y="3482975"/>
                            <a:ext cx="4540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10"/>
              <p:cNvGraphicFramePr>
                <a:graphicFrameLocks noChangeAspect="1"/>
              </p:cNvGraphicFramePr>
              <p:nvPr/>
            </p:nvGraphicFramePr>
            <p:xfrm>
              <a:off x="1087438" y="3464476"/>
              <a:ext cx="588962" cy="296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081" name="Equation" r:id="rId18" imgW="330120" imgH="177480" progId="">
                      <p:embed/>
                    </p:oleObj>
                  </mc:Choice>
                  <mc:Fallback>
                    <p:oleObj name="Equation" r:id="rId18" imgW="330120" imgH="177480" progId="">
                      <p:embed/>
                      <p:pic>
                        <p:nvPicPr>
                          <p:cNvPr id="85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7438" y="3464476"/>
                            <a:ext cx="588962" cy="296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4" name="Freeform 63"/>
            <p:cNvSpPr/>
            <p:nvPr/>
          </p:nvSpPr>
          <p:spPr>
            <a:xfrm flipV="1">
              <a:off x="5616000" y="1082436"/>
              <a:ext cx="1229082" cy="4648201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4191000" y="1066800"/>
              <a:ext cx="1249691" cy="4648201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2772000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361718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96244" y="609600"/>
              <a:ext cx="394756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y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09029" y="838109"/>
              <a:ext cx="0" cy="496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5535595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914399" y="3465339"/>
              <a:ext cx="6839999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92685" y="3401861"/>
              <a:ext cx="384797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x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93368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83654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8401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783272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1920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334042" y="3402000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9344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4" name="TextBox 203"/>
          <p:cNvSpPr txBox="1"/>
          <p:nvPr/>
        </p:nvSpPr>
        <p:spPr>
          <a:xfrm>
            <a:off x="8686800" y="47244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pic>
        <p:nvPicPr>
          <p:cNvPr id="208" name="Picture 15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7620001" y="4724400"/>
            <a:ext cx="1143000" cy="685800"/>
          </a:xfrm>
          <a:prstGeom prst="rect">
            <a:avLst/>
          </a:prstGeom>
          <a:noFill/>
        </p:spPr>
      </p:pic>
      <p:grpSp>
        <p:nvGrpSpPr>
          <p:cNvPr id="17" name="Group 31"/>
          <p:cNvGrpSpPr>
            <a:grpSpLocks noChangeAspect="1"/>
          </p:cNvGrpSpPr>
          <p:nvPr/>
        </p:nvGrpSpPr>
        <p:grpSpPr>
          <a:xfrm>
            <a:off x="228600" y="3993607"/>
            <a:ext cx="761998" cy="730793"/>
            <a:chOff x="381000" y="1361885"/>
            <a:chExt cx="786590" cy="760671"/>
          </a:xfrm>
        </p:grpSpPr>
        <p:pic>
          <p:nvPicPr>
            <p:cNvPr id="219" name="Picture 218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21" cstate="print"/>
            <a:stretch>
              <a:fillRect/>
            </a:stretch>
          </p:blipFill>
          <p:spPr bwMode="auto">
            <a:xfrm>
              <a:off x="381000" y="1361885"/>
              <a:ext cx="514348" cy="760671"/>
            </a:xfrm>
            <a:prstGeom prst="rect">
              <a:avLst/>
            </a:prstGeom>
            <a:noFill/>
          </p:spPr>
        </p:pic>
        <p:pic>
          <p:nvPicPr>
            <p:cNvPr id="221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82981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228" name="TextBox 227"/>
          <p:cNvSpPr txBox="1"/>
          <p:nvPr/>
        </p:nvSpPr>
        <p:spPr>
          <a:xfrm>
            <a:off x="2895600" y="4108847"/>
            <a:ext cx="1447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dirty="0" smtClean="0">
                <a:latin typeface="Sylfaen" pitchFamily="18" charset="0"/>
              </a:rPr>
              <a:t>, </a:t>
            </a:r>
            <a:r>
              <a:rPr lang="en-CA" sz="3400" b="1" i="1" dirty="0" err="1" smtClean="0">
                <a:latin typeface="Sylfaen" pitchFamily="18" charset="0"/>
              </a:rPr>
              <a:t>երբ</a:t>
            </a:r>
            <a:r>
              <a:rPr lang="en-CA" sz="3400" b="1" dirty="0" smtClean="0">
                <a:latin typeface="Sylfaen" pitchFamily="18" charset="0"/>
              </a:rPr>
              <a:t> </a:t>
            </a:r>
            <a:r>
              <a:rPr lang="en-CA" sz="3400" dirty="0" smtClean="0">
                <a:latin typeface="Sylfaen" pitchFamily="18" charset="0"/>
              </a:rPr>
              <a:t> </a:t>
            </a:r>
            <a:endParaRPr lang="en-CA" sz="3400" dirty="0">
              <a:latin typeface="Sylfaen" pitchFamily="18" charset="0"/>
            </a:endParaRPr>
          </a:p>
        </p:txBody>
      </p:sp>
      <p:pic>
        <p:nvPicPr>
          <p:cNvPr id="229" name="Picture 15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4191001" y="3886200"/>
            <a:ext cx="4114799" cy="1133475"/>
          </a:xfrm>
          <a:prstGeom prst="rect">
            <a:avLst/>
          </a:prstGeom>
          <a:noFill/>
        </p:spPr>
      </p:pic>
      <p:grpSp>
        <p:nvGrpSpPr>
          <p:cNvPr id="19" name="Group 144"/>
          <p:cNvGrpSpPr>
            <a:grpSpLocks/>
          </p:cNvGrpSpPr>
          <p:nvPr/>
        </p:nvGrpSpPr>
        <p:grpSpPr>
          <a:xfrm>
            <a:off x="6462004" y="2142000"/>
            <a:ext cx="662425" cy="92829"/>
            <a:chOff x="5715003" y="1219200"/>
            <a:chExt cx="763336" cy="97698"/>
          </a:xfrm>
        </p:grpSpPr>
        <p:grpSp>
          <p:nvGrpSpPr>
            <p:cNvPr id="20" name="Group 105"/>
            <p:cNvGrpSpPr/>
            <p:nvPr/>
          </p:nvGrpSpPr>
          <p:grpSpPr>
            <a:xfrm>
              <a:off x="5715003" y="1219200"/>
              <a:ext cx="700427" cy="58800"/>
              <a:chOff x="2284766" y="2413112"/>
              <a:chExt cx="1563672" cy="58800"/>
            </a:xfrm>
          </p:grpSpPr>
          <p:grpSp>
            <p:nvGrpSpPr>
              <p:cNvPr id="21" name="Group 40"/>
              <p:cNvGrpSpPr/>
              <p:nvPr/>
            </p:nvGrpSpPr>
            <p:grpSpPr>
              <a:xfrm>
                <a:off x="2284766" y="2448000"/>
                <a:ext cx="1563672" cy="2960"/>
                <a:chOff x="2284760" y="2448000"/>
                <a:chExt cx="944140" cy="2960"/>
              </a:xfrm>
            </p:grpSpPr>
            <p:grpSp>
              <p:nvGrpSpPr>
                <p:cNvPr id="26" name="Group 23"/>
                <p:cNvGrpSpPr/>
                <p:nvPr/>
              </p:nvGrpSpPr>
              <p:grpSpPr>
                <a:xfrm>
                  <a:off x="2284760" y="2450960"/>
                  <a:ext cx="865800" cy="0"/>
                  <a:chOff x="2284760" y="2450960"/>
                  <a:chExt cx="865800" cy="0"/>
                </a:xfrm>
              </p:grpSpPr>
              <p:cxnSp>
                <p:nvCxnSpPr>
                  <p:cNvPr id="243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Straight Connector 243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Straight Connector 247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Straight Connector 249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Connector 250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Straight Connector 251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2" name="Straight Connector 241"/>
                <p:cNvCxnSpPr/>
                <p:nvPr/>
              </p:nvCxnSpPr>
              <p:spPr>
                <a:xfrm rot="18900000">
                  <a:off x="3048901" y="2448000"/>
                  <a:ext cx="179999" cy="0"/>
                </a:xfrm>
                <a:prstGeom prst="line">
                  <a:avLst/>
                </a:prstGeom>
                <a:ln w="15875">
                  <a:solidFill>
                    <a:srgbClr val="2BB4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9" name="Straight Connector 238"/>
              <p:cNvCxnSpPr/>
              <p:nvPr/>
            </p:nvCxnSpPr>
            <p:spPr>
              <a:xfrm rot="18900000">
                <a:off x="3701592" y="2471912"/>
                <a:ext cx="143997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7" name="Oval 236"/>
            <p:cNvSpPr/>
            <p:nvPr/>
          </p:nvSpPr>
          <p:spPr>
            <a:xfrm>
              <a:off x="6374629" y="1223398"/>
              <a:ext cx="103710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7" name="Group 144"/>
          <p:cNvGrpSpPr>
            <a:grpSpLocks/>
          </p:cNvGrpSpPr>
          <p:nvPr/>
        </p:nvGrpSpPr>
        <p:grpSpPr>
          <a:xfrm>
            <a:off x="2819400" y="2142000"/>
            <a:ext cx="654600" cy="92829"/>
            <a:chOff x="5715003" y="1219200"/>
            <a:chExt cx="754319" cy="97698"/>
          </a:xfrm>
        </p:grpSpPr>
        <p:grpSp>
          <p:nvGrpSpPr>
            <p:cNvPr id="28" name="Group 105"/>
            <p:cNvGrpSpPr/>
            <p:nvPr/>
          </p:nvGrpSpPr>
          <p:grpSpPr>
            <a:xfrm>
              <a:off x="5715003" y="1219200"/>
              <a:ext cx="700427" cy="58800"/>
              <a:chOff x="2284766" y="2413112"/>
              <a:chExt cx="1563672" cy="58800"/>
            </a:xfrm>
          </p:grpSpPr>
          <p:grpSp>
            <p:nvGrpSpPr>
              <p:cNvPr id="30" name="Group 40"/>
              <p:cNvGrpSpPr/>
              <p:nvPr/>
            </p:nvGrpSpPr>
            <p:grpSpPr>
              <a:xfrm>
                <a:off x="2284766" y="2448000"/>
                <a:ext cx="1563672" cy="2960"/>
                <a:chOff x="2284760" y="2448000"/>
                <a:chExt cx="944140" cy="2960"/>
              </a:xfrm>
            </p:grpSpPr>
            <p:grpSp>
              <p:nvGrpSpPr>
                <p:cNvPr id="31" name="Group 23"/>
                <p:cNvGrpSpPr/>
                <p:nvPr/>
              </p:nvGrpSpPr>
              <p:grpSpPr>
                <a:xfrm>
                  <a:off x="2284760" y="2450960"/>
                  <a:ext cx="865800" cy="0"/>
                  <a:chOff x="2284760" y="2450960"/>
                  <a:chExt cx="865800" cy="0"/>
                </a:xfrm>
              </p:grpSpPr>
              <p:cxnSp>
                <p:nvCxnSpPr>
                  <p:cNvPr id="261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Straight Connector 266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Straight Connector 267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Connector 268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Straight Connector 269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0" name="Straight Connector 259"/>
                <p:cNvCxnSpPr/>
                <p:nvPr/>
              </p:nvCxnSpPr>
              <p:spPr>
                <a:xfrm rot="18900000">
                  <a:off x="3048901" y="2448000"/>
                  <a:ext cx="179999" cy="0"/>
                </a:xfrm>
                <a:prstGeom prst="line">
                  <a:avLst/>
                </a:prstGeom>
                <a:ln w="15875">
                  <a:solidFill>
                    <a:srgbClr val="2BB4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7" name="Straight Connector 256"/>
              <p:cNvCxnSpPr/>
              <p:nvPr/>
            </p:nvCxnSpPr>
            <p:spPr>
              <a:xfrm rot="18900000">
                <a:off x="3701592" y="2471912"/>
                <a:ext cx="143997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Oval 254"/>
            <p:cNvSpPr/>
            <p:nvPr/>
          </p:nvSpPr>
          <p:spPr>
            <a:xfrm>
              <a:off x="6365612" y="1223398"/>
              <a:ext cx="103710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29728" name="Group 144"/>
          <p:cNvGrpSpPr>
            <a:grpSpLocks/>
          </p:cNvGrpSpPr>
          <p:nvPr/>
        </p:nvGrpSpPr>
        <p:grpSpPr>
          <a:xfrm>
            <a:off x="4007403" y="2142000"/>
            <a:ext cx="690600" cy="92829"/>
            <a:chOff x="5715003" y="1219200"/>
            <a:chExt cx="795802" cy="97698"/>
          </a:xfrm>
        </p:grpSpPr>
        <p:grpSp>
          <p:nvGrpSpPr>
            <p:cNvPr id="329729" name="Group 105"/>
            <p:cNvGrpSpPr/>
            <p:nvPr/>
          </p:nvGrpSpPr>
          <p:grpSpPr>
            <a:xfrm>
              <a:off x="5715003" y="1219200"/>
              <a:ext cx="700427" cy="58800"/>
              <a:chOff x="2284766" y="2413112"/>
              <a:chExt cx="1563672" cy="58800"/>
            </a:xfrm>
          </p:grpSpPr>
          <p:grpSp>
            <p:nvGrpSpPr>
              <p:cNvPr id="329730" name="Group 273"/>
              <p:cNvGrpSpPr/>
              <p:nvPr/>
            </p:nvGrpSpPr>
            <p:grpSpPr>
              <a:xfrm>
                <a:off x="2284766" y="2448000"/>
                <a:ext cx="1563672" cy="2960"/>
                <a:chOff x="2284760" y="2448000"/>
                <a:chExt cx="944140" cy="2960"/>
              </a:xfrm>
            </p:grpSpPr>
            <p:grpSp>
              <p:nvGrpSpPr>
                <p:cNvPr id="329731" name="Group 23"/>
                <p:cNvGrpSpPr/>
                <p:nvPr/>
              </p:nvGrpSpPr>
              <p:grpSpPr>
                <a:xfrm>
                  <a:off x="2284760" y="2450960"/>
                  <a:ext cx="865800" cy="0"/>
                  <a:chOff x="2284760" y="2450960"/>
                  <a:chExt cx="865800" cy="0"/>
                </a:xfrm>
              </p:grpSpPr>
              <p:cxnSp>
                <p:nvCxnSpPr>
                  <p:cNvPr id="279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0" name="Straight Connector 279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Straight Connector 280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Connector 281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Straight Connector 282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Straight Connector 283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Straight Connector 285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Straight Connector 286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8" name="Straight Connector 277"/>
                <p:cNvCxnSpPr/>
                <p:nvPr/>
              </p:nvCxnSpPr>
              <p:spPr>
                <a:xfrm rot="18900000">
                  <a:off x="3048901" y="2448000"/>
                  <a:ext cx="179999" cy="0"/>
                </a:xfrm>
                <a:prstGeom prst="line">
                  <a:avLst/>
                </a:prstGeom>
                <a:ln w="15875">
                  <a:solidFill>
                    <a:srgbClr val="2BB4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5" name="Straight Connector 274"/>
              <p:cNvCxnSpPr/>
              <p:nvPr/>
            </p:nvCxnSpPr>
            <p:spPr>
              <a:xfrm rot="18900000">
                <a:off x="3701592" y="2471912"/>
                <a:ext cx="143997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3" name="Oval 272"/>
            <p:cNvSpPr/>
            <p:nvPr/>
          </p:nvSpPr>
          <p:spPr>
            <a:xfrm>
              <a:off x="6407095" y="1223398"/>
              <a:ext cx="103710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29732" name="Group 144"/>
          <p:cNvGrpSpPr>
            <a:grpSpLocks/>
          </p:cNvGrpSpPr>
          <p:nvPr/>
        </p:nvGrpSpPr>
        <p:grpSpPr>
          <a:xfrm>
            <a:off x="5231403" y="2142000"/>
            <a:ext cx="690600" cy="92829"/>
            <a:chOff x="5715003" y="1219200"/>
            <a:chExt cx="795802" cy="97698"/>
          </a:xfrm>
        </p:grpSpPr>
        <p:grpSp>
          <p:nvGrpSpPr>
            <p:cNvPr id="329733" name="Group 105"/>
            <p:cNvGrpSpPr/>
            <p:nvPr/>
          </p:nvGrpSpPr>
          <p:grpSpPr>
            <a:xfrm>
              <a:off x="5715003" y="1219200"/>
              <a:ext cx="700427" cy="58800"/>
              <a:chOff x="2284766" y="2413112"/>
              <a:chExt cx="1563672" cy="58800"/>
            </a:xfrm>
          </p:grpSpPr>
          <p:grpSp>
            <p:nvGrpSpPr>
              <p:cNvPr id="329734" name="Group 40"/>
              <p:cNvGrpSpPr/>
              <p:nvPr/>
            </p:nvGrpSpPr>
            <p:grpSpPr>
              <a:xfrm>
                <a:off x="2284766" y="2448000"/>
                <a:ext cx="1563672" cy="2960"/>
                <a:chOff x="2284760" y="2448000"/>
                <a:chExt cx="944140" cy="2960"/>
              </a:xfrm>
            </p:grpSpPr>
            <p:grpSp>
              <p:nvGrpSpPr>
                <p:cNvPr id="329735" name="Group 23"/>
                <p:cNvGrpSpPr/>
                <p:nvPr/>
              </p:nvGrpSpPr>
              <p:grpSpPr>
                <a:xfrm>
                  <a:off x="2284760" y="2450960"/>
                  <a:ext cx="865800" cy="0"/>
                  <a:chOff x="2284760" y="2450960"/>
                  <a:chExt cx="865800" cy="0"/>
                </a:xfrm>
              </p:grpSpPr>
              <p:cxnSp>
                <p:nvCxnSpPr>
                  <p:cNvPr id="297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9" name="Straight Connector 298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0" name="Straight Connector 299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Straight Connector 300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Straight Connector 301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3" name="Straight Connector 302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Straight Connector 303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Straight Connector 304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Straight Connector 305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6" name="Straight Connector 295"/>
                <p:cNvCxnSpPr/>
                <p:nvPr/>
              </p:nvCxnSpPr>
              <p:spPr>
                <a:xfrm rot="18900000">
                  <a:off x="3048901" y="2448000"/>
                  <a:ext cx="179999" cy="0"/>
                </a:xfrm>
                <a:prstGeom prst="line">
                  <a:avLst/>
                </a:prstGeom>
                <a:ln w="15875">
                  <a:solidFill>
                    <a:srgbClr val="2BB4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3" name="Straight Connector 292"/>
              <p:cNvCxnSpPr/>
              <p:nvPr/>
            </p:nvCxnSpPr>
            <p:spPr>
              <a:xfrm rot="18900000">
                <a:off x="3701592" y="2471912"/>
                <a:ext cx="143997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1" name="Oval 290"/>
            <p:cNvSpPr/>
            <p:nvPr/>
          </p:nvSpPr>
          <p:spPr>
            <a:xfrm>
              <a:off x="6407095" y="1223398"/>
              <a:ext cx="103710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297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9740" name="Picture 12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990600" y="4114801"/>
            <a:ext cx="1981200" cy="685800"/>
          </a:xfrm>
          <a:prstGeom prst="rect">
            <a:avLst/>
          </a:prstGeom>
          <a:noFill/>
        </p:spPr>
      </p:pic>
      <p:sp>
        <p:nvSpPr>
          <p:cNvPr id="311" name="TextBox 310"/>
          <p:cNvSpPr txBox="1"/>
          <p:nvPr/>
        </p:nvSpPr>
        <p:spPr>
          <a:xfrm>
            <a:off x="8153400" y="4191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sp>
        <p:nvSpPr>
          <p:cNvPr id="3328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32811" name="Picture 11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228600" y="5486400"/>
            <a:ext cx="1943100" cy="685800"/>
          </a:xfrm>
          <a:prstGeom prst="rect">
            <a:avLst/>
          </a:prstGeom>
          <a:noFill/>
        </p:spPr>
      </p:pic>
      <p:sp>
        <p:nvSpPr>
          <p:cNvPr id="157" name="TextBox 156"/>
          <p:cNvSpPr txBox="1"/>
          <p:nvPr/>
        </p:nvSpPr>
        <p:spPr>
          <a:xfrm>
            <a:off x="2133600" y="5476875"/>
            <a:ext cx="1447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dirty="0" smtClean="0">
                <a:latin typeface="Sylfaen" pitchFamily="18" charset="0"/>
              </a:rPr>
              <a:t>, </a:t>
            </a:r>
            <a:r>
              <a:rPr lang="en-CA" sz="3400" b="1" i="1" dirty="0" err="1" smtClean="0">
                <a:latin typeface="Sylfaen" pitchFamily="18" charset="0"/>
              </a:rPr>
              <a:t>երբ</a:t>
            </a:r>
            <a:r>
              <a:rPr lang="en-CA" sz="3400" b="1" dirty="0" smtClean="0">
                <a:latin typeface="Sylfaen" pitchFamily="18" charset="0"/>
              </a:rPr>
              <a:t> </a:t>
            </a:r>
            <a:r>
              <a:rPr lang="en-CA" sz="3400" dirty="0" smtClean="0">
                <a:latin typeface="Sylfaen" pitchFamily="18" charset="0"/>
              </a:rPr>
              <a:t> </a:t>
            </a:r>
            <a:endParaRPr lang="en-CA" sz="3400" dirty="0">
              <a:latin typeface="Sylfae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7924800" y="55258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543799" y="6096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pic>
        <p:nvPicPr>
          <p:cNvPr id="161" name="Picture 15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6477000" y="6096000"/>
            <a:ext cx="1143000" cy="685800"/>
          </a:xfrm>
          <a:prstGeom prst="rect">
            <a:avLst/>
          </a:prstGeom>
          <a:noFill/>
        </p:spPr>
      </p:pic>
      <p:cxnSp>
        <p:nvCxnSpPr>
          <p:cNvPr id="162" name="Straight Connector 161"/>
          <p:cNvCxnSpPr/>
          <p:nvPr/>
        </p:nvCxnSpPr>
        <p:spPr>
          <a:xfrm>
            <a:off x="5334000" y="5994000"/>
            <a:ext cx="609600" cy="0"/>
          </a:xfrm>
          <a:prstGeom prst="line">
            <a:avLst/>
          </a:prstGeom>
          <a:ln w="38100">
            <a:solidFill>
              <a:srgbClr val="EA0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7239000" y="5994000"/>
            <a:ext cx="609600" cy="0"/>
          </a:xfrm>
          <a:prstGeom prst="line">
            <a:avLst/>
          </a:prstGeom>
          <a:ln w="38100">
            <a:solidFill>
              <a:srgbClr val="EA0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8" name="Picture 15" descr="C:\Users\naira\Desktop\Tangens\Tangens-2222.png"/>
          <p:cNvPicPr preferRelativeResize="0">
            <a:picLocks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 l="49309" t="51323"/>
          <a:stretch>
            <a:fillRect/>
          </a:stretch>
        </p:blipFill>
        <p:spPr bwMode="auto">
          <a:xfrm>
            <a:off x="6472800" y="2210400"/>
            <a:ext cx="617938" cy="1836000"/>
          </a:xfrm>
          <a:prstGeom prst="rect">
            <a:avLst/>
          </a:prstGeom>
          <a:noFill/>
        </p:spPr>
      </p:pic>
      <p:pic>
        <p:nvPicPr>
          <p:cNvPr id="169" name="Picture 15" descr="C:\Users\naira\Desktop\Tangens\Tangens-2222.png"/>
          <p:cNvPicPr preferRelativeResize="0">
            <a:picLocks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 l="49309" t="51323"/>
          <a:stretch>
            <a:fillRect/>
          </a:stretch>
        </p:blipFill>
        <p:spPr bwMode="auto">
          <a:xfrm>
            <a:off x="5257799" y="2209800"/>
            <a:ext cx="612612" cy="1828800"/>
          </a:xfrm>
          <a:prstGeom prst="rect">
            <a:avLst/>
          </a:prstGeom>
          <a:noFill/>
        </p:spPr>
      </p:pic>
      <p:pic>
        <p:nvPicPr>
          <p:cNvPr id="170" name="Picture 15" descr="C:\Users\naira\Desktop\Tangens\Tangens-2222.png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 l="49309" t="51323"/>
          <a:stretch>
            <a:fillRect/>
          </a:stretch>
        </p:blipFill>
        <p:spPr bwMode="auto">
          <a:xfrm>
            <a:off x="4038600" y="2209800"/>
            <a:ext cx="589050" cy="1828800"/>
          </a:xfrm>
          <a:prstGeom prst="rect">
            <a:avLst/>
          </a:prstGeom>
          <a:noFill/>
        </p:spPr>
      </p:pic>
      <p:pic>
        <p:nvPicPr>
          <p:cNvPr id="171" name="Picture 15" descr="C:\Users\naira\Desktop\Tangens\Tangens-2222.png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 l="49309" t="51323"/>
          <a:stretch>
            <a:fillRect/>
          </a:stretch>
        </p:blipFill>
        <p:spPr bwMode="auto">
          <a:xfrm>
            <a:off x="2839950" y="2209800"/>
            <a:ext cx="589050" cy="1828800"/>
          </a:xfrm>
          <a:prstGeom prst="rect">
            <a:avLst/>
          </a:prstGeom>
          <a:noFill/>
        </p:spPr>
      </p:pic>
      <p:sp>
        <p:nvSpPr>
          <p:cNvPr id="307" name="Oval 306"/>
          <p:cNvSpPr>
            <a:spLocks noChangeAspect="1"/>
          </p:cNvSpPr>
          <p:nvPr/>
        </p:nvSpPr>
        <p:spPr>
          <a:xfrm>
            <a:off x="2772000" y="2142000"/>
            <a:ext cx="98280" cy="982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" name="Oval 307"/>
          <p:cNvSpPr>
            <a:spLocks noChangeAspect="1"/>
          </p:cNvSpPr>
          <p:nvPr/>
        </p:nvSpPr>
        <p:spPr>
          <a:xfrm>
            <a:off x="3978000" y="2142000"/>
            <a:ext cx="98280" cy="982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9" name="Oval 308"/>
          <p:cNvSpPr>
            <a:spLocks noChangeAspect="1"/>
          </p:cNvSpPr>
          <p:nvPr/>
        </p:nvSpPr>
        <p:spPr>
          <a:xfrm>
            <a:off x="6426000" y="2142000"/>
            <a:ext cx="98280" cy="982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0" name="Oval 309"/>
          <p:cNvSpPr>
            <a:spLocks noChangeAspect="1"/>
          </p:cNvSpPr>
          <p:nvPr/>
        </p:nvSpPr>
        <p:spPr>
          <a:xfrm>
            <a:off x="5220000" y="2142000"/>
            <a:ext cx="98280" cy="982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28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32816" name="Picture 16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3429000" y="5257800"/>
            <a:ext cx="4648200" cy="1095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3601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9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1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500"/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3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3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29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59" grpId="0"/>
      <p:bldP spid="1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7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8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9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 rot="10800000">
            <a:off x="8001000" y="5689198"/>
            <a:ext cx="1066800" cy="10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70"/>
          <p:cNvGrpSpPr/>
          <p:nvPr/>
        </p:nvGrpSpPr>
        <p:grpSpPr>
          <a:xfrm>
            <a:off x="1728000" y="0"/>
            <a:ext cx="6156000" cy="3996000"/>
            <a:chOff x="706438" y="609600"/>
            <a:chExt cx="7171044" cy="5196509"/>
          </a:xfrm>
        </p:grpSpPr>
        <p:grpSp>
          <p:nvGrpSpPr>
            <p:cNvPr id="16" name="Group 74"/>
            <p:cNvGrpSpPr/>
            <p:nvPr/>
          </p:nvGrpSpPr>
          <p:grpSpPr>
            <a:xfrm>
              <a:off x="706438" y="3384000"/>
              <a:ext cx="6330928" cy="701674"/>
              <a:chOff x="1087438" y="3382963"/>
              <a:chExt cx="6330928" cy="701674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143772" y="3400963"/>
                <a:ext cx="422640" cy="44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  <p:graphicFrame>
            <p:nvGraphicFramePr>
              <p:cNvPr id="77" name="Object 7"/>
              <p:cNvGraphicFramePr>
                <a:graphicFrameLocks noChangeAspect="1"/>
              </p:cNvGraphicFramePr>
              <p:nvPr/>
            </p:nvGraphicFramePr>
            <p:xfrm>
              <a:off x="6938940" y="3451225"/>
              <a:ext cx="479426" cy="296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098" name="Equation" r:id="rId4" imgW="228600" imgH="177480" progId="">
                      <p:embed/>
                    </p:oleObj>
                  </mc:Choice>
                  <mc:Fallback>
                    <p:oleObj name="Equation" r:id="rId4" imgW="228600" imgH="177480" progId="">
                      <p:embed/>
                      <p:pic>
                        <p:nvPicPr>
                          <p:cNvPr id="77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8940" y="3451225"/>
                            <a:ext cx="479426" cy="296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8"/>
              <p:cNvGraphicFramePr>
                <a:graphicFrameLocks noChangeAspect="1"/>
              </p:cNvGraphicFramePr>
              <p:nvPr/>
            </p:nvGraphicFramePr>
            <p:xfrm>
              <a:off x="5692775" y="3499400"/>
              <a:ext cx="2508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099" name="Equation" r:id="rId6" imgW="139680" imgH="139680" progId="">
                      <p:embed/>
                    </p:oleObj>
                  </mc:Choice>
                  <mc:Fallback>
                    <p:oleObj name="Equation" r:id="rId6" imgW="139680" imgH="139680" progId="">
                      <p:embed/>
                      <p:pic>
                        <p:nvPicPr>
                          <p:cNvPr id="7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92775" y="3499400"/>
                            <a:ext cx="2508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3"/>
              <p:cNvGraphicFramePr>
                <a:graphicFrameLocks noChangeAspect="1"/>
              </p:cNvGraphicFramePr>
              <p:nvPr/>
            </p:nvGraphicFramePr>
            <p:xfrm>
              <a:off x="6248400" y="3429000"/>
              <a:ext cx="508000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100" name="Equation" r:id="rId8" imgW="241200" imgH="393480" progId="">
                      <p:embed/>
                    </p:oleObj>
                  </mc:Choice>
                  <mc:Fallback>
                    <p:oleObj name="Equation" r:id="rId8" imgW="241200" imgH="393480" progId="">
                      <p:embed/>
                      <p:pic>
                        <p:nvPicPr>
                          <p:cNvPr id="8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3429000"/>
                            <a:ext cx="508000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4"/>
              <p:cNvGraphicFramePr>
                <a:graphicFrameLocks noChangeAspect="1"/>
              </p:cNvGraphicFramePr>
              <p:nvPr/>
            </p:nvGraphicFramePr>
            <p:xfrm>
              <a:off x="4911725" y="3392488"/>
              <a:ext cx="346075" cy="654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101" name="Equation" r:id="rId10" imgW="164880" imgH="393480" progId="">
                      <p:embed/>
                    </p:oleObj>
                  </mc:Choice>
                  <mc:Fallback>
                    <p:oleObj name="Equation" r:id="rId10" imgW="164880" imgH="393480" progId="">
                      <p:embed/>
                      <p:pic>
                        <p:nvPicPr>
                          <p:cNvPr id="81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11725" y="3392488"/>
                            <a:ext cx="346075" cy="6540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" name="Object 6"/>
              <p:cNvGraphicFramePr>
                <a:graphicFrameLocks noChangeAspect="1"/>
              </p:cNvGraphicFramePr>
              <p:nvPr/>
            </p:nvGraphicFramePr>
            <p:xfrm>
              <a:off x="3222625" y="3382963"/>
              <a:ext cx="587375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102" name="Equation" r:id="rId12" imgW="279360" imgH="393480" progId="">
                      <p:embed/>
                    </p:oleObj>
                  </mc:Choice>
                  <mc:Fallback>
                    <p:oleObj name="Equation" r:id="rId12" imgW="279360" imgH="393480" progId="">
                      <p:embed/>
                      <p:pic>
                        <p:nvPicPr>
                          <p:cNvPr id="8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22625" y="3382963"/>
                            <a:ext cx="587375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3" name="Object 6"/>
              <p:cNvGraphicFramePr>
                <a:graphicFrameLocks noChangeAspect="1"/>
              </p:cNvGraphicFramePr>
              <p:nvPr/>
            </p:nvGraphicFramePr>
            <p:xfrm>
              <a:off x="1790700" y="3429000"/>
              <a:ext cx="722313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103" name="Equation" r:id="rId14" imgW="342720" imgH="393480" progId="">
                      <p:embed/>
                    </p:oleObj>
                  </mc:Choice>
                  <mc:Fallback>
                    <p:oleObj name="Equation" r:id="rId14" imgW="342720" imgH="393480" progId="">
                      <p:embed/>
                      <p:pic>
                        <p:nvPicPr>
                          <p:cNvPr id="83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0700" y="3429000"/>
                            <a:ext cx="722313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4" name="Object 8"/>
              <p:cNvGraphicFramePr>
                <a:graphicFrameLocks noChangeAspect="1"/>
              </p:cNvGraphicFramePr>
              <p:nvPr/>
            </p:nvGraphicFramePr>
            <p:xfrm>
              <a:off x="2625089" y="3482975"/>
              <a:ext cx="4540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104" name="Equation" r:id="rId16" imgW="253800" imgH="139680" progId="">
                      <p:embed/>
                    </p:oleObj>
                  </mc:Choice>
                  <mc:Fallback>
                    <p:oleObj name="Equation" r:id="rId16" imgW="253800" imgH="139680" progId="">
                      <p:embed/>
                      <p:pic>
                        <p:nvPicPr>
                          <p:cNvPr id="8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25089" y="3482975"/>
                            <a:ext cx="4540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10"/>
              <p:cNvGraphicFramePr>
                <a:graphicFrameLocks noChangeAspect="1"/>
              </p:cNvGraphicFramePr>
              <p:nvPr/>
            </p:nvGraphicFramePr>
            <p:xfrm>
              <a:off x="1087438" y="3464476"/>
              <a:ext cx="588962" cy="296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105" name="Equation" r:id="rId18" imgW="330120" imgH="177480" progId="">
                      <p:embed/>
                    </p:oleObj>
                  </mc:Choice>
                  <mc:Fallback>
                    <p:oleObj name="Equation" r:id="rId18" imgW="330120" imgH="177480" progId="">
                      <p:embed/>
                      <p:pic>
                        <p:nvPicPr>
                          <p:cNvPr id="85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7438" y="3464476"/>
                            <a:ext cx="588962" cy="296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4" name="Freeform 63"/>
            <p:cNvSpPr/>
            <p:nvPr/>
          </p:nvSpPr>
          <p:spPr>
            <a:xfrm flipV="1">
              <a:off x="5616000" y="10800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4190999" y="1066800"/>
              <a:ext cx="1253663" cy="4648201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2772000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361718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96244" y="609600"/>
              <a:ext cx="394756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y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09029" y="838109"/>
              <a:ext cx="0" cy="496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5535595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914399" y="3465339"/>
              <a:ext cx="6839999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92685" y="3401861"/>
              <a:ext cx="384797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x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93368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83654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8401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783272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1920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>
              <a:spLocks/>
            </p:cNvSpPr>
            <p:nvPr/>
          </p:nvSpPr>
          <p:spPr>
            <a:xfrm>
              <a:off x="3348402" y="3402001"/>
              <a:ext cx="104840" cy="117038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9344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97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58" name="Oval 157"/>
          <p:cNvSpPr/>
          <p:nvPr/>
        </p:nvSpPr>
        <p:spPr>
          <a:xfrm>
            <a:off x="3384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4" name="Oval 163"/>
          <p:cNvSpPr/>
          <p:nvPr/>
        </p:nvSpPr>
        <p:spPr>
          <a:xfrm>
            <a:off x="4608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5" name="Oval 164"/>
          <p:cNvSpPr/>
          <p:nvPr/>
        </p:nvSpPr>
        <p:spPr>
          <a:xfrm>
            <a:off x="5832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6" name="Oval 165"/>
          <p:cNvSpPr/>
          <p:nvPr/>
        </p:nvSpPr>
        <p:spPr>
          <a:xfrm>
            <a:off x="7034429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7" name="Group 31"/>
          <p:cNvGrpSpPr>
            <a:grpSpLocks noChangeAspect="1"/>
          </p:cNvGrpSpPr>
          <p:nvPr/>
        </p:nvGrpSpPr>
        <p:grpSpPr>
          <a:xfrm>
            <a:off x="304801" y="4038603"/>
            <a:ext cx="786590" cy="685797"/>
            <a:chOff x="381000" y="1361885"/>
            <a:chExt cx="786590" cy="691519"/>
          </a:xfrm>
        </p:grpSpPr>
        <p:pic>
          <p:nvPicPr>
            <p:cNvPr id="172" name="Picture 171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20" cstate="print"/>
            <a:stretch>
              <a:fillRect/>
            </a:stretch>
          </p:blipFill>
          <p:spPr bwMode="auto">
            <a:xfrm>
              <a:off x="381000" y="1361885"/>
              <a:ext cx="514349" cy="691519"/>
            </a:xfrm>
            <a:prstGeom prst="rect">
              <a:avLst/>
            </a:prstGeom>
            <a:noFill/>
          </p:spPr>
        </p:pic>
        <p:pic>
          <p:nvPicPr>
            <p:cNvPr id="173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07646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174" name="TextBox 173"/>
          <p:cNvSpPr txBox="1"/>
          <p:nvPr/>
        </p:nvSpPr>
        <p:spPr>
          <a:xfrm>
            <a:off x="914400" y="4191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err="1" smtClean="0">
                <a:latin typeface="Sylfaen" pitchFamily="18" charset="0"/>
              </a:rPr>
              <a:t>կոտանգենսը</a:t>
            </a:r>
            <a:r>
              <a:rPr lang="en-CA" sz="3200" b="1" i="1" dirty="0" smtClean="0">
                <a:latin typeface="Sylfaen" pitchFamily="18" charset="0"/>
              </a:rPr>
              <a:t>  </a:t>
            </a:r>
            <a:r>
              <a:rPr lang="en-CA" sz="3200" b="1" i="1" u="heavy" dirty="0" err="1" smtClean="0">
                <a:uFill>
                  <a:solidFill>
                    <a:srgbClr val="EA00AD"/>
                  </a:solidFill>
                </a:uFill>
                <a:latin typeface="Sylfaen" pitchFamily="18" charset="0"/>
              </a:rPr>
              <a:t>նվազող</a:t>
            </a:r>
            <a:r>
              <a:rPr lang="en-CA" sz="3200" b="1" i="1" u="heavy" dirty="0" smtClean="0">
                <a:uFill>
                  <a:solidFill>
                    <a:srgbClr val="EA00AD"/>
                  </a:solidFill>
                </a:uFill>
                <a:latin typeface="Sylfaen" pitchFamily="18" charset="0"/>
              </a:rPr>
              <a:t>  է</a:t>
            </a:r>
            <a:endParaRPr lang="en-CA" sz="3200" b="1" i="1" u="heavy" dirty="0">
              <a:uFill>
                <a:solidFill>
                  <a:srgbClr val="EA00AD"/>
                </a:solidFill>
              </a:uFill>
              <a:latin typeface="Sylfae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8686800" y="42304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881004" y="49162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pic>
        <p:nvPicPr>
          <p:cNvPr id="177" name="Picture 15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838200" y="4876800"/>
            <a:ext cx="1147580" cy="681015"/>
          </a:xfrm>
          <a:prstGeom prst="rect">
            <a:avLst/>
          </a:prstGeom>
          <a:noFill/>
        </p:spPr>
      </p:pic>
      <p:sp>
        <p:nvSpPr>
          <p:cNvPr id="179" name="TextBox 178"/>
          <p:cNvSpPr txBox="1"/>
          <p:nvPr/>
        </p:nvSpPr>
        <p:spPr>
          <a:xfrm>
            <a:off x="2185804" y="4977825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err="1" smtClean="0">
                <a:latin typeface="Sylfaen" pitchFamily="18" charset="0"/>
              </a:rPr>
              <a:t>միջակայքերից</a:t>
            </a:r>
            <a:r>
              <a:rPr lang="en-CA" sz="3200" b="1" i="1" dirty="0" smtClean="0">
                <a:latin typeface="Sylfaen" pitchFamily="18" charset="0"/>
              </a:rPr>
              <a:t>  </a:t>
            </a:r>
            <a:r>
              <a:rPr lang="en-CA" sz="3200" b="1" i="1" dirty="0" err="1" smtClean="0">
                <a:latin typeface="Sylfaen" pitchFamily="18" charset="0"/>
              </a:rPr>
              <a:t>յուրաքանչյուրում</a:t>
            </a:r>
            <a:r>
              <a:rPr lang="en-CA" sz="3200" b="1" i="1" dirty="0" smtClean="0">
                <a:latin typeface="Sylfaen" pitchFamily="18" charset="0"/>
              </a:rPr>
              <a:t>,</a:t>
            </a:r>
            <a:endParaRPr lang="en-CA" sz="3200" b="1" dirty="0">
              <a:latin typeface="Sylfaen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914400" y="5689937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(</a:t>
            </a:r>
            <a:r>
              <a:rPr lang="en-CA" sz="3000" dirty="0" err="1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չի</a:t>
            </a:r>
            <a:r>
              <a:rPr lang="en-CA" sz="3000" dirty="0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 </a:t>
            </a:r>
            <a:r>
              <a:rPr lang="en-CA" sz="3000" dirty="0" err="1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կարելի</a:t>
            </a:r>
            <a:r>
              <a:rPr lang="en-CA" sz="3000" dirty="0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 </a:t>
            </a:r>
            <a:r>
              <a:rPr lang="en-CA" sz="3000" dirty="0" err="1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ասել</a:t>
            </a:r>
            <a:r>
              <a:rPr lang="en-CA" sz="3000" dirty="0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,  </a:t>
            </a:r>
            <a:r>
              <a:rPr lang="en-CA" sz="3000" dirty="0" err="1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թե</a:t>
            </a:r>
            <a:r>
              <a:rPr lang="en-CA" sz="3000" dirty="0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 </a:t>
            </a:r>
            <a:r>
              <a:rPr lang="en-CA" sz="3000" dirty="0" err="1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կոտանգենսը</a:t>
            </a:r>
            <a:r>
              <a:rPr lang="en-CA" sz="3000" dirty="0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 </a:t>
            </a:r>
            <a:r>
              <a:rPr lang="en-CA" sz="3000" dirty="0" err="1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նվազող</a:t>
            </a:r>
            <a:r>
              <a:rPr lang="en-CA" sz="3000" dirty="0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 </a:t>
            </a:r>
            <a:r>
              <a:rPr lang="en-CA" sz="3000" dirty="0" err="1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ֆունկցիա</a:t>
            </a:r>
            <a:r>
              <a:rPr lang="en-CA" sz="3000" dirty="0" smtClean="0">
                <a:ln w="0">
                  <a:solidFill>
                    <a:srgbClr val="EA00AD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 է)</a:t>
            </a:r>
            <a:endParaRPr lang="en-CA" sz="3000" dirty="0">
              <a:ln w="0">
                <a:solidFill>
                  <a:srgbClr val="EA00AD"/>
                </a:solidFill>
              </a:ln>
              <a:solidFill>
                <a:srgbClr val="EA00AD"/>
              </a:solidFill>
              <a:latin typeface="Sylfaen" pitchFamily="18" charset="0"/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2178000" y="2142000"/>
            <a:ext cx="89100" cy="891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2" name="Picture 21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5715000" y="4157276"/>
            <a:ext cx="3124200" cy="7195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27554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1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5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64" grpId="0" animBg="1"/>
      <p:bldP spid="165" grpId="0" animBg="1"/>
      <p:bldP spid="166" grpId="0" animBg="1"/>
      <p:bldP spid="174" grpId="0"/>
      <p:bldP spid="175" grpId="0"/>
      <p:bldP spid="176" grpId="0"/>
      <p:bldP spid="179" grpId="0"/>
      <p:bldP spid="180" grpId="0"/>
      <p:bldP spid="180" grpId="1"/>
      <p:bldP spid="1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7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8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9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 rot="10800000">
            <a:off x="8001000" y="5689199"/>
            <a:ext cx="1066800" cy="10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70"/>
          <p:cNvGrpSpPr/>
          <p:nvPr/>
        </p:nvGrpSpPr>
        <p:grpSpPr>
          <a:xfrm>
            <a:off x="1728000" y="0"/>
            <a:ext cx="6156000" cy="3996000"/>
            <a:chOff x="706438" y="609600"/>
            <a:chExt cx="7171044" cy="5196509"/>
          </a:xfrm>
        </p:grpSpPr>
        <p:grpSp>
          <p:nvGrpSpPr>
            <p:cNvPr id="16" name="Group 74"/>
            <p:cNvGrpSpPr/>
            <p:nvPr/>
          </p:nvGrpSpPr>
          <p:grpSpPr>
            <a:xfrm>
              <a:off x="706438" y="3384000"/>
              <a:ext cx="6330928" cy="701674"/>
              <a:chOff x="1087438" y="3382963"/>
              <a:chExt cx="6330928" cy="701674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143772" y="3400963"/>
                <a:ext cx="422640" cy="44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  <p:graphicFrame>
            <p:nvGraphicFramePr>
              <p:cNvPr id="77" name="Object 7"/>
              <p:cNvGraphicFramePr>
                <a:graphicFrameLocks noChangeAspect="1"/>
              </p:cNvGraphicFramePr>
              <p:nvPr/>
            </p:nvGraphicFramePr>
            <p:xfrm>
              <a:off x="6938940" y="3451225"/>
              <a:ext cx="479426" cy="296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122" name="Equation" r:id="rId5" imgW="228600" imgH="177480" progId="">
                      <p:embed/>
                    </p:oleObj>
                  </mc:Choice>
                  <mc:Fallback>
                    <p:oleObj name="Equation" r:id="rId5" imgW="228600" imgH="177480" progId="">
                      <p:embed/>
                      <p:pic>
                        <p:nvPicPr>
                          <p:cNvPr id="77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8940" y="3451225"/>
                            <a:ext cx="479426" cy="296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8"/>
              <p:cNvGraphicFramePr>
                <a:graphicFrameLocks noChangeAspect="1"/>
              </p:cNvGraphicFramePr>
              <p:nvPr/>
            </p:nvGraphicFramePr>
            <p:xfrm>
              <a:off x="5692775" y="3499400"/>
              <a:ext cx="2508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123" name="Equation" r:id="rId7" imgW="139680" imgH="139680" progId="">
                      <p:embed/>
                    </p:oleObj>
                  </mc:Choice>
                  <mc:Fallback>
                    <p:oleObj name="Equation" r:id="rId7" imgW="139680" imgH="139680" progId="">
                      <p:embed/>
                      <p:pic>
                        <p:nvPicPr>
                          <p:cNvPr id="7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92775" y="3499400"/>
                            <a:ext cx="2508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3"/>
              <p:cNvGraphicFramePr>
                <a:graphicFrameLocks noChangeAspect="1"/>
              </p:cNvGraphicFramePr>
              <p:nvPr/>
            </p:nvGraphicFramePr>
            <p:xfrm>
              <a:off x="6248400" y="3429000"/>
              <a:ext cx="508000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124" name="Equation" r:id="rId9" imgW="241200" imgH="393480" progId="">
                      <p:embed/>
                    </p:oleObj>
                  </mc:Choice>
                  <mc:Fallback>
                    <p:oleObj name="Equation" r:id="rId9" imgW="241200" imgH="393480" progId="">
                      <p:embed/>
                      <p:pic>
                        <p:nvPicPr>
                          <p:cNvPr id="8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3429000"/>
                            <a:ext cx="508000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4"/>
              <p:cNvGraphicFramePr>
                <a:graphicFrameLocks noChangeAspect="1"/>
              </p:cNvGraphicFramePr>
              <p:nvPr/>
            </p:nvGraphicFramePr>
            <p:xfrm>
              <a:off x="4911725" y="3392488"/>
              <a:ext cx="346075" cy="654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125" name="Equation" r:id="rId11" imgW="164880" imgH="393480" progId="">
                      <p:embed/>
                    </p:oleObj>
                  </mc:Choice>
                  <mc:Fallback>
                    <p:oleObj name="Equation" r:id="rId11" imgW="164880" imgH="393480" progId="">
                      <p:embed/>
                      <p:pic>
                        <p:nvPicPr>
                          <p:cNvPr id="81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11725" y="3392488"/>
                            <a:ext cx="346075" cy="6540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" name="Object 6"/>
              <p:cNvGraphicFramePr>
                <a:graphicFrameLocks noChangeAspect="1"/>
              </p:cNvGraphicFramePr>
              <p:nvPr/>
            </p:nvGraphicFramePr>
            <p:xfrm>
              <a:off x="3222625" y="3382963"/>
              <a:ext cx="587375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126" name="Equation" r:id="rId13" imgW="279360" imgH="393480" progId="">
                      <p:embed/>
                    </p:oleObj>
                  </mc:Choice>
                  <mc:Fallback>
                    <p:oleObj name="Equation" r:id="rId13" imgW="279360" imgH="393480" progId="">
                      <p:embed/>
                      <p:pic>
                        <p:nvPicPr>
                          <p:cNvPr id="8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22625" y="3382963"/>
                            <a:ext cx="587375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3" name="Object 6"/>
              <p:cNvGraphicFramePr>
                <a:graphicFrameLocks noChangeAspect="1"/>
              </p:cNvGraphicFramePr>
              <p:nvPr/>
            </p:nvGraphicFramePr>
            <p:xfrm>
              <a:off x="1790700" y="3429000"/>
              <a:ext cx="722313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127" name="Equation" r:id="rId15" imgW="342720" imgH="393480" progId="">
                      <p:embed/>
                    </p:oleObj>
                  </mc:Choice>
                  <mc:Fallback>
                    <p:oleObj name="Equation" r:id="rId15" imgW="342720" imgH="393480" progId="">
                      <p:embed/>
                      <p:pic>
                        <p:nvPicPr>
                          <p:cNvPr id="83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0700" y="3429000"/>
                            <a:ext cx="722313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4" name="Object 8"/>
              <p:cNvGraphicFramePr>
                <a:graphicFrameLocks noChangeAspect="1"/>
              </p:cNvGraphicFramePr>
              <p:nvPr/>
            </p:nvGraphicFramePr>
            <p:xfrm>
              <a:off x="2625089" y="3482975"/>
              <a:ext cx="4540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128" name="Equation" r:id="rId17" imgW="253800" imgH="139680" progId="">
                      <p:embed/>
                    </p:oleObj>
                  </mc:Choice>
                  <mc:Fallback>
                    <p:oleObj name="Equation" r:id="rId17" imgW="253800" imgH="139680" progId="">
                      <p:embed/>
                      <p:pic>
                        <p:nvPicPr>
                          <p:cNvPr id="8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25089" y="3482975"/>
                            <a:ext cx="4540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10"/>
              <p:cNvGraphicFramePr>
                <a:graphicFrameLocks noChangeAspect="1"/>
              </p:cNvGraphicFramePr>
              <p:nvPr/>
            </p:nvGraphicFramePr>
            <p:xfrm>
              <a:off x="1087438" y="3464476"/>
              <a:ext cx="588962" cy="296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129" name="Equation" r:id="rId19" imgW="330120" imgH="177480" progId="">
                      <p:embed/>
                    </p:oleObj>
                  </mc:Choice>
                  <mc:Fallback>
                    <p:oleObj name="Equation" r:id="rId19" imgW="330120" imgH="177480" progId="">
                      <p:embed/>
                      <p:pic>
                        <p:nvPicPr>
                          <p:cNvPr id="85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7438" y="3464476"/>
                            <a:ext cx="588962" cy="296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4" name="Freeform 63"/>
            <p:cNvSpPr/>
            <p:nvPr/>
          </p:nvSpPr>
          <p:spPr>
            <a:xfrm flipV="1">
              <a:off x="5616000" y="10800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4190999" y="1066800"/>
              <a:ext cx="1253663" cy="4648201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2772000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361718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96244" y="609600"/>
              <a:ext cx="394756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y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09029" y="838109"/>
              <a:ext cx="0" cy="496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5535595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914399" y="3465339"/>
              <a:ext cx="6839999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92685" y="3401861"/>
              <a:ext cx="384797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x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93368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83654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8401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>
              <a:spLocks/>
            </p:cNvSpPr>
            <p:nvPr/>
          </p:nvSpPr>
          <p:spPr>
            <a:xfrm>
              <a:off x="4783272" y="3410756"/>
              <a:ext cx="104840" cy="117038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>
              <a:spLocks/>
            </p:cNvSpPr>
            <p:nvPr/>
          </p:nvSpPr>
          <p:spPr>
            <a:xfrm>
              <a:off x="6192000" y="3410756"/>
              <a:ext cx="104840" cy="117038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>
              <a:spLocks/>
            </p:cNvSpPr>
            <p:nvPr/>
          </p:nvSpPr>
          <p:spPr>
            <a:xfrm>
              <a:off x="3348402" y="3402001"/>
              <a:ext cx="104840" cy="117038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>
              <a:spLocks/>
            </p:cNvSpPr>
            <p:nvPr/>
          </p:nvSpPr>
          <p:spPr>
            <a:xfrm>
              <a:off x="1934400" y="3410756"/>
              <a:ext cx="107350" cy="117038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97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58" name="Oval 157"/>
          <p:cNvSpPr/>
          <p:nvPr/>
        </p:nvSpPr>
        <p:spPr>
          <a:xfrm>
            <a:off x="3384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4" name="Oval 163"/>
          <p:cNvSpPr/>
          <p:nvPr/>
        </p:nvSpPr>
        <p:spPr>
          <a:xfrm>
            <a:off x="4608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5" name="Oval 164"/>
          <p:cNvSpPr/>
          <p:nvPr/>
        </p:nvSpPr>
        <p:spPr>
          <a:xfrm>
            <a:off x="5832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6" name="Oval 165"/>
          <p:cNvSpPr/>
          <p:nvPr/>
        </p:nvSpPr>
        <p:spPr>
          <a:xfrm>
            <a:off x="7034429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1" name="Oval 180"/>
          <p:cNvSpPr/>
          <p:nvPr/>
        </p:nvSpPr>
        <p:spPr>
          <a:xfrm>
            <a:off x="2178000" y="2142000"/>
            <a:ext cx="89100" cy="891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9" name="Group 31"/>
          <p:cNvGrpSpPr>
            <a:grpSpLocks noChangeAspect="1"/>
          </p:cNvGrpSpPr>
          <p:nvPr/>
        </p:nvGrpSpPr>
        <p:grpSpPr>
          <a:xfrm>
            <a:off x="228600" y="4485623"/>
            <a:ext cx="973066" cy="848377"/>
            <a:chOff x="381000" y="1361885"/>
            <a:chExt cx="786590" cy="691519"/>
          </a:xfrm>
        </p:grpSpPr>
        <p:pic>
          <p:nvPicPr>
            <p:cNvPr id="86" name="Picture 85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21" cstate="print"/>
            <a:stretch>
              <a:fillRect/>
            </a:stretch>
          </p:blipFill>
          <p:spPr bwMode="auto">
            <a:xfrm>
              <a:off x="381000" y="1361885"/>
              <a:ext cx="514348" cy="691519"/>
            </a:xfrm>
            <a:prstGeom prst="rect">
              <a:avLst/>
            </a:prstGeom>
            <a:noFill/>
          </p:spPr>
        </p:pic>
        <p:pic>
          <p:nvPicPr>
            <p:cNvPr id="87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07646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88" name="TextBox 87"/>
          <p:cNvSpPr txBox="1"/>
          <p:nvPr/>
        </p:nvSpPr>
        <p:spPr>
          <a:xfrm>
            <a:off x="990600" y="4673025"/>
            <a:ext cx="7924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i="1" dirty="0" err="1" smtClean="0">
                <a:latin typeface="Sylfaen" pitchFamily="18" charset="0"/>
              </a:rPr>
              <a:t>կոտանգենսն</a:t>
            </a:r>
            <a:r>
              <a:rPr lang="en-CA" sz="3400" b="1" i="1" dirty="0" smtClean="0">
                <a:latin typeface="Sylfaen" pitchFamily="18" charset="0"/>
              </a:rPr>
              <a:t>   </a:t>
            </a:r>
            <a:r>
              <a:rPr lang="en-CA" sz="3400" b="1" i="1" dirty="0" err="1" smtClean="0">
                <a:latin typeface="Sylfaen" pitchFamily="18" charset="0"/>
              </a:rPr>
              <a:t>էքստրեմումի</a:t>
            </a:r>
            <a:r>
              <a:rPr lang="en-CA" sz="3400" b="1" i="1" dirty="0" smtClean="0">
                <a:latin typeface="Sylfaen" pitchFamily="18" charset="0"/>
              </a:rPr>
              <a:t>  </a:t>
            </a:r>
            <a:r>
              <a:rPr lang="en-CA" sz="3400" b="1" i="1" dirty="0" err="1" smtClean="0">
                <a:latin typeface="Sylfaen" pitchFamily="18" charset="0"/>
              </a:rPr>
              <a:t>կետեր</a:t>
            </a:r>
            <a:endParaRPr lang="en-CA" sz="3400" b="1" i="1" dirty="0" smtClean="0">
              <a:latin typeface="Sylfaen" pitchFamily="18" charset="0"/>
            </a:endParaRPr>
          </a:p>
          <a:p>
            <a:r>
              <a:rPr lang="en-CA" sz="3400" b="1" i="1" dirty="0" smtClean="0">
                <a:latin typeface="Sylfaen" pitchFamily="18" charset="0"/>
              </a:rPr>
              <a:t>                                                             </a:t>
            </a:r>
            <a:r>
              <a:rPr lang="en-CA" sz="3400" b="1" i="1" dirty="0" err="1" smtClean="0">
                <a:latin typeface="Sylfaen" pitchFamily="18" charset="0"/>
              </a:rPr>
              <a:t>չունի</a:t>
            </a:r>
            <a:r>
              <a:rPr lang="en-CA" sz="3400" b="1" i="1" dirty="0" smtClean="0">
                <a:latin typeface="Sylfaen" pitchFamily="18" charset="0"/>
              </a:rPr>
              <a:t>,</a:t>
            </a:r>
            <a:endParaRPr lang="en-CA" sz="3400" b="1" i="1" dirty="0">
              <a:uFill>
                <a:solidFill>
                  <a:srgbClr val="FF3300"/>
                </a:solidFill>
              </a:uFill>
              <a:latin typeface="Sylfae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52400" y="61722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8240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7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8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9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 rot="10800000">
            <a:off x="8077200" y="5767241"/>
            <a:ext cx="990600" cy="10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70"/>
          <p:cNvGrpSpPr/>
          <p:nvPr/>
        </p:nvGrpSpPr>
        <p:grpSpPr>
          <a:xfrm>
            <a:off x="1728000" y="0"/>
            <a:ext cx="6156000" cy="3996000"/>
            <a:chOff x="706438" y="609600"/>
            <a:chExt cx="7171044" cy="5196509"/>
          </a:xfrm>
        </p:grpSpPr>
        <p:grpSp>
          <p:nvGrpSpPr>
            <p:cNvPr id="16" name="Group 74"/>
            <p:cNvGrpSpPr/>
            <p:nvPr/>
          </p:nvGrpSpPr>
          <p:grpSpPr>
            <a:xfrm>
              <a:off x="706438" y="3384000"/>
              <a:ext cx="6330928" cy="701674"/>
              <a:chOff x="1087438" y="3382963"/>
              <a:chExt cx="6330928" cy="701674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143772" y="3400963"/>
                <a:ext cx="422640" cy="44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  <p:graphicFrame>
            <p:nvGraphicFramePr>
              <p:cNvPr id="77" name="Object 7"/>
              <p:cNvGraphicFramePr>
                <a:graphicFrameLocks noChangeAspect="1"/>
              </p:cNvGraphicFramePr>
              <p:nvPr/>
            </p:nvGraphicFramePr>
            <p:xfrm>
              <a:off x="6938940" y="3451225"/>
              <a:ext cx="479426" cy="296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5153" name="Equation" r:id="rId5" imgW="228600" imgH="177480" progId="">
                      <p:embed/>
                    </p:oleObj>
                  </mc:Choice>
                  <mc:Fallback>
                    <p:oleObj name="Equation" r:id="rId5" imgW="228600" imgH="177480" progId="">
                      <p:embed/>
                      <p:pic>
                        <p:nvPicPr>
                          <p:cNvPr id="77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8940" y="3451225"/>
                            <a:ext cx="479426" cy="296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8"/>
              <p:cNvGraphicFramePr>
                <a:graphicFrameLocks noChangeAspect="1"/>
              </p:cNvGraphicFramePr>
              <p:nvPr/>
            </p:nvGraphicFramePr>
            <p:xfrm>
              <a:off x="5692775" y="3499400"/>
              <a:ext cx="2508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5154" name="Equation" r:id="rId7" imgW="139680" imgH="139680" progId="">
                      <p:embed/>
                    </p:oleObj>
                  </mc:Choice>
                  <mc:Fallback>
                    <p:oleObj name="Equation" r:id="rId7" imgW="139680" imgH="139680" progId="">
                      <p:embed/>
                      <p:pic>
                        <p:nvPicPr>
                          <p:cNvPr id="7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92775" y="3499400"/>
                            <a:ext cx="2508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3"/>
              <p:cNvGraphicFramePr>
                <a:graphicFrameLocks noChangeAspect="1"/>
              </p:cNvGraphicFramePr>
              <p:nvPr/>
            </p:nvGraphicFramePr>
            <p:xfrm>
              <a:off x="6248400" y="3429000"/>
              <a:ext cx="508000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5155" name="Equation" r:id="rId9" imgW="241200" imgH="393480" progId="">
                      <p:embed/>
                    </p:oleObj>
                  </mc:Choice>
                  <mc:Fallback>
                    <p:oleObj name="Equation" r:id="rId9" imgW="241200" imgH="393480" progId="">
                      <p:embed/>
                      <p:pic>
                        <p:nvPicPr>
                          <p:cNvPr id="8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3429000"/>
                            <a:ext cx="508000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4"/>
              <p:cNvGraphicFramePr>
                <a:graphicFrameLocks noChangeAspect="1"/>
              </p:cNvGraphicFramePr>
              <p:nvPr/>
            </p:nvGraphicFramePr>
            <p:xfrm>
              <a:off x="4911725" y="3392488"/>
              <a:ext cx="346075" cy="654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5156" name="Equation" r:id="rId11" imgW="164880" imgH="393480" progId="">
                      <p:embed/>
                    </p:oleObj>
                  </mc:Choice>
                  <mc:Fallback>
                    <p:oleObj name="Equation" r:id="rId11" imgW="164880" imgH="393480" progId="">
                      <p:embed/>
                      <p:pic>
                        <p:nvPicPr>
                          <p:cNvPr id="81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11725" y="3392488"/>
                            <a:ext cx="346075" cy="6540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" name="Object 6"/>
              <p:cNvGraphicFramePr>
                <a:graphicFrameLocks noChangeAspect="1"/>
              </p:cNvGraphicFramePr>
              <p:nvPr/>
            </p:nvGraphicFramePr>
            <p:xfrm>
              <a:off x="3222625" y="3382963"/>
              <a:ext cx="587375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5157" name="Equation" r:id="rId13" imgW="279360" imgH="393480" progId="">
                      <p:embed/>
                    </p:oleObj>
                  </mc:Choice>
                  <mc:Fallback>
                    <p:oleObj name="Equation" r:id="rId13" imgW="279360" imgH="393480" progId="">
                      <p:embed/>
                      <p:pic>
                        <p:nvPicPr>
                          <p:cNvPr id="8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22625" y="3382963"/>
                            <a:ext cx="587375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3" name="Object 6"/>
              <p:cNvGraphicFramePr>
                <a:graphicFrameLocks noChangeAspect="1"/>
              </p:cNvGraphicFramePr>
              <p:nvPr/>
            </p:nvGraphicFramePr>
            <p:xfrm>
              <a:off x="1790700" y="3429000"/>
              <a:ext cx="722313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5158" name="Equation" r:id="rId15" imgW="342720" imgH="393480" progId="">
                      <p:embed/>
                    </p:oleObj>
                  </mc:Choice>
                  <mc:Fallback>
                    <p:oleObj name="Equation" r:id="rId15" imgW="342720" imgH="393480" progId="">
                      <p:embed/>
                      <p:pic>
                        <p:nvPicPr>
                          <p:cNvPr id="83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0700" y="3429000"/>
                            <a:ext cx="722313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4" name="Object 8"/>
              <p:cNvGraphicFramePr>
                <a:graphicFrameLocks noChangeAspect="1"/>
              </p:cNvGraphicFramePr>
              <p:nvPr/>
            </p:nvGraphicFramePr>
            <p:xfrm>
              <a:off x="2625089" y="3482975"/>
              <a:ext cx="4540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5159" name="Equation" r:id="rId17" imgW="253800" imgH="139680" progId="">
                      <p:embed/>
                    </p:oleObj>
                  </mc:Choice>
                  <mc:Fallback>
                    <p:oleObj name="Equation" r:id="rId17" imgW="253800" imgH="139680" progId="">
                      <p:embed/>
                      <p:pic>
                        <p:nvPicPr>
                          <p:cNvPr id="8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25089" y="3482975"/>
                            <a:ext cx="4540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10"/>
              <p:cNvGraphicFramePr>
                <a:graphicFrameLocks noChangeAspect="1"/>
              </p:cNvGraphicFramePr>
              <p:nvPr/>
            </p:nvGraphicFramePr>
            <p:xfrm>
              <a:off x="1087438" y="3464476"/>
              <a:ext cx="588962" cy="296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5160" name="Equation" r:id="rId19" imgW="330120" imgH="177480" progId="">
                      <p:embed/>
                    </p:oleObj>
                  </mc:Choice>
                  <mc:Fallback>
                    <p:oleObj name="Equation" r:id="rId19" imgW="330120" imgH="177480" progId="">
                      <p:embed/>
                      <p:pic>
                        <p:nvPicPr>
                          <p:cNvPr id="85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7438" y="3464476"/>
                            <a:ext cx="588962" cy="296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4" name="Freeform 63"/>
            <p:cNvSpPr/>
            <p:nvPr/>
          </p:nvSpPr>
          <p:spPr>
            <a:xfrm flipV="1">
              <a:off x="5616000" y="10800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4190999" y="1066800"/>
              <a:ext cx="1253663" cy="4648201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2772000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361718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96244" y="609600"/>
              <a:ext cx="394756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y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09029" y="838109"/>
              <a:ext cx="0" cy="496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5535595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914399" y="3465339"/>
              <a:ext cx="6839999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92685" y="3401861"/>
              <a:ext cx="384797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x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93368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83654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8401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783272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1920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>
              <a:spLocks/>
            </p:cNvSpPr>
            <p:nvPr/>
          </p:nvSpPr>
          <p:spPr>
            <a:xfrm>
              <a:off x="3334041" y="3402001"/>
              <a:ext cx="104840" cy="117038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9344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97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328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58" name="Oval 157"/>
          <p:cNvSpPr/>
          <p:nvPr/>
        </p:nvSpPr>
        <p:spPr>
          <a:xfrm>
            <a:off x="3384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4" name="Oval 163"/>
          <p:cNvSpPr/>
          <p:nvPr/>
        </p:nvSpPr>
        <p:spPr>
          <a:xfrm>
            <a:off x="4608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5" name="Oval 164"/>
          <p:cNvSpPr/>
          <p:nvPr/>
        </p:nvSpPr>
        <p:spPr>
          <a:xfrm>
            <a:off x="5832000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6" name="Oval 165"/>
          <p:cNvSpPr/>
          <p:nvPr/>
        </p:nvSpPr>
        <p:spPr>
          <a:xfrm>
            <a:off x="7034429" y="2145989"/>
            <a:ext cx="90000" cy="888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1" name="Oval 180"/>
          <p:cNvSpPr/>
          <p:nvPr/>
        </p:nvSpPr>
        <p:spPr>
          <a:xfrm>
            <a:off x="2178000" y="2142000"/>
            <a:ext cx="89100" cy="891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TextBox 100"/>
          <p:cNvSpPr txBox="1"/>
          <p:nvPr/>
        </p:nvSpPr>
        <p:spPr>
          <a:xfrm>
            <a:off x="457200" y="465838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err="1" smtClean="0">
                <a:ln w="0">
                  <a:solidFill>
                    <a:srgbClr val="7A007A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ctg</a:t>
            </a:r>
            <a:r>
              <a:rPr lang="en-CA" sz="2800" b="1" dirty="0" smtClean="0">
                <a:ln w="0">
                  <a:solidFill>
                    <a:srgbClr val="7A007A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x</a:t>
            </a:r>
            <a:r>
              <a:rPr lang="en-CA" sz="2800" b="1" i="1" dirty="0" smtClean="0">
                <a:latin typeface="Sylfaen" pitchFamily="18" charset="0"/>
              </a:rPr>
              <a:t>-ի  </a:t>
            </a:r>
            <a:r>
              <a:rPr lang="en-CA" sz="2800" b="1" i="1" dirty="0" err="1" smtClean="0">
                <a:latin typeface="Sylfaen" pitchFamily="18" charset="0"/>
              </a:rPr>
              <a:t>արժեքներն</a:t>
            </a:r>
            <a:r>
              <a:rPr lang="en-CA" sz="2800" b="1" i="1" dirty="0" smtClean="0">
                <a:latin typeface="Sylfaen" pitchFamily="18" charset="0"/>
              </a:rPr>
              <a:t>   </a:t>
            </a:r>
            <a:r>
              <a:rPr lang="en-CA" sz="2800" b="1" i="1" dirty="0" err="1" smtClean="0">
                <a:latin typeface="Sylfaen" pitchFamily="18" charset="0"/>
              </a:rPr>
              <a:t>անվերջ</a:t>
            </a:r>
            <a:r>
              <a:rPr lang="en-CA" sz="2800" b="1" i="1" dirty="0" smtClean="0">
                <a:latin typeface="Sylfaen" pitchFamily="18" charset="0"/>
              </a:rPr>
              <a:t>  </a:t>
            </a:r>
            <a:r>
              <a:rPr lang="en-CA" sz="2800" b="1" i="1" dirty="0" err="1" smtClean="0">
                <a:latin typeface="Sylfaen" pitchFamily="18" charset="0"/>
              </a:rPr>
              <a:t>մեծանում</a:t>
            </a:r>
            <a:r>
              <a:rPr lang="en-CA" sz="2800" b="1" i="1" dirty="0" smtClean="0">
                <a:latin typeface="Sylfaen" pitchFamily="18" charset="0"/>
              </a:rPr>
              <a:t>  </a:t>
            </a:r>
            <a:r>
              <a:rPr lang="en-CA" sz="2800" b="1" i="1" dirty="0" err="1" smtClean="0">
                <a:latin typeface="Sylfaen" pitchFamily="18" charset="0"/>
              </a:rPr>
              <a:t>են</a:t>
            </a:r>
            <a:r>
              <a:rPr lang="en-CA" sz="2800" b="1" i="1" dirty="0" smtClean="0">
                <a:latin typeface="Sylfaen" pitchFamily="18" charset="0"/>
              </a:rPr>
              <a:t>,          </a:t>
            </a:r>
            <a:endParaRPr lang="en-CA" sz="2800" b="1" i="1" dirty="0">
              <a:uFill>
                <a:solidFill>
                  <a:srgbClr val="FF3300"/>
                </a:solidFill>
              </a:uFill>
              <a:latin typeface="Sylfaen" pitchFamily="18" charset="0"/>
            </a:endParaRPr>
          </a:p>
        </p:txBody>
      </p:sp>
      <p:grpSp>
        <p:nvGrpSpPr>
          <p:cNvPr id="102" name="Group 31"/>
          <p:cNvGrpSpPr>
            <a:grpSpLocks noChangeAspect="1"/>
          </p:cNvGrpSpPr>
          <p:nvPr/>
        </p:nvGrpSpPr>
        <p:grpSpPr>
          <a:xfrm>
            <a:off x="228600" y="3810000"/>
            <a:ext cx="847768" cy="739137"/>
            <a:chOff x="381000" y="1361885"/>
            <a:chExt cx="786590" cy="691519"/>
          </a:xfrm>
        </p:grpSpPr>
        <p:pic>
          <p:nvPicPr>
            <p:cNvPr id="103" name="Picture 10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21" cstate="print"/>
            <a:stretch>
              <a:fillRect/>
            </a:stretch>
          </p:blipFill>
          <p:spPr bwMode="auto">
            <a:xfrm>
              <a:off x="381000" y="1361885"/>
              <a:ext cx="514348" cy="691519"/>
            </a:xfrm>
            <a:prstGeom prst="rect">
              <a:avLst/>
            </a:prstGeom>
            <a:noFill/>
          </p:spPr>
        </p:pic>
        <p:pic>
          <p:nvPicPr>
            <p:cNvPr id="104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07646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105" name="TextBox 104"/>
          <p:cNvSpPr txBox="1"/>
          <p:nvPr/>
        </p:nvSpPr>
        <p:spPr>
          <a:xfrm>
            <a:off x="914400" y="4038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 err="1" smtClean="0">
                <a:latin typeface="Sylfaen" pitchFamily="18" charset="0"/>
              </a:rPr>
              <a:t>երբ</a:t>
            </a:r>
            <a:r>
              <a:rPr lang="en-CA" sz="2800" b="1" i="1" dirty="0" smtClean="0">
                <a:latin typeface="Sylfaen" pitchFamily="18" charset="0"/>
              </a:rPr>
              <a:t>   </a:t>
            </a:r>
            <a:r>
              <a:rPr lang="en-CA" sz="2800" b="1" dirty="0" smtClean="0">
                <a:ln w="0">
                  <a:solidFill>
                    <a:srgbClr val="7A007A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x</a:t>
            </a:r>
            <a:r>
              <a:rPr lang="en-CA" sz="2800" b="1" i="1" dirty="0" smtClean="0">
                <a:latin typeface="Sylfaen" pitchFamily="18" charset="0"/>
              </a:rPr>
              <a:t>-ը  </a:t>
            </a:r>
            <a:r>
              <a:rPr lang="en-CA" sz="2800" b="1" i="1" dirty="0" err="1" smtClean="0">
                <a:latin typeface="Sylfaen" pitchFamily="18" charset="0"/>
              </a:rPr>
              <a:t>մոտենում</a:t>
            </a:r>
            <a:r>
              <a:rPr lang="en-CA" sz="2800" b="1" i="1" dirty="0" smtClean="0">
                <a:latin typeface="Sylfaen" pitchFamily="18" charset="0"/>
              </a:rPr>
              <a:t>  է</a:t>
            </a:r>
            <a:endParaRPr lang="en-CA" sz="2800" b="1" i="1" dirty="0">
              <a:uFill>
                <a:solidFill>
                  <a:srgbClr val="FF3300"/>
                </a:solidFill>
              </a:uFill>
              <a:latin typeface="Sylfae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04800" y="5257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 smtClean="0">
                <a:latin typeface="Sylfaen" pitchFamily="18" charset="0"/>
              </a:rPr>
              <a:t> </a:t>
            </a:r>
            <a:r>
              <a:rPr lang="en-CA" sz="2800" b="1" i="1" dirty="0" err="1" smtClean="0">
                <a:latin typeface="Sylfaen" pitchFamily="18" charset="0"/>
              </a:rPr>
              <a:t>ձախից</a:t>
            </a:r>
            <a:r>
              <a:rPr lang="en-CA" sz="2800" b="1" i="1" dirty="0" smtClean="0">
                <a:latin typeface="Sylfaen" pitchFamily="18" charset="0"/>
              </a:rPr>
              <a:t>   </a:t>
            </a:r>
            <a:r>
              <a:rPr lang="en-CA" sz="2800" b="1" i="1" dirty="0" err="1" smtClean="0">
                <a:latin typeface="Sylfaen" pitchFamily="18" charset="0"/>
              </a:rPr>
              <a:t>մոտենալիս</a:t>
            </a:r>
            <a:r>
              <a:rPr lang="en-CA" sz="2800" b="1" i="1" dirty="0" smtClean="0">
                <a:latin typeface="Sylfaen" pitchFamily="18" charset="0"/>
              </a:rPr>
              <a:t>   </a:t>
            </a:r>
            <a:r>
              <a:rPr lang="en-CA" sz="2800" b="1" dirty="0" err="1" smtClean="0">
                <a:ln w="0">
                  <a:solidFill>
                    <a:srgbClr val="7A007A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ctg</a:t>
            </a:r>
            <a:r>
              <a:rPr lang="en-CA" sz="2800" b="1" dirty="0" smtClean="0">
                <a:ln w="0">
                  <a:solidFill>
                    <a:srgbClr val="7A007A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x</a:t>
            </a:r>
            <a:r>
              <a:rPr lang="en-CA" sz="2800" b="1" i="1" dirty="0" smtClean="0">
                <a:latin typeface="Sylfaen" pitchFamily="18" charset="0"/>
              </a:rPr>
              <a:t>-ը,   </a:t>
            </a:r>
            <a:r>
              <a:rPr lang="en-CA" sz="2800" b="1" i="1" dirty="0" err="1" smtClean="0">
                <a:latin typeface="Sylfaen" pitchFamily="18" charset="0"/>
              </a:rPr>
              <a:t>ընդունելով</a:t>
            </a:r>
            <a:r>
              <a:rPr lang="en-CA" sz="2800" b="1" i="1" dirty="0" smtClean="0">
                <a:latin typeface="Sylfaen" pitchFamily="18" charset="0"/>
              </a:rPr>
              <a:t>  </a:t>
            </a:r>
            <a:r>
              <a:rPr lang="en-CA" sz="2800" b="1" i="1" dirty="0" err="1" smtClean="0">
                <a:latin typeface="Sylfaen" pitchFamily="18" charset="0"/>
              </a:rPr>
              <a:t>բացա</a:t>
            </a:r>
            <a:r>
              <a:rPr lang="en-CA" sz="2800" b="1" i="1" dirty="0" smtClean="0">
                <a:latin typeface="Sylfaen" pitchFamily="18" charset="0"/>
              </a:rPr>
              <a:t>-            </a:t>
            </a:r>
            <a:endParaRPr lang="en-CA" sz="2800" b="1" i="1" dirty="0">
              <a:uFill>
                <a:solidFill>
                  <a:srgbClr val="FF3300"/>
                </a:solidFill>
              </a:uFill>
              <a:latin typeface="Sylfae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00800" y="4018002"/>
            <a:ext cx="259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 err="1" smtClean="0">
                <a:latin typeface="Sylfaen" pitchFamily="18" charset="0"/>
              </a:rPr>
              <a:t>կետին</a:t>
            </a:r>
            <a:r>
              <a:rPr lang="en-CA" sz="2800" b="1" i="1" dirty="0" smtClean="0">
                <a:latin typeface="Sylfaen" pitchFamily="18" charset="0"/>
              </a:rPr>
              <a:t>   </a:t>
            </a:r>
            <a:r>
              <a:rPr lang="en-CA" sz="2800" b="1" i="1" dirty="0" err="1" smtClean="0">
                <a:latin typeface="Sylfaen" pitchFamily="18" charset="0"/>
              </a:rPr>
              <a:t>աջից</a:t>
            </a:r>
            <a:r>
              <a:rPr lang="en-CA" sz="2800" b="1" i="1" dirty="0" smtClean="0">
                <a:latin typeface="Sylfaen" pitchFamily="18" charset="0"/>
              </a:rPr>
              <a:t>,    </a:t>
            </a:r>
            <a:r>
              <a:rPr lang="en-CA" sz="3000" b="1" i="1" dirty="0" smtClean="0">
                <a:latin typeface="Sylfaen" pitchFamily="18" charset="0"/>
              </a:rPr>
              <a:t>      </a:t>
            </a:r>
            <a:endParaRPr lang="en-CA" sz="3000" b="1" i="1" dirty="0">
              <a:uFill>
                <a:solidFill>
                  <a:srgbClr val="FF3300"/>
                </a:solidFill>
              </a:uFill>
              <a:latin typeface="Sylfae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52400" y="5791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 err="1" smtClean="0">
                <a:latin typeface="Sylfaen" pitchFamily="18" charset="0"/>
              </a:rPr>
              <a:t>սական</a:t>
            </a:r>
            <a:r>
              <a:rPr lang="en-CA" sz="2800" b="1" i="1" dirty="0" smtClean="0">
                <a:latin typeface="Sylfaen" pitchFamily="18" charset="0"/>
              </a:rPr>
              <a:t>  </a:t>
            </a:r>
            <a:r>
              <a:rPr lang="en-CA" sz="2800" b="1" i="1" dirty="0" err="1" smtClean="0">
                <a:latin typeface="Sylfaen" pitchFamily="18" charset="0"/>
              </a:rPr>
              <a:t>արժեքներ</a:t>
            </a:r>
            <a:r>
              <a:rPr lang="en-CA" sz="2800" b="1" i="1" dirty="0" smtClean="0">
                <a:latin typeface="Sylfaen" pitchFamily="18" charset="0"/>
              </a:rPr>
              <a:t>,  </a:t>
            </a:r>
            <a:r>
              <a:rPr lang="en-CA" sz="2800" b="1" i="1" dirty="0" err="1" smtClean="0">
                <a:latin typeface="Sylfaen" pitchFamily="18" charset="0"/>
              </a:rPr>
              <a:t>անվերջ</a:t>
            </a:r>
            <a:r>
              <a:rPr lang="en-CA" sz="2800" b="1" i="1" dirty="0" smtClean="0">
                <a:latin typeface="Sylfaen" pitchFamily="18" charset="0"/>
              </a:rPr>
              <a:t>  </a:t>
            </a:r>
            <a:r>
              <a:rPr lang="en-CA" sz="2800" b="1" i="1" dirty="0" err="1" smtClean="0">
                <a:latin typeface="Sylfaen" pitchFamily="18" charset="0"/>
              </a:rPr>
              <a:t>նվազում</a:t>
            </a:r>
            <a:r>
              <a:rPr lang="en-CA" sz="2800" b="1" i="1" dirty="0" smtClean="0">
                <a:latin typeface="Sylfaen" pitchFamily="18" charset="0"/>
              </a:rPr>
              <a:t>  է՝   </a:t>
            </a:r>
            <a:r>
              <a:rPr lang="en-CA" sz="2800" b="1" i="1" dirty="0" err="1" smtClean="0">
                <a:latin typeface="Sylfaen" pitchFamily="18" charset="0"/>
              </a:rPr>
              <a:t>ձգտելով</a:t>
            </a:r>
            <a:r>
              <a:rPr lang="en-CA" sz="2800" b="1" i="1" dirty="0" smtClean="0">
                <a:latin typeface="Sylfaen" pitchFamily="18" charset="0"/>
              </a:rPr>
              <a:t>            </a:t>
            </a:r>
            <a:endParaRPr lang="en-CA" sz="2800" b="1" i="1" dirty="0">
              <a:uFill>
                <a:solidFill>
                  <a:srgbClr val="FF3300"/>
                </a:solidFill>
              </a:uFill>
              <a:latin typeface="Sylfae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000" y="6258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ln w="0">
                  <a:solidFill>
                    <a:srgbClr val="7A007A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-</a:t>
            </a:r>
            <a:r>
              <a:rPr lang="en-CA" sz="2800" b="1" dirty="0" smtClean="0">
                <a:ln w="0">
                  <a:solidFill>
                    <a:srgbClr val="7A007A"/>
                  </a:solidFill>
                </a:ln>
                <a:solidFill>
                  <a:srgbClr val="EA00AD"/>
                </a:solidFill>
                <a:latin typeface="Cambria Math"/>
                <a:ea typeface="Cambria Math"/>
              </a:rPr>
              <a:t>∞</a:t>
            </a:r>
            <a:r>
              <a:rPr lang="en-CA" sz="2800" b="1" i="1" dirty="0" smtClean="0">
                <a:latin typeface="Cambria Math"/>
                <a:ea typeface="Cambria Math"/>
              </a:rPr>
              <a:t>-ի:</a:t>
            </a:r>
            <a:r>
              <a:rPr lang="en-CA" sz="2800" b="1" i="1" dirty="0" smtClean="0">
                <a:latin typeface="Sylfaen" pitchFamily="18" charset="0"/>
              </a:rPr>
              <a:t>           </a:t>
            </a:r>
            <a:endParaRPr lang="en-CA" sz="2800" b="1" i="1" dirty="0">
              <a:uFill>
                <a:solidFill>
                  <a:srgbClr val="FF3300"/>
                </a:solidFill>
              </a:uFill>
              <a:latin typeface="Sylfaen" pitchFamily="18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2514600" y="3810000"/>
            <a:ext cx="762000" cy="0"/>
          </a:xfrm>
          <a:prstGeom prst="line">
            <a:avLst/>
          </a:prstGeom>
          <a:ln w="44450">
            <a:solidFill>
              <a:srgbClr val="00B05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733800" y="3810000"/>
            <a:ext cx="762000" cy="0"/>
          </a:xfrm>
          <a:prstGeom prst="line">
            <a:avLst/>
          </a:prstGeom>
          <a:ln w="44450">
            <a:solidFill>
              <a:srgbClr val="00B05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953000" y="3810000"/>
            <a:ext cx="762000" cy="0"/>
          </a:xfrm>
          <a:prstGeom prst="line">
            <a:avLst/>
          </a:prstGeom>
          <a:ln w="44450">
            <a:solidFill>
              <a:srgbClr val="00B05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172200" y="3810000"/>
            <a:ext cx="762000" cy="0"/>
          </a:xfrm>
          <a:prstGeom prst="line">
            <a:avLst/>
          </a:prstGeom>
          <a:ln w="44450">
            <a:solidFill>
              <a:srgbClr val="00B05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362200" y="533400"/>
            <a:ext cx="762000" cy="0"/>
          </a:xfrm>
          <a:prstGeom prst="line">
            <a:avLst/>
          </a:prstGeom>
          <a:ln w="44450">
            <a:solidFill>
              <a:srgbClr val="00B050"/>
            </a:solidFill>
            <a:headEnd type="stealt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581400" y="533400"/>
            <a:ext cx="762000" cy="0"/>
          </a:xfrm>
          <a:prstGeom prst="line">
            <a:avLst/>
          </a:prstGeom>
          <a:ln w="44450">
            <a:solidFill>
              <a:srgbClr val="00B050"/>
            </a:solidFill>
            <a:headEnd type="stealt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00600" y="533400"/>
            <a:ext cx="762000" cy="0"/>
          </a:xfrm>
          <a:prstGeom prst="line">
            <a:avLst/>
          </a:prstGeom>
          <a:ln w="44450">
            <a:solidFill>
              <a:srgbClr val="00B050"/>
            </a:solidFill>
            <a:headEnd type="stealt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019800" y="533400"/>
            <a:ext cx="762000" cy="0"/>
          </a:xfrm>
          <a:prstGeom prst="line">
            <a:avLst/>
          </a:prstGeom>
          <a:ln w="44450">
            <a:solidFill>
              <a:srgbClr val="00B050"/>
            </a:solidFill>
            <a:headEnd type="stealt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5882" name="Object 10"/>
          <p:cNvGraphicFramePr>
            <a:graphicFrameLocks noChangeAspect="1"/>
          </p:cNvGraphicFramePr>
          <p:nvPr/>
        </p:nvGraphicFramePr>
        <p:xfrm>
          <a:off x="4624387" y="4038600"/>
          <a:ext cx="18526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61" name="Equation" r:id="rId23" imgW="660240" imgH="203040" progId="">
                  <p:embed/>
                </p:oleObj>
              </mc:Choice>
              <mc:Fallback>
                <p:oleObj name="Equation" r:id="rId23" imgW="660240" imgH="203040" progId="">
                  <p:embed/>
                  <p:pic>
                    <p:nvPicPr>
                      <p:cNvPr id="3358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7" y="4038600"/>
                        <a:ext cx="1852613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7696200" y="46583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 smtClean="0">
                <a:latin typeface="Sylfaen" pitchFamily="18" charset="0"/>
              </a:rPr>
              <a:t> </a:t>
            </a:r>
            <a:r>
              <a:rPr lang="en-CA" sz="2800" b="1" i="1" dirty="0" err="1" smtClean="0">
                <a:latin typeface="Sylfaen" pitchFamily="18" charset="0"/>
              </a:rPr>
              <a:t>իսկ</a:t>
            </a:r>
            <a:r>
              <a:rPr lang="en-CA" sz="2800" b="1" i="1" dirty="0" smtClean="0">
                <a:latin typeface="Sylfaen" pitchFamily="18" charset="0"/>
              </a:rPr>
              <a:t>        </a:t>
            </a:r>
            <a:endParaRPr lang="en-CA" sz="2800" b="1" i="1" dirty="0">
              <a:uFill>
                <a:solidFill>
                  <a:srgbClr val="FF3300"/>
                </a:solidFill>
              </a:uFill>
              <a:latin typeface="Sylfaen" pitchFamily="18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7852200" y="4495800"/>
            <a:ext cx="900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886200" y="5130000"/>
            <a:ext cx="3733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04000" y="5724000"/>
            <a:ext cx="1188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505200" y="6264000"/>
            <a:ext cx="32004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03614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50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50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50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50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50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50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50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5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5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5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50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5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5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5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50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5" grpId="0"/>
      <p:bldP spid="106" grpId="0"/>
      <p:bldP spid="107" grpId="0"/>
      <p:bldP spid="108" grpId="0"/>
      <p:bldP spid="109" grpId="0"/>
      <p:bldP spid="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08000"/>
            <a:ext cx="8771400" cy="6624000"/>
          </a:xfrm>
          <a:prstGeom prst="rect">
            <a:avLst/>
          </a:prstGeom>
          <a:solidFill>
            <a:srgbClr val="F0FFEB"/>
          </a:solidFill>
          <a:ln w="44450">
            <a:solidFill>
              <a:srgbClr val="00DFDA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94000" y="1371600"/>
            <a:ext cx="7102200" cy="4191000"/>
          </a:xfrm>
          <a:prstGeom prst="rect">
            <a:avLst/>
          </a:prstGeom>
          <a:solidFill>
            <a:srgbClr val="DE00DE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685800" y="1464600"/>
            <a:ext cx="7924800" cy="453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4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" name="Group 13"/>
          <p:cNvGrpSpPr/>
          <p:nvPr/>
        </p:nvGrpSpPr>
        <p:grpSpPr>
          <a:xfrm flipV="1">
            <a:off x="2057400" y="1511400"/>
            <a:ext cx="4212000" cy="4356000"/>
            <a:chOff x="2133601" y="1399198"/>
            <a:chExt cx="4327800" cy="4392000"/>
          </a:xfrm>
        </p:grpSpPr>
        <p:pic>
          <p:nvPicPr>
            <p:cNvPr id="11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28254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13776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12" name="TextBox 11"/>
          <p:cNvSpPr txBox="1"/>
          <p:nvPr/>
        </p:nvSpPr>
        <p:spPr>
          <a:xfrm>
            <a:off x="3810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3600" b="1" i="1" spc="300" dirty="0" smtClean="0">
                <a:ln w="0">
                  <a:solidFill>
                    <a:srgbClr val="00221C"/>
                  </a:solidFill>
                  <a:prstDash val="solid"/>
                </a:ln>
                <a:solidFill>
                  <a:srgbClr val="00DFD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ՕԳՏԱԳՈՐԾՎԱԾ ԳՐԱԿԱՆՈՒԹՅՈՒՆ</a:t>
            </a:r>
            <a:endParaRPr lang="en-CA" sz="3600" b="1" i="1" spc="300" dirty="0">
              <a:ln w="0">
                <a:solidFill>
                  <a:srgbClr val="00221C"/>
                </a:solidFill>
                <a:prstDash val="solid"/>
              </a:ln>
              <a:solidFill>
                <a:srgbClr val="00DFD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1600" y="1715316"/>
            <a:ext cx="7460400" cy="4016484"/>
          </a:xfrm>
          <a:prstGeom prst="rect">
            <a:avLst/>
          </a:prstGeom>
          <a:solidFill>
            <a:srgbClr val="DE00DE">
              <a:alpha val="20000"/>
            </a:srgbClr>
          </a:solidFill>
          <a:ln>
            <a:solidFill>
              <a:srgbClr val="00DFDA"/>
            </a:solidFill>
          </a:ln>
        </p:spPr>
        <p:txBody>
          <a:bodyPr wrap="square" rtlCol="0">
            <a:spAutoFit/>
          </a:bodyPr>
          <a:lstStyle/>
          <a:p>
            <a:endParaRPr lang="ru-RU" sz="1700" dirty="0" smtClean="0">
              <a:latin typeface="Sylfae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hy-AM" sz="1700" dirty="0">
                <a:latin typeface="Sylfaen" panose="010A0502050306030303" pitchFamily="18" charset="0"/>
              </a:rPr>
              <a:t>Գևորգյան Գ.  Գ.,  Սահակյան Ա.  Ա.,  Հանրահաշիվ  և  մաթեմատիկական  անալիզի  տարրեր 10,  ընդհանուր  և  հումանիտար  հոսքերի  համար,  «Էդիթ  Պրինտ»  հրատարակչություն,  Երևան  2017,   </a:t>
            </a:r>
            <a:r>
              <a:rPr lang="hy-AM" sz="1700" u="sng" dirty="0">
                <a:latin typeface="Sylfaen" panose="010A0502050306030303" pitchFamily="18" charset="0"/>
                <a:hlinkClick r:id="rId3"/>
              </a:rPr>
              <a:t>https://online.fliphtml5.com/fumf/xcad/#p=1</a:t>
            </a:r>
            <a:r>
              <a:rPr lang="hy-AM" sz="1700" dirty="0">
                <a:latin typeface="Sylfaen" panose="010A0502050306030303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hy-AM" sz="1700" dirty="0">
                <a:latin typeface="Sylfaen" panose="010A0502050306030303" pitchFamily="18" charset="0"/>
              </a:rPr>
              <a:t>Այվազյան  Է. Ի., Հանրահաշիվ և մաթեմատիկական անալիզի տարրեր  10-12:  Ուսուցչի  ձեռնարկ, հանրակրթական  դպրոցի  ընդհանուր  և  հումանիտար  հոսքերի  համար,  «Էդիտ Պրինտ»  հրատարակչություն,  Երևան  2009:</a:t>
            </a:r>
            <a:endParaRPr lang="en-US" sz="1700" dirty="0">
              <a:latin typeface="Sylfaen" panose="010A05020503060303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hy-AM" sz="1700" dirty="0">
                <a:latin typeface="Sylfaen" panose="010A0502050306030303" pitchFamily="18" charset="0"/>
              </a:rPr>
              <a:t>Մաթեմատիկա:  Հանրակրթական  հիմնական  դպրոցի  առարկայական  չափորոշիչ  և  ծրագիր,  «Անտարես»  հրատարակչություն,  Երևան, 2006:</a:t>
            </a:r>
          </a:p>
          <a:p>
            <a:pPr marL="342900" indent="-342900">
              <a:buFont typeface="+mj-lt"/>
              <a:buAutoNum type="arabicPeriod"/>
            </a:pPr>
            <a:r>
              <a:rPr lang="hy-AM" sz="1700" dirty="0">
                <a:latin typeface="Sylfaen" panose="010A0502050306030303" pitchFamily="18" charset="0"/>
              </a:rPr>
              <a:t>«Մաթեմատիկա» առարկայի փորձնական չափորոշիչ և ծրագրեր </a:t>
            </a:r>
            <a:r>
              <a:rPr lang="hy-AM" sz="1700" u="sng" dirty="0">
                <a:latin typeface="Sylfaen" panose="010A0502050306030303" pitchFamily="18" charset="0"/>
                <a:hlinkClick r:id="rId4"/>
              </a:rPr>
              <a:t>https://escs.am/files/files/2021-05-06/ab40875bd25c74d53afd8dbd1801244d.pdf</a:t>
            </a:r>
            <a:endParaRPr lang="en-CA" sz="1700" b="1" i="1" dirty="0">
              <a:ln w="12700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744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08000"/>
            <a:ext cx="8771400" cy="6624000"/>
          </a:xfrm>
          <a:prstGeom prst="rect">
            <a:avLst/>
          </a:prstGeom>
          <a:solidFill>
            <a:srgbClr val="F0FFEB"/>
          </a:solidFill>
          <a:ln w="44450">
            <a:solidFill>
              <a:srgbClr val="00DFDA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94000" y="1202400"/>
            <a:ext cx="7102200" cy="4191000"/>
          </a:xfrm>
          <a:prstGeom prst="rect">
            <a:avLst/>
          </a:prstGeom>
          <a:solidFill>
            <a:srgbClr val="DE00DE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685800" y="1295400"/>
            <a:ext cx="7704000" cy="453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4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3429000" y="59436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Սիմոնյան</a:t>
            </a:r>
          </a:p>
          <a:p>
            <a:pPr algn="r"/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2000" b="1" dirty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 flipV="1">
            <a:off x="2057400" y="1404000"/>
            <a:ext cx="4212000" cy="4356000"/>
            <a:chOff x="2133601" y="1399198"/>
            <a:chExt cx="4327800" cy="4392000"/>
          </a:xfrm>
        </p:grpSpPr>
        <p:pic>
          <p:nvPicPr>
            <p:cNvPr id="11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28254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13776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6" name="TextBox 5"/>
          <p:cNvSpPr txBox="1"/>
          <p:nvPr/>
        </p:nvSpPr>
        <p:spPr>
          <a:xfrm>
            <a:off x="762000" y="2590800"/>
            <a:ext cx="76962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6600" b="1" spc="-300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ՇՆՈՐՀԱԿԱԼՈՒԹՅՈՒՆ</a:t>
            </a:r>
            <a:endParaRPr lang="en-CA" sz="6600" b="1" spc="-300" dirty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0592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8"/>
          <p:cNvGrpSpPr>
            <a:grpSpLocks noChangeAspect="1"/>
          </p:cNvGrpSpPr>
          <p:nvPr/>
        </p:nvGrpSpPr>
        <p:grpSpPr>
          <a:xfrm>
            <a:off x="756000" y="4914000"/>
            <a:ext cx="8007000" cy="1639201"/>
            <a:chOff x="145171" y="123773"/>
            <a:chExt cx="9646984" cy="1974941"/>
          </a:xfrm>
        </p:grpSpPr>
        <p:sp>
          <p:nvSpPr>
            <p:cNvPr id="50" name="Rectangle 49"/>
            <p:cNvSpPr/>
            <p:nvPr/>
          </p:nvSpPr>
          <p:spPr>
            <a:xfrm>
              <a:off x="145171" y="123773"/>
              <a:ext cx="2209800" cy="1600199"/>
            </a:xfrm>
            <a:prstGeom prst="rect">
              <a:avLst/>
            </a:prstGeom>
            <a:solidFill>
              <a:srgbClr val="CCCC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5" name="Group 16"/>
            <p:cNvGrpSpPr/>
            <p:nvPr/>
          </p:nvGrpSpPr>
          <p:grpSpPr>
            <a:xfrm>
              <a:off x="179872" y="228600"/>
              <a:ext cx="9612283" cy="1870114"/>
              <a:chOff x="179872" y="228600"/>
              <a:chExt cx="9612283" cy="1870113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1676399" y="537990"/>
                <a:ext cx="8115756" cy="1560723"/>
              </a:xfrm>
              <a:prstGeom prst="rect">
                <a:avLst/>
              </a:prstGeom>
              <a:solidFill>
                <a:srgbClr val="F9F9F9"/>
              </a:solidFill>
              <a:ln w="101600" cmpd="thickThin">
                <a:solidFill>
                  <a:srgbClr val="C9C400"/>
                </a:solidFill>
              </a:ln>
              <a:effectLst>
                <a:outerShdw blurRad="127000" dist="38100" dir="2700000" sx="101000" sy="101000" algn="tl" rotWithShape="0">
                  <a:prstClr val="black">
                    <a:alpha val="3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7" name="Group 10"/>
              <p:cNvGrpSpPr>
                <a:grpSpLocks noChangeAspect="1"/>
              </p:cNvGrpSpPr>
              <p:nvPr/>
            </p:nvGrpSpPr>
            <p:grpSpPr>
              <a:xfrm>
                <a:off x="179872" y="228600"/>
                <a:ext cx="2293951" cy="1595269"/>
                <a:chOff x="1453380" y="2048439"/>
                <a:chExt cx="3324562" cy="2311984"/>
              </a:xfrm>
              <a:effectLst>
                <a:outerShdw blurRad="88900" dist="165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8" name="Group 9"/>
                <p:cNvGrpSpPr/>
                <p:nvPr/>
              </p:nvGrpSpPr>
              <p:grpSpPr>
                <a:xfrm>
                  <a:off x="1546656" y="2048439"/>
                  <a:ext cx="3231286" cy="2311984"/>
                  <a:chOff x="1546656" y="2048439"/>
                  <a:chExt cx="3231286" cy="2311984"/>
                </a:xfrm>
              </p:grpSpPr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1905000" y="2743200"/>
                    <a:ext cx="457200" cy="762000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pic>
                <p:nvPicPr>
                  <p:cNvPr id="5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lum contrast="10000"/>
                  </a:blip>
                  <a:stretch>
                    <a:fillRect/>
                  </a:stretch>
                </p:blipFill>
                <p:spPr bwMode="auto">
                  <a:xfrm>
                    <a:off x="1546656" y="2048439"/>
                    <a:ext cx="3231286" cy="23119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55" name="Picture 12"/>
                <p:cNvPicPr preferRelativeResize="0">
                  <a:picLocks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 bwMode="auto">
                <a:xfrm rot="21228168">
                  <a:off x="1453380" y="2275387"/>
                  <a:ext cx="1068620" cy="13234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isometricOffAxis1Right"/>
                  <a:lightRig rig="threePt" dir="t"/>
                </a:scene3d>
              </p:spPr>
            </p:pic>
          </p:grpSp>
        </p:grpSp>
      </p:grpSp>
      <p:sp>
        <p:nvSpPr>
          <p:cNvPr id="62" name="TextBox 61"/>
          <p:cNvSpPr txBox="1"/>
          <p:nvPr/>
        </p:nvSpPr>
        <p:spPr>
          <a:xfrm>
            <a:off x="2894398" y="5410200"/>
            <a:ext cx="57924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Գրաֆիկում</a:t>
            </a:r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ինչպե</a:t>
            </a:r>
            <a:r>
              <a:rPr lang="hy-AM" sz="26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ս  է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դրսևորվում</a:t>
            </a:r>
            <a:endParaRPr lang="en-CA" sz="2600" b="1" dirty="0" smtClean="0">
              <a:solidFill>
                <a:srgbClr val="002060"/>
              </a:solidFill>
              <a:latin typeface="Sylfaen"/>
            </a:endParaRPr>
          </a:p>
          <a:p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ֆունկցիայի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կենտ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լինելը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:</a:t>
            </a:r>
            <a:endParaRPr lang="en-CA" sz="26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3" name="Group 2"/>
          <p:cNvGrpSpPr>
            <a:grpSpLocks noChangeAspect="1"/>
          </p:cNvGrpSpPr>
          <p:nvPr/>
        </p:nvGrpSpPr>
        <p:grpSpPr>
          <a:xfrm>
            <a:off x="144000" y="942000"/>
            <a:ext cx="8085600" cy="1725000"/>
            <a:chOff x="144000" y="180000"/>
            <a:chExt cx="9860488" cy="2103659"/>
          </a:xfrm>
        </p:grpSpPr>
        <p:sp>
          <p:nvSpPr>
            <p:cNvPr id="4" name="Rectangle 3"/>
            <p:cNvSpPr/>
            <p:nvPr/>
          </p:nvSpPr>
          <p:spPr>
            <a:xfrm>
              <a:off x="144000" y="180000"/>
              <a:ext cx="2209800" cy="1600200"/>
            </a:xfrm>
            <a:prstGeom prst="rect">
              <a:avLst/>
            </a:prstGeom>
            <a:solidFill>
              <a:srgbClr val="00A7E2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4" name="Group 16"/>
            <p:cNvGrpSpPr/>
            <p:nvPr/>
          </p:nvGrpSpPr>
          <p:grpSpPr>
            <a:xfrm>
              <a:off x="244233" y="287361"/>
              <a:ext cx="9760255" cy="1996298"/>
              <a:chOff x="244233" y="287361"/>
              <a:chExt cx="9760255" cy="199629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676400" y="610976"/>
                <a:ext cx="8328088" cy="1672683"/>
              </a:xfrm>
              <a:prstGeom prst="rect">
                <a:avLst/>
              </a:prstGeom>
              <a:solidFill>
                <a:srgbClr val="F9F9F9"/>
              </a:solidFill>
              <a:ln w="92075" cmpd="thickThin">
                <a:solidFill>
                  <a:srgbClr val="00B0F0"/>
                </a:solidFill>
              </a:ln>
              <a:effectLst>
                <a:outerShdw blurRad="127000" dist="38100" dir="2700000" sx="101000" sy="101000" algn="tl" rotWithShape="0">
                  <a:prstClr val="black">
                    <a:alpha val="3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15" name="Group 10"/>
              <p:cNvGrpSpPr>
                <a:grpSpLocks noChangeAspect="1"/>
              </p:cNvGrpSpPr>
              <p:nvPr/>
            </p:nvGrpSpPr>
            <p:grpSpPr>
              <a:xfrm>
                <a:off x="244233" y="287361"/>
                <a:ext cx="2229590" cy="1617639"/>
                <a:chOff x="1546656" y="2133600"/>
                <a:chExt cx="3231286" cy="2344404"/>
              </a:xfrm>
              <a:effectLst>
                <a:outerShdw blurRad="88900" dist="165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6" name="Group 9"/>
                <p:cNvGrpSpPr/>
                <p:nvPr/>
              </p:nvGrpSpPr>
              <p:grpSpPr>
                <a:xfrm>
                  <a:off x="1546656" y="2133600"/>
                  <a:ext cx="3231286" cy="2344404"/>
                  <a:chOff x="1546656" y="2133600"/>
                  <a:chExt cx="3231286" cy="2344404"/>
                </a:xfrm>
              </p:grpSpPr>
              <p:pic>
                <p:nvPicPr>
                  <p:cNvPr id="1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lum contrast="10000"/>
                  </a:blip>
                  <a:stretch>
                    <a:fillRect/>
                  </a:stretch>
                </p:blipFill>
                <p:spPr bwMode="auto">
                  <a:xfrm>
                    <a:off x="1546656" y="2133600"/>
                    <a:ext cx="3231286" cy="23444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outerShdw blurRad="88900" dist="254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</p:pic>
              <p:sp>
                <p:nvSpPr>
                  <p:cNvPr id="11" name="Rounded Rectangle 10"/>
                  <p:cNvSpPr/>
                  <p:nvPr/>
                </p:nvSpPr>
                <p:spPr>
                  <a:xfrm>
                    <a:off x="1905000" y="2743200"/>
                    <a:ext cx="457200" cy="762000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pic>
              <p:nvPicPr>
                <p:cNvPr id="9" name="Picture 12"/>
                <p:cNvPicPr preferRelativeResize="0">
                  <a:picLocks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 bwMode="auto">
                <a:xfrm rot="21228168">
                  <a:off x="1600983" y="2445192"/>
                  <a:ext cx="763520" cy="12725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isometricOffAxis1Right"/>
                  <a:lightRig rig="threePt" dir="t"/>
                </a:scene3d>
              </p:spPr>
            </p:pic>
          </p:grpSp>
        </p:grpSp>
      </p:grpSp>
      <p:sp>
        <p:nvSpPr>
          <p:cNvPr id="12" name="TextBox 11"/>
          <p:cNvSpPr txBox="1"/>
          <p:nvPr/>
        </p:nvSpPr>
        <p:spPr>
          <a:xfrm>
            <a:off x="609600" y="68759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6F0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Պատասխանե´ք</a:t>
            </a:r>
            <a:r>
              <a:rPr lang="en-CA" sz="4400" b="1" dirty="0" smtClean="0">
                <a:ln w="0">
                  <a:solidFill>
                    <a:sysClr val="windowText" lastClr="000000"/>
                  </a:solidFill>
                </a:ln>
                <a:solidFill>
                  <a:srgbClr val="FF6F0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4400" b="1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6F0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հարցերին</a:t>
            </a:r>
            <a:r>
              <a:rPr lang="en-CA" sz="4400" b="1" dirty="0" smtClean="0">
                <a:ln w="0">
                  <a:solidFill>
                    <a:sysClr val="windowText" lastClr="000000"/>
                  </a:solidFill>
                </a:ln>
                <a:solidFill>
                  <a:srgbClr val="FF6F0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CA" sz="4400" b="1" dirty="0">
              <a:ln w="0">
                <a:solidFill>
                  <a:sysClr val="windowText" lastClr="000000"/>
                </a:solidFill>
              </a:ln>
              <a:solidFill>
                <a:srgbClr val="FF6F0D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oup 39"/>
          <p:cNvGrpSpPr>
            <a:grpSpLocks noChangeAspect="1"/>
          </p:cNvGrpSpPr>
          <p:nvPr/>
        </p:nvGrpSpPr>
        <p:grpSpPr>
          <a:xfrm>
            <a:off x="432000" y="2952000"/>
            <a:ext cx="8102400" cy="1653786"/>
            <a:chOff x="124172" y="128241"/>
            <a:chExt cx="9077535" cy="2017865"/>
          </a:xfrm>
        </p:grpSpPr>
        <p:grpSp>
          <p:nvGrpSpPr>
            <p:cNvPr id="18" name="Group 21"/>
            <p:cNvGrpSpPr/>
            <p:nvPr/>
          </p:nvGrpSpPr>
          <p:grpSpPr>
            <a:xfrm>
              <a:off x="124172" y="128241"/>
              <a:ext cx="9077535" cy="2017865"/>
              <a:chOff x="124172" y="128241"/>
              <a:chExt cx="9077535" cy="2017865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24172" y="128241"/>
                <a:ext cx="2133599" cy="1600199"/>
              </a:xfrm>
              <a:prstGeom prst="rect">
                <a:avLst/>
              </a:prstGeom>
              <a:solidFill>
                <a:srgbClr val="FF5019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19" name="Group 16"/>
              <p:cNvGrpSpPr/>
              <p:nvPr/>
            </p:nvGrpSpPr>
            <p:grpSpPr>
              <a:xfrm>
                <a:off x="228600" y="228600"/>
                <a:ext cx="8973107" cy="1917506"/>
                <a:chOff x="228600" y="228600"/>
                <a:chExt cx="8973107" cy="1917506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676400" y="524302"/>
                  <a:ext cx="7525307" cy="1621804"/>
                </a:xfrm>
                <a:prstGeom prst="rect">
                  <a:avLst/>
                </a:prstGeom>
                <a:solidFill>
                  <a:srgbClr val="F9F9F9"/>
                </a:solidFill>
                <a:ln w="101600" cmpd="thickThin">
                  <a:solidFill>
                    <a:srgbClr val="FF5019"/>
                  </a:solidFill>
                </a:ln>
                <a:effectLst>
                  <a:outerShdw blurRad="127000" dist="38100" dir="2700000" sx="101000" sy="101000" algn="tl" rotWithShape="0">
                    <a:prstClr val="black">
                      <a:alpha val="39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grpSp>
              <p:nvGrpSpPr>
                <p:cNvPr id="20" name="Group 9"/>
                <p:cNvGrpSpPr/>
                <p:nvPr/>
              </p:nvGrpSpPr>
              <p:grpSpPr>
                <a:xfrm>
                  <a:off x="228600" y="228600"/>
                  <a:ext cx="2119741" cy="1595269"/>
                  <a:chOff x="1524000" y="2048439"/>
                  <a:chExt cx="3072085" cy="2311984"/>
                </a:xfrm>
              </p:grpSpPr>
              <p:pic>
                <p:nvPicPr>
                  <p:cNvPr id="4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lum contrast="10000"/>
                  </a:blip>
                  <a:stretch>
                    <a:fillRect/>
                  </a:stretch>
                </p:blipFill>
                <p:spPr bwMode="auto">
                  <a:xfrm>
                    <a:off x="1524000" y="2048439"/>
                    <a:ext cx="3072085" cy="23119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outerShdw blurRad="88900" dist="165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</p:pic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1855304" y="2743200"/>
                    <a:ext cx="457199" cy="762000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pic>
          <p:nvPicPr>
            <p:cNvPr id="42" name="Picture 5" descr="C:\Users\naira\Desktop\parallelopiped\0_8738b_ba52a86d_M.png"/>
            <p:cNvPicPr preferRelativeResize="0">
              <a:picLocks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 rot="21071196">
              <a:off x="159559" y="307809"/>
              <a:ext cx="766320" cy="1086895"/>
            </a:xfrm>
            <a:prstGeom prst="rect">
              <a:avLst/>
            </a:prstGeom>
            <a:noFill/>
            <a:scene3d>
              <a:camera prst="isometricOffAxis1Right"/>
              <a:lightRig rig="threePt" dir="t"/>
            </a:scene3d>
          </p:spPr>
        </p:pic>
      </p:grpSp>
      <p:sp>
        <p:nvSpPr>
          <p:cNvPr id="59" name="TextBox 58"/>
          <p:cNvSpPr txBox="1"/>
          <p:nvPr/>
        </p:nvSpPr>
        <p:spPr>
          <a:xfrm>
            <a:off x="2209800" y="1350000"/>
            <a:ext cx="6019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 pitchFamily="18" charset="0"/>
              </a:rPr>
              <a:t>Որո</a:t>
            </a:r>
            <a:r>
              <a:rPr lang="hy-AM" sz="25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նք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են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տանգենս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և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կոտանգենս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ֆունկցիաների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հիմնական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պարբերու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-</a:t>
            </a:r>
          </a:p>
          <a:p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թյունները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:</a:t>
            </a:r>
            <a:endParaRPr lang="en-CA" sz="25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4600" y="3429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467A"/>
                </a:solidFill>
                <a:latin typeface="Sylfaen" pitchFamily="18" charset="0"/>
              </a:rPr>
              <a:t> 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Տանգենս</a:t>
            </a:r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 և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կոտանգենս</a:t>
            </a:r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ֆունկցիա</a:t>
            </a:r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-</a:t>
            </a:r>
          </a:p>
          <a:p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ները</a:t>
            </a:r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կե</a:t>
            </a:r>
            <a:r>
              <a:rPr lang="hy-AM" sz="26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նտ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են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,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թե</a:t>
            </a:r>
            <a:r>
              <a:rPr lang="hy-AM" sz="26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զույգ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:</a:t>
            </a:r>
            <a:endParaRPr lang="en-CA" sz="26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626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9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8"/>
          <p:cNvGrpSpPr>
            <a:grpSpLocks noChangeAspect="1"/>
          </p:cNvGrpSpPr>
          <p:nvPr/>
        </p:nvGrpSpPr>
        <p:grpSpPr>
          <a:xfrm>
            <a:off x="1116000" y="4788000"/>
            <a:ext cx="7618200" cy="1765200"/>
            <a:chOff x="140256" y="137219"/>
            <a:chExt cx="9178546" cy="2126747"/>
          </a:xfrm>
        </p:grpSpPr>
        <p:sp>
          <p:nvSpPr>
            <p:cNvPr id="50" name="Rectangle 49"/>
            <p:cNvSpPr/>
            <p:nvPr/>
          </p:nvSpPr>
          <p:spPr>
            <a:xfrm>
              <a:off x="140256" y="137219"/>
              <a:ext cx="2209800" cy="1600200"/>
            </a:xfrm>
            <a:prstGeom prst="rect">
              <a:avLst/>
            </a:prstGeom>
            <a:solidFill>
              <a:srgbClr val="CCCC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5" name="Group 16"/>
            <p:cNvGrpSpPr/>
            <p:nvPr/>
          </p:nvGrpSpPr>
          <p:grpSpPr>
            <a:xfrm>
              <a:off x="143728" y="228600"/>
              <a:ext cx="9175074" cy="2035366"/>
              <a:chOff x="143728" y="228600"/>
              <a:chExt cx="9175074" cy="203536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1641700" y="611436"/>
                <a:ext cx="7677102" cy="1652530"/>
              </a:xfrm>
              <a:prstGeom prst="rect">
                <a:avLst/>
              </a:prstGeom>
              <a:solidFill>
                <a:srgbClr val="F9F9F9"/>
              </a:solidFill>
              <a:ln w="101600" cmpd="thickThin">
                <a:solidFill>
                  <a:srgbClr val="C9C400"/>
                </a:solidFill>
              </a:ln>
              <a:effectLst>
                <a:outerShdw blurRad="127000" dist="38100" dir="2700000" sx="101000" sy="101000" algn="tl" rotWithShape="0">
                  <a:prstClr val="black">
                    <a:alpha val="3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7" name="Group 10"/>
              <p:cNvGrpSpPr>
                <a:grpSpLocks noChangeAspect="1"/>
              </p:cNvGrpSpPr>
              <p:nvPr/>
            </p:nvGrpSpPr>
            <p:grpSpPr>
              <a:xfrm>
                <a:off x="143728" y="228600"/>
                <a:ext cx="2330095" cy="1595269"/>
                <a:chOff x="1400997" y="2048439"/>
                <a:chExt cx="3376945" cy="2311984"/>
              </a:xfrm>
              <a:effectLst>
                <a:outerShdw blurRad="88900" dist="165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8" name="Group 9"/>
                <p:cNvGrpSpPr/>
                <p:nvPr/>
              </p:nvGrpSpPr>
              <p:grpSpPr>
                <a:xfrm>
                  <a:off x="1546656" y="2048439"/>
                  <a:ext cx="3231286" cy="2311984"/>
                  <a:chOff x="1546656" y="2048439"/>
                  <a:chExt cx="3231286" cy="2311984"/>
                </a:xfrm>
              </p:grpSpPr>
              <p:pic>
                <p:nvPicPr>
                  <p:cNvPr id="5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lum contrast="10000"/>
                  </a:blip>
                  <a:stretch>
                    <a:fillRect/>
                  </a:stretch>
                </p:blipFill>
                <p:spPr bwMode="auto">
                  <a:xfrm>
                    <a:off x="1546656" y="2048439"/>
                    <a:ext cx="3231286" cy="23119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1905000" y="2743200"/>
                    <a:ext cx="457200" cy="762000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pic>
              <p:nvPicPr>
                <p:cNvPr id="55" name="Picture 1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 rot="21228168">
                  <a:off x="1400997" y="2179389"/>
                  <a:ext cx="1131479" cy="1508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isometricOffAxis1Right"/>
                  <a:lightRig rig="threePt" dir="t"/>
                </a:scene3d>
              </p:spPr>
            </p:pic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3" name="Group 2"/>
          <p:cNvGrpSpPr>
            <a:grpSpLocks noChangeAspect="1"/>
          </p:cNvGrpSpPr>
          <p:nvPr/>
        </p:nvGrpSpPr>
        <p:grpSpPr>
          <a:xfrm>
            <a:off x="372600" y="942000"/>
            <a:ext cx="7628400" cy="1638756"/>
            <a:chOff x="144000" y="180000"/>
            <a:chExt cx="9302928" cy="1998483"/>
          </a:xfrm>
        </p:grpSpPr>
        <p:sp>
          <p:nvSpPr>
            <p:cNvPr id="4" name="Rectangle 3"/>
            <p:cNvSpPr/>
            <p:nvPr/>
          </p:nvSpPr>
          <p:spPr>
            <a:xfrm>
              <a:off x="144000" y="180000"/>
              <a:ext cx="2209800" cy="1600200"/>
            </a:xfrm>
            <a:prstGeom prst="rect">
              <a:avLst/>
            </a:prstGeom>
            <a:solidFill>
              <a:srgbClr val="00A7E2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4" name="Group 16"/>
            <p:cNvGrpSpPr/>
            <p:nvPr/>
          </p:nvGrpSpPr>
          <p:grpSpPr>
            <a:xfrm>
              <a:off x="172536" y="287361"/>
              <a:ext cx="9274392" cy="1891122"/>
              <a:chOff x="172536" y="287361"/>
              <a:chExt cx="9274392" cy="189112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676401" y="685800"/>
                <a:ext cx="7770527" cy="1492683"/>
              </a:xfrm>
              <a:prstGeom prst="rect">
                <a:avLst/>
              </a:prstGeom>
              <a:solidFill>
                <a:srgbClr val="F9F9F9"/>
              </a:solidFill>
              <a:ln w="92075" cmpd="thickThin">
                <a:solidFill>
                  <a:srgbClr val="00B0F0"/>
                </a:solidFill>
              </a:ln>
              <a:effectLst>
                <a:outerShdw blurRad="127000" dist="38100" dir="2700000" sx="101000" sy="101000" algn="tl" rotWithShape="0">
                  <a:prstClr val="black">
                    <a:alpha val="3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15" name="Group 10"/>
              <p:cNvGrpSpPr>
                <a:grpSpLocks noChangeAspect="1"/>
              </p:cNvGrpSpPr>
              <p:nvPr/>
            </p:nvGrpSpPr>
            <p:grpSpPr>
              <a:xfrm>
                <a:off x="172536" y="287361"/>
                <a:ext cx="2301288" cy="1617639"/>
                <a:chOff x="1442748" y="2133600"/>
                <a:chExt cx="3335194" cy="2344404"/>
              </a:xfrm>
              <a:effectLst>
                <a:outerShdw blurRad="88900" dist="165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6" name="Group 9"/>
                <p:cNvGrpSpPr/>
                <p:nvPr/>
              </p:nvGrpSpPr>
              <p:grpSpPr>
                <a:xfrm>
                  <a:off x="1546656" y="2133600"/>
                  <a:ext cx="3231286" cy="2344404"/>
                  <a:chOff x="1546656" y="2133600"/>
                  <a:chExt cx="3231286" cy="2344404"/>
                </a:xfrm>
              </p:grpSpPr>
              <p:pic>
                <p:nvPicPr>
                  <p:cNvPr id="1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lum contrast="10000"/>
                  </a:blip>
                  <a:stretch>
                    <a:fillRect/>
                  </a:stretch>
                </p:blipFill>
                <p:spPr bwMode="auto">
                  <a:xfrm>
                    <a:off x="1546656" y="2133600"/>
                    <a:ext cx="3231286" cy="23444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11" name="Rounded Rectangle 10"/>
                  <p:cNvSpPr/>
                  <p:nvPr/>
                </p:nvSpPr>
                <p:spPr>
                  <a:xfrm>
                    <a:off x="1905000" y="2743200"/>
                    <a:ext cx="457200" cy="762000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pic>
              <p:nvPicPr>
                <p:cNvPr id="9" name="Picture 12"/>
                <p:cNvPicPr preferRelativeResize="0">
                  <a:picLocks noChangeArrowheads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 bwMode="auto">
                <a:xfrm rot="21228168">
                  <a:off x="1442748" y="2221907"/>
                  <a:ext cx="1208906" cy="16542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isometricOffAxis1Right"/>
                  <a:lightRig rig="threePt" dir="t"/>
                </a:scene3d>
              </p:spPr>
            </p:pic>
          </p:grpSp>
        </p:grpSp>
      </p:grpSp>
      <p:sp>
        <p:nvSpPr>
          <p:cNvPr id="12" name="TextBox 11"/>
          <p:cNvSpPr txBox="1"/>
          <p:nvPr/>
        </p:nvSpPr>
        <p:spPr>
          <a:xfrm>
            <a:off x="609600" y="68759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6F0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Պատասխանե´ք</a:t>
            </a:r>
            <a:r>
              <a:rPr lang="en-CA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6F0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6F0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հարցերին</a:t>
            </a:r>
            <a:r>
              <a:rPr lang="en-CA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6F0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CA" sz="4400" b="1" dirty="0">
              <a:ln>
                <a:solidFill>
                  <a:sysClr val="windowText" lastClr="000000"/>
                </a:solidFill>
              </a:ln>
              <a:solidFill>
                <a:srgbClr val="FF6F0D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oup 39"/>
          <p:cNvGrpSpPr>
            <a:grpSpLocks noChangeAspect="1"/>
          </p:cNvGrpSpPr>
          <p:nvPr/>
        </p:nvGrpSpPr>
        <p:grpSpPr>
          <a:xfrm>
            <a:off x="756000" y="2880000"/>
            <a:ext cx="7597204" cy="1620600"/>
            <a:chOff x="145678" y="133366"/>
            <a:chExt cx="8511541" cy="1977373"/>
          </a:xfrm>
        </p:grpSpPr>
        <p:grpSp>
          <p:nvGrpSpPr>
            <p:cNvPr id="18" name="Group 21"/>
            <p:cNvGrpSpPr/>
            <p:nvPr/>
          </p:nvGrpSpPr>
          <p:grpSpPr>
            <a:xfrm>
              <a:off x="145678" y="133366"/>
              <a:ext cx="8511541" cy="1977373"/>
              <a:chOff x="145678" y="133366"/>
              <a:chExt cx="8511541" cy="1977373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45678" y="133366"/>
                <a:ext cx="2133600" cy="1600200"/>
              </a:xfrm>
              <a:prstGeom prst="rect">
                <a:avLst/>
              </a:prstGeom>
              <a:solidFill>
                <a:srgbClr val="FF5019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19" name="Group 16"/>
              <p:cNvGrpSpPr/>
              <p:nvPr/>
            </p:nvGrpSpPr>
            <p:grpSpPr>
              <a:xfrm>
                <a:off x="228600" y="228600"/>
                <a:ext cx="8428619" cy="1882139"/>
                <a:chOff x="228600" y="228600"/>
                <a:chExt cx="8428619" cy="1882139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518338" y="617277"/>
                  <a:ext cx="7138881" cy="1493462"/>
                </a:xfrm>
                <a:prstGeom prst="rect">
                  <a:avLst/>
                </a:prstGeom>
                <a:solidFill>
                  <a:srgbClr val="F9F9F9"/>
                </a:solidFill>
                <a:ln w="101600" cmpd="thickThin">
                  <a:solidFill>
                    <a:srgbClr val="FF5019"/>
                  </a:solidFill>
                </a:ln>
                <a:effectLst>
                  <a:outerShdw blurRad="127000" dist="38100" dir="2700000" sx="101000" sy="101000" algn="tl" rotWithShape="0">
                    <a:prstClr val="black">
                      <a:alpha val="39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grpSp>
              <p:nvGrpSpPr>
                <p:cNvPr id="20" name="Group 9"/>
                <p:cNvGrpSpPr/>
                <p:nvPr/>
              </p:nvGrpSpPr>
              <p:grpSpPr>
                <a:xfrm>
                  <a:off x="228600" y="228600"/>
                  <a:ext cx="2119741" cy="1595269"/>
                  <a:chOff x="1524000" y="2048439"/>
                  <a:chExt cx="3072085" cy="2311984"/>
                </a:xfrm>
              </p:grpSpPr>
              <p:pic>
                <p:nvPicPr>
                  <p:cNvPr id="4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lum contrast="10000"/>
                  </a:blip>
                  <a:stretch>
                    <a:fillRect/>
                  </a:stretch>
                </p:blipFill>
                <p:spPr bwMode="auto">
                  <a:xfrm>
                    <a:off x="1524000" y="2048439"/>
                    <a:ext cx="3072085" cy="23119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>
                    <a:outerShdw blurRad="76200" dist="139700" dir="2700000" sx="101000" sy="101000" algn="tl" rotWithShape="0">
                      <a:prstClr val="black">
                        <a:alpha val="35000"/>
                      </a:prstClr>
                    </a:outerShdw>
                  </a:effectLst>
                </p:spPr>
              </p:pic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1855304" y="2743200"/>
                    <a:ext cx="457199" cy="762000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pic>
          <p:nvPicPr>
            <p:cNvPr id="42" name="Picture 5" descr="C:\Users\naira\Desktop\parallelopiped\0_8738b_ba52a86d_M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 rot="21071196">
              <a:off x="159664" y="309296"/>
              <a:ext cx="748497" cy="1086895"/>
            </a:xfrm>
            <a:prstGeom prst="rect">
              <a:avLst/>
            </a:prstGeom>
            <a:noFill/>
            <a:scene3d>
              <a:camera prst="isometricOffAxis1Right"/>
              <a:lightRig rig="threePt" dir="t"/>
            </a:scene3d>
          </p:spPr>
        </p:pic>
      </p:grpSp>
      <p:sp>
        <p:nvSpPr>
          <p:cNvPr id="31" name="TextBox 30"/>
          <p:cNvSpPr txBox="1"/>
          <p:nvPr/>
        </p:nvSpPr>
        <p:spPr>
          <a:xfrm>
            <a:off x="3200400" y="34290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467A"/>
                </a:solidFill>
                <a:latin typeface="Sylfaen" pitchFamily="18" charset="0"/>
              </a:rPr>
              <a:t>  </a:t>
            </a:r>
            <a:r>
              <a:rPr lang="en-CA" sz="2700" b="1" dirty="0" smtClean="0">
                <a:solidFill>
                  <a:srgbClr val="002060"/>
                </a:solidFill>
                <a:latin typeface="Sylfaen" pitchFamily="18" charset="0"/>
              </a:rPr>
              <a:t>Ո</a:t>
            </a:r>
            <a:r>
              <a:rPr lang="hy-AM" sz="27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ր 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կետերն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են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կոչվում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 </a:t>
            </a:r>
          </a:p>
          <a:p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ֆունկցիայի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 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զրոներ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:</a:t>
            </a:r>
          </a:p>
          <a:p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endParaRPr lang="en-CA" sz="25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38400" y="1495961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467A"/>
                </a:solidFill>
                <a:latin typeface="Sylfaen" pitchFamily="18" charset="0"/>
              </a:rPr>
              <a:t>  </a:t>
            </a:r>
            <a:r>
              <a:rPr lang="en-CA" sz="2700" b="1" dirty="0" smtClean="0">
                <a:solidFill>
                  <a:srgbClr val="002060"/>
                </a:solidFill>
                <a:latin typeface="Sylfaen" pitchFamily="18" charset="0"/>
              </a:rPr>
              <a:t>Ո</a:t>
            </a:r>
            <a:r>
              <a:rPr lang="hy-AM" sz="27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ր 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ֆունկցիաներն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են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կոչվում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 </a:t>
            </a:r>
          </a:p>
          <a:p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մոնոտոն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700" b="1" dirty="0" err="1" smtClean="0">
                <a:solidFill>
                  <a:srgbClr val="002060"/>
                </a:solidFill>
                <a:latin typeface="Sylfaen"/>
              </a:rPr>
              <a:t>ֆունկցիաներ</a:t>
            </a:r>
            <a:r>
              <a:rPr lang="en-CA" sz="2700" b="1" dirty="0" smtClean="0">
                <a:solidFill>
                  <a:srgbClr val="002060"/>
                </a:solidFill>
                <a:latin typeface="Sylfaen"/>
              </a:rPr>
              <a:t>:</a:t>
            </a:r>
          </a:p>
          <a:p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endParaRPr lang="en-CA" sz="25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400" y="5230505"/>
            <a:ext cx="5105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solidFill>
                  <a:srgbClr val="00467A"/>
                </a:solidFill>
                <a:latin typeface="Sylfaen" pitchFamily="18" charset="0"/>
              </a:rPr>
              <a:t>     </a:t>
            </a:r>
            <a:r>
              <a:rPr lang="en-CA" sz="2400" b="1" dirty="0" err="1" smtClean="0">
                <a:solidFill>
                  <a:srgbClr val="002060"/>
                </a:solidFill>
                <a:latin typeface="Sylfaen" pitchFamily="18" charset="0"/>
              </a:rPr>
              <a:t>Ելնելով</a:t>
            </a:r>
            <a:r>
              <a:rPr lang="en-CA" sz="24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600" b="1" i="1" dirty="0" smtClean="0">
                <a:solidFill>
                  <a:srgbClr val="EE0000"/>
                </a:solidFill>
                <a:latin typeface="Sylfaen" pitchFamily="18" charset="0"/>
              </a:rPr>
              <a:t>y=f(x)</a:t>
            </a:r>
            <a:r>
              <a:rPr lang="en-CA" sz="2600" b="1" dirty="0" smtClean="0">
                <a:solidFill>
                  <a:srgbClr val="EE0000"/>
                </a:solidFill>
                <a:latin typeface="Sylfaen" pitchFamily="18" charset="0"/>
              </a:rPr>
              <a:t> </a:t>
            </a:r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</a:t>
            </a:r>
            <a:r>
              <a:rPr lang="en-CA" sz="2400" b="1" dirty="0" err="1" smtClean="0">
                <a:solidFill>
                  <a:srgbClr val="002060"/>
                </a:solidFill>
                <a:latin typeface="Sylfaen" pitchFamily="18" charset="0"/>
              </a:rPr>
              <a:t>ֆունկցիայի</a:t>
            </a:r>
            <a:r>
              <a:rPr lang="en-CA" sz="24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</a:p>
          <a:p>
            <a:r>
              <a:rPr lang="en-CA" sz="24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400" b="1" dirty="0" err="1" smtClean="0">
                <a:solidFill>
                  <a:srgbClr val="002060"/>
                </a:solidFill>
                <a:latin typeface="Sylfaen" pitchFamily="18" charset="0"/>
              </a:rPr>
              <a:t>գրաֆիկից</a:t>
            </a:r>
            <a:r>
              <a:rPr lang="en-CA" sz="2400" b="1" dirty="0" smtClean="0">
                <a:solidFill>
                  <a:srgbClr val="002060"/>
                </a:solidFill>
                <a:latin typeface="Sylfaen" pitchFamily="18" charset="0"/>
              </a:rPr>
              <a:t>,  </a:t>
            </a:r>
            <a:r>
              <a:rPr lang="en-CA" sz="2400" b="1" dirty="0" err="1" smtClean="0">
                <a:solidFill>
                  <a:srgbClr val="002060"/>
                </a:solidFill>
                <a:latin typeface="Sylfaen" pitchFamily="18" charset="0"/>
              </a:rPr>
              <a:t>ինչպե</a:t>
            </a:r>
            <a:r>
              <a:rPr lang="hy-AM" sz="24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400" b="1" dirty="0" smtClean="0">
                <a:solidFill>
                  <a:srgbClr val="002060"/>
                </a:solidFill>
                <a:latin typeface="Sylfaen"/>
              </a:rPr>
              <a:t>ս  </a:t>
            </a:r>
            <a:r>
              <a:rPr lang="en-CA" sz="2400" b="1" dirty="0" err="1" smtClean="0">
                <a:solidFill>
                  <a:srgbClr val="002060"/>
                </a:solidFill>
                <a:latin typeface="Sylfaen"/>
              </a:rPr>
              <a:t>կառուցել</a:t>
            </a:r>
            <a:r>
              <a:rPr lang="en-CA" sz="2400" b="1" dirty="0" smtClean="0">
                <a:solidFill>
                  <a:srgbClr val="002060"/>
                </a:solidFill>
                <a:latin typeface="Sylfaen"/>
              </a:rPr>
              <a:t>  </a:t>
            </a:r>
          </a:p>
          <a:p>
            <a:r>
              <a:rPr lang="en-CA" sz="2800" b="1" i="1" dirty="0" smtClean="0">
                <a:solidFill>
                  <a:srgbClr val="EE0000"/>
                </a:solidFill>
                <a:latin typeface="Sylfaen" pitchFamily="18" charset="0"/>
              </a:rPr>
              <a:t>  </a:t>
            </a:r>
            <a:r>
              <a:rPr lang="en-CA" sz="2600" b="1" i="1" dirty="0" smtClean="0">
                <a:solidFill>
                  <a:srgbClr val="EE0000"/>
                </a:solidFill>
                <a:latin typeface="Sylfaen" pitchFamily="18" charset="0"/>
              </a:rPr>
              <a:t>y=-f(</a:t>
            </a:r>
            <a:r>
              <a:rPr lang="en-CA" sz="2600" b="1" i="1" dirty="0" err="1" smtClean="0">
                <a:solidFill>
                  <a:srgbClr val="EE0000"/>
                </a:solidFill>
                <a:latin typeface="Sylfaen" pitchFamily="18" charset="0"/>
              </a:rPr>
              <a:t>x+a</a:t>
            </a:r>
            <a:r>
              <a:rPr lang="en-CA" sz="2600" b="1" i="1" dirty="0" smtClean="0">
                <a:solidFill>
                  <a:srgbClr val="EE0000"/>
                </a:solidFill>
                <a:latin typeface="Sylfaen" pitchFamily="18" charset="0"/>
              </a:rPr>
              <a:t>)</a:t>
            </a:r>
            <a:r>
              <a:rPr lang="en-CA" sz="2600" b="1" dirty="0" smtClean="0">
                <a:solidFill>
                  <a:srgbClr val="EE0000"/>
                </a:solidFill>
                <a:latin typeface="Sylfaen"/>
              </a:rPr>
              <a:t>   </a:t>
            </a:r>
            <a:r>
              <a:rPr lang="en-CA" sz="2400" b="1" dirty="0" err="1" smtClean="0">
                <a:solidFill>
                  <a:srgbClr val="002060"/>
                </a:solidFill>
                <a:latin typeface="Sylfaen"/>
              </a:rPr>
              <a:t>ֆունկցիայի</a:t>
            </a:r>
            <a:r>
              <a:rPr lang="en-CA" sz="2400" b="1" dirty="0" smtClean="0">
                <a:solidFill>
                  <a:srgbClr val="002060"/>
                </a:solidFill>
                <a:latin typeface="Sylfaen"/>
              </a:rPr>
              <a:t>   </a:t>
            </a:r>
            <a:r>
              <a:rPr lang="en-CA" sz="2400" b="1" dirty="0" err="1" smtClean="0">
                <a:solidFill>
                  <a:srgbClr val="002060"/>
                </a:solidFill>
                <a:latin typeface="Sylfaen"/>
              </a:rPr>
              <a:t>գրաֆիկը</a:t>
            </a:r>
            <a:r>
              <a:rPr lang="en-CA" sz="2400" b="1" dirty="0" smtClean="0">
                <a:solidFill>
                  <a:srgbClr val="002060"/>
                </a:solidFill>
                <a:latin typeface="Sylfaen"/>
              </a:rPr>
              <a:t>:</a:t>
            </a:r>
            <a:endParaRPr lang="en-CA" sz="24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183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00" y="76200"/>
            <a:ext cx="8892000" cy="6660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rgbClr val="00B8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905000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en-CA" sz="6600" b="1" dirty="0" err="1" smtClean="0">
                <a:ln w="0">
                  <a:solidFill>
                    <a:srgbClr val="580058"/>
                  </a:solidFill>
                </a:ln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Sylfaen" pitchFamily="18" charset="0"/>
              </a:rPr>
              <a:t>ֆունկցիան</a:t>
            </a:r>
            <a:endParaRPr lang="en-CA" sz="6600" b="1" dirty="0">
              <a:ln w="0">
                <a:solidFill>
                  <a:srgbClr val="580058"/>
                </a:solidFill>
              </a:ln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Sylfaen" pitchFamily="18" charset="0"/>
            </a:endParaRPr>
          </a:p>
        </p:txBody>
      </p:sp>
      <p:pic>
        <p:nvPicPr>
          <p:cNvPr id="6" name="Picture 5" descr="C:\Users\naira\Desktop\Tangens\f9bayva - imgur.gif"/>
          <p:cNvPicPr preferRelativeResize="0">
            <a:picLocks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 rot="5400000">
            <a:off x="-38100" y="2247901"/>
            <a:ext cx="5334000" cy="3581400"/>
          </a:xfrm>
          <a:prstGeom prst="rect">
            <a:avLst/>
          </a:prstGeom>
          <a:noFill/>
          <a:ln w="76200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429000" y="6019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CA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800" b="1" dirty="0" smtClean="0">
                <a:solidFill>
                  <a:srgbClr val="FFC1E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9600" b="1" dirty="0" smtClean="0">
                <a:ln>
                  <a:solidFill>
                    <a:srgbClr val="A40079"/>
                  </a:solidFill>
                </a:ln>
                <a:solidFill>
                  <a:srgbClr val="FFC1E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9600" b="1" dirty="0" smtClean="0">
                <a:ln w="0">
                  <a:solidFill>
                    <a:srgbClr val="7A007A"/>
                  </a:solidFill>
                </a:ln>
                <a:solidFill>
                  <a:srgbClr val="D200D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y= </a:t>
            </a:r>
            <a:r>
              <a:rPr lang="en-CA" sz="9600" b="1" dirty="0" err="1" smtClean="0">
                <a:ln w="0">
                  <a:solidFill>
                    <a:srgbClr val="7A007A"/>
                  </a:solidFill>
                </a:ln>
                <a:solidFill>
                  <a:srgbClr val="D200D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ctg</a:t>
            </a:r>
            <a:r>
              <a:rPr lang="en-CA" sz="7200" b="1" dirty="0" smtClean="0">
                <a:ln w="0">
                  <a:solidFill>
                    <a:srgbClr val="7A007A"/>
                  </a:solidFill>
                </a:ln>
                <a:solidFill>
                  <a:srgbClr val="D200D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9600" b="1" dirty="0" smtClean="0">
                <a:ln w="0">
                  <a:solidFill>
                    <a:srgbClr val="7A007A"/>
                  </a:solidFill>
                </a:ln>
                <a:solidFill>
                  <a:srgbClr val="D200D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x</a:t>
            </a:r>
            <a:r>
              <a:rPr lang="en-CA" sz="8000" b="1" dirty="0" smtClean="0">
                <a:ln w="0">
                  <a:solidFill>
                    <a:srgbClr val="7A007A"/>
                  </a:solidFill>
                </a:ln>
                <a:solidFill>
                  <a:srgbClr val="D200D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7200" b="1" dirty="0" smtClean="0">
                <a:ln w="0">
                  <a:solidFill>
                    <a:srgbClr val="7A007A"/>
                  </a:solidFill>
                </a:ln>
                <a:solidFill>
                  <a:srgbClr val="D200D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000" b="1" dirty="0" smtClean="0">
                <a:ln w="0">
                  <a:solidFill>
                    <a:srgbClr val="7A007A"/>
                  </a:solidFill>
                </a:ln>
                <a:solidFill>
                  <a:srgbClr val="D200D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000" b="1" dirty="0" smtClean="0">
                <a:ln w="0">
                  <a:solidFill>
                    <a:srgbClr val="A40079"/>
                  </a:solidFill>
                </a:ln>
                <a:solidFill>
                  <a:srgbClr val="D200D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</a:t>
            </a:r>
            <a:endParaRPr lang="en-CA" sz="4400" b="1" dirty="0">
              <a:ln w="0">
                <a:solidFill>
                  <a:srgbClr val="A40079"/>
                </a:solidFill>
              </a:ln>
              <a:solidFill>
                <a:srgbClr val="D200D2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58913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8000" y="85800"/>
            <a:ext cx="8928000" cy="6696000"/>
          </a:xfrm>
          <a:prstGeom prst="rect">
            <a:avLst/>
          </a:prstGeom>
          <a:solidFill>
            <a:srgbClr val="F9FCFD"/>
          </a:solidFill>
          <a:ln w="63500" cmpd="thickThin">
            <a:solidFill>
              <a:srgbClr val="0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1143000" y="1066800"/>
            <a:ext cx="678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200" b="1" dirty="0" err="1" smtClean="0">
                <a:ln w="0">
                  <a:solidFill>
                    <a:srgbClr val="A200A2"/>
                  </a:solidFill>
                </a:ln>
                <a:solidFill>
                  <a:srgbClr val="D200D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գրաֆիկը</a:t>
            </a:r>
            <a:r>
              <a:rPr lang="en-CA" sz="4200" b="1" dirty="0" smtClean="0">
                <a:ln w="0">
                  <a:solidFill>
                    <a:srgbClr val="A200A2"/>
                  </a:solidFill>
                </a:ln>
                <a:solidFill>
                  <a:srgbClr val="D200D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:</a:t>
            </a:r>
            <a:r>
              <a:rPr lang="en-CA" sz="4200" b="1" dirty="0" smtClean="0">
                <a:ln>
                  <a:solidFill>
                    <a:srgbClr val="A200A2"/>
                  </a:solidFill>
                </a:ln>
                <a:solidFill>
                  <a:srgbClr val="D200D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endParaRPr lang="en-CA" sz="4200" b="1" dirty="0">
              <a:ln>
                <a:solidFill>
                  <a:srgbClr val="A200A2"/>
                </a:solidFill>
              </a:ln>
              <a:solidFill>
                <a:srgbClr val="D200D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2358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200" b="1" dirty="0" err="1" smtClean="0">
                <a:ln w="0">
                  <a:solidFill>
                    <a:srgbClr val="A200A2"/>
                  </a:solidFill>
                </a:ln>
                <a:solidFill>
                  <a:srgbClr val="D200D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Կառուցենք</a:t>
            </a:r>
            <a:r>
              <a:rPr lang="en-CA" sz="4200" b="1" dirty="0" smtClean="0">
                <a:ln w="0">
                  <a:solidFill>
                    <a:srgbClr val="A200A2"/>
                  </a:solidFill>
                </a:ln>
                <a:solidFill>
                  <a:srgbClr val="D200D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2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800" b="1" dirty="0" smtClean="0">
                <a:ln w="0">
                  <a:solidFill>
                    <a:srgbClr val="A200A2"/>
                  </a:solidFill>
                </a:ln>
                <a:solidFill>
                  <a:srgbClr val="66FF6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y= </a:t>
            </a:r>
            <a:r>
              <a:rPr lang="en-CA" sz="4800" b="1" dirty="0" err="1" smtClean="0">
                <a:ln w="0">
                  <a:solidFill>
                    <a:srgbClr val="A200A2"/>
                  </a:solidFill>
                </a:ln>
                <a:solidFill>
                  <a:srgbClr val="66FF6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ctg</a:t>
            </a:r>
            <a:r>
              <a:rPr lang="en-CA" sz="4800" b="1" dirty="0" smtClean="0">
                <a:ln w="0">
                  <a:solidFill>
                    <a:srgbClr val="A200A2"/>
                  </a:solidFill>
                </a:ln>
                <a:solidFill>
                  <a:srgbClr val="66FF6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x</a:t>
            </a:r>
            <a:r>
              <a:rPr lang="en-CA" sz="4800" b="1" dirty="0" smtClean="0">
                <a:ln w="0">
                  <a:solidFill>
                    <a:srgbClr val="A200A2"/>
                  </a:solidFill>
                </a:ln>
                <a:solidFill>
                  <a:srgbClr val="66FF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</a:t>
            </a:r>
            <a:r>
              <a:rPr lang="en-CA" sz="4200" b="1" dirty="0" err="1" smtClean="0">
                <a:ln w="0">
                  <a:solidFill>
                    <a:srgbClr val="A200A2"/>
                  </a:solidFill>
                </a:ln>
                <a:solidFill>
                  <a:srgbClr val="D200D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ֆունկցիայի</a:t>
            </a:r>
            <a:r>
              <a:rPr lang="en-CA" sz="4200" b="1" dirty="0" smtClean="0">
                <a:ln>
                  <a:solidFill>
                    <a:srgbClr val="A200A2"/>
                  </a:solidFill>
                </a:ln>
                <a:solidFill>
                  <a:srgbClr val="D200D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</a:t>
            </a:r>
            <a:r>
              <a:rPr lang="en-CA" sz="4200" b="1" dirty="0" smtClean="0">
                <a:ln>
                  <a:solidFill>
                    <a:srgbClr val="A40079"/>
                  </a:solidFill>
                </a:ln>
                <a:solidFill>
                  <a:srgbClr val="00FFF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2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</a:t>
            </a:r>
            <a:endParaRPr lang="en-CA" sz="4200" b="1" dirty="0">
              <a:ln>
                <a:solidFill>
                  <a:srgbClr val="A40079"/>
                </a:solidFill>
              </a:ln>
              <a:solidFill>
                <a:srgbClr val="A4007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6200" y="2362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>
                <a:latin typeface="Sylfaen" pitchFamily="18" charset="0"/>
              </a:rPr>
              <a:t>  </a:t>
            </a:r>
            <a:r>
              <a:rPr lang="en-CA" sz="3200" i="1" dirty="0" err="1" smtClean="0">
                <a:latin typeface="Sylfaen" pitchFamily="18" charset="0"/>
              </a:rPr>
              <a:t>Քանի</a:t>
            </a:r>
            <a:r>
              <a:rPr lang="en-CA" sz="3200" i="1" dirty="0" smtClean="0">
                <a:latin typeface="Sylfaen" pitchFamily="18" charset="0"/>
              </a:rPr>
              <a:t> </a:t>
            </a:r>
            <a:r>
              <a:rPr lang="en-CA" sz="3200" b="1" i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CA" sz="3200" i="1" dirty="0" err="1" smtClean="0">
                <a:latin typeface="Sylfaen" pitchFamily="18" charset="0"/>
              </a:rPr>
              <a:t>որ</a:t>
            </a:r>
            <a:r>
              <a:rPr lang="en-CA" sz="3200" i="1" dirty="0" smtClean="0">
                <a:latin typeface="Sylfaen" pitchFamily="18" charset="0"/>
              </a:rPr>
              <a:t>  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934200" y="23254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200" i="1" dirty="0" err="1" smtClean="0">
                <a:latin typeface="Sylfaen" pitchFamily="18" charset="0"/>
              </a:rPr>
              <a:t>ուստի</a:t>
            </a:r>
            <a:r>
              <a:rPr lang="en-CA" sz="3200" i="1" dirty="0" smtClean="0">
                <a:latin typeface="Sylfaen" pitchFamily="18" charset="0"/>
              </a:rPr>
              <a:t>՝  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52400" y="3048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54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000" b="1" dirty="0" smtClean="0">
                <a:ln w="0">
                  <a:solidFill>
                    <a:srgbClr val="7A007A"/>
                  </a:solidFill>
                </a:ln>
                <a:solidFill>
                  <a:srgbClr val="66FF66"/>
                </a:solidFill>
                <a:latin typeface="Sylfaen" pitchFamily="18" charset="0"/>
              </a:rPr>
              <a:t>y=</a:t>
            </a:r>
            <a:r>
              <a:rPr lang="en-CA" sz="4000" b="1" dirty="0" err="1" smtClean="0">
                <a:ln w="0">
                  <a:solidFill>
                    <a:srgbClr val="7A007A"/>
                  </a:solidFill>
                </a:ln>
                <a:solidFill>
                  <a:srgbClr val="66FF66"/>
                </a:solidFill>
                <a:latin typeface="Sylfaen" pitchFamily="18" charset="0"/>
              </a:rPr>
              <a:t>ctg</a:t>
            </a:r>
            <a:r>
              <a:rPr lang="en-CA" sz="4000" b="1" dirty="0" smtClean="0">
                <a:ln w="0">
                  <a:solidFill>
                    <a:srgbClr val="7A007A"/>
                  </a:solidFill>
                </a:ln>
                <a:solidFill>
                  <a:srgbClr val="66FF66"/>
                </a:solidFill>
                <a:latin typeface="Sylfaen" pitchFamily="18" charset="0"/>
              </a:rPr>
              <a:t> x</a:t>
            </a:r>
            <a:r>
              <a:rPr lang="en-CA" sz="3400" b="1" dirty="0" smtClean="0">
                <a:ln>
                  <a:solidFill>
                    <a:srgbClr val="A40079"/>
                  </a:solidFill>
                </a:ln>
                <a:solidFill>
                  <a:srgbClr val="00FFF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400" b="1" dirty="0" smtClean="0">
                <a:solidFill>
                  <a:srgbClr val="00FFF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400" b="1" dirty="0" smtClean="0">
                <a:ln>
                  <a:solidFill>
                    <a:srgbClr val="A40079"/>
                  </a:solidFill>
                </a:ln>
                <a:solidFill>
                  <a:srgbClr val="00FFF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</a:t>
            </a:r>
            <a:r>
              <a:rPr lang="en-CA" sz="34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</a:t>
            </a:r>
            <a:endParaRPr lang="en-CA" sz="3400" b="1" dirty="0">
              <a:ln>
                <a:solidFill>
                  <a:srgbClr val="A40079"/>
                </a:solidFill>
              </a:ln>
              <a:solidFill>
                <a:srgbClr val="A4007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3400" y="4031159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600" b="1" dirty="0" smtClean="0">
                <a:ln w="0">
                  <a:solidFill>
                    <a:srgbClr val="7A007A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y=</a:t>
            </a:r>
            <a:r>
              <a:rPr lang="en-CA" sz="3600" b="1" dirty="0" err="1" smtClean="0">
                <a:ln w="0">
                  <a:solidFill>
                    <a:srgbClr val="7A007A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tg</a:t>
            </a:r>
            <a:r>
              <a:rPr lang="en-CA" sz="3600" b="1" dirty="0" smtClean="0">
                <a:ln w="0">
                  <a:solidFill>
                    <a:srgbClr val="7A007A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en-CA" sz="3600" b="1" dirty="0" smtClean="0">
                <a:solidFill>
                  <a:srgbClr val="DE00DE"/>
                </a:solidFill>
                <a:effectLst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200" b="1" dirty="0" smtClean="0">
                <a:solidFill>
                  <a:srgbClr val="DE00DE"/>
                </a:solidFill>
                <a:effectLst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000" b="1" dirty="0" smtClean="0">
                <a:solidFill>
                  <a:srgbClr val="DE00DE"/>
                </a:solidFill>
                <a:effectLst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</a:t>
            </a:r>
            <a:endParaRPr lang="en-CA" sz="4400" b="1" dirty="0">
              <a:solidFill>
                <a:srgbClr val="DE00DE"/>
              </a:solidFill>
              <a:effectLst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09800" y="4114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>
                <a:latin typeface="Sylfaen" pitchFamily="18" charset="0"/>
              </a:rPr>
              <a:t> </a:t>
            </a:r>
            <a:r>
              <a:rPr lang="en-CA" sz="3200" i="1" dirty="0" err="1" smtClean="0">
                <a:latin typeface="Sylfaen" pitchFamily="18" charset="0"/>
              </a:rPr>
              <a:t>գրաֆիկը</a:t>
            </a:r>
            <a:r>
              <a:rPr lang="en-CA" sz="3200" i="1" dirty="0" smtClean="0">
                <a:latin typeface="Sylfaen" pitchFamily="18" charset="0"/>
              </a:rPr>
              <a:t> 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33400" y="50292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err="1" smtClean="0">
                <a:latin typeface="Sylfaen" pitchFamily="18" charset="0"/>
              </a:rPr>
              <a:t>տեղաշարժելով</a:t>
            </a:r>
            <a:r>
              <a:rPr lang="en-CA" sz="3200" i="1" dirty="0" smtClean="0">
                <a:latin typeface="Sylfaen" pitchFamily="18" charset="0"/>
              </a:rPr>
              <a:t>  և</a:t>
            </a:r>
            <a:endParaRPr lang="en-CA" sz="3200" b="1" dirty="0">
              <a:latin typeface="Sylfae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57400" y="3276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>
                <a:latin typeface="Sylfaen" pitchFamily="18" charset="0"/>
              </a:rPr>
              <a:t>  </a:t>
            </a:r>
            <a:r>
              <a:rPr lang="en-CA" sz="3200" i="1" dirty="0" err="1" smtClean="0">
                <a:latin typeface="Sylfaen" pitchFamily="18" charset="0"/>
              </a:rPr>
              <a:t>ֆունկցիայի</a:t>
            </a:r>
            <a:r>
              <a:rPr lang="en-CA" sz="3200" i="1" dirty="0" smtClean="0">
                <a:latin typeface="Sylfaen" pitchFamily="18" charset="0"/>
              </a:rPr>
              <a:t>  </a:t>
            </a:r>
            <a:r>
              <a:rPr lang="en-CA" sz="3200" i="1" dirty="0" err="1" smtClean="0">
                <a:latin typeface="Sylfaen" pitchFamily="18" charset="0"/>
              </a:rPr>
              <a:t>գրաֆիկը</a:t>
            </a:r>
            <a:r>
              <a:rPr lang="en-CA" sz="3200" i="1" dirty="0" smtClean="0">
                <a:latin typeface="Sylfaen" pitchFamily="18" charset="0"/>
              </a:rPr>
              <a:t>  </a:t>
            </a:r>
            <a:r>
              <a:rPr lang="en-CA" sz="3200" i="1" dirty="0" err="1" smtClean="0">
                <a:latin typeface="Sylfaen" pitchFamily="18" charset="0"/>
              </a:rPr>
              <a:t>կստացվի</a:t>
            </a:r>
            <a:r>
              <a:rPr lang="en-CA" sz="3200" i="1" dirty="0" smtClean="0">
                <a:latin typeface="Sylfaen" pitchFamily="18" charset="0"/>
              </a:rPr>
              <a:t> 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724400" y="4114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>
                <a:latin typeface="Sylfaen" pitchFamily="18" charset="0"/>
              </a:rPr>
              <a:t>  </a:t>
            </a:r>
            <a:r>
              <a:rPr lang="en-CA" sz="3200" i="1" dirty="0" err="1" smtClean="0">
                <a:latin typeface="Sylfaen" pitchFamily="18" charset="0"/>
              </a:rPr>
              <a:t>միավորով</a:t>
            </a:r>
            <a:r>
              <a:rPr lang="en-CA" sz="3200" i="1" dirty="0" smtClean="0">
                <a:latin typeface="Sylfaen" pitchFamily="18" charset="0"/>
              </a:rPr>
              <a:t>  </a:t>
            </a:r>
            <a:r>
              <a:rPr lang="en-CA" sz="3200" b="1" i="1" dirty="0" err="1" smtClean="0">
                <a:latin typeface="Sylfaen" pitchFamily="18" charset="0"/>
              </a:rPr>
              <a:t>ձախ</a:t>
            </a:r>
            <a:r>
              <a:rPr lang="en-CA" sz="3200" i="1" dirty="0" smtClean="0">
                <a:latin typeface="Sylfaen" pitchFamily="18" charset="0"/>
              </a:rPr>
              <a:t>     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3102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80" name="TextBox 79"/>
          <p:cNvSpPr txBox="1"/>
          <p:nvPr/>
        </p:nvSpPr>
        <p:spPr>
          <a:xfrm>
            <a:off x="6858000" y="24016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Sylfaen" pitchFamily="18" charset="0"/>
              </a:rPr>
              <a:t>,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8600" y="5715000"/>
            <a:ext cx="8915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i="1" dirty="0" smtClean="0">
                <a:latin typeface="Sylfaen" pitchFamily="18" charset="0"/>
              </a:rPr>
              <a:t> </a:t>
            </a:r>
            <a:r>
              <a:rPr lang="en-CA" sz="3200" b="1" i="1" dirty="0" err="1" smtClean="0">
                <a:latin typeface="Sylfaen" pitchFamily="18" charset="0"/>
              </a:rPr>
              <a:t>նկատմամբ</a:t>
            </a:r>
            <a:r>
              <a:rPr lang="en-CA" sz="3200" b="1" i="1" dirty="0" smtClean="0">
                <a:latin typeface="Sylfaen" pitchFamily="18" charset="0"/>
              </a:rPr>
              <a:t>  </a:t>
            </a:r>
            <a:r>
              <a:rPr lang="en-CA" sz="3200" b="1" i="1" dirty="0" err="1" smtClean="0">
                <a:latin typeface="Sylfaen" pitchFamily="18" charset="0"/>
              </a:rPr>
              <a:t>համաչափ</a:t>
            </a:r>
            <a:r>
              <a:rPr lang="en-CA" sz="3200" b="1" i="1" dirty="0" smtClean="0">
                <a:latin typeface="Sylfaen" pitchFamily="18" charset="0"/>
              </a:rPr>
              <a:t>  </a:t>
            </a:r>
            <a:r>
              <a:rPr lang="en-CA" sz="3200" i="1" dirty="0" err="1" smtClean="0">
                <a:latin typeface="Sylfaen" pitchFamily="18" charset="0"/>
              </a:rPr>
              <a:t>արտապատկերելով</a:t>
            </a:r>
            <a:r>
              <a:rPr lang="en-CA" sz="3200" i="1" dirty="0" smtClean="0">
                <a:latin typeface="Sylfaen" pitchFamily="18" charset="0"/>
              </a:rPr>
              <a:t>:     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46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2438400" y="2143125"/>
            <a:ext cx="4495800" cy="1057275"/>
          </a:xfrm>
          <a:prstGeom prst="rect">
            <a:avLst/>
          </a:prstGeom>
          <a:noFill/>
        </p:spPr>
      </p:pic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0" y="1819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46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4495800" y="3962400"/>
            <a:ext cx="301869" cy="9810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810000" y="50292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200" b="1" i="1" dirty="0" err="1" smtClean="0">
                <a:latin typeface="Sylfaen" pitchFamily="18" charset="0"/>
              </a:rPr>
              <a:t>աբսցիսների</a:t>
            </a:r>
            <a:r>
              <a:rPr lang="en-CA" sz="3200" b="1" i="1" dirty="0" smtClean="0">
                <a:latin typeface="Sylfaen" pitchFamily="18" charset="0"/>
              </a:rPr>
              <a:t>  </a:t>
            </a:r>
            <a:r>
              <a:rPr lang="en-CA" sz="3200" b="1" i="1" dirty="0" err="1" smtClean="0">
                <a:latin typeface="Sylfaen" pitchFamily="18" charset="0"/>
              </a:rPr>
              <a:t>առանցքի</a:t>
            </a:r>
            <a:r>
              <a:rPr lang="en-CA" sz="3200" b="1" i="1" dirty="0" smtClean="0">
                <a:latin typeface="Sylfaen" pitchFamily="18" charset="0"/>
              </a:rPr>
              <a:t>     </a:t>
            </a:r>
            <a:endParaRPr lang="en-CA" sz="3200" b="1" dirty="0">
              <a:latin typeface="Sylfae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334000" y="2057400"/>
            <a:ext cx="533400" cy="1219200"/>
          </a:xfrm>
          <a:prstGeom prst="ellipse">
            <a:avLst/>
          </a:prstGeom>
          <a:noFill/>
          <a:ln w="38100">
            <a:solidFill>
              <a:srgbClr val="0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26" name="Oval 25"/>
          <p:cNvSpPr/>
          <p:nvPr/>
        </p:nvSpPr>
        <p:spPr>
          <a:xfrm>
            <a:off x="4191000" y="2286000"/>
            <a:ext cx="381000" cy="762000"/>
          </a:xfrm>
          <a:prstGeom prst="ellipse">
            <a:avLst/>
          </a:prstGeom>
          <a:noFill/>
          <a:ln w="38100">
            <a:solidFill>
              <a:srgbClr val="0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88243609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5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25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75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62" grpId="0" autoUpdateAnimBg="0"/>
      <p:bldP spid="91" grpId="0" autoUpdateAnimBg="0"/>
      <p:bldP spid="95" grpId="0" autoUpdateAnimBg="0"/>
      <p:bldP spid="96" grpId="0" autoUpdateAnimBg="0"/>
      <p:bldP spid="98" grpId="0" autoUpdateAnimBg="0"/>
      <p:bldP spid="99" grpId="0" autoUpdateAnimBg="0"/>
      <p:bldP spid="101" grpId="0" autoUpdateAnimBg="0"/>
      <p:bldP spid="102" grpId="0" autoUpdateAnimBg="0"/>
      <p:bldP spid="105" grpId="0" autoUpdateAnimBg="0"/>
      <p:bldP spid="80" grpId="0"/>
      <p:bldP spid="81" grpId="0" autoUpdateAnimBg="0"/>
      <p:bldP spid="24" grpId="0" autoUpdateAnimBg="0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52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54410"/>
            <a:ext cx="2286000" cy="759990"/>
          </a:xfrm>
          <a:prstGeom prst="rect">
            <a:avLst/>
          </a:prstGeom>
          <a:noFill/>
        </p:spPr>
      </p:pic>
      <p:grpSp>
        <p:nvGrpSpPr>
          <p:cNvPr id="10" name="Group 86"/>
          <p:cNvGrpSpPr/>
          <p:nvPr/>
        </p:nvGrpSpPr>
        <p:grpSpPr>
          <a:xfrm>
            <a:off x="2088000" y="1086809"/>
            <a:ext cx="5520804" cy="4574588"/>
            <a:chOff x="2088000" y="1086809"/>
            <a:chExt cx="5520804" cy="4574588"/>
          </a:xfrm>
        </p:grpSpPr>
        <p:sp>
          <p:nvSpPr>
            <p:cNvPr id="88" name="Freeform 87"/>
            <p:cNvSpPr/>
            <p:nvPr/>
          </p:nvSpPr>
          <p:spPr>
            <a:xfrm>
              <a:off x="6356383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937569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501459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088000" y="1087200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31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32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3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/>
          <a:stretch>
            <a:fillRect/>
          </a:stretch>
        </p:blipFill>
        <p:spPr bwMode="auto">
          <a:xfrm rot="10800000">
            <a:off x="7975200" y="5689200"/>
            <a:ext cx="1092600" cy="10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7699180" y="3459245"/>
          <a:ext cx="506523" cy="655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1" name="Equation" r:id="rId6" imgW="241200" imgH="393480" progId="">
                  <p:embed/>
                </p:oleObj>
              </mc:Choice>
              <mc:Fallback>
                <p:oleObj name="Equation" r:id="rId6" imgW="241200" imgH="393480" progId="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180" y="3459245"/>
                        <a:ext cx="506523" cy="6555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84"/>
          <p:cNvGrpSpPr/>
          <p:nvPr/>
        </p:nvGrpSpPr>
        <p:grpSpPr>
          <a:xfrm>
            <a:off x="3796244" y="609600"/>
            <a:ext cx="699556" cy="5186400"/>
            <a:chOff x="5253508" y="609600"/>
            <a:chExt cx="699556" cy="5186400"/>
          </a:xfrm>
        </p:grpSpPr>
        <p:sp>
          <p:nvSpPr>
            <p:cNvPr id="14" name="TextBox 13"/>
            <p:cNvSpPr txBox="1"/>
            <p:nvPr/>
          </p:nvSpPr>
          <p:spPr>
            <a:xfrm>
              <a:off x="5253508" y="609600"/>
              <a:ext cx="394756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y</a:t>
              </a:r>
              <a:endParaRPr lang="en-CA" sz="2000" dirty="0">
                <a:latin typeface="Sylfaen" pitchFamily="18" charset="0"/>
              </a:endParaRPr>
            </a:p>
          </p:txBody>
        </p:sp>
        <p:grpSp>
          <p:nvGrpSpPr>
            <p:cNvPr id="36" name="Group 80"/>
            <p:cNvGrpSpPr/>
            <p:nvPr/>
          </p:nvGrpSpPr>
          <p:grpSpPr>
            <a:xfrm>
              <a:off x="5530424" y="756000"/>
              <a:ext cx="422640" cy="5040000"/>
              <a:chOff x="5529078" y="756000"/>
              <a:chExt cx="422640" cy="5040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564947" y="756000"/>
                <a:ext cx="0" cy="504000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529078" y="3401861"/>
                <a:ext cx="422640" cy="44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</p:grpSp>
      </p:grp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6248400" y="3429000"/>
          <a:ext cx="5080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2" name="Equation" r:id="rId8" imgW="241200" imgH="393480" progId="">
                  <p:embed/>
                </p:oleObj>
              </mc:Choice>
              <mc:Fallback>
                <p:oleObj name="Equation" r:id="rId8" imgW="241200" imgH="393480" progId="">
                  <p:embed/>
                  <p:pic>
                    <p:nvPicPr>
                      <p:cNvPr id="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429000"/>
                        <a:ext cx="50800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4835525" y="3392488"/>
          <a:ext cx="3460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3" name="Equation" r:id="rId10" imgW="164880" imgH="393480" progId="">
                  <p:embed/>
                </p:oleObj>
              </mc:Choice>
              <mc:Fallback>
                <p:oleObj name="Equation" r:id="rId10" imgW="164880" imgH="393480" progId="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3392488"/>
                        <a:ext cx="34607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3200400" y="3382963"/>
          <a:ext cx="5873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4" name="Equation" r:id="rId12" imgW="279360" imgH="393480" progId="">
                  <p:embed/>
                </p:oleObj>
              </mc:Choice>
              <mc:Fallback>
                <p:oleObj name="Equation" r:id="rId12" imgW="279360" imgH="393480" progId="">
                  <p:embed/>
                  <p:pic>
                    <p:nvPicPr>
                      <p:cNvPr id="1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82963"/>
                        <a:ext cx="587375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6988175" y="3451225"/>
          <a:ext cx="47942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5" name="Equation" r:id="rId14" imgW="228600" imgH="177480" progId="">
                  <p:embed/>
                </p:oleObj>
              </mc:Choice>
              <mc:Fallback>
                <p:oleObj name="Equation" r:id="rId14" imgW="228600" imgH="177480" progId="">
                  <p:embed/>
                  <p:pic>
                    <p:nvPicPr>
                      <p:cNvPr id="2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3451225"/>
                        <a:ext cx="479425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5562600" y="3500437"/>
          <a:ext cx="25082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6" name="Equation" r:id="rId16" imgW="139680" imgH="139680" progId="">
                  <p:embed/>
                </p:oleObj>
              </mc:Choice>
              <mc:Fallback>
                <p:oleObj name="Equation" r:id="rId16" imgW="139680" imgH="139680" progId="">
                  <p:embed/>
                  <p:pic>
                    <p:nvPicPr>
                      <p:cNvPr id="2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500437"/>
                        <a:ext cx="250825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1790700" y="3429000"/>
          <a:ext cx="7223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7" name="Equation" r:id="rId18" imgW="342720" imgH="393480" progId="">
                  <p:embed/>
                </p:oleObj>
              </mc:Choice>
              <mc:Fallback>
                <p:oleObj name="Equation" r:id="rId18" imgW="342720" imgH="393480" progId="">
                  <p:embed/>
                  <p:pic>
                    <p:nvPicPr>
                      <p:cNvPr id="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429000"/>
                        <a:ext cx="7223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2514600" y="3482975"/>
          <a:ext cx="45402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8" name="Equation" r:id="rId20" imgW="253800" imgH="139680" progId="">
                  <p:embed/>
                </p:oleObj>
              </mc:Choice>
              <mc:Fallback>
                <p:oleObj name="Equation" r:id="rId20" imgW="253800" imgH="139680" progId="">
                  <p:embed/>
                  <p:pic>
                    <p:nvPicPr>
                      <p:cNvPr id="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82975"/>
                        <a:ext cx="454025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848110" y="1062032"/>
            <a:ext cx="0" cy="46080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85"/>
          <p:cNvGrpSpPr/>
          <p:nvPr/>
        </p:nvGrpSpPr>
        <p:grpSpPr>
          <a:xfrm>
            <a:off x="1647518" y="1062032"/>
            <a:ext cx="6963082" cy="4608000"/>
            <a:chOff x="1647518" y="1062032"/>
            <a:chExt cx="6963082" cy="46080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268713" y="1062032"/>
              <a:ext cx="0" cy="460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647518" y="3473016"/>
              <a:ext cx="6840000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225803" y="3401861"/>
              <a:ext cx="384797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x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698262" y="1062032"/>
              <a:ext cx="0" cy="460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416772" y="1062032"/>
              <a:ext cx="0" cy="460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356383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444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Freeform 7"/>
            <p:cNvSpPr/>
            <p:nvPr/>
          </p:nvSpPr>
          <p:spPr>
            <a:xfrm>
              <a:off x="4937569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444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Freeform 8"/>
            <p:cNvSpPr/>
            <p:nvPr/>
          </p:nvSpPr>
          <p:spPr>
            <a:xfrm>
              <a:off x="3501459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444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>
              <a:spLocks/>
            </p:cNvSpPr>
            <p:nvPr/>
          </p:nvSpPr>
          <p:spPr>
            <a:xfrm>
              <a:off x="5516390" y="3410756"/>
              <a:ext cx="108000" cy="108000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>
              <a:spLocks/>
            </p:cNvSpPr>
            <p:nvPr/>
          </p:nvSpPr>
          <p:spPr>
            <a:xfrm>
              <a:off x="6910155" y="3410756"/>
              <a:ext cx="107350" cy="108000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>
              <a:spLocks/>
            </p:cNvSpPr>
            <p:nvPr/>
          </p:nvSpPr>
          <p:spPr>
            <a:xfrm>
              <a:off x="4067160" y="3410756"/>
              <a:ext cx="107350" cy="108000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017130" y="1062032"/>
              <a:ext cx="0" cy="460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2088000" y="1087200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444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>
              <a:spLocks/>
            </p:cNvSpPr>
            <p:nvPr/>
          </p:nvSpPr>
          <p:spPr>
            <a:xfrm>
              <a:off x="2649600" y="3410756"/>
              <a:ext cx="107350" cy="108000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79" name="TextBox 78"/>
          <p:cNvSpPr txBox="1"/>
          <p:nvPr/>
        </p:nvSpPr>
        <p:spPr>
          <a:xfrm>
            <a:off x="152400" y="61722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Գայանե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Սիմոնյան</a:t>
            </a:r>
            <a:endParaRPr lang="en-CA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Unicode" pitchFamily="18" charset="0"/>
            </a:endParaRPr>
          </a:p>
          <a:p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Unicode" pitchFamily="18" charset="0"/>
              </a:rPr>
              <a:t>դպրոց</a:t>
            </a:r>
            <a:endParaRPr lang="en-CA" sz="1600" b="1" dirty="0">
              <a:solidFill>
                <a:schemeClr val="tx1">
                  <a:lumMod val="65000"/>
                  <a:lumOff val="35000"/>
                </a:schemeClr>
              </a:solidFill>
              <a:latin typeface="Courier Unicode" pitchFamily="18" charset="0"/>
            </a:endParaRPr>
          </a:p>
        </p:txBody>
      </p:sp>
      <p:graphicFrame>
        <p:nvGraphicFramePr>
          <p:cNvPr id="311306" name="Object 10"/>
          <p:cNvGraphicFramePr>
            <a:graphicFrameLocks noChangeAspect="1"/>
          </p:cNvGraphicFramePr>
          <p:nvPr/>
        </p:nvGraphicFramePr>
        <p:xfrm>
          <a:off x="1087437" y="3429000"/>
          <a:ext cx="588963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69" name="Equation" r:id="rId22" imgW="330120" imgH="177480" progId="">
                  <p:embed/>
                </p:oleObj>
              </mc:Choice>
              <mc:Fallback>
                <p:oleObj name="Equation" r:id="rId22" imgW="330120" imgH="177480" progId="">
                  <p:embed/>
                  <p:pic>
                    <p:nvPicPr>
                      <p:cNvPr id="311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7" y="3429000"/>
                        <a:ext cx="588963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62"/>
          <p:cNvSpPr/>
          <p:nvPr/>
        </p:nvSpPr>
        <p:spPr>
          <a:xfrm>
            <a:off x="4648200" y="152400"/>
            <a:ext cx="1598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600" b="1" dirty="0" smtClean="0">
                <a:ln w="0">
                  <a:solidFill>
                    <a:srgbClr val="7A0000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y= </a:t>
            </a:r>
            <a:r>
              <a:rPr lang="ru-RU" sz="3600" b="1" dirty="0" smtClean="0">
                <a:ln w="0">
                  <a:solidFill>
                    <a:srgbClr val="7A0000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tg</a:t>
            </a:r>
            <a:r>
              <a:rPr lang="en-CA" sz="3600" b="1" dirty="0" smtClean="0">
                <a:ln w="0">
                  <a:solidFill>
                    <a:srgbClr val="7A0000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x</a:t>
            </a:r>
            <a:r>
              <a:rPr lang="en-CA" sz="3600" b="1" dirty="0" smtClean="0">
                <a:ln>
                  <a:solidFill>
                    <a:srgbClr val="7A0000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3600" dirty="0"/>
          </a:p>
        </p:txBody>
      </p:sp>
      <p:sp>
        <p:nvSpPr>
          <p:cNvPr id="3205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205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3996000" y="1524000"/>
            <a:ext cx="720000" cy="0"/>
          </a:xfrm>
          <a:prstGeom prst="line">
            <a:avLst/>
          </a:prstGeom>
          <a:ln w="4445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4"/>
          <p:cNvPicPr preferRelativeResize="0">
            <a:picLocks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4343400" y="1600200"/>
            <a:ext cx="228600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0507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947E-6 L -0.07761 -0.00115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-1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10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18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0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74"/>
          <p:cNvGrpSpPr/>
          <p:nvPr/>
        </p:nvGrpSpPr>
        <p:grpSpPr>
          <a:xfrm>
            <a:off x="706438" y="3384000"/>
            <a:ext cx="6380162" cy="701674"/>
            <a:chOff x="1087438" y="3382963"/>
            <a:chExt cx="6380162" cy="701674"/>
          </a:xfrm>
        </p:grpSpPr>
        <p:sp>
          <p:nvSpPr>
            <p:cNvPr id="76" name="TextBox 75"/>
            <p:cNvSpPr txBox="1"/>
            <p:nvPr/>
          </p:nvSpPr>
          <p:spPr>
            <a:xfrm>
              <a:off x="4225560" y="3400963"/>
              <a:ext cx="422640" cy="448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 smtClean="0">
                  <a:latin typeface="Sylfaen" pitchFamily="18" charset="0"/>
                </a:rPr>
                <a:t>O</a:t>
              </a:r>
              <a:endParaRPr lang="en-CA" sz="1600" dirty="0">
                <a:latin typeface="Sylfaen" pitchFamily="18" charset="0"/>
              </a:endParaRPr>
            </a:p>
          </p:txBody>
        </p:sp>
        <p:graphicFrame>
          <p:nvGraphicFramePr>
            <p:cNvPr id="77" name="Object 7"/>
            <p:cNvGraphicFramePr>
              <a:graphicFrameLocks noChangeAspect="1"/>
            </p:cNvGraphicFramePr>
            <p:nvPr/>
          </p:nvGraphicFramePr>
          <p:xfrm>
            <a:off x="6988175" y="3451225"/>
            <a:ext cx="479425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34" name="Equation" r:id="rId3" imgW="228600" imgH="177480" progId="">
                    <p:embed/>
                  </p:oleObj>
                </mc:Choice>
                <mc:Fallback>
                  <p:oleObj name="Equation" r:id="rId3" imgW="228600" imgH="177480" progId="">
                    <p:embed/>
                    <p:pic>
                      <p:nvPicPr>
                        <p:cNvPr id="77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8175" y="3451225"/>
                          <a:ext cx="479425" cy="296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8"/>
            <p:cNvGraphicFramePr>
              <a:graphicFrameLocks noChangeAspect="1"/>
            </p:cNvGraphicFramePr>
            <p:nvPr/>
          </p:nvGraphicFramePr>
          <p:xfrm>
            <a:off x="5692775" y="3499400"/>
            <a:ext cx="2508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35" name="Equation" r:id="rId5" imgW="139680" imgH="139680" progId="">
                    <p:embed/>
                  </p:oleObj>
                </mc:Choice>
                <mc:Fallback>
                  <p:oleObj name="Equation" r:id="rId5" imgW="139680" imgH="139680" progId="">
                    <p:embed/>
                    <p:pic>
                      <p:nvPicPr>
                        <p:cNvPr id="7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2775" y="3499400"/>
                          <a:ext cx="2508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3"/>
            <p:cNvGraphicFramePr>
              <a:graphicFrameLocks noChangeAspect="1"/>
            </p:cNvGraphicFramePr>
            <p:nvPr/>
          </p:nvGraphicFramePr>
          <p:xfrm>
            <a:off x="6248400" y="3429000"/>
            <a:ext cx="50800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36" name="Equation" r:id="rId7" imgW="241200" imgH="393480" progId="">
                    <p:embed/>
                  </p:oleObj>
                </mc:Choice>
                <mc:Fallback>
                  <p:oleObj name="Equation" r:id="rId7" imgW="241200" imgH="393480" progId="">
                    <p:embed/>
                    <p:pic>
                      <p:nvPicPr>
                        <p:cNvPr id="8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3429000"/>
                          <a:ext cx="508000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4"/>
            <p:cNvGraphicFramePr>
              <a:graphicFrameLocks noChangeAspect="1"/>
            </p:cNvGraphicFramePr>
            <p:nvPr/>
          </p:nvGraphicFramePr>
          <p:xfrm>
            <a:off x="4911725" y="3392488"/>
            <a:ext cx="346075" cy="65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37" name="Equation" r:id="rId9" imgW="164880" imgH="393480" progId="">
                    <p:embed/>
                  </p:oleObj>
                </mc:Choice>
                <mc:Fallback>
                  <p:oleObj name="Equation" r:id="rId9" imgW="164880" imgH="393480" progId="">
                    <p:embed/>
                    <p:pic>
                      <p:nvPicPr>
                        <p:cNvPr id="81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1725" y="3392488"/>
                          <a:ext cx="346075" cy="654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6"/>
            <p:cNvGraphicFramePr>
              <a:graphicFrameLocks noChangeAspect="1"/>
            </p:cNvGraphicFramePr>
            <p:nvPr/>
          </p:nvGraphicFramePr>
          <p:xfrm>
            <a:off x="3222625" y="3382963"/>
            <a:ext cx="58737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38" name="Equation" r:id="rId11" imgW="279360" imgH="393480" progId="">
                    <p:embed/>
                  </p:oleObj>
                </mc:Choice>
                <mc:Fallback>
                  <p:oleObj name="Equation" r:id="rId11" imgW="279360" imgH="393480" progId="">
                    <p:embed/>
                    <p:pic>
                      <p:nvPicPr>
                        <p:cNvPr id="8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625" y="3382963"/>
                          <a:ext cx="587375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6"/>
            <p:cNvGraphicFramePr>
              <a:graphicFrameLocks noChangeAspect="1"/>
            </p:cNvGraphicFramePr>
            <p:nvPr/>
          </p:nvGraphicFramePr>
          <p:xfrm>
            <a:off x="1790700" y="3429000"/>
            <a:ext cx="722313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39" name="Equation" r:id="rId13" imgW="342720" imgH="393480" progId="">
                    <p:embed/>
                  </p:oleObj>
                </mc:Choice>
                <mc:Fallback>
                  <p:oleObj name="Equation" r:id="rId13" imgW="342720" imgH="393480" progId="">
                    <p:embed/>
                    <p:pic>
                      <p:nvPicPr>
                        <p:cNvPr id="83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700" y="3429000"/>
                          <a:ext cx="722313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8"/>
            <p:cNvGraphicFramePr>
              <a:graphicFrameLocks noChangeAspect="1"/>
            </p:cNvGraphicFramePr>
            <p:nvPr/>
          </p:nvGraphicFramePr>
          <p:xfrm>
            <a:off x="2670175" y="3482975"/>
            <a:ext cx="4540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0" name="Equation" r:id="rId15" imgW="253800" imgH="139680" progId="">
                    <p:embed/>
                  </p:oleObj>
                </mc:Choice>
                <mc:Fallback>
                  <p:oleObj name="Equation" r:id="rId15" imgW="253800" imgH="139680" progId="">
                    <p:embed/>
                    <p:pic>
                      <p:nvPicPr>
                        <p:cNvPr id="8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0175" y="3482975"/>
                          <a:ext cx="4540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10"/>
            <p:cNvGraphicFramePr>
              <a:graphicFrameLocks noChangeAspect="1"/>
            </p:cNvGraphicFramePr>
            <p:nvPr/>
          </p:nvGraphicFramePr>
          <p:xfrm>
            <a:off x="1087438" y="3464476"/>
            <a:ext cx="588962" cy="296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1" name="Equation" r:id="rId17" imgW="330120" imgH="177480" progId="">
                    <p:embed/>
                  </p:oleObj>
                </mc:Choice>
                <mc:Fallback>
                  <p:oleObj name="Equation" r:id="rId17" imgW="330120" imgH="177480" progId="">
                    <p:embed/>
                    <p:pic>
                      <p:nvPicPr>
                        <p:cNvPr id="85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7438" y="3464476"/>
                          <a:ext cx="588962" cy="296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71"/>
          <p:cNvGrpSpPr/>
          <p:nvPr/>
        </p:nvGrpSpPr>
        <p:grpSpPr>
          <a:xfrm>
            <a:off x="1087437" y="3382963"/>
            <a:ext cx="6380163" cy="701674"/>
            <a:chOff x="1087437" y="3382963"/>
            <a:chExt cx="6380163" cy="701674"/>
          </a:xfrm>
        </p:grpSpPr>
        <p:sp>
          <p:nvSpPr>
            <p:cNvPr id="15" name="TextBox 14"/>
            <p:cNvSpPr txBox="1"/>
            <p:nvPr/>
          </p:nvSpPr>
          <p:spPr>
            <a:xfrm>
              <a:off x="4073160" y="3401861"/>
              <a:ext cx="422640" cy="448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 smtClean="0">
                  <a:latin typeface="Sylfaen" pitchFamily="18" charset="0"/>
                </a:rPr>
                <a:t>O</a:t>
              </a:r>
              <a:endParaRPr lang="en-CA" sz="1600" dirty="0">
                <a:latin typeface="Sylfaen" pitchFamily="18" charset="0"/>
              </a:endParaRPr>
            </a:p>
          </p:txBody>
        </p:sp>
        <p:graphicFrame>
          <p:nvGraphicFramePr>
            <p:cNvPr id="20" name="Object 7"/>
            <p:cNvGraphicFramePr>
              <a:graphicFrameLocks noChangeAspect="1"/>
            </p:cNvGraphicFramePr>
            <p:nvPr/>
          </p:nvGraphicFramePr>
          <p:xfrm>
            <a:off x="6988175" y="3451225"/>
            <a:ext cx="479425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2" name="Equation" r:id="rId19" imgW="228600" imgH="177480" progId="">
                    <p:embed/>
                  </p:oleObj>
                </mc:Choice>
                <mc:Fallback>
                  <p:oleObj name="Equation" r:id="rId19" imgW="228600" imgH="177480" progId="">
                    <p:embed/>
                    <p:pic>
                      <p:nvPicPr>
                        <p:cNvPr id="2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8175" y="3451225"/>
                          <a:ext cx="479425" cy="296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8"/>
            <p:cNvGraphicFramePr>
              <a:graphicFrameLocks noChangeAspect="1"/>
            </p:cNvGraphicFramePr>
            <p:nvPr/>
          </p:nvGraphicFramePr>
          <p:xfrm>
            <a:off x="5562600" y="3500437"/>
            <a:ext cx="2508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3" name="Equation" r:id="rId20" imgW="139680" imgH="139680" progId="">
                    <p:embed/>
                  </p:oleObj>
                </mc:Choice>
                <mc:Fallback>
                  <p:oleObj name="Equation" r:id="rId20" imgW="139680" imgH="139680" progId="">
                    <p:embed/>
                    <p:pic>
                      <p:nvPicPr>
                        <p:cNvPr id="21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3500437"/>
                          <a:ext cx="2508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6248400" y="3429000"/>
            <a:ext cx="50800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4" name="Equation" r:id="rId21" imgW="241200" imgH="393480" progId="">
                    <p:embed/>
                  </p:oleObj>
                </mc:Choice>
                <mc:Fallback>
                  <p:oleObj name="Equation" r:id="rId21" imgW="241200" imgH="393480" progId="">
                    <p:embed/>
                    <p:pic>
                      <p:nvPicPr>
                        <p:cNvPr id="1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3429000"/>
                          <a:ext cx="508000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4"/>
            <p:cNvGraphicFramePr>
              <a:graphicFrameLocks noChangeAspect="1"/>
            </p:cNvGraphicFramePr>
            <p:nvPr/>
          </p:nvGraphicFramePr>
          <p:xfrm>
            <a:off x="4835525" y="3392488"/>
            <a:ext cx="346075" cy="65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5" name="Equation" r:id="rId22" imgW="164880" imgH="393480" progId="">
                    <p:embed/>
                  </p:oleObj>
                </mc:Choice>
                <mc:Fallback>
                  <p:oleObj name="Equation" r:id="rId22" imgW="164880" imgH="393480" progId="">
                    <p:embed/>
                    <p:pic>
                      <p:nvPicPr>
                        <p:cNvPr id="17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5525" y="3392488"/>
                          <a:ext cx="346075" cy="654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6"/>
            <p:cNvGraphicFramePr>
              <a:graphicFrameLocks noChangeAspect="1"/>
            </p:cNvGraphicFramePr>
            <p:nvPr/>
          </p:nvGraphicFramePr>
          <p:xfrm>
            <a:off x="3200400" y="3382963"/>
            <a:ext cx="58737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6" name="Equation" r:id="rId23" imgW="279360" imgH="393480" progId="">
                    <p:embed/>
                  </p:oleObj>
                </mc:Choice>
                <mc:Fallback>
                  <p:oleObj name="Equation" r:id="rId23" imgW="279360" imgH="393480" progId="">
                    <p:embed/>
                    <p:pic>
                      <p:nvPicPr>
                        <p:cNvPr id="1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3382963"/>
                          <a:ext cx="587375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6"/>
            <p:cNvGraphicFramePr>
              <a:graphicFrameLocks noChangeAspect="1"/>
            </p:cNvGraphicFramePr>
            <p:nvPr/>
          </p:nvGraphicFramePr>
          <p:xfrm>
            <a:off x="1790700" y="3429000"/>
            <a:ext cx="722313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7" name="Equation" r:id="rId24" imgW="342720" imgH="393480" progId="">
                    <p:embed/>
                  </p:oleObj>
                </mc:Choice>
                <mc:Fallback>
                  <p:oleObj name="Equation" r:id="rId24" imgW="342720" imgH="393480" progId="">
                    <p:embed/>
                    <p:pic>
                      <p:nvPicPr>
                        <p:cNvPr id="2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700" y="3429000"/>
                          <a:ext cx="722313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8"/>
            <p:cNvGraphicFramePr>
              <a:graphicFrameLocks noChangeAspect="1"/>
            </p:cNvGraphicFramePr>
            <p:nvPr/>
          </p:nvGraphicFramePr>
          <p:xfrm>
            <a:off x="2514600" y="3482975"/>
            <a:ext cx="4540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8" name="Equation" r:id="rId25" imgW="253800" imgH="139680" progId="">
                    <p:embed/>
                  </p:oleObj>
                </mc:Choice>
                <mc:Fallback>
                  <p:oleObj name="Equation" r:id="rId25" imgW="253800" imgH="139680" progId="">
                    <p:embed/>
                    <p:pic>
                      <p:nvPicPr>
                        <p:cNvPr id="2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3482975"/>
                          <a:ext cx="4540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1306" name="Object 10"/>
            <p:cNvGraphicFramePr>
              <a:graphicFrameLocks noChangeAspect="1"/>
            </p:cNvGraphicFramePr>
            <p:nvPr/>
          </p:nvGraphicFramePr>
          <p:xfrm>
            <a:off x="1087437" y="3429000"/>
            <a:ext cx="588963" cy="296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9" name="Equation" r:id="rId26" imgW="330120" imgH="177480" progId="">
                    <p:embed/>
                  </p:oleObj>
                </mc:Choice>
                <mc:Fallback>
                  <p:oleObj name="Equation" r:id="rId26" imgW="330120" imgH="177480" progId="">
                    <p:embed/>
                    <p:pic>
                      <p:nvPicPr>
                        <p:cNvPr id="31130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7437" y="3429000"/>
                          <a:ext cx="588963" cy="296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73"/>
          <p:cNvGrpSpPr/>
          <p:nvPr/>
        </p:nvGrpSpPr>
        <p:grpSpPr>
          <a:xfrm>
            <a:off x="1354882" y="1086809"/>
            <a:ext cx="5520804" cy="4574588"/>
            <a:chOff x="1354882" y="1086809"/>
            <a:chExt cx="5520804" cy="4574588"/>
          </a:xfrm>
        </p:grpSpPr>
        <p:sp>
          <p:nvSpPr>
            <p:cNvPr id="7" name="Freeform 6"/>
            <p:cNvSpPr/>
            <p:nvPr/>
          </p:nvSpPr>
          <p:spPr>
            <a:xfrm>
              <a:off x="5623265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444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Freeform 7"/>
            <p:cNvSpPr/>
            <p:nvPr/>
          </p:nvSpPr>
          <p:spPr>
            <a:xfrm>
              <a:off x="420445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444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6834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444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54882" y="1087200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444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4" name="Freeform 63"/>
          <p:cNvSpPr/>
          <p:nvPr/>
        </p:nvSpPr>
        <p:spPr>
          <a:xfrm flipV="1">
            <a:off x="5616000" y="1080000"/>
            <a:ext cx="1229082" cy="4648200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19114 w 1119114"/>
              <a:gd name="connsiteY0" fmla="*/ 0 h 4997193"/>
              <a:gd name="connsiteX1" fmla="*/ 928028 w 1119114"/>
              <a:gd name="connsiteY1" fmla="*/ 1981200 h 4997193"/>
              <a:gd name="connsiteX2" fmla="*/ 153117 w 1119114"/>
              <a:gd name="connsiteY2" fmla="*/ 2949163 h 4997193"/>
              <a:gd name="connsiteX3" fmla="*/ 9324 w 1119114"/>
              <a:gd name="connsiteY3" fmla="*/ 4997193 h 499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14" h="4997193">
                <a:moveTo>
                  <a:pt x="1119114" y="0"/>
                </a:moveTo>
                <a:cubicBezTo>
                  <a:pt x="1068705" y="818271"/>
                  <a:pt x="1089027" y="1489673"/>
                  <a:pt x="928028" y="1981200"/>
                </a:cubicBezTo>
                <a:cubicBezTo>
                  <a:pt x="767029" y="2472727"/>
                  <a:pt x="306234" y="2446498"/>
                  <a:pt x="153117" y="2949163"/>
                </a:cubicBezTo>
                <a:cubicBezTo>
                  <a:pt x="0" y="3451829"/>
                  <a:pt x="72130" y="4181651"/>
                  <a:pt x="9324" y="4997193"/>
                </a:cubicBezTo>
              </a:path>
            </a:pathLst>
          </a:custGeom>
          <a:ln w="44450">
            <a:solidFill>
              <a:srgbClr val="EA00A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7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" name="Freeform 65"/>
          <p:cNvSpPr/>
          <p:nvPr/>
        </p:nvSpPr>
        <p:spPr>
          <a:xfrm flipV="1">
            <a:off x="4191000" y="1066800"/>
            <a:ext cx="1229082" cy="4648200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19114 w 1119114"/>
              <a:gd name="connsiteY0" fmla="*/ 0 h 4997193"/>
              <a:gd name="connsiteX1" fmla="*/ 928028 w 1119114"/>
              <a:gd name="connsiteY1" fmla="*/ 1981200 h 4997193"/>
              <a:gd name="connsiteX2" fmla="*/ 153117 w 1119114"/>
              <a:gd name="connsiteY2" fmla="*/ 2949163 h 4997193"/>
              <a:gd name="connsiteX3" fmla="*/ 9324 w 1119114"/>
              <a:gd name="connsiteY3" fmla="*/ 4997193 h 499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14" h="4997193">
                <a:moveTo>
                  <a:pt x="1119114" y="0"/>
                </a:moveTo>
                <a:cubicBezTo>
                  <a:pt x="1068705" y="818271"/>
                  <a:pt x="1089027" y="1489673"/>
                  <a:pt x="928028" y="1981200"/>
                </a:cubicBezTo>
                <a:cubicBezTo>
                  <a:pt x="767029" y="2472727"/>
                  <a:pt x="306234" y="2446498"/>
                  <a:pt x="153117" y="2949163"/>
                </a:cubicBezTo>
                <a:cubicBezTo>
                  <a:pt x="0" y="3451829"/>
                  <a:pt x="72130" y="4181651"/>
                  <a:pt x="9324" y="4997193"/>
                </a:cubicBezTo>
              </a:path>
            </a:pathLst>
          </a:custGeom>
          <a:ln w="44450">
            <a:solidFill>
              <a:srgbClr val="EA00A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Freeform 64"/>
          <p:cNvSpPr/>
          <p:nvPr/>
        </p:nvSpPr>
        <p:spPr>
          <a:xfrm flipV="1">
            <a:off x="2772000" y="1066800"/>
            <a:ext cx="1229082" cy="4648200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19114 w 1119114"/>
              <a:gd name="connsiteY0" fmla="*/ 0 h 4997193"/>
              <a:gd name="connsiteX1" fmla="*/ 928028 w 1119114"/>
              <a:gd name="connsiteY1" fmla="*/ 1981200 h 4997193"/>
              <a:gd name="connsiteX2" fmla="*/ 153117 w 1119114"/>
              <a:gd name="connsiteY2" fmla="*/ 2949163 h 4997193"/>
              <a:gd name="connsiteX3" fmla="*/ 9324 w 1119114"/>
              <a:gd name="connsiteY3" fmla="*/ 4997193 h 499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14" h="4997193">
                <a:moveTo>
                  <a:pt x="1119114" y="0"/>
                </a:moveTo>
                <a:cubicBezTo>
                  <a:pt x="1068705" y="818271"/>
                  <a:pt x="1089027" y="1489673"/>
                  <a:pt x="928028" y="1981200"/>
                </a:cubicBezTo>
                <a:cubicBezTo>
                  <a:pt x="767029" y="2472727"/>
                  <a:pt x="306234" y="2446498"/>
                  <a:pt x="153117" y="2949163"/>
                </a:cubicBezTo>
                <a:cubicBezTo>
                  <a:pt x="0" y="3451829"/>
                  <a:pt x="72130" y="4181651"/>
                  <a:pt x="9324" y="4997193"/>
                </a:cubicBezTo>
              </a:path>
            </a:pathLst>
          </a:custGeom>
          <a:ln w="44450">
            <a:solidFill>
              <a:srgbClr val="EA00A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Freeform 62"/>
          <p:cNvSpPr/>
          <p:nvPr/>
        </p:nvSpPr>
        <p:spPr>
          <a:xfrm flipV="1">
            <a:off x="1361718" y="1066800"/>
            <a:ext cx="1229082" cy="4648200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19114 w 1119114"/>
              <a:gd name="connsiteY0" fmla="*/ 0 h 4997193"/>
              <a:gd name="connsiteX1" fmla="*/ 928028 w 1119114"/>
              <a:gd name="connsiteY1" fmla="*/ 1981200 h 4997193"/>
              <a:gd name="connsiteX2" fmla="*/ 153117 w 1119114"/>
              <a:gd name="connsiteY2" fmla="*/ 2949163 h 4997193"/>
              <a:gd name="connsiteX3" fmla="*/ 9324 w 1119114"/>
              <a:gd name="connsiteY3" fmla="*/ 4997193 h 499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14" h="4997193">
                <a:moveTo>
                  <a:pt x="1119114" y="0"/>
                </a:moveTo>
                <a:cubicBezTo>
                  <a:pt x="1068705" y="818271"/>
                  <a:pt x="1089027" y="1489673"/>
                  <a:pt x="928028" y="1981200"/>
                </a:cubicBezTo>
                <a:cubicBezTo>
                  <a:pt x="767029" y="2472727"/>
                  <a:pt x="306234" y="2446498"/>
                  <a:pt x="153117" y="2949163"/>
                </a:cubicBezTo>
                <a:cubicBezTo>
                  <a:pt x="0" y="3451829"/>
                  <a:pt x="72130" y="4181651"/>
                  <a:pt x="9324" y="4997193"/>
                </a:cubicBezTo>
              </a:path>
            </a:pathLst>
          </a:custGeom>
          <a:ln w="44450">
            <a:solidFill>
              <a:srgbClr val="EA00A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27" cstate="print">
            <a:lum bright="10000"/>
          </a:blip>
          <a:srcRect/>
          <a:stretch>
            <a:fillRect/>
          </a:stretch>
        </p:blipFill>
        <p:spPr bwMode="auto">
          <a:xfrm rot="10800000">
            <a:off x="7975200" y="5689200"/>
            <a:ext cx="1092600" cy="10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796244" y="609600"/>
            <a:ext cx="394756" cy="5295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latin typeface="Sylfaen" pitchFamily="18" charset="0"/>
              </a:rPr>
              <a:t>y</a:t>
            </a:r>
            <a:endParaRPr lang="en-CA" sz="2000" dirty="0">
              <a:latin typeface="Sylfae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109029" y="756000"/>
            <a:ext cx="0" cy="49680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535595" y="1062032"/>
            <a:ext cx="0" cy="46440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14400" y="3473016"/>
            <a:ext cx="6840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92685" y="3401861"/>
            <a:ext cx="384797" cy="5295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latin typeface="Sylfaen" pitchFamily="18" charset="0"/>
              </a:rPr>
              <a:t>x</a:t>
            </a:r>
            <a:endParaRPr lang="en-CA" sz="2000" dirty="0">
              <a:latin typeface="Sylfae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965144" y="1062032"/>
            <a:ext cx="0" cy="46440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83654" y="1062032"/>
            <a:ext cx="0" cy="46440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84012" y="1062032"/>
            <a:ext cx="0" cy="46440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/>
          </p:cNvSpPr>
          <p:nvPr/>
        </p:nvSpPr>
        <p:spPr>
          <a:xfrm>
            <a:off x="4783272" y="3410756"/>
            <a:ext cx="107350" cy="108000"/>
          </a:xfrm>
          <a:prstGeom prst="ellips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>
            <a:spLocks/>
          </p:cNvSpPr>
          <p:nvPr/>
        </p:nvSpPr>
        <p:spPr>
          <a:xfrm>
            <a:off x="6192000" y="3410756"/>
            <a:ext cx="107350" cy="108000"/>
          </a:xfrm>
          <a:prstGeom prst="ellips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>
            <a:spLocks/>
          </p:cNvSpPr>
          <p:nvPr/>
        </p:nvSpPr>
        <p:spPr>
          <a:xfrm>
            <a:off x="3334042" y="3402000"/>
            <a:ext cx="107350" cy="108000"/>
          </a:xfrm>
          <a:prstGeom prst="ellips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/>
          </p:cNvSpPr>
          <p:nvPr/>
        </p:nvSpPr>
        <p:spPr>
          <a:xfrm>
            <a:off x="1934400" y="3410756"/>
            <a:ext cx="107350" cy="108000"/>
          </a:xfrm>
          <a:prstGeom prst="ellips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86" name="Picture 13"/>
          <p:cNvPicPr>
            <a:picLocks noChangeAspect="1" noChangeArrowheads="1"/>
          </p:cNvPicPr>
          <p:nvPr/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54410"/>
            <a:ext cx="2286000" cy="759990"/>
          </a:xfrm>
          <a:prstGeom prst="rect">
            <a:avLst/>
          </a:prstGeom>
          <a:noFill/>
        </p:spPr>
      </p:pic>
      <p:sp>
        <p:nvSpPr>
          <p:cNvPr id="87" name="TextBox 86"/>
          <p:cNvSpPr txBox="1"/>
          <p:nvPr/>
        </p:nvSpPr>
        <p:spPr>
          <a:xfrm>
            <a:off x="5410200" y="54864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 smtClean="0"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60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000" b="1" dirty="0" smtClean="0">
                <a:ln w="0"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y = </a:t>
            </a:r>
            <a:r>
              <a:rPr lang="en-CA" sz="4000" b="1" dirty="0" err="1" smtClean="0">
                <a:ln w="0"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ctg</a:t>
            </a:r>
            <a:r>
              <a:rPr lang="en-CA" sz="4000" b="1" dirty="0" smtClean="0">
                <a:ln w="0"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x</a:t>
            </a:r>
            <a:r>
              <a:rPr lang="en-CA" sz="3600" b="1" dirty="0" smtClean="0">
                <a:ln>
                  <a:solidFill>
                    <a:srgbClr val="3E003E"/>
                  </a:solidFill>
                </a:ln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600" b="1" dirty="0" smtClean="0"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600" b="1" dirty="0" smtClean="0">
                <a:ln>
                  <a:solidFill>
                    <a:srgbClr val="A40079"/>
                  </a:solidFill>
                </a:ln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</a:t>
            </a:r>
            <a:endParaRPr lang="en-CA" sz="3600" b="1" dirty="0">
              <a:ln>
                <a:solidFill>
                  <a:srgbClr val="A40079"/>
                </a:solidFill>
              </a:ln>
              <a:solidFill>
                <a:srgbClr val="EA00AD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24600" y="-893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54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600" b="1" dirty="0" smtClean="0">
                <a:ln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=</a:t>
            </a:r>
            <a:r>
              <a:rPr lang="en-CA" sz="3600" b="1" dirty="0" smtClean="0">
                <a:ln w="0"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-</a:t>
            </a:r>
            <a:r>
              <a:rPr lang="en-CA" sz="3600" b="1" dirty="0" err="1" smtClean="0">
                <a:ln w="0"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ctg</a:t>
            </a:r>
            <a:r>
              <a:rPr lang="en-CA" sz="3600" b="1" dirty="0" smtClean="0">
                <a:ln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</a:t>
            </a:r>
            <a:r>
              <a:rPr lang="en-CA" sz="3600" b="1" dirty="0" smtClean="0">
                <a:ln w="0"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x</a:t>
            </a:r>
            <a:r>
              <a:rPr lang="en-CA" sz="3200" b="1" dirty="0" smtClean="0">
                <a:ln>
                  <a:solidFill>
                    <a:srgbClr val="3E003E"/>
                  </a:solidFill>
                </a:ln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200" b="1" dirty="0" smtClean="0"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200" b="1" dirty="0" smtClean="0">
                <a:ln>
                  <a:solidFill>
                    <a:srgbClr val="A40079"/>
                  </a:solidFill>
                </a:ln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</a:t>
            </a:r>
            <a:endParaRPr lang="en-CA" sz="3400" b="1" dirty="0">
              <a:ln>
                <a:solidFill>
                  <a:srgbClr val="A40079"/>
                </a:solidFill>
              </a:ln>
              <a:solidFill>
                <a:srgbClr val="EA00AD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96000" y="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54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600" b="1" dirty="0" smtClean="0">
                <a:ln w="0"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y</a:t>
            </a:r>
            <a:r>
              <a:rPr lang="en-CA" sz="3600" b="1" dirty="0" smtClean="0">
                <a:ln>
                  <a:solidFill>
                    <a:srgbClr val="3E003E"/>
                  </a:solidFill>
                </a:ln>
                <a:solidFill>
                  <a:srgbClr val="EA00AD"/>
                </a:solidFill>
                <a:latin typeface="Sylfaen" pitchFamily="18" charset="0"/>
              </a:rPr>
              <a:t> </a:t>
            </a:r>
            <a:r>
              <a:rPr lang="en-CA" sz="3200" b="1" dirty="0" smtClean="0">
                <a:ln>
                  <a:solidFill>
                    <a:srgbClr val="3E003E"/>
                  </a:solidFill>
                </a:ln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200" b="1" dirty="0" smtClean="0"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3200" b="1" dirty="0" smtClean="0">
                <a:ln>
                  <a:solidFill>
                    <a:srgbClr val="A40079"/>
                  </a:solidFill>
                </a:ln>
                <a:solidFill>
                  <a:srgbClr val="EA00A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</a:t>
            </a:r>
            <a:endParaRPr lang="en-CA" sz="3400" b="1" dirty="0">
              <a:ln>
                <a:solidFill>
                  <a:srgbClr val="A40079"/>
                </a:solidFill>
              </a:ln>
              <a:solidFill>
                <a:srgbClr val="EA00AD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408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6" grpId="0" animBg="1"/>
      <p:bldP spid="65" grpId="0" animBg="1"/>
      <p:bldP spid="63" grpId="0" animBg="1"/>
      <p:bldP spid="87" grpId="0" autoUpdateAnimBg="0"/>
      <p:bldP spid="73" grpId="0" autoUpdateAnimBg="0"/>
      <p:bldP spid="73" grpId="1"/>
      <p:bldP spid="71" grpId="0" autoUpdateAnimBg="0"/>
      <p:bldP spid="7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000" y="108000"/>
            <a:ext cx="8892000" cy="6660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rgbClr val="EA00A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C:\Users\naira\Desktop\Tangens\f9bayva - imgur.gif"/>
          <p:cNvPicPr preferRelativeResize="0">
            <a:picLocks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 rot="5400000">
            <a:off x="-38100" y="2247901"/>
            <a:ext cx="5334000" cy="3581400"/>
          </a:xfrm>
          <a:prstGeom prst="rect">
            <a:avLst/>
          </a:prstGeom>
          <a:noFill/>
          <a:ln w="76200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572000" y="6120825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CA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err="1" smtClean="0">
                <a:ln w="0"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Օգտվելով</a:t>
            </a:r>
            <a:r>
              <a:rPr lang="en-CA" sz="4000" b="1" dirty="0" smtClean="0">
                <a:ln w="0"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</a:t>
            </a:r>
            <a:r>
              <a:rPr lang="en-CA" sz="4000" b="1" dirty="0" err="1" smtClean="0">
                <a:ln w="0"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գրաֆիկից</a:t>
            </a:r>
            <a:r>
              <a:rPr lang="en-CA" sz="4000" b="1" dirty="0" smtClean="0">
                <a:ln w="0"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՝</a:t>
            </a:r>
            <a:r>
              <a:rPr lang="en-CA" sz="4000" b="1" dirty="0" smtClean="0">
                <a:ln>
                  <a:solidFill>
                    <a:srgbClr val="0070C0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  </a:t>
            </a:r>
            <a:endParaRPr lang="en-CA" sz="4000" b="1" dirty="0">
              <a:ln>
                <a:solidFill>
                  <a:srgbClr val="0070C0"/>
                </a:solidFill>
              </a:ln>
              <a:solidFill>
                <a:srgbClr val="00DE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0547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200" b="1" dirty="0" err="1" smtClean="0">
                <a:ln w="0"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թվարկենք</a:t>
            </a:r>
            <a:r>
              <a:rPr lang="en-CA" sz="4200" b="1" dirty="0" smtClean="0">
                <a:ln>
                  <a:solidFill>
                    <a:srgbClr val="A40079"/>
                  </a:solidFill>
                </a:ln>
                <a:solidFill>
                  <a:srgbClr val="C8009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4800" b="1" dirty="0" smtClean="0">
                <a:ln>
                  <a:solidFill>
                    <a:srgbClr val="A40079"/>
                  </a:solidFill>
                </a:ln>
                <a:solidFill>
                  <a:srgbClr val="00FCF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5400" b="1" dirty="0" smtClean="0">
                <a:ln w="0">
                  <a:solidFill>
                    <a:srgbClr val="A200A2"/>
                  </a:solidFill>
                </a:ln>
                <a:solidFill>
                  <a:srgbClr val="EA00A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y= c</a:t>
            </a:r>
            <a:r>
              <a:rPr lang="ru-RU" sz="5400" b="1" dirty="0" smtClean="0">
                <a:ln w="0">
                  <a:solidFill>
                    <a:srgbClr val="A200A2"/>
                  </a:solidFill>
                </a:ln>
                <a:solidFill>
                  <a:srgbClr val="EA00A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tg</a:t>
            </a:r>
            <a:r>
              <a:rPr lang="en-CA" sz="5400" b="1" dirty="0" smtClean="0">
                <a:ln w="0">
                  <a:solidFill>
                    <a:srgbClr val="A200A2"/>
                  </a:solidFill>
                </a:ln>
                <a:solidFill>
                  <a:srgbClr val="EA00AD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x  </a:t>
            </a:r>
            <a:r>
              <a:rPr lang="en-CA" sz="4000" b="1" dirty="0" err="1" smtClean="0">
                <a:ln w="0"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ֆունկցիայի</a:t>
            </a:r>
            <a:r>
              <a:rPr lang="en-CA" sz="4800" b="1" dirty="0" smtClean="0">
                <a:ln>
                  <a:solidFill>
                    <a:srgbClr val="A40079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4800" b="1" dirty="0" smtClean="0">
                <a:ln>
                  <a:solidFill>
                    <a:srgbClr val="A40079"/>
                  </a:solidFill>
                </a:ln>
                <a:solidFill>
                  <a:srgbClr val="00FCF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4800" b="1" dirty="0" smtClean="0">
                <a:ln>
                  <a:solidFill>
                    <a:srgbClr val="A40079"/>
                  </a:solidFill>
                </a:ln>
                <a:solidFill>
                  <a:srgbClr val="00FCF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400" b="1" dirty="0" smtClean="0">
                <a:solidFill>
                  <a:srgbClr val="00FCF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2000" b="1" dirty="0" smtClean="0">
                <a:ln>
                  <a:solidFill>
                    <a:srgbClr val="A40079"/>
                  </a:solidFill>
                </a:ln>
                <a:solidFill>
                  <a:srgbClr val="00FCF6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</a:t>
            </a:r>
            <a:endParaRPr lang="en-CA" sz="4400" b="1" dirty="0">
              <a:ln>
                <a:solidFill>
                  <a:srgbClr val="A40079"/>
                </a:solidFill>
              </a:ln>
              <a:solidFill>
                <a:srgbClr val="00FCF6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19812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err="1" smtClean="0">
                <a:ln w="0"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հատկությունները</a:t>
            </a:r>
            <a:r>
              <a:rPr lang="en-CA" sz="4000" b="1" dirty="0" smtClean="0">
                <a:ln w="0"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:</a:t>
            </a:r>
            <a:r>
              <a:rPr lang="en-CA" sz="4000" b="1" dirty="0" smtClean="0">
                <a:ln>
                  <a:solidFill>
                    <a:srgbClr val="005792"/>
                  </a:solidFill>
                </a:ln>
                <a:solidFill>
                  <a:srgbClr val="00DE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000" b="1" dirty="0" smtClean="0">
                <a:ln>
                  <a:solidFill>
                    <a:srgbClr val="005792"/>
                  </a:solidFill>
                </a:ln>
                <a:solidFill>
                  <a:srgbClr val="15A0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 </a:t>
            </a:r>
            <a:endParaRPr lang="en-CA" sz="4000" b="1" dirty="0">
              <a:ln>
                <a:solidFill>
                  <a:srgbClr val="005792"/>
                </a:solidFill>
              </a:ln>
              <a:solidFill>
                <a:srgbClr val="15A0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711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39"/>
          <p:cNvGrpSpPr/>
          <p:nvPr/>
        </p:nvGrpSpPr>
        <p:grpSpPr>
          <a:xfrm>
            <a:off x="148656" y="129530"/>
            <a:ext cx="8900640" cy="6628553"/>
            <a:chOff x="152399" y="152399"/>
            <a:chExt cx="8847601" cy="6553201"/>
          </a:xfrm>
        </p:grpSpPr>
        <p:grpSp>
          <p:nvGrpSpPr>
            <p:cNvPr id="31" name="Group 19"/>
            <p:cNvGrpSpPr/>
            <p:nvPr/>
          </p:nvGrpSpPr>
          <p:grpSpPr>
            <a:xfrm rot="10800000">
              <a:off x="7579221" y="5334003"/>
              <a:ext cx="1218292" cy="1018375"/>
              <a:chOff x="382130" y="739854"/>
              <a:chExt cx="1722411" cy="1543728"/>
            </a:xfrm>
          </p:grpSpPr>
          <p:grpSp>
            <p:nvGrpSpPr>
              <p:cNvPr id="32" name="Group 6"/>
              <p:cNvGrpSpPr/>
              <p:nvPr/>
            </p:nvGrpSpPr>
            <p:grpSpPr>
              <a:xfrm>
                <a:off x="382130" y="1156569"/>
                <a:ext cx="1508234" cy="1127013"/>
                <a:chOff x="382130" y="1080367"/>
                <a:chExt cx="1508234" cy="1127014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718520" y="1080367"/>
                  <a:ext cx="957666" cy="839444"/>
                </a:xfrm>
                <a:prstGeom prst="roundRect">
                  <a:avLst>
                    <a:gd name="adj" fmla="val 266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7" name="Rounded Rectangle 5"/>
                <p:cNvSpPr/>
                <p:nvPr/>
              </p:nvSpPr>
              <p:spPr>
                <a:xfrm>
                  <a:off x="382130" y="1283311"/>
                  <a:ext cx="1508234" cy="924070"/>
                </a:xfrm>
                <a:prstGeom prst="roundRect">
                  <a:avLst>
                    <a:gd name="adj" fmla="val 3208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3" name="Rounded Rectangle 52"/>
              <p:cNvSpPr/>
              <p:nvPr/>
            </p:nvSpPr>
            <p:spPr>
              <a:xfrm>
                <a:off x="1064326" y="739854"/>
                <a:ext cx="1040215" cy="6317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3" name="Group 33"/>
            <p:cNvGrpSpPr/>
            <p:nvPr/>
          </p:nvGrpSpPr>
          <p:grpSpPr>
            <a:xfrm>
              <a:off x="1443801" y="152399"/>
              <a:ext cx="7556199" cy="5658931"/>
              <a:chOff x="1443801" y="152399"/>
              <a:chExt cx="7556199" cy="565893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1443801" y="152400"/>
                <a:ext cx="7556199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8991600" y="152399"/>
                <a:ext cx="0" cy="5658931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4"/>
            <p:cNvGrpSpPr/>
            <p:nvPr/>
          </p:nvGrpSpPr>
          <p:grpSpPr>
            <a:xfrm rot="10800000">
              <a:off x="152399" y="1404000"/>
              <a:ext cx="7980161" cy="5301600"/>
              <a:chOff x="1011441" y="228599"/>
              <a:chExt cx="7980161" cy="5301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 flipH="1">
                <a:off x="1011441" y="228599"/>
                <a:ext cx="7980161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 flipH="1" flipV="1">
                <a:off x="8991599" y="238199"/>
                <a:ext cx="2" cy="529200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21557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5257800" y="4191000"/>
            <a:ext cx="3429000" cy="752990"/>
          </a:xfrm>
          <a:prstGeom prst="rect">
            <a:avLst/>
          </a:prstGeom>
          <a:noFill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76200" y="76200"/>
            <a:ext cx="1524000" cy="14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 rot="10800000">
            <a:off x="8001000" y="5689199"/>
            <a:ext cx="1066800" cy="10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1" name="Group 70"/>
          <p:cNvGrpSpPr/>
          <p:nvPr/>
        </p:nvGrpSpPr>
        <p:grpSpPr>
          <a:xfrm>
            <a:off x="1728000" y="0"/>
            <a:ext cx="6156000" cy="3996000"/>
            <a:chOff x="706438" y="609600"/>
            <a:chExt cx="7171044" cy="5196509"/>
          </a:xfrm>
        </p:grpSpPr>
        <p:grpSp>
          <p:nvGrpSpPr>
            <p:cNvPr id="4" name="Group 74"/>
            <p:cNvGrpSpPr/>
            <p:nvPr/>
          </p:nvGrpSpPr>
          <p:grpSpPr>
            <a:xfrm>
              <a:off x="706438" y="3384000"/>
              <a:ext cx="6355069" cy="701674"/>
              <a:chOff x="1087438" y="3382963"/>
              <a:chExt cx="6355069" cy="701674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143772" y="3400963"/>
                <a:ext cx="422640" cy="44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  <p:graphicFrame>
            <p:nvGraphicFramePr>
              <p:cNvPr id="77" name="Object 7"/>
              <p:cNvGraphicFramePr>
                <a:graphicFrameLocks noChangeAspect="1"/>
              </p:cNvGraphicFramePr>
              <p:nvPr/>
            </p:nvGraphicFramePr>
            <p:xfrm>
              <a:off x="6963082" y="3451225"/>
              <a:ext cx="479425" cy="296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09" name="Equation" r:id="rId5" imgW="228600" imgH="177480" progId="">
                      <p:embed/>
                    </p:oleObj>
                  </mc:Choice>
                  <mc:Fallback>
                    <p:oleObj name="Equation" r:id="rId5" imgW="228600" imgH="177480" progId="">
                      <p:embed/>
                      <p:pic>
                        <p:nvPicPr>
                          <p:cNvPr id="77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63082" y="3451225"/>
                            <a:ext cx="479425" cy="296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8"/>
              <p:cNvGraphicFramePr>
                <a:graphicFrameLocks noChangeAspect="1"/>
              </p:cNvGraphicFramePr>
              <p:nvPr/>
            </p:nvGraphicFramePr>
            <p:xfrm>
              <a:off x="5692775" y="3499400"/>
              <a:ext cx="2508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10" name="Equation" r:id="rId7" imgW="139680" imgH="139680" progId="">
                      <p:embed/>
                    </p:oleObj>
                  </mc:Choice>
                  <mc:Fallback>
                    <p:oleObj name="Equation" r:id="rId7" imgW="139680" imgH="139680" progId="">
                      <p:embed/>
                      <p:pic>
                        <p:nvPicPr>
                          <p:cNvPr id="7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92775" y="3499400"/>
                            <a:ext cx="2508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3"/>
              <p:cNvGraphicFramePr>
                <a:graphicFrameLocks noChangeAspect="1"/>
              </p:cNvGraphicFramePr>
              <p:nvPr/>
            </p:nvGraphicFramePr>
            <p:xfrm>
              <a:off x="6248400" y="3429000"/>
              <a:ext cx="508000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11" name="Equation" r:id="rId9" imgW="241200" imgH="393480" progId="">
                      <p:embed/>
                    </p:oleObj>
                  </mc:Choice>
                  <mc:Fallback>
                    <p:oleObj name="Equation" r:id="rId9" imgW="241200" imgH="393480" progId="">
                      <p:embed/>
                      <p:pic>
                        <p:nvPicPr>
                          <p:cNvPr id="8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3429000"/>
                            <a:ext cx="508000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4"/>
              <p:cNvGraphicFramePr>
                <a:graphicFrameLocks noChangeAspect="1"/>
              </p:cNvGraphicFramePr>
              <p:nvPr/>
            </p:nvGraphicFramePr>
            <p:xfrm>
              <a:off x="4911725" y="3392488"/>
              <a:ext cx="346075" cy="654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12" name="Equation" r:id="rId11" imgW="164880" imgH="393480" progId="">
                      <p:embed/>
                    </p:oleObj>
                  </mc:Choice>
                  <mc:Fallback>
                    <p:oleObj name="Equation" r:id="rId11" imgW="164880" imgH="393480" progId="">
                      <p:embed/>
                      <p:pic>
                        <p:nvPicPr>
                          <p:cNvPr id="81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11725" y="3392488"/>
                            <a:ext cx="346075" cy="6540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" name="Object 6"/>
              <p:cNvGraphicFramePr>
                <a:graphicFrameLocks noChangeAspect="1"/>
              </p:cNvGraphicFramePr>
              <p:nvPr/>
            </p:nvGraphicFramePr>
            <p:xfrm>
              <a:off x="3222625" y="3382963"/>
              <a:ext cx="587375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13" name="Equation" r:id="rId13" imgW="279360" imgH="393480" progId="">
                      <p:embed/>
                    </p:oleObj>
                  </mc:Choice>
                  <mc:Fallback>
                    <p:oleObj name="Equation" r:id="rId13" imgW="279360" imgH="393480" progId="">
                      <p:embed/>
                      <p:pic>
                        <p:nvPicPr>
                          <p:cNvPr id="8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22625" y="3382963"/>
                            <a:ext cx="587375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3" name="Object 6"/>
              <p:cNvGraphicFramePr>
                <a:graphicFrameLocks noChangeAspect="1"/>
              </p:cNvGraphicFramePr>
              <p:nvPr/>
            </p:nvGraphicFramePr>
            <p:xfrm>
              <a:off x="1790700" y="3429000"/>
              <a:ext cx="722313" cy="655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14" name="Equation" r:id="rId15" imgW="342720" imgH="393480" progId="">
                      <p:embed/>
                    </p:oleObj>
                  </mc:Choice>
                  <mc:Fallback>
                    <p:oleObj name="Equation" r:id="rId15" imgW="342720" imgH="393480" progId="">
                      <p:embed/>
                      <p:pic>
                        <p:nvPicPr>
                          <p:cNvPr id="83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0700" y="3429000"/>
                            <a:ext cx="722313" cy="655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4" name="Object 8"/>
              <p:cNvGraphicFramePr>
                <a:graphicFrameLocks noChangeAspect="1"/>
              </p:cNvGraphicFramePr>
              <p:nvPr/>
            </p:nvGraphicFramePr>
            <p:xfrm>
              <a:off x="2670175" y="3482975"/>
              <a:ext cx="454025" cy="233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15" name="Equation" r:id="rId17" imgW="253800" imgH="139680" progId="">
                      <p:embed/>
                    </p:oleObj>
                  </mc:Choice>
                  <mc:Fallback>
                    <p:oleObj name="Equation" r:id="rId17" imgW="253800" imgH="139680" progId="">
                      <p:embed/>
                      <p:pic>
                        <p:nvPicPr>
                          <p:cNvPr id="8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0175" y="3482975"/>
                            <a:ext cx="454025" cy="233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10"/>
              <p:cNvGraphicFramePr>
                <a:graphicFrameLocks noChangeAspect="1"/>
              </p:cNvGraphicFramePr>
              <p:nvPr/>
            </p:nvGraphicFramePr>
            <p:xfrm>
              <a:off x="1087438" y="3464476"/>
              <a:ext cx="588962" cy="296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16" name="Equation" r:id="rId19" imgW="330120" imgH="177480" progId="">
                      <p:embed/>
                    </p:oleObj>
                  </mc:Choice>
                  <mc:Fallback>
                    <p:oleObj name="Equation" r:id="rId19" imgW="330120" imgH="177480" progId="">
                      <p:embed/>
                      <p:pic>
                        <p:nvPicPr>
                          <p:cNvPr id="85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7438" y="3464476"/>
                            <a:ext cx="588962" cy="2968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4" name="Freeform 63"/>
            <p:cNvSpPr/>
            <p:nvPr/>
          </p:nvSpPr>
          <p:spPr>
            <a:xfrm flipV="1">
              <a:off x="5616000" y="10800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4190999" y="1066800"/>
              <a:ext cx="1253663" cy="4648201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 flipV="1">
              <a:off x="2772000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361718" y="1066800"/>
              <a:ext cx="1229082" cy="4648200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96244" y="609600"/>
              <a:ext cx="394756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y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09029" y="838109"/>
              <a:ext cx="0" cy="496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5535595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914400" y="3473016"/>
              <a:ext cx="6840000" cy="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92685" y="3401861"/>
              <a:ext cx="384797" cy="5295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>
                  <a:latin typeface="Sylfaen" pitchFamily="18" charset="0"/>
                </a:rPr>
                <a:t>x</a:t>
              </a:r>
              <a:endParaRPr lang="en-CA" sz="2000" dirty="0">
                <a:latin typeface="Sylfae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93368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83654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84012" y="1062032"/>
              <a:ext cx="0" cy="464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783272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1920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334042" y="3402000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934400" y="3410756"/>
              <a:ext cx="107350" cy="114355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206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55" name="Group 10"/>
          <p:cNvGrpSpPr>
            <a:grpSpLocks noChangeAspect="1"/>
          </p:cNvGrpSpPr>
          <p:nvPr/>
        </p:nvGrpSpPr>
        <p:grpSpPr>
          <a:xfrm>
            <a:off x="228601" y="4114800"/>
            <a:ext cx="757899" cy="752098"/>
            <a:chOff x="381000" y="1309746"/>
            <a:chExt cx="797788" cy="657108"/>
          </a:xfrm>
        </p:grpSpPr>
        <p:grpSp>
          <p:nvGrpSpPr>
            <p:cNvPr id="58" name="Group 7"/>
            <p:cNvGrpSpPr/>
            <p:nvPr/>
          </p:nvGrpSpPr>
          <p:grpSpPr>
            <a:xfrm>
              <a:off x="381000" y="1309746"/>
              <a:ext cx="533401" cy="657108"/>
              <a:chOff x="1239466" y="3406594"/>
              <a:chExt cx="2547449" cy="3139516"/>
            </a:xfrm>
          </p:grpSpPr>
          <p:pic>
            <p:nvPicPr>
              <p:cNvPr id="60" name="Picture 3" descr="C:\Users\naira\Desktop\My documents\mat-nkar\parallelopiped\0_87f65_684f3f6_M.png"/>
              <p:cNvPicPr>
                <a:picLocks noChangeAspect="1" noChangeArrowheads="1"/>
              </p:cNvPicPr>
              <p:nvPr/>
            </p:nvPicPr>
            <p:blipFill>
              <a:blip r:embed="rId21" cstate="print"/>
              <a:stretch>
                <a:fillRect/>
              </a:stretch>
            </p:blipFill>
            <p:spPr bwMode="auto">
              <a:xfrm rot="2423958" flipV="1">
                <a:off x="1239466" y="3471576"/>
                <a:ext cx="1977665" cy="2128143"/>
              </a:xfrm>
              <a:prstGeom prst="rect">
                <a:avLst/>
              </a:prstGeom>
              <a:noFill/>
            </p:spPr>
          </p:pic>
          <p:pic>
            <p:nvPicPr>
              <p:cNvPr id="61" name="Picture 2" descr="C:\Users\naira\Desktop\My documents\mat-nkar\parallelopiped\0_87f65_684f3f6_M.png"/>
              <p:cNvPicPr>
                <a:picLocks noChangeAspect="1" noChangeArrowheads="1"/>
              </p:cNvPicPr>
              <p:nvPr/>
            </p:nvPicPr>
            <p:blipFill>
              <a:blip r:embed="rId22" cstate="print"/>
              <a:stretch>
                <a:fillRect/>
              </a:stretch>
            </p:blipFill>
            <p:spPr bwMode="auto">
              <a:xfrm flipH="1">
                <a:off x="1433223" y="3406594"/>
                <a:ext cx="2353692" cy="3139516"/>
              </a:xfrm>
              <a:prstGeom prst="rect">
                <a:avLst/>
              </a:prstGeom>
              <a:noFill/>
            </p:spPr>
          </p:pic>
        </p:grpSp>
        <p:pic>
          <p:nvPicPr>
            <p:cNvPr id="59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2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685800" y="1676400"/>
              <a:ext cx="492988" cy="236510"/>
            </a:xfrm>
            <a:prstGeom prst="rect">
              <a:avLst/>
            </a:prstGeom>
            <a:noFill/>
          </p:spPr>
        </p:pic>
      </p:grpSp>
      <p:sp>
        <p:nvSpPr>
          <p:cNvPr id="62" name="TextBox 61"/>
          <p:cNvSpPr txBox="1"/>
          <p:nvPr/>
        </p:nvSpPr>
        <p:spPr>
          <a:xfrm>
            <a:off x="990600" y="4292026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err="1" smtClean="0">
                <a:latin typeface="Sylfaen" pitchFamily="18" charset="0"/>
              </a:rPr>
              <a:t>Որոշման</a:t>
            </a:r>
            <a:r>
              <a:rPr lang="en-CA" sz="3200" b="1" i="1" dirty="0" smtClean="0">
                <a:latin typeface="Sylfaen" pitchFamily="18" charset="0"/>
              </a:rPr>
              <a:t>  </a:t>
            </a:r>
            <a:r>
              <a:rPr lang="en-CA" sz="3200" b="1" i="1" dirty="0" err="1" smtClean="0">
                <a:latin typeface="Sylfaen" pitchFamily="18" charset="0"/>
              </a:rPr>
              <a:t>տիրույթը</a:t>
            </a:r>
            <a:endParaRPr lang="en-CA" sz="3200" b="1" dirty="0">
              <a:latin typeface="Sylfae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8600" y="5911829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err="1" smtClean="0">
                <a:latin typeface="Sylfaen" pitchFamily="18" charset="0"/>
              </a:rPr>
              <a:t>արժեքների</a:t>
            </a:r>
            <a:r>
              <a:rPr lang="en-CA" sz="3200" b="1" i="1" dirty="0" smtClean="0">
                <a:latin typeface="Sylfaen" pitchFamily="18" charset="0"/>
              </a:rPr>
              <a:t>  </a:t>
            </a:r>
            <a:r>
              <a:rPr lang="en-CA" sz="3200" b="1" i="1" dirty="0" err="1" smtClean="0">
                <a:latin typeface="Sylfaen" pitchFamily="18" charset="0"/>
              </a:rPr>
              <a:t>բազմությունը</a:t>
            </a:r>
            <a:r>
              <a:rPr lang="en-CA" sz="3200" b="1" i="1" dirty="0" smtClean="0">
                <a:latin typeface="Sylfaen" pitchFamily="18" charset="0"/>
              </a:rPr>
              <a:t>՝</a:t>
            </a:r>
            <a:endParaRPr lang="en-CA" sz="3200" b="1" i="1" dirty="0">
              <a:latin typeface="Sylfae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534400" y="43066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19400" y="49162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pic>
        <p:nvPicPr>
          <p:cNvPr id="73" name="Picture 15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1776596" y="4876800"/>
            <a:ext cx="1147580" cy="681015"/>
          </a:xfrm>
          <a:prstGeom prst="rect">
            <a:avLst/>
          </a:prstGeom>
          <a:noFill/>
        </p:spPr>
      </p:pic>
      <p:sp>
        <p:nvSpPr>
          <p:cNvPr id="75" name="TextBox 74"/>
          <p:cNvSpPr txBox="1"/>
          <p:nvPr/>
        </p:nvSpPr>
        <p:spPr>
          <a:xfrm>
            <a:off x="3048000" y="4977825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err="1" smtClean="0">
                <a:latin typeface="Sylfaen" pitchFamily="18" charset="0"/>
              </a:rPr>
              <a:t>միջակայքերի</a:t>
            </a:r>
            <a:r>
              <a:rPr lang="en-CA" sz="3200" b="1" i="1" dirty="0" smtClean="0">
                <a:latin typeface="Sylfaen" pitchFamily="18" charset="0"/>
              </a:rPr>
              <a:t>  </a:t>
            </a:r>
            <a:r>
              <a:rPr lang="en-CA" sz="3200" b="1" i="1" dirty="0" err="1" smtClean="0">
                <a:latin typeface="Sylfaen" pitchFamily="18" charset="0"/>
              </a:rPr>
              <a:t>միավորումն</a:t>
            </a:r>
            <a:r>
              <a:rPr lang="en-CA" sz="3200" b="1" i="1" dirty="0" smtClean="0">
                <a:latin typeface="Sylfaen" pitchFamily="18" charset="0"/>
              </a:rPr>
              <a:t>  է,</a:t>
            </a:r>
            <a:endParaRPr lang="en-CA" sz="3200" b="1" dirty="0">
              <a:latin typeface="Sylfae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077200" y="59436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latin typeface="Sylfaen" pitchFamily="18" charset="0"/>
              </a:rPr>
              <a:t>,</a:t>
            </a:r>
            <a:endParaRPr lang="en-CA" sz="3600" b="1" dirty="0">
              <a:latin typeface="Sylfae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4800" y="55727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smtClean="0">
                <a:latin typeface="Sylfaen" pitchFamily="18" charset="0"/>
              </a:rPr>
              <a:t>(</a:t>
            </a:r>
            <a:r>
              <a:rPr lang="en-CA" sz="2800" i="1" dirty="0" err="1" smtClean="0">
                <a:latin typeface="Sylfaen" pitchFamily="18" charset="0"/>
              </a:rPr>
              <a:t>կոտանգենսը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86400" y="61061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ֆունկցիա</a:t>
            </a:r>
            <a:r>
              <a:rPr lang="en-CA" sz="2800" i="1" dirty="0" smtClean="0">
                <a:latin typeface="Sylfaen" pitchFamily="18" charset="0"/>
              </a:rPr>
              <a:t>  է)</a:t>
            </a:r>
            <a:endParaRPr lang="en-CA" sz="2800" i="1" dirty="0">
              <a:latin typeface="Sylfaen" pitchFamily="18" charset="0"/>
            </a:endParaRPr>
          </a:p>
        </p:txBody>
      </p:sp>
      <p:grpSp>
        <p:nvGrpSpPr>
          <p:cNvPr id="89" name="Group 88"/>
          <p:cNvGrpSpPr>
            <a:grpSpLocks noChangeAspect="1"/>
          </p:cNvGrpSpPr>
          <p:nvPr/>
        </p:nvGrpSpPr>
        <p:grpSpPr>
          <a:xfrm>
            <a:off x="2967038" y="5486400"/>
            <a:ext cx="3128962" cy="646331"/>
            <a:chOff x="5041445" y="4114800"/>
            <a:chExt cx="3873955" cy="646331"/>
          </a:xfrm>
        </p:grpSpPr>
        <p:graphicFrame>
          <p:nvGraphicFramePr>
            <p:cNvPr id="90" name="Object 89"/>
            <p:cNvGraphicFramePr>
              <a:graphicFrameLocks noChangeAspect="1"/>
            </p:cNvGraphicFramePr>
            <p:nvPr/>
          </p:nvGraphicFramePr>
          <p:xfrm>
            <a:off x="5041445" y="4267200"/>
            <a:ext cx="31745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017" name="Equation" r:id="rId25" imgW="139680" imgH="139680" progId="">
                    <p:embed/>
                  </p:oleObj>
                </mc:Choice>
                <mc:Fallback>
                  <p:oleObj name="Equation" r:id="rId25" imgW="139680" imgH="139680" progId="">
                    <p:embed/>
                    <p:pic>
                      <p:nvPicPr>
                        <p:cNvPr id="90" name="Object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1445" y="4267200"/>
                          <a:ext cx="317458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TextBox 90"/>
            <p:cNvSpPr txBox="1"/>
            <p:nvPr/>
          </p:nvSpPr>
          <p:spPr>
            <a:xfrm>
              <a:off x="5410199" y="4114800"/>
              <a:ext cx="3505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-</a:t>
              </a:r>
              <a:r>
                <a:rPr lang="en-CA" sz="2800" i="1" dirty="0" err="1" smtClean="0">
                  <a:latin typeface="Sylfaen" pitchFamily="18" charset="0"/>
                </a:rPr>
                <a:t>պարբերական</a:t>
              </a:r>
              <a:r>
                <a:rPr lang="en-CA" sz="3600" i="1" dirty="0" smtClean="0">
                  <a:latin typeface="Sylfaen" pitchFamily="18" charset="0"/>
                </a:rPr>
                <a:t> </a:t>
              </a:r>
              <a:r>
                <a:rPr lang="en-CA" sz="3600" b="1" dirty="0" smtClean="0">
                  <a:latin typeface="Sylfaen" pitchFamily="18" charset="0"/>
                </a:rPr>
                <a:t> </a:t>
              </a:r>
              <a:endParaRPr lang="en-CA" sz="3600" b="1" dirty="0">
                <a:latin typeface="Sylfaen" pitchFamily="18" charset="0"/>
              </a:endParaRPr>
            </a:p>
          </p:txBody>
        </p:sp>
      </p:grpSp>
      <p:cxnSp>
        <p:nvCxnSpPr>
          <p:cNvPr id="92" name="Straight Connector 91"/>
          <p:cNvCxnSpPr/>
          <p:nvPr/>
        </p:nvCxnSpPr>
        <p:spPr>
          <a:xfrm>
            <a:off x="5486400" y="4800600"/>
            <a:ext cx="685800" cy="0"/>
          </a:xfrm>
          <a:prstGeom prst="line">
            <a:avLst/>
          </a:prstGeom>
          <a:ln w="38100">
            <a:solidFill>
              <a:srgbClr val="EA0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772400" y="4800600"/>
            <a:ext cx="685800" cy="0"/>
          </a:xfrm>
          <a:prstGeom prst="line">
            <a:avLst/>
          </a:prstGeom>
          <a:ln w="38100">
            <a:solidFill>
              <a:srgbClr val="EA0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5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94" name="Group 93"/>
          <p:cNvGrpSpPr/>
          <p:nvPr/>
        </p:nvGrpSpPr>
        <p:grpSpPr>
          <a:xfrm>
            <a:off x="5904000" y="2133600"/>
            <a:ext cx="1215756" cy="94041"/>
            <a:chOff x="5715000" y="1219200"/>
            <a:chExt cx="1190215" cy="97698"/>
          </a:xfrm>
        </p:grpSpPr>
        <p:grpSp>
          <p:nvGrpSpPr>
            <p:cNvPr id="95" name="Group 105"/>
            <p:cNvGrpSpPr/>
            <p:nvPr/>
          </p:nvGrpSpPr>
          <p:grpSpPr>
            <a:xfrm>
              <a:off x="5715000" y="1219200"/>
              <a:ext cx="1152000" cy="58800"/>
              <a:chOff x="2284760" y="2413112"/>
              <a:chExt cx="2571789" cy="58800"/>
            </a:xfrm>
          </p:grpSpPr>
          <p:grpSp>
            <p:nvGrpSpPr>
              <p:cNvPr id="97" name="Group 40"/>
              <p:cNvGrpSpPr/>
              <p:nvPr/>
            </p:nvGrpSpPr>
            <p:grpSpPr>
              <a:xfrm>
                <a:off x="2284760" y="2448000"/>
                <a:ext cx="2571789" cy="2960"/>
                <a:chOff x="2284760" y="2448000"/>
                <a:chExt cx="1552840" cy="2960"/>
              </a:xfrm>
            </p:grpSpPr>
            <p:grpSp>
              <p:nvGrpSpPr>
                <p:cNvPr id="100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06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1" name="Group 24"/>
                <p:cNvGrpSpPr/>
                <p:nvPr/>
              </p:nvGrpSpPr>
              <p:grpSpPr>
                <a:xfrm>
                  <a:off x="3429000" y="2448000"/>
                  <a:ext cx="408600" cy="0"/>
                  <a:chOff x="2284760" y="2450960"/>
                  <a:chExt cx="408600" cy="0"/>
                </a:xfrm>
              </p:grpSpPr>
              <p:cxnSp>
                <p:nvCxnSpPr>
                  <p:cNvPr id="102" name="Straight Connector 101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8" name="Straight Connector 97"/>
              <p:cNvCxnSpPr/>
              <p:nvPr/>
            </p:nvCxnSpPr>
            <p:spPr>
              <a:xfrm rot="18900000">
                <a:off x="4709702" y="2471912"/>
                <a:ext cx="143998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Oval 95"/>
            <p:cNvSpPr/>
            <p:nvPr/>
          </p:nvSpPr>
          <p:spPr>
            <a:xfrm>
              <a:off x="6818129" y="1223398"/>
              <a:ext cx="87086" cy="93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77414" y="2133600"/>
            <a:ext cx="1260000" cy="101400"/>
            <a:chOff x="5638800" y="1219200"/>
            <a:chExt cx="1228200" cy="101400"/>
          </a:xfrm>
        </p:grpSpPr>
        <p:grpSp>
          <p:nvGrpSpPr>
            <p:cNvPr id="122" name="Group 105"/>
            <p:cNvGrpSpPr/>
            <p:nvPr/>
          </p:nvGrpSpPr>
          <p:grpSpPr>
            <a:xfrm>
              <a:off x="5715000" y="1219200"/>
              <a:ext cx="1152000" cy="58800"/>
              <a:chOff x="2284760" y="2413112"/>
              <a:chExt cx="2571789" cy="58800"/>
            </a:xfrm>
          </p:grpSpPr>
          <p:grpSp>
            <p:nvGrpSpPr>
              <p:cNvPr id="124" name="Group 40"/>
              <p:cNvGrpSpPr/>
              <p:nvPr/>
            </p:nvGrpSpPr>
            <p:grpSpPr>
              <a:xfrm>
                <a:off x="2284760" y="2448000"/>
                <a:ext cx="2571789" cy="2960"/>
                <a:chOff x="2284760" y="2448000"/>
                <a:chExt cx="1552840" cy="2960"/>
              </a:xfrm>
            </p:grpSpPr>
            <p:grpSp>
              <p:nvGrpSpPr>
                <p:cNvPr id="127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33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8" name="Group 24"/>
                <p:cNvGrpSpPr/>
                <p:nvPr/>
              </p:nvGrpSpPr>
              <p:grpSpPr>
                <a:xfrm>
                  <a:off x="3429000" y="2448000"/>
                  <a:ext cx="408600" cy="0"/>
                  <a:chOff x="2284760" y="2450960"/>
                  <a:chExt cx="408600" cy="0"/>
                </a:xfrm>
              </p:grpSpPr>
              <p:cxnSp>
                <p:nvCxnSpPr>
                  <p:cNvPr id="129" name="Straight Connector 128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5" name="Straight Connector 124"/>
              <p:cNvCxnSpPr/>
              <p:nvPr/>
            </p:nvCxnSpPr>
            <p:spPr>
              <a:xfrm rot="18900000">
                <a:off x="4709702" y="2471912"/>
                <a:ext cx="143998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Oval 122"/>
            <p:cNvSpPr/>
            <p:nvPr/>
          </p:nvSpPr>
          <p:spPr>
            <a:xfrm>
              <a:off x="5638800" y="1230600"/>
              <a:ext cx="89958" cy="9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384000" y="2133600"/>
            <a:ext cx="1260000" cy="101400"/>
            <a:chOff x="5638800" y="1219200"/>
            <a:chExt cx="1228200" cy="101400"/>
          </a:xfrm>
        </p:grpSpPr>
        <p:grpSp>
          <p:nvGrpSpPr>
            <p:cNvPr id="149" name="Group 105"/>
            <p:cNvGrpSpPr/>
            <p:nvPr/>
          </p:nvGrpSpPr>
          <p:grpSpPr>
            <a:xfrm>
              <a:off x="5715000" y="1219200"/>
              <a:ext cx="1152000" cy="58800"/>
              <a:chOff x="2284760" y="2413112"/>
              <a:chExt cx="2571789" cy="58800"/>
            </a:xfrm>
          </p:grpSpPr>
          <p:grpSp>
            <p:nvGrpSpPr>
              <p:cNvPr id="151" name="Group 40"/>
              <p:cNvGrpSpPr/>
              <p:nvPr/>
            </p:nvGrpSpPr>
            <p:grpSpPr>
              <a:xfrm>
                <a:off x="2284760" y="2448000"/>
                <a:ext cx="2571789" cy="2960"/>
                <a:chOff x="2284760" y="2448000"/>
                <a:chExt cx="1552840" cy="2960"/>
              </a:xfrm>
            </p:grpSpPr>
            <p:grpSp>
              <p:nvGrpSpPr>
                <p:cNvPr id="154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60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5" name="Group 24"/>
                <p:cNvGrpSpPr/>
                <p:nvPr/>
              </p:nvGrpSpPr>
              <p:grpSpPr>
                <a:xfrm>
                  <a:off x="3429000" y="2448000"/>
                  <a:ext cx="408600" cy="0"/>
                  <a:chOff x="2284760" y="2450960"/>
                  <a:chExt cx="408600" cy="0"/>
                </a:xfrm>
              </p:grpSpPr>
              <p:cxnSp>
                <p:nvCxnSpPr>
                  <p:cNvPr id="156" name="Straight Connector 15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2" name="Straight Connector 151"/>
              <p:cNvCxnSpPr/>
              <p:nvPr/>
            </p:nvCxnSpPr>
            <p:spPr>
              <a:xfrm rot="18900000">
                <a:off x="4709702" y="2471912"/>
                <a:ext cx="143998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Oval 149"/>
            <p:cNvSpPr/>
            <p:nvPr/>
          </p:nvSpPr>
          <p:spPr>
            <a:xfrm>
              <a:off x="5638800" y="1230600"/>
              <a:ext cx="89958" cy="9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4608000" y="2133600"/>
            <a:ext cx="1314000" cy="102120"/>
            <a:chOff x="5638798" y="1219200"/>
            <a:chExt cx="1277360" cy="102120"/>
          </a:xfrm>
        </p:grpSpPr>
        <p:grpSp>
          <p:nvGrpSpPr>
            <p:cNvPr id="176" name="Group 105"/>
            <p:cNvGrpSpPr/>
            <p:nvPr/>
          </p:nvGrpSpPr>
          <p:grpSpPr>
            <a:xfrm>
              <a:off x="5715000" y="1219200"/>
              <a:ext cx="1152000" cy="58800"/>
              <a:chOff x="2284760" y="2413112"/>
              <a:chExt cx="2571789" cy="58800"/>
            </a:xfrm>
          </p:grpSpPr>
          <p:grpSp>
            <p:nvGrpSpPr>
              <p:cNvPr id="179" name="Group 40"/>
              <p:cNvGrpSpPr/>
              <p:nvPr/>
            </p:nvGrpSpPr>
            <p:grpSpPr>
              <a:xfrm>
                <a:off x="2284760" y="2448000"/>
                <a:ext cx="2571789" cy="2960"/>
                <a:chOff x="2284760" y="2448000"/>
                <a:chExt cx="1552840" cy="2960"/>
              </a:xfrm>
            </p:grpSpPr>
            <p:grpSp>
              <p:nvGrpSpPr>
                <p:cNvPr id="182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88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3" name="Group 24"/>
                <p:cNvGrpSpPr/>
                <p:nvPr/>
              </p:nvGrpSpPr>
              <p:grpSpPr>
                <a:xfrm>
                  <a:off x="3429000" y="2448000"/>
                  <a:ext cx="408600" cy="0"/>
                  <a:chOff x="2284760" y="2450960"/>
                  <a:chExt cx="408600" cy="0"/>
                </a:xfrm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5875">
                    <a:solidFill>
                      <a:srgbClr val="2BB4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80" name="Straight Connector 179"/>
              <p:cNvCxnSpPr/>
              <p:nvPr/>
            </p:nvCxnSpPr>
            <p:spPr>
              <a:xfrm rot="18900000">
                <a:off x="4709702" y="2471912"/>
                <a:ext cx="143998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5875">
                <a:solidFill>
                  <a:srgbClr val="2BB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Oval 176"/>
            <p:cNvSpPr/>
            <p:nvPr/>
          </p:nvSpPr>
          <p:spPr>
            <a:xfrm>
              <a:off x="6826200" y="1223400"/>
              <a:ext cx="89958" cy="9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Oval 177"/>
            <p:cNvSpPr/>
            <p:nvPr/>
          </p:nvSpPr>
          <p:spPr>
            <a:xfrm>
              <a:off x="5638798" y="1230600"/>
              <a:ext cx="86308" cy="9072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215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1559" name="Picture 23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/>
          <a:stretch>
            <a:fillRect/>
          </a:stretch>
        </p:blipFill>
        <p:spPr bwMode="auto">
          <a:xfrm>
            <a:off x="5486400" y="5867400"/>
            <a:ext cx="2667000" cy="723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90629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tmFilter="0, 0; .2, .5; .8, .5; 1, 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500" autoRev="1" fill="hold"/>
                                        <p:tgtEl>
                                          <p:spTgt spid="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tmFilter="0, 0; .2, .5; .8, .5; 1, 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autoRev="1" fill="hold"/>
                                        <p:tgtEl>
                                          <p:spTgt spid="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tmFilter="0, 0; .2, .5; .8, .5; 1, 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autoRev="1" fill="hold"/>
                                        <p:tgtEl>
                                          <p:spTgt spid="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3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70" grpId="0"/>
      <p:bldP spid="72" grpId="0"/>
      <p:bldP spid="75" grpId="0"/>
      <p:bldP spid="86" grpId="0"/>
      <p:bldP spid="87" grpId="0"/>
      <p:bldP spid="87" grpId="1"/>
      <p:bldP spid="88" grpId="0"/>
      <p:bldP spid="8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3975">
          <a:solidFill>
            <a:srgbClr val="FF1D7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9787</TotalTime>
  <Words>485</Words>
  <Application>Microsoft Office PowerPoint</Application>
  <PresentationFormat>On-screen Show (4:3)</PresentationFormat>
  <Paragraphs>150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Courier New</vt:lpstr>
      <vt:lpstr>Courier Unicode</vt:lpstr>
      <vt:lpstr>Sylfaen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419</cp:revision>
  <dcterms:created xsi:type="dcterms:W3CDTF">2006-08-16T00:00:00Z</dcterms:created>
  <dcterms:modified xsi:type="dcterms:W3CDTF">2023-03-07T22:22:42Z</dcterms:modified>
</cp:coreProperties>
</file>