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1" r:id="rId2"/>
    <p:sldId id="303" r:id="rId3"/>
    <p:sldId id="304" r:id="rId4"/>
    <p:sldId id="291" r:id="rId5"/>
    <p:sldId id="260" r:id="rId6"/>
    <p:sldId id="261" r:id="rId7"/>
    <p:sldId id="269" r:id="rId8"/>
    <p:sldId id="262" r:id="rId9"/>
    <p:sldId id="267" r:id="rId10"/>
    <p:sldId id="264" r:id="rId11"/>
    <p:sldId id="270" r:id="rId12"/>
    <p:sldId id="271" r:id="rId13"/>
    <p:sldId id="298" r:id="rId14"/>
    <p:sldId id="299" r:id="rId15"/>
    <p:sldId id="305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KoNaxQkEPD5Mjk/ekmeuw==" hashData="cweHE0bGUEoUXyy0f6m/p7Od8CE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79"/>
    <a:srgbClr val="FF43CE"/>
    <a:srgbClr val="006462"/>
    <a:srgbClr val="00FFFA"/>
    <a:srgbClr val="005400"/>
    <a:srgbClr val="00DA00"/>
    <a:srgbClr val="F200B3"/>
    <a:srgbClr val="00B8B4"/>
    <a:srgbClr val="0088B8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8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4.wmf"/><Relationship Id="rId7" Type="http://schemas.openxmlformats.org/officeDocument/2006/relationships/image" Target="../media/image60.wmf"/><Relationship Id="rId2" Type="http://schemas.openxmlformats.org/officeDocument/2006/relationships/image" Target="../media/image51.wmf"/><Relationship Id="rId1" Type="http://schemas.openxmlformats.org/officeDocument/2006/relationships/image" Target="../media/image52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3.wmf"/><Relationship Id="rId9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4.wmf"/><Relationship Id="rId7" Type="http://schemas.openxmlformats.org/officeDocument/2006/relationships/image" Target="../media/image60.wmf"/><Relationship Id="rId2" Type="http://schemas.openxmlformats.org/officeDocument/2006/relationships/image" Target="../media/image51.wmf"/><Relationship Id="rId1" Type="http://schemas.openxmlformats.org/officeDocument/2006/relationships/image" Target="../media/image52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EFA4-4287-4E72-BADE-4305FF7A77D4}" type="datetimeFigureOut">
              <a:rPr lang="en-CA" smtClean="0"/>
              <a:pPr/>
              <a:t>2023-03-08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23F98-4709-4182-A858-EED217861EF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5B48-DC0E-4CDF-837A-C4E2DD1469B5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51A9C-13F2-48BB-B029-72685FF51359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944B-2CFF-439C-839A-B2504BECC2FA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A99A-A9A6-445E-A82E-3155027A939D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D29D-34B4-4F97-9246-4385B7A0C065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DE61-E065-4C44-B409-F0E9597E0A7F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FCC9-7D31-456D-BCAC-1F5F2D28F887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EB8E-CF72-4790-A8F3-1865079A4D87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2013-4252-4C7B-B9FD-FBE4FB4D495B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9C9-5AFE-45FB-9733-5B6FC5EEB69B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FBBE-71EC-47DD-9D8A-75C752940F3A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5DCD-94E1-42B9-88DF-B9615CB1B77A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48.png"/><Relationship Id="rId7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png"/><Relationship Id="rId11" Type="http://schemas.openxmlformats.org/officeDocument/2006/relationships/image" Target="../media/image47.wmf"/><Relationship Id="rId5" Type="http://schemas.openxmlformats.org/officeDocument/2006/relationships/image" Target="../media/image49.png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13.png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wmf"/><Relationship Id="rId18" Type="http://schemas.openxmlformats.org/officeDocument/2006/relationships/image" Target="../media/image56.wmf"/><Relationship Id="rId26" Type="http://schemas.openxmlformats.org/officeDocument/2006/relationships/oleObject" Target="../embeddings/oleObject40.bin"/><Relationship Id="rId3" Type="http://schemas.openxmlformats.org/officeDocument/2006/relationships/image" Target="../media/image29.jpeg"/><Relationship Id="rId21" Type="http://schemas.openxmlformats.org/officeDocument/2006/relationships/oleObject" Target="../embeddings/oleObject35.bin"/><Relationship Id="rId34" Type="http://schemas.openxmlformats.org/officeDocument/2006/relationships/image" Target="../media/image61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9.bin"/><Relationship Id="rId3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54.wmf"/><Relationship Id="rId24" Type="http://schemas.openxmlformats.org/officeDocument/2006/relationships/oleObject" Target="../embeddings/oleObject38.bin"/><Relationship Id="rId32" Type="http://schemas.openxmlformats.org/officeDocument/2006/relationships/image" Target="../media/image60.wmf"/><Relationship Id="rId5" Type="http://schemas.openxmlformats.org/officeDocument/2006/relationships/image" Target="../media/image51.wmf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58.wmf"/><Relationship Id="rId36" Type="http://schemas.openxmlformats.org/officeDocument/2006/relationships/image" Target="../media/image63.png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4.bin"/><Relationship Id="rId31" Type="http://schemas.openxmlformats.org/officeDocument/2006/relationships/oleObject" Target="../embeddings/oleObject43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6.bin"/><Relationship Id="rId27" Type="http://schemas.openxmlformats.org/officeDocument/2006/relationships/oleObject" Target="../embeddings/oleObject41.bin"/><Relationship Id="rId30" Type="http://schemas.openxmlformats.org/officeDocument/2006/relationships/image" Target="../media/image59.wmf"/><Relationship Id="rId35" Type="http://schemas.openxmlformats.org/officeDocument/2006/relationships/image" Target="../media/image62.png"/><Relationship Id="rId8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61.wmf"/><Relationship Id="rId26" Type="http://schemas.openxmlformats.org/officeDocument/2006/relationships/image" Target="../media/image23.png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2.bin"/><Relationship Id="rId25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19.png"/><Relationship Id="rId29" Type="http://schemas.openxmlformats.org/officeDocument/2006/relationships/image" Target="../media/image25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17.png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image" Target="../media/image16.png"/><Relationship Id="rId28" Type="http://schemas.openxmlformats.org/officeDocument/2006/relationships/image" Target="../media/image22.png"/><Relationship Id="rId10" Type="http://schemas.openxmlformats.org/officeDocument/2006/relationships/image" Target="../media/image53.wmf"/><Relationship Id="rId19" Type="http://schemas.openxmlformats.org/officeDocument/2006/relationships/image" Target="../media/image15.png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9.wmf"/><Relationship Id="rId22" Type="http://schemas.openxmlformats.org/officeDocument/2006/relationships/image" Target="../media/image8.wmf"/><Relationship Id="rId27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4.bin"/><Relationship Id="rId21" Type="http://schemas.openxmlformats.org/officeDocument/2006/relationships/image" Target="../media/image30.png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1.bin"/><Relationship Id="rId25" Type="http://schemas.openxmlformats.org/officeDocument/2006/relationships/image" Target="../media/image4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46.png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image" Target="../media/image34.png"/><Relationship Id="rId10" Type="http://schemas.openxmlformats.org/officeDocument/2006/relationships/image" Target="../media/image53.wmf"/><Relationship Id="rId19" Type="http://schemas.openxmlformats.org/officeDocument/2006/relationships/image" Target="../media/image18.png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9.wmf"/><Relationship Id="rId22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scs.am/files/files/2021-05-06/ab40875bd25c74d53afd8dbd1801244d.pdf" TargetMode="External"/><Relationship Id="rId2" Type="http://schemas.openxmlformats.org/officeDocument/2006/relationships/hyperlink" Target="https://online.fliphtml5.com/fumf/xcad/#p=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11" Type="http://schemas.openxmlformats.org/officeDocument/2006/relationships/image" Target="../media/image25.png"/><Relationship Id="rId5" Type="http://schemas.openxmlformats.org/officeDocument/2006/relationships/image" Target="../media/image21.png"/><Relationship Id="rId10" Type="http://schemas.openxmlformats.org/officeDocument/2006/relationships/image" Target="../media/image24.png"/><Relationship Id="rId4" Type="http://schemas.openxmlformats.org/officeDocument/2006/relationships/image" Target="../media/image20.wmf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png"/><Relationship Id="rId7" Type="http://schemas.openxmlformats.org/officeDocument/2006/relationships/image" Target="../media/image29.jpeg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28.png"/><Relationship Id="rId10" Type="http://schemas.openxmlformats.org/officeDocument/2006/relationships/image" Target="../media/image26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2.png"/><Relationship Id="rId7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image" Target="../media/image33.png"/><Relationship Id="rId10" Type="http://schemas.openxmlformats.org/officeDocument/2006/relationships/image" Target="../media/image31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image" Target="../media/image40.wmf"/><Relationship Id="rId26" Type="http://schemas.openxmlformats.org/officeDocument/2006/relationships/oleObject" Target="../embeddings/oleObject18.bin"/><Relationship Id="rId3" Type="http://schemas.openxmlformats.org/officeDocument/2006/relationships/image" Target="../media/image45.png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8.wmf"/><Relationship Id="rId7" Type="http://schemas.openxmlformats.org/officeDocument/2006/relationships/oleObject" Target="../embeddings/oleObject6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oleObject" Target="../embeddings/oleObject13.bin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16.bin"/><Relationship Id="rId32" Type="http://schemas.openxmlformats.org/officeDocument/2006/relationships/image" Target="../media/image44.wmf"/><Relationship Id="rId5" Type="http://schemas.openxmlformats.org/officeDocument/2006/relationships/image" Target="../media/image46.png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9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12.bin"/><Relationship Id="rId31" Type="http://schemas.openxmlformats.org/officeDocument/2006/relationships/oleObject" Target="../embeddings/oleObject21.bin"/><Relationship Id="rId4" Type="http://schemas.openxmlformats.org/officeDocument/2006/relationships/image" Target="../media/image13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38.wmf"/><Relationship Id="rId22" Type="http://schemas.openxmlformats.org/officeDocument/2006/relationships/image" Target="../media/image41.wmf"/><Relationship Id="rId27" Type="http://schemas.openxmlformats.org/officeDocument/2006/relationships/image" Target="../media/image42.wmf"/><Relationship Id="rId30" Type="http://schemas.openxmlformats.org/officeDocument/2006/relationships/image" Target="../media/image43.wmf"/><Relationship Id="rId8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52400"/>
            <a:ext cx="8771400" cy="6477000"/>
          </a:xfrm>
          <a:prstGeom prst="rect">
            <a:avLst/>
          </a:prstGeom>
          <a:solidFill>
            <a:srgbClr val="F5FFE1"/>
          </a:solidFill>
          <a:ln w="44450">
            <a:solidFill>
              <a:srgbClr val="00C843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24000" y="1219200"/>
            <a:ext cx="7560000" cy="3990000"/>
          </a:xfrm>
          <a:prstGeom prst="rect">
            <a:avLst/>
          </a:prstGeom>
          <a:solidFill>
            <a:srgbClr val="FF7DDD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" name="Group 13"/>
          <p:cNvGrpSpPr/>
          <p:nvPr/>
        </p:nvGrpSpPr>
        <p:grpSpPr>
          <a:xfrm>
            <a:off x="533400" y="1447800"/>
            <a:ext cx="8001000" cy="4191000"/>
            <a:chOff x="533400" y="1447800"/>
            <a:chExt cx="7560000" cy="3913200"/>
          </a:xfrm>
        </p:grpSpPr>
        <p:sp>
          <p:nvSpPr>
            <p:cNvPr id="13" name="Rectangle 12"/>
            <p:cNvSpPr/>
            <p:nvPr/>
          </p:nvSpPr>
          <p:spPr>
            <a:xfrm>
              <a:off x="533400" y="1447800"/>
              <a:ext cx="7560000" cy="39132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DA00"/>
              </a:solidFill>
            </a:ln>
            <a:effectLst>
              <a:outerShdw blurRad="1524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975226" y="3240000"/>
              <a:ext cx="4114801" cy="2120638"/>
              <a:chOff x="4638653" y="3762044"/>
              <a:chExt cx="2366785" cy="1114755"/>
            </a:xfrm>
          </p:grpSpPr>
          <p:pic>
            <p:nvPicPr>
              <p:cNvPr id="4" name="Picture 12" descr="C:\Users\naira\Desktop\sinus\gifki-matematicheskie-eto-interesno-poznavatelno-kartinki_3678409396.gif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lum bright="5000"/>
              </a:blip>
              <a:srcRect/>
              <a:stretch>
                <a:fillRect/>
              </a:stretch>
            </p:blipFill>
            <p:spPr bwMode="auto">
              <a:xfrm>
                <a:off x="4638653" y="3762044"/>
                <a:ext cx="2366785" cy="1114755"/>
              </a:xfrm>
              <a:prstGeom prst="rect">
                <a:avLst/>
              </a:prstGeom>
              <a:ln>
                <a:noFill/>
              </a:ln>
              <a:effectLst>
                <a:outerShdw blurRad="152400" dist="635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5" name="Rectangle 4"/>
              <p:cNvSpPr/>
              <p:nvPr/>
            </p:nvSpPr>
            <p:spPr>
              <a:xfrm>
                <a:off x="6220521" y="4786285"/>
                <a:ext cx="776158" cy="748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CA" dirty="0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2209800" y="221159"/>
            <a:ext cx="6477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CA" sz="5400" b="1" dirty="0" smtClean="0">
                <a:ln>
                  <a:solidFill>
                    <a:srgbClr val="003E15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ՀԱՆՐԱՀԱՇԻՎ 10</a:t>
            </a:r>
            <a:endParaRPr lang="en-CA" sz="5400" b="1" dirty="0">
              <a:ln>
                <a:solidFill>
                  <a:srgbClr val="003E15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906869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b="1" dirty="0" smtClean="0">
              <a:ln>
                <a:solidFill>
                  <a:srgbClr val="00220B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b="1" dirty="0">
              <a:ln>
                <a:solidFill>
                  <a:srgbClr val="00220B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1612880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48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Սինուս</a:t>
            </a:r>
            <a:r>
              <a:rPr lang="en-CA" sz="4800" b="1" dirty="0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</a:t>
            </a:r>
            <a:r>
              <a:rPr lang="en-CA" sz="48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ֆունկցիայի</a:t>
            </a:r>
            <a:endParaRPr lang="en-CA" sz="4800" b="1" dirty="0" smtClean="0">
              <a:ln>
                <a:solidFill>
                  <a:srgbClr val="A20078"/>
                </a:solidFill>
              </a:ln>
              <a:gradFill flip="none" rotWithShape="1">
                <a:gsLst>
                  <a:gs pos="0">
                    <a:srgbClr val="FF43CE">
                      <a:shade val="30000"/>
                      <a:satMod val="115000"/>
                    </a:srgbClr>
                  </a:gs>
                  <a:gs pos="50000">
                    <a:srgbClr val="FF43CE">
                      <a:shade val="67500"/>
                      <a:satMod val="115000"/>
                    </a:srgbClr>
                  </a:gs>
                  <a:gs pos="100000">
                    <a:srgbClr val="FF43CE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800" b="1" dirty="0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հ</a:t>
            </a:r>
            <a:r>
              <a:rPr lang="en-CA" sz="48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ատկություններն</a:t>
            </a:r>
            <a:r>
              <a:rPr lang="en-CA" sz="4800" b="1" dirty="0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</a:t>
            </a:r>
            <a:r>
              <a:rPr lang="en-CA" sz="48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ու</a:t>
            </a:r>
            <a:r>
              <a:rPr lang="en-CA" sz="4800" b="1" dirty="0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</a:t>
            </a:r>
            <a:r>
              <a:rPr lang="en-CA" sz="48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գրաֆիկը</a:t>
            </a:r>
            <a:endParaRPr lang="en-CA" sz="4800" b="1" dirty="0">
              <a:ln>
                <a:solidFill>
                  <a:srgbClr val="A20078"/>
                </a:solidFill>
              </a:ln>
              <a:gradFill flip="none" rotWithShape="1">
                <a:gsLst>
                  <a:gs pos="0">
                    <a:srgbClr val="FF43CE">
                      <a:shade val="30000"/>
                      <a:satMod val="115000"/>
                    </a:srgbClr>
                  </a:gs>
                  <a:gs pos="50000">
                    <a:srgbClr val="FF43CE">
                      <a:shade val="67500"/>
                      <a:satMod val="115000"/>
                    </a:srgbClr>
                  </a:gs>
                  <a:gs pos="100000">
                    <a:srgbClr val="FF43CE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8000" y="108000"/>
            <a:ext cx="8892000" cy="6660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FF43CE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grpSp>
        <p:nvGrpSpPr>
          <p:cNvPr id="2" name="Group 31"/>
          <p:cNvGrpSpPr/>
          <p:nvPr/>
        </p:nvGrpSpPr>
        <p:grpSpPr>
          <a:xfrm>
            <a:off x="381000" y="304800"/>
            <a:ext cx="873988" cy="761996"/>
            <a:chOff x="381000" y="1361885"/>
            <a:chExt cx="786590" cy="691518"/>
          </a:xfrm>
        </p:grpSpPr>
        <p:pic>
          <p:nvPicPr>
            <p:cNvPr id="3" name="Picture 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81000" y="1361885"/>
              <a:ext cx="514348" cy="691518"/>
            </a:xfrm>
            <a:prstGeom prst="rect">
              <a:avLst/>
            </a:prstGeom>
            <a:noFill/>
          </p:spPr>
        </p:pic>
        <p:pic>
          <p:nvPicPr>
            <p:cNvPr id="4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07646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1219200" y="457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Սինուսը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նվազող</a:t>
            </a:r>
            <a:r>
              <a:rPr lang="en-CA" sz="3600" i="1" dirty="0" smtClean="0">
                <a:latin typeface="Sylfaen" pitchFamily="18" charset="0"/>
              </a:rPr>
              <a:t> </a:t>
            </a:r>
            <a:r>
              <a:rPr lang="en-CA" sz="3600" dirty="0" smtClean="0">
                <a:latin typeface="Sylfaen" pitchFamily="18" charset="0"/>
              </a:rPr>
              <a:t> </a:t>
            </a:r>
            <a:r>
              <a:rPr lang="en-CA" sz="3600" i="1" dirty="0" smtClean="0">
                <a:latin typeface="Sylfaen" pitchFamily="18" charset="0"/>
              </a:rPr>
              <a:t>է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2667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միջակայքերում</a:t>
            </a:r>
            <a:r>
              <a:rPr lang="en-CA" sz="3600" i="1" dirty="0" smtClean="0">
                <a:latin typeface="Sylfaen" pitchFamily="18" charset="0"/>
              </a:rPr>
              <a:t>:</a:t>
            </a:r>
            <a:endParaRPr lang="en-CA" sz="3600" dirty="0">
              <a:latin typeface="Sylfaen" pitchFamily="18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1295389" y="1295400"/>
            <a:ext cx="5105411" cy="1371600"/>
          </a:xfrm>
          <a:prstGeom prst="rect">
            <a:avLst/>
          </a:prstGeom>
          <a:noFill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764966" y="1676400"/>
            <a:ext cx="1236034" cy="762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324600" y="17526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24800" y="17526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16" name="Oval 15"/>
          <p:cNvSpPr>
            <a:spLocks/>
          </p:cNvSpPr>
          <p:nvPr/>
        </p:nvSpPr>
        <p:spPr>
          <a:xfrm>
            <a:off x="1497000" y="3043395"/>
            <a:ext cx="3456000" cy="3456000"/>
          </a:xfrm>
          <a:prstGeom prst="ellips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" name="Group 27"/>
          <p:cNvGrpSpPr>
            <a:grpSpLocks noChangeAspect="1"/>
          </p:cNvGrpSpPr>
          <p:nvPr/>
        </p:nvGrpSpPr>
        <p:grpSpPr>
          <a:xfrm>
            <a:off x="1070620" y="2362200"/>
            <a:ext cx="4469877" cy="4491217"/>
            <a:chOff x="838200" y="2604162"/>
            <a:chExt cx="3955648" cy="3974529"/>
          </a:xfrm>
        </p:grpSpPr>
        <p:grpSp>
          <p:nvGrpSpPr>
            <p:cNvPr id="19" name="Group 25"/>
            <p:cNvGrpSpPr/>
            <p:nvPr/>
          </p:nvGrpSpPr>
          <p:grpSpPr>
            <a:xfrm>
              <a:off x="838200" y="2604162"/>
              <a:ext cx="3955648" cy="3974529"/>
              <a:chOff x="838200" y="2604162"/>
              <a:chExt cx="3955648" cy="3974529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2743201" y="2819399"/>
                <a:ext cx="0" cy="3759292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838200" y="4724400"/>
                <a:ext cx="3886200" cy="0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408806" y="4627171"/>
                <a:ext cx="3850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>
                    <a:latin typeface="Sylfaen" pitchFamily="18" charset="0"/>
                  </a:rPr>
                  <a:t>x</a:t>
                </a:r>
                <a:endParaRPr lang="en-CA" sz="3200" dirty="0">
                  <a:latin typeface="Sylfae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395912" y="2604162"/>
                <a:ext cx="3978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>
                    <a:latin typeface="Sylfaen" pitchFamily="18" charset="0"/>
                  </a:rPr>
                  <a:t>y</a:t>
                </a:r>
                <a:endParaRPr lang="en-CA" sz="3200" dirty="0">
                  <a:latin typeface="Sylfaen" pitchFamily="18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397341" y="45720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dirty="0" smtClean="0">
                  <a:latin typeface="Sylfaen" pitchFamily="18" charset="0"/>
                </a:rPr>
                <a:t>o</a:t>
              </a:r>
              <a:endParaRPr lang="en-CA" sz="3200" dirty="0">
                <a:latin typeface="Sylfaen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295400" y="13716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err="1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Նման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4400" b="1" dirty="0" err="1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ձևով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4400" b="1" dirty="0" err="1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կստանանք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՝ </a:t>
            </a:r>
            <a:endParaRPr lang="en-CA" sz="4400" b="1" dirty="0">
              <a:ln>
                <a:solidFill>
                  <a:srgbClr val="A40079"/>
                </a:solidFill>
              </a:ln>
              <a:solidFill>
                <a:srgbClr val="FF43CE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pic>
        <p:nvPicPr>
          <p:cNvPr id="27" name="Picture 1" descr="C:\Users\naira\Desktop\sinus\3085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852790"/>
            <a:ext cx="3276600" cy="2005211"/>
          </a:xfrm>
          <a:prstGeom prst="rect">
            <a:avLst/>
          </a:prstGeom>
          <a:noFill/>
        </p:spPr>
      </p:pic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0" name="Arc 29"/>
          <p:cNvSpPr/>
          <p:nvPr/>
        </p:nvSpPr>
        <p:spPr>
          <a:xfrm rot="16200000" flipV="1">
            <a:off x="2610599" y="4018800"/>
            <a:ext cx="1332000" cy="1371600"/>
          </a:xfrm>
          <a:prstGeom prst="arc">
            <a:avLst>
              <a:gd name="adj1" fmla="val 16094675"/>
              <a:gd name="adj2" fmla="val 0"/>
            </a:avLst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3533775"/>
          <a:ext cx="4572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Equation" r:id="rId8" imgW="164880" imgH="393480" progId="">
                  <p:embed/>
                </p:oleObj>
              </mc:Choice>
              <mc:Fallback>
                <p:oleObj name="Equation" r:id="rId8" imgW="164880" imgH="39348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33775"/>
                        <a:ext cx="4572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 flipV="1">
            <a:off x="3240314" y="3024000"/>
            <a:ext cx="0" cy="1728000"/>
          </a:xfrm>
          <a:prstGeom prst="line">
            <a:avLst/>
          </a:prstGeom>
          <a:ln w="508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3240000" y="4752000"/>
            <a:ext cx="0" cy="1764000"/>
          </a:xfrm>
          <a:prstGeom prst="line">
            <a:avLst/>
          </a:prstGeom>
          <a:ln w="5080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rot="10800000" flipH="1" flipV="1">
            <a:off x="2667001" y="4218000"/>
            <a:ext cx="1116000" cy="1116000"/>
          </a:xfrm>
          <a:prstGeom prst="arc">
            <a:avLst>
              <a:gd name="adj1" fmla="val 5506079"/>
              <a:gd name="adj2" fmla="val 21299818"/>
            </a:avLst>
          </a:prstGeom>
          <a:ln w="38100">
            <a:solidFill>
              <a:srgbClr val="0070C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4" name="Object 5"/>
          <p:cNvGraphicFramePr>
            <a:graphicFrameLocks noChangeAspect="1"/>
          </p:cNvGraphicFramePr>
          <p:nvPr/>
        </p:nvGraphicFramePr>
        <p:xfrm>
          <a:off x="2216150" y="4859338"/>
          <a:ext cx="5270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10" imgW="241200" imgH="393480" progId="">
                  <p:embed/>
                </p:oleObj>
              </mc:Choice>
              <mc:Fallback>
                <p:oleObj name="Equation" r:id="rId10" imgW="24120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4859338"/>
                        <a:ext cx="52705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Connector 45"/>
          <p:cNvCxnSpPr/>
          <p:nvPr/>
        </p:nvCxnSpPr>
        <p:spPr>
          <a:xfrm>
            <a:off x="2514600" y="2286000"/>
            <a:ext cx="914400" cy="0"/>
          </a:xfrm>
          <a:prstGeom prst="line">
            <a:avLst/>
          </a:prstGeom>
          <a:ln w="44450">
            <a:solidFill>
              <a:srgbClr val="FF0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57800" y="2286000"/>
            <a:ext cx="990600" cy="0"/>
          </a:xfrm>
          <a:prstGeom prst="line">
            <a:avLst/>
          </a:prstGeom>
          <a:ln w="44450">
            <a:solidFill>
              <a:srgbClr val="FF0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flipH="1">
            <a:off x="1497000" y="3043395"/>
            <a:ext cx="3456000" cy="3456000"/>
          </a:xfrm>
          <a:prstGeom prst="arc">
            <a:avLst>
              <a:gd name="adj1" fmla="val 16200000"/>
              <a:gd name="adj2" fmla="val 5432049"/>
            </a:avLst>
          </a:prstGeom>
          <a:ln w="73025">
            <a:solidFill>
              <a:srgbClr val="FF09BF"/>
            </a:solidFill>
            <a:headEnd type="none" w="sm" len="sm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5" grpId="0"/>
      <p:bldP spid="16" grpId="0" animBg="1"/>
      <p:bldP spid="26" grpId="0"/>
      <p:bldP spid="26" grpId="1"/>
      <p:bldP spid="30" grpId="0" animBg="1"/>
      <p:bldP spid="43" grpId="0" animBg="1"/>
      <p:bldP spid="17" grpId="0" animBg="1"/>
      <p:bldP spid="17" grpId="1" animBg="1"/>
      <p:bldP spid="17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52400" y="76200"/>
            <a:ext cx="8892000" cy="6660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FF19C3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1" descr="C:\Users\naira\Desktop\sinus\308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852790"/>
            <a:ext cx="3276600" cy="2005211"/>
          </a:xfrm>
          <a:prstGeom prst="rect">
            <a:avLst/>
          </a:prstGeom>
          <a:noFill/>
        </p:spPr>
      </p:pic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381000"/>
            <a:ext cx="8077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4000" b="1" i="1" dirty="0" smtClean="0">
                <a:ln>
                  <a:solidFill>
                    <a:srgbClr val="A20078"/>
                  </a:solidFill>
                </a:ln>
                <a:solidFill>
                  <a:srgbClr val="FF43CE"/>
                </a:solidFill>
                <a:latin typeface="Sylfaen" pitchFamily="18" charset="0"/>
              </a:rPr>
              <a:t>5</a:t>
            </a:r>
            <a:r>
              <a:rPr lang="en-CA" sz="3600" i="1" dirty="0" smtClean="0">
                <a:latin typeface="Sylfaen" pitchFamily="18" charset="0"/>
              </a:rPr>
              <a:t>-րդ  և  </a:t>
            </a:r>
            <a:r>
              <a:rPr lang="en-CA" sz="4000" b="1" i="1" dirty="0" smtClean="0">
                <a:ln>
                  <a:solidFill>
                    <a:srgbClr val="A20078"/>
                  </a:solidFill>
                </a:ln>
                <a:solidFill>
                  <a:srgbClr val="FF43CE"/>
                </a:solidFill>
                <a:latin typeface="Sylfaen" pitchFamily="18" charset="0"/>
              </a:rPr>
              <a:t>6</a:t>
            </a:r>
            <a:r>
              <a:rPr lang="en-CA" sz="3600" i="1" dirty="0" smtClean="0">
                <a:latin typeface="Sylfaen" pitchFamily="18" charset="0"/>
              </a:rPr>
              <a:t>-րդ  </a:t>
            </a:r>
            <a:r>
              <a:rPr lang="en-CA" sz="3600" i="1" dirty="0" err="1" smtClean="0">
                <a:latin typeface="Sylfaen" pitchFamily="18" charset="0"/>
              </a:rPr>
              <a:t>հատկություններից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հետևում</a:t>
            </a:r>
            <a:r>
              <a:rPr lang="en-CA" sz="3600" i="1" dirty="0" smtClean="0">
                <a:latin typeface="Sylfaen" pitchFamily="18" charset="0"/>
              </a:rPr>
              <a:t>  է,  </a:t>
            </a:r>
            <a:r>
              <a:rPr lang="en-CA" sz="3600" i="1" dirty="0" err="1" smtClean="0">
                <a:latin typeface="Sylfaen" pitchFamily="18" charset="0"/>
              </a:rPr>
              <a:t>որ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886200" y="1308318"/>
            <a:ext cx="2695575" cy="1193397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6553200" y="1576387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981825" y="1536918"/>
            <a:ext cx="1247775" cy="69231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81000" y="2527518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կետերը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էքստրեմումի</a:t>
            </a:r>
            <a:r>
              <a:rPr lang="en-CA" sz="3600" b="1" i="1" u="heavy" dirty="0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կետեր</a:t>
            </a:r>
            <a:r>
              <a:rPr lang="en-CA" sz="3600" b="1" i="1" u="heavy" dirty="0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են</a:t>
            </a:r>
            <a:r>
              <a:rPr lang="en-CA" sz="3600" b="1" i="1" u="heavy" dirty="0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:</a:t>
            </a:r>
            <a:endParaRPr lang="en-CA" sz="3600" b="1" u="heavy" dirty="0">
              <a:uFill>
                <a:solidFill>
                  <a:srgbClr val="FF19C3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3822918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Իսկ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4000" b="1" i="1" dirty="0" smtClean="0">
                <a:ln>
                  <a:solidFill>
                    <a:srgbClr val="A20078"/>
                  </a:solidFill>
                </a:ln>
                <a:solidFill>
                  <a:srgbClr val="FF43CE"/>
                </a:solidFill>
                <a:latin typeface="Sylfaen" pitchFamily="18" charset="0"/>
              </a:rPr>
              <a:t>7</a:t>
            </a:r>
            <a:r>
              <a:rPr lang="en-CA" sz="3600" i="1" dirty="0" smtClean="0">
                <a:latin typeface="Sylfaen" pitchFamily="18" charset="0"/>
              </a:rPr>
              <a:t>-րդ  և  </a:t>
            </a:r>
            <a:r>
              <a:rPr lang="en-CA" sz="4000" b="1" i="1" dirty="0" smtClean="0">
                <a:ln>
                  <a:solidFill>
                    <a:srgbClr val="A20078"/>
                  </a:solidFill>
                </a:ln>
                <a:solidFill>
                  <a:srgbClr val="FF43CE"/>
                </a:solidFill>
                <a:latin typeface="Sylfaen" pitchFamily="18" charset="0"/>
              </a:rPr>
              <a:t>8</a:t>
            </a:r>
            <a:r>
              <a:rPr lang="en-CA" sz="3600" i="1" dirty="0" smtClean="0">
                <a:latin typeface="Sylfaen" pitchFamily="18" charset="0"/>
              </a:rPr>
              <a:t>-րդ  </a:t>
            </a:r>
            <a:r>
              <a:rPr lang="en-CA" sz="3600" i="1" dirty="0" err="1" smtClean="0">
                <a:latin typeface="Sylfaen" pitchFamily="18" charset="0"/>
              </a:rPr>
              <a:t>հատկություններից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հետևում</a:t>
            </a:r>
            <a:r>
              <a:rPr lang="en-CA" sz="3600" i="1" dirty="0" smtClean="0">
                <a:latin typeface="Sylfaen" pitchFamily="18" charset="0"/>
              </a:rPr>
              <a:t>  է,  </a:t>
            </a:r>
            <a:r>
              <a:rPr lang="en-CA" sz="3600" i="1" dirty="0" err="1" smtClean="0">
                <a:latin typeface="Sylfaen" pitchFamily="18" charset="0"/>
              </a:rPr>
              <a:t>որ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սինուսն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ուրիշ</a:t>
            </a:r>
            <a:r>
              <a:rPr lang="en-CA" sz="3600" b="1" i="1" u="heavy" dirty="0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էքստրեմումի</a:t>
            </a:r>
            <a:r>
              <a:rPr lang="en-CA" sz="3600" b="1" i="1" u="heavy" dirty="0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կետեր</a:t>
            </a:r>
            <a:r>
              <a:rPr lang="en-CA" sz="3600" b="1" i="1" u="heavy" dirty="0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չունի</a:t>
            </a:r>
            <a:r>
              <a:rPr lang="en-CA" sz="3600" b="1" i="1" u="heavy" dirty="0" smtClean="0">
                <a:uFill>
                  <a:solidFill>
                    <a:srgbClr val="FF19C3"/>
                  </a:solidFill>
                </a:uFill>
                <a:latin typeface="Sylfaen" pitchFamily="18" charset="0"/>
              </a:rPr>
              <a:t>:</a:t>
            </a:r>
            <a:endParaRPr lang="en-CA" sz="3600" b="1" u="heavy" dirty="0">
              <a:uFill>
                <a:solidFill>
                  <a:srgbClr val="FF19C3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8000" y="72000"/>
            <a:ext cx="8928000" cy="6696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grpSp>
        <p:nvGrpSpPr>
          <p:cNvPr id="155" name="Group 154"/>
          <p:cNvGrpSpPr/>
          <p:nvPr/>
        </p:nvGrpSpPr>
        <p:grpSpPr>
          <a:xfrm>
            <a:off x="2514600" y="4860000"/>
            <a:ext cx="4140000" cy="76200"/>
            <a:chOff x="1548000" y="1447800"/>
            <a:chExt cx="4167000" cy="76200"/>
          </a:xfrm>
        </p:grpSpPr>
        <p:grpSp>
          <p:nvGrpSpPr>
            <p:cNvPr id="78" name="Group 77"/>
            <p:cNvGrpSpPr/>
            <p:nvPr/>
          </p:nvGrpSpPr>
          <p:grpSpPr>
            <a:xfrm>
              <a:off x="3555000" y="1482688"/>
              <a:ext cx="2160000" cy="41312"/>
              <a:chOff x="2284760" y="2448000"/>
              <a:chExt cx="3960000" cy="41312"/>
            </a:xfrm>
          </p:grpSpPr>
          <p:grpSp>
            <p:nvGrpSpPr>
              <p:cNvPr id="79" name="Group 40"/>
              <p:cNvGrpSpPr/>
              <p:nvPr/>
            </p:nvGrpSpPr>
            <p:grpSpPr>
              <a:xfrm>
                <a:off x="2284760" y="2448000"/>
                <a:ext cx="3960000" cy="2960"/>
                <a:chOff x="2284760" y="2448000"/>
                <a:chExt cx="2391040" cy="2960"/>
              </a:xfrm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04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3429000" y="244800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89" name="Straight Connector 88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5" name="Straight Connector 84"/>
              <p:cNvCxnSpPr/>
              <p:nvPr/>
            </p:nvCxnSpPr>
            <p:spPr>
              <a:xfrm rot="18900000">
                <a:off x="6084000" y="2489312"/>
                <a:ext cx="144000" cy="0"/>
              </a:xfrm>
              <a:prstGeom prst="line">
                <a:avLst/>
              </a:prstGeom>
              <a:ln w="19050">
                <a:solidFill>
                  <a:srgbClr val="269E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1548000" y="1447800"/>
              <a:ext cx="2088000" cy="37848"/>
              <a:chOff x="2284760" y="2413112"/>
              <a:chExt cx="3960000" cy="37848"/>
            </a:xfrm>
          </p:grpSpPr>
          <p:grpSp>
            <p:nvGrpSpPr>
              <p:cNvPr id="120" name="Group 40"/>
              <p:cNvGrpSpPr/>
              <p:nvPr/>
            </p:nvGrpSpPr>
            <p:grpSpPr>
              <a:xfrm>
                <a:off x="2284760" y="2448000"/>
                <a:ext cx="3960000" cy="2960"/>
                <a:chOff x="2284760" y="2448000"/>
                <a:chExt cx="2391040" cy="2960"/>
              </a:xfrm>
            </p:grpSpPr>
            <p:grpSp>
              <p:nvGrpSpPr>
                <p:cNvPr id="123" name="Group 23"/>
                <p:cNvGrpSpPr/>
                <p:nvPr/>
              </p:nvGrpSpPr>
              <p:grpSpPr>
                <a:xfrm>
                  <a:off x="2284760" y="245096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40" name="Straight Connector 5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4" name="Group 24"/>
                <p:cNvGrpSpPr/>
                <p:nvPr/>
              </p:nvGrpSpPr>
              <p:grpSpPr>
                <a:xfrm>
                  <a:off x="3429000" y="2448000"/>
                  <a:ext cx="1246800" cy="0"/>
                  <a:chOff x="2284760" y="2450960"/>
                  <a:chExt cx="1246800" cy="0"/>
                </a:xfrm>
              </p:grpSpPr>
              <p:cxnSp>
                <p:nvCxnSpPr>
                  <p:cNvPr id="125" name="Straight Connector 124"/>
                  <p:cNvCxnSpPr/>
                  <p:nvPr/>
                </p:nvCxnSpPr>
                <p:spPr>
                  <a:xfrm rot="-2700000">
                    <a:off x="2284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-2700000">
                    <a:off x="2360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-2700000">
                    <a:off x="2437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-2700000">
                    <a:off x="2513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-2700000">
                    <a:off x="2589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-2700000">
                    <a:off x="2665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-2700000">
                    <a:off x="2741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rot="-2700000">
                    <a:off x="2818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-2700000">
                    <a:off x="2894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-2700000">
                    <a:off x="2970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-2700000">
                    <a:off x="30467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-2700000">
                    <a:off x="31229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-2700000">
                    <a:off x="31991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-2700000">
                    <a:off x="32753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8900000">
                    <a:off x="3351560" y="2450960"/>
                    <a:ext cx="180000" cy="0"/>
                  </a:xfrm>
                  <a:prstGeom prst="line">
                    <a:avLst/>
                  </a:prstGeom>
                  <a:ln w="19050">
                    <a:solidFill>
                      <a:srgbClr val="26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2" name="Straight Connector 121"/>
              <p:cNvCxnSpPr/>
              <p:nvPr/>
            </p:nvCxnSpPr>
            <p:spPr>
              <a:xfrm rot="18900000">
                <a:off x="2304000" y="2413112"/>
                <a:ext cx="144000" cy="0"/>
              </a:xfrm>
              <a:prstGeom prst="line">
                <a:avLst/>
              </a:prstGeom>
              <a:ln w="19050">
                <a:solidFill>
                  <a:srgbClr val="269E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/>
          <p:cNvGrpSpPr/>
          <p:nvPr/>
        </p:nvGrpSpPr>
        <p:grpSpPr>
          <a:xfrm>
            <a:off x="152400" y="3352800"/>
            <a:ext cx="8880970" cy="2662535"/>
            <a:chOff x="-1143000" y="3128665"/>
            <a:chExt cx="8880970" cy="2662535"/>
          </a:xfrm>
        </p:grpSpPr>
        <p:grpSp>
          <p:nvGrpSpPr>
            <p:cNvPr id="17" name="Group 25"/>
            <p:cNvGrpSpPr/>
            <p:nvPr/>
          </p:nvGrpSpPr>
          <p:grpSpPr>
            <a:xfrm>
              <a:off x="-1143000" y="3128665"/>
              <a:ext cx="8880970" cy="2662535"/>
              <a:chOff x="-1143000" y="3128665"/>
              <a:chExt cx="8880970" cy="2662535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3280200" y="3357265"/>
                <a:ext cx="0" cy="2433935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-1143000" y="4724401"/>
                <a:ext cx="8784000" cy="4464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391400" y="4652665"/>
                <a:ext cx="346570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600" dirty="0" smtClean="0">
                    <a:latin typeface="Sylfaen" pitchFamily="18" charset="0"/>
                  </a:rPr>
                  <a:t>x</a:t>
                </a:r>
                <a:endParaRPr lang="en-CA" sz="2600" dirty="0">
                  <a:latin typeface="Sylfae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05986" y="3128665"/>
                <a:ext cx="343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2400" dirty="0" smtClean="0">
                    <a:latin typeface="Sylfaen" pitchFamily="18" charset="0"/>
                  </a:rPr>
                  <a:t>y</a:t>
                </a:r>
                <a:endParaRPr lang="en-CA" sz="2400" dirty="0">
                  <a:latin typeface="Sylfaen" pitchFamily="18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276600" y="457200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latin typeface="Sylfaen" pitchFamily="18" charset="0"/>
                </a:rPr>
                <a:t>o</a:t>
              </a:r>
              <a:endParaRPr lang="en-CA" sz="2800" dirty="0">
                <a:latin typeface="Sylfaen" pitchFamily="18" charset="0"/>
              </a:endParaRPr>
            </a:p>
          </p:txBody>
        </p:sp>
      </p:grp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7" name="Picture 1" descr="C:\Users\naira\Desktop\sinus\308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5515707"/>
            <a:ext cx="2514600" cy="1418492"/>
          </a:xfrm>
          <a:prstGeom prst="rect">
            <a:avLst/>
          </a:prstGeom>
          <a:noFill/>
        </p:spPr>
      </p:pic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28600" y="32028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err="1" smtClean="0">
                <a:solidFill>
                  <a:srgbClr val="C8009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Կառուցենք</a:t>
            </a:r>
            <a:r>
              <a:rPr lang="en-CA" sz="4000" b="1" dirty="0" smtClean="0"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00FFF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sin x</a:t>
            </a:r>
            <a:r>
              <a:rPr lang="en-CA" sz="4000" b="1" dirty="0" smtClean="0">
                <a:ln>
                  <a:solidFill>
                    <a:srgbClr val="A40079"/>
                  </a:solidFill>
                </a:ln>
                <a:solidFill>
                  <a:srgbClr val="00FFF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3600" b="1" dirty="0" err="1" smtClean="0">
                <a:solidFill>
                  <a:srgbClr val="C8009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ֆունկցիայի</a:t>
            </a:r>
            <a:r>
              <a:rPr lang="en-CA" sz="3600" b="1" dirty="0" smtClean="0">
                <a:solidFill>
                  <a:srgbClr val="C8009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C8009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00FFF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400" b="1" dirty="0" smtClean="0">
                <a:ln>
                  <a:solidFill>
                    <a:srgbClr val="A40079"/>
                  </a:solidFill>
                </a:ln>
                <a:solidFill>
                  <a:srgbClr val="A4007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</a:t>
            </a:r>
            <a:endParaRPr lang="en-CA" sz="4400" b="1" dirty="0">
              <a:ln>
                <a:solidFill>
                  <a:srgbClr val="A40079"/>
                </a:solidFill>
              </a:ln>
              <a:solidFill>
                <a:srgbClr val="A4007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725269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err="1" smtClean="0">
                <a:solidFill>
                  <a:srgbClr val="C8009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գրաֆիկը</a:t>
            </a:r>
            <a:r>
              <a:rPr lang="en-CA" sz="3600" b="1" dirty="0" smtClean="0">
                <a:solidFill>
                  <a:srgbClr val="C80094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: </a:t>
            </a:r>
            <a:endParaRPr lang="en-CA" sz="3600" b="1" dirty="0">
              <a:solidFill>
                <a:srgbClr val="C80094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4338935"/>
            <a:ext cx="8686800" cy="0"/>
          </a:xfrm>
          <a:prstGeom prst="line">
            <a:avLst/>
          </a:prstGeom>
          <a:ln w="19050">
            <a:solidFill>
              <a:srgbClr val="009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" y="5558135"/>
            <a:ext cx="8671800" cy="0"/>
          </a:xfrm>
          <a:prstGeom prst="line">
            <a:avLst/>
          </a:prstGeom>
          <a:ln w="19050">
            <a:solidFill>
              <a:srgbClr val="009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09600" y="1828799"/>
          <a:ext cx="7848600" cy="106680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rgbClr val="FF1D78"/>
                          </a:solidFill>
                          <a:latin typeface="Sylfae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1D78"/>
                          </a:solidFill>
                          <a:latin typeface="Sylfaen" pitchFamily="18" charset="0"/>
                        </a:rPr>
                        <a:t>y</a:t>
                      </a:r>
                      <a:r>
                        <a:rPr lang="en-CA" sz="2400" dirty="0" smtClean="0">
                          <a:latin typeface="Sylfaen" pitchFamily="18" charset="0"/>
                        </a:rPr>
                        <a:t> = sin x</a:t>
                      </a:r>
                      <a:endParaRPr lang="en-CA" sz="2400" dirty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743200" y="1981200"/>
          <a:ext cx="5365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6" name="Equation" r:id="rId4" imgW="253800" imgH="139680" progId="">
                  <p:embed/>
                </p:oleObj>
              </mc:Choice>
              <mc:Fallback>
                <p:oleObj name="Equation" r:id="rId4" imgW="253800" imgH="1396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81200"/>
                        <a:ext cx="536575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7659688" y="1981200"/>
          <a:ext cx="2952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7" name="Equation" r:id="rId6" imgW="139680" imgH="139680" progId="">
                  <p:embed/>
                </p:oleObj>
              </mc:Choice>
              <mc:Fallback>
                <p:oleObj name="Equation" r:id="rId6" imgW="139680" imgH="139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9688" y="1981200"/>
                        <a:ext cx="295275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944938" y="1752600"/>
          <a:ext cx="4794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8" name="Equation" r:id="rId8" imgW="279360" imgH="393480" progId="">
                  <p:embed/>
                </p:oleObj>
              </mc:Choice>
              <mc:Fallback>
                <p:oleObj name="Equation" r:id="rId8" imgW="27936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1752600"/>
                        <a:ext cx="4794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6451600" y="1765300"/>
          <a:ext cx="2809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9" name="Equation" r:id="rId10" imgW="164880" imgH="393480" progId="">
                  <p:embed/>
                </p:oleObj>
              </mc:Choice>
              <mc:Fallback>
                <p:oleObj name="Equation" r:id="rId10" imgW="164880" imgH="393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1765300"/>
                        <a:ext cx="28098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5356225" y="1947863"/>
          <a:ext cx="266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0" name="Equation" r:id="rId12" imgW="126720" imgH="177480" progId="">
                  <p:embed/>
                </p:oleObj>
              </mc:Choice>
              <mc:Fallback>
                <p:oleObj name="Equation" r:id="rId12" imgW="126720" imgH="177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1947863"/>
                        <a:ext cx="2667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957513" y="2520950"/>
          <a:ext cx="2413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1" name="Equation" r:id="rId14" imgW="126720" imgH="177480" progId="">
                  <p:embed/>
                </p:oleObj>
              </mc:Choice>
              <mc:Fallback>
                <p:oleObj name="Equation" r:id="rId14" imgW="126720" imgH="1774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2520950"/>
                        <a:ext cx="2413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5372100" y="2514600"/>
          <a:ext cx="2413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2" name="Equation" r:id="rId15" imgW="126720" imgH="177480" progId="">
                  <p:embed/>
                </p:oleObj>
              </mc:Choice>
              <mc:Fallback>
                <p:oleObj name="Equation" r:id="rId15" imgW="126720" imgH="177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2514600"/>
                        <a:ext cx="2413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7696200" y="2520950"/>
          <a:ext cx="2413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3" name="Equation" r:id="rId16" imgW="126720" imgH="177480" progId="">
                  <p:embed/>
                </p:oleObj>
              </mc:Choice>
              <mc:Fallback>
                <p:oleObj name="Equation" r:id="rId16" imgW="126720" imgH="177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520950"/>
                        <a:ext cx="2413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4046538" y="2514600"/>
          <a:ext cx="377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4" name="Equation" r:id="rId17" imgW="203040" imgH="164880" progId="">
                  <p:embed/>
                </p:oleObj>
              </mc:Choice>
              <mc:Fallback>
                <p:oleObj name="Equation" r:id="rId17" imgW="203040" imgH="1648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2514600"/>
                        <a:ext cx="3778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6553200" y="2514600"/>
          <a:ext cx="1698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name="Equation" r:id="rId19" imgW="88560" imgH="164880" progId="">
                  <p:embed/>
                </p:oleObj>
              </mc:Choice>
              <mc:Fallback>
                <p:oleObj name="Equation" r:id="rId19" imgW="88560" imgH="16488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14600"/>
                        <a:ext cx="16986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7467600" y="39432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solidFill>
                  <a:srgbClr val="F60064"/>
                </a:solidFill>
                <a:latin typeface="Sylfaen" pitchFamily="18" charset="0"/>
              </a:rPr>
              <a:t>y = 1</a:t>
            </a:r>
            <a:endParaRPr lang="en-CA" sz="2000" b="1" dirty="0">
              <a:solidFill>
                <a:srgbClr val="F60064"/>
              </a:solidFill>
              <a:latin typeface="Sylfae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43800" y="55434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solidFill>
                  <a:srgbClr val="F60064"/>
                </a:solidFill>
                <a:latin typeface="Sylfaen" pitchFamily="18" charset="0"/>
              </a:rPr>
              <a:t>y = -1</a:t>
            </a:r>
            <a:endParaRPr lang="en-CA" sz="2000" b="1" dirty="0">
              <a:solidFill>
                <a:srgbClr val="F60064"/>
              </a:solidFill>
              <a:latin typeface="Sylfae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581400" y="4968000"/>
            <a:ext cx="0" cy="57600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62600" y="4343400"/>
            <a:ext cx="0" cy="609600"/>
          </a:xfrm>
          <a:prstGeom prst="line">
            <a:avLst/>
          </a:prstGeom>
          <a:ln>
            <a:headEnd type="oval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34800" y="4876800"/>
            <a:ext cx="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14600" y="4876800"/>
            <a:ext cx="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2514600" y="4343401"/>
            <a:ext cx="4114800" cy="1195210"/>
          </a:xfrm>
          <a:custGeom>
            <a:avLst/>
            <a:gdLst>
              <a:gd name="connsiteX0" fmla="*/ 0 w 6119446"/>
              <a:gd name="connsiteY0" fmla="*/ 1083213 h 2028093"/>
              <a:gd name="connsiteX1" fmla="*/ 1448972 w 6119446"/>
              <a:gd name="connsiteY1" fmla="*/ 2025748 h 2028093"/>
              <a:gd name="connsiteX2" fmla="*/ 2982351 w 6119446"/>
              <a:gd name="connsiteY2" fmla="*/ 1069145 h 2028093"/>
              <a:gd name="connsiteX3" fmla="*/ 4459459 w 6119446"/>
              <a:gd name="connsiteY3" fmla="*/ 0 h 2028093"/>
              <a:gd name="connsiteX4" fmla="*/ 6119446 w 6119446"/>
              <a:gd name="connsiteY4" fmla="*/ 1069145 h 2028093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29600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29600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102751 h 2050757"/>
              <a:gd name="connsiteX1" fmla="*/ 1448972 w 6119446"/>
              <a:gd name="connsiteY1" fmla="*/ 2045286 h 2050757"/>
              <a:gd name="connsiteX2" fmla="*/ 2960077 w 6119446"/>
              <a:gd name="connsiteY2" fmla="*/ 1069926 h 2050757"/>
              <a:gd name="connsiteX3" fmla="*/ 4484077 w 6119446"/>
              <a:gd name="connsiteY3" fmla="*/ 3126 h 2050757"/>
              <a:gd name="connsiteX4" fmla="*/ 6119446 w 6119446"/>
              <a:gd name="connsiteY4" fmla="*/ 1088683 h 2050757"/>
              <a:gd name="connsiteX0" fmla="*/ 0 w 6119446"/>
              <a:gd name="connsiteY0" fmla="*/ 1102751 h 2065997"/>
              <a:gd name="connsiteX1" fmla="*/ 1512277 w 6119446"/>
              <a:gd name="connsiteY1" fmla="*/ 2060526 h 2065997"/>
              <a:gd name="connsiteX2" fmla="*/ 2960077 w 6119446"/>
              <a:gd name="connsiteY2" fmla="*/ 1069926 h 2065997"/>
              <a:gd name="connsiteX3" fmla="*/ 4484077 w 6119446"/>
              <a:gd name="connsiteY3" fmla="*/ 3126 h 2065997"/>
              <a:gd name="connsiteX4" fmla="*/ 6119446 w 6119446"/>
              <a:gd name="connsiteY4" fmla="*/ 1088683 h 2065997"/>
              <a:gd name="connsiteX0" fmla="*/ 0 w 6119446"/>
              <a:gd name="connsiteY0" fmla="*/ 1102751 h 2065997"/>
              <a:gd name="connsiteX1" fmla="*/ 1512277 w 6119446"/>
              <a:gd name="connsiteY1" fmla="*/ 2060526 h 2065997"/>
              <a:gd name="connsiteX2" fmla="*/ 2960077 w 6119446"/>
              <a:gd name="connsiteY2" fmla="*/ 1069926 h 2065997"/>
              <a:gd name="connsiteX3" fmla="*/ 4560277 w 6119446"/>
              <a:gd name="connsiteY3" fmla="*/ 3126 h 2065997"/>
              <a:gd name="connsiteX4" fmla="*/ 6119446 w 6119446"/>
              <a:gd name="connsiteY4" fmla="*/ 1088683 h 2065997"/>
              <a:gd name="connsiteX0" fmla="*/ 0 w 6131169"/>
              <a:gd name="connsiteY0" fmla="*/ 1069926 h 2060526"/>
              <a:gd name="connsiteX1" fmla="*/ 1524000 w 6131169"/>
              <a:gd name="connsiteY1" fmla="*/ 2060526 h 2060526"/>
              <a:gd name="connsiteX2" fmla="*/ 2971800 w 6131169"/>
              <a:gd name="connsiteY2" fmla="*/ 1069926 h 2060526"/>
              <a:gd name="connsiteX3" fmla="*/ 4572000 w 6131169"/>
              <a:gd name="connsiteY3" fmla="*/ 3126 h 2060526"/>
              <a:gd name="connsiteX4" fmla="*/ 6131169 w 6131169"/>
              <a:gd name="connsiteY4" fmla="*/ 1088683 h 2060526"/>
              <a:gd name="connsiteX0" fmla="*/ 0 w 6131169"/>
              <a:gd name="connsiteY0" fmla="*/ 1069926 h 2060526"/>
              <a:gd name="connsiteX1" fmla="*/ 1524001 w 6131169"/>
              <a:gd name="connsiteY1" fmla="*/ 2060526 h 2060526"/>
              <a:gd name="connsiteX2" fmla="*/ 2971800 w 6131169"/>
              <a:gd name="connsiteY2" fmla="*/ 1069926 h 2060526"/>
              <a:gd name="connsiteX3" fmla="*/ 4572000 w 6131169"/>
              <a:gd name="connsiteY3" fmla="*/ 3126 h 2060526"/>
              <a:gd name="connsiteX4" fmla="*/ 6131169 w 6131169"/>
              <a:gd name="connsiteY4" fmla="*/ 1088683 h 2060526"/>
              <a:gd name="connsiteX0" fmla="*/ 0 w 6131169"/>
              <a:gd name="connsiteY0" fmla="*/ 1069926 h 2114641"/>
              <a:gd name="connsiteX1" fmla="*/ 1589562 w 6131169"/>
              <a:gd name="connsiteY1" fmla="*/ 2114641 h 2114641"/>
              <a:gd name="connsiteX2" fmla="*/ 2971800 w 6131169"/>
              <a:gd name="connsiteY2" fmla="*/ 1069926 h 2114641"/>
              <a:gd name="connsiteX3" fmla="*/ 4572000 w 6131169"/>
              <a:gd name="connsiteY3" fmla="*/ 3126 h 2114641"/>
              <a:gd name="connsiteX4" fmla="*/ 6131169 w 6131169"/>
              <a:gd name="connsiteY4" fmla="*/ 1088683 h 2114641"/>
              <a:gd name="connsiteX0" fmla="*/ 0 w 6131169"/>
              <a:gd name="connsiteY0" fmla="*/ 1068901 h 2113616"/>
              <a:gd name="connsiteX1" fmla="*/ 1589562 w 6131169"/>
              <a:gd name="connsiteY1" fmla="*/ 2113616 h 2113616"/>
              <a:gd name="connsiteX2" fmla="*/ 2971800 w 6131169"/>
              <a:gd name="connsiteY2" fmla="*/ 1068901 h 2113616"/>
              <a:gd name="connsiteX3" fmla="*/ 4572000 w 6131169"/>
              <a:gd name="connsiteY3" fmla="*/ 2101 h 2113616"/>
              <a:gd name="connsiteX4" fmla="*/ 6131169 w 6131169"/>
              <a:gd name="connsiteY4" fmla="*/ 1056296 h 2113616"/>
              <a:gd name="connsiteX0" fmla="*/ 0 w 6131169"/>
              <a:gd name="connsiteY0" fmla="*/ 1066801 h 2113616"/>
              <a:gd name="connsiteX1" fmla="*/ 1589562 w 6131169"/>
              <a:gd name="connsiteY1" fmla="*/ 2111516 h 2113616"/>
              <a:gd name="connsiteX2" fmla="*/ 3065585 w 6131169"/>
              <a:gd name="connsiteY2" fmla="*/ 1054195 h 2113616"/>
              <a:gd name="connsiteX3" fmla="*/ 4572000 w 6131169"/>
              <a:gd name="connsiteY3" fmla="*/ 1 h 2113616"/>
              <a:gd name="connsiteX4" fmla="*/ 6131169 w 6131169"/>
              <a:gd name="connsiteY4" fmla="*/ 1054196 h 2113616"/>
              <a:gd name="connsiteX0" fmla="*/ 0 w 6131169"/>
              <a:gd name="connsiteY0" fmla="*/ 1026215 h 2073032"/>
              <a:gd name="connsiteX1" fmla="*/ 1589562 w 6131169"/>
              <a:gd name="connsiteY1" fmla="*/ 2070930 h 2073032"/>
              <a:gd name="connsiteX2" fmla="*/ 3065585 w 6131169"/>
              <a:gd name="connsiteY2" fmla="*/ 1013609 h 2073032"/>
              <a:gd name="connsiteX3" fmla="*/ 4541607 w 6131169"/>
              <a:gd name="connsiteY3" fmla="*/ 0 h 2073032"/>
              <a:gd name="connsiteX4" fmla="*/ 6131169 w 6131169"/>
              <a:gd name="connsiteY4" fmla="*/ 1013610 h 207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1169" h="2073032">
                <a:moveTo>
                  <a:pt x="0" y="1026215"/>
                </a:moveTo>
                <a:cubicBezTo>
                  <a:pt x="475957" y="1498655"/>
                  <a:pt x="1078631" y="2073031"/>
                  <a:pt x="1589562" y="2070930"/>
                </a:cubicBezTo>
                <a:cubicBezTo>
                  <a:pt x="2100493" y="2068829"/>
                  <a:pt x="2601351" y="1459086"/>
                  <a:pt x="3065585" y="1013609"/>
                </a:cubicBezTo>
                <a:cubicBezTo>
                  <a:pt x="3520441" y="577510"/>
                  <a:pt x="4030676" y="0"/>
                  <a:pt x="4541607" y="0"/>
                </a:cubicBezTo>
                <a:cubicBezTo>
                  <a:pt x="5052538" y="0"/>
                  <a:pt x="5371514" y="341877"/>
                  <a:pt x="6131169" y="1013610"/>
                </a:cubicBezTo>
              </a:path>
            </a:pathLst>
          </a:custGeom>
          <a:ln w="50800">
            <a:solidFill>
              <a:srgbClr val="F60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4389438" y="4027488"/>
          <a:ext cx="16986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6" name="Equation" r:id="rId21" imgW="88560" imgH="164880" progId="">
                  <p:embed/>
                </p:oleObj>
              </mc:Choice>
              <mc:Fallback>
                <p:oleObj name="Equation" r:id="rId21" imgW="88560" imgH="1648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4027488"/>
                        <a:ext cx="169862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4194175" y="5562600"/>
          <a:ext cx="377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7" name="Equation" r:id="rId22" imgW="203040" imgH="164880" progId="">
                  <p:embed/>
                </p:oleObj>
              </mc:Choice>
              <mc:Fallback>
                <p:oleObj name="Equation" r:id="rId22" imgW="203040" imgH="1648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5562600"/>
                        <a:ext cx="3778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2133600" y="5073650"/>
          <a:ext cx="4714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8" name="Equation" r:id="rId23" imgW="253800" imgH="139680" progId="">
                  <p:embed/>
                </p:oleObj>
              </mc:Choice>
              <mc:Fallback>
                <p:oleObj name="Equation" r:id="rId23" imgW="253800" imgH="1396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73650"/>
                        <a:ext cx="4714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>
            <a:off x="7696200" y="4968000"/>
            <a:ext cx="0" cy="57600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640000" y="4876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7200" y="4876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47800" y="4343400"/>
            <a:ext cx="0" cy="609600"/>
          </a:xfrm>
          <a:prstGeom prst="line">
            <a:avLst/>
          </a:prstGeom>
          <a:ln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6523037" y="4619625"/>
          <a:ext cx="2587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9" name="Equation" r:id="rId24" imgW="139680" imgH="139680" progId="">
                  <p:embed/>
                </p:oleObj>
              </mc:Choice>
              <mc:Fallback>
                <p:oleObj name="Equation" r:id="rId24" imgW="139680" imgH="1396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7" y="4619625"/>
                        <a:ext cx="258763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5410200" y="4953000"/>
          <a:ext cx="280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0" name="Equation" r:id="rId25" imgW="164880" imgH="393480" progId="">
                  <p:embed/>
                </p:oleObj>
              </mc:Choice>
              <mc:Fallback>
                <p:oleObj name="Equation" r:id="rId25" imgW="164880" imgH="39348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953000"/>
                        <a:ext cx="2809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/>
        </p:nvGraphicFramePr>
        <p:xfrm>
          <a:off x="3276600" y="4276725"/>
          <a:ext cx="4794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1" name="Equation" r:id="rId26" imgW="279360" imgH="393480" progId="">
                  <p:embed/>
                </p:oleObj>
              </mc:Choice>
              <mc:Fallback>
                <p:oleObj name="Equation" r:id="rId26" imgW="279360" imgH="39348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76725"/>
                        <a:ext cx="4794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1012825" y="4953000"/>
          <a:ext cx="5873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2" name="Equation" r:id="rId27" imgW="342720" imgH="393480" progId="">
                  <p:embed/>
                </p:oleObj>
              </mc:Choice>
              <mc:Fallback>
                <p:oleObj name="Equation" r:id="rId27" imgW="342720" imgH="39348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953000"/>
                        <a:ext cx="5873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7510462" y="4343399"/>
          <a:ext cx="414338" cy="60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3" name="Equation" r:id="rId29" imgW="241200" imgH="393480" progId="">
                  <p:embed/>
                </p:oleObj>
              </mc:Choice>
              <mc:Fallback>
                <p:oleObj name="Equation" r:id="rId29" imgW="241200" imgH="39348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2" y="4343399"/>
                        <a:ext cx="414338" cy="609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220663" y="4994275"/>
          <a:ext cx="465137" cy="2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4" name="Equation" r:id="rId31" imgW="330120" imgH="177480" progId="">
                  <p:embed/>
                </p:oleObj>
              </mc:Choice>
              <mc:Fallback>
                <p:oleObj name="Equation" r:id="rId31" imgW="330120" imgH="17748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4994275"/>
                        <a:ext cx="465137" cy="285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8445500" y="4591050"/>
          <a:ext cx="32226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5" name="Equation" r:id="rId33" imgW="228600" imgH="177480" progId="">
                  <p:embed/>
                </p:oleObj>
              </mc:Choice>
              <mc:Fallback>
                <p:oleObj name="Equation" r:id="rId33" imgW="228600" imgH="17748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0" y="4591050"/>
                        <a:ext cx="322263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Freeform 62"/>
          <p:cNvSpPr/>
          <p:nvPr/>
        </p:nvSpPr>
        <p:spPr>
          <a:xfrm>
            <a:off x="6629400" y="4343399"/>
            <a:ext cx="4114800" cy="1195209"/>
          </a:xfrm>
          <a:custGeom>
            <a:avLst/>
            <a:gdLst>
              <a:gd name="connsiteX0" fmla="*/ 0 w 6119446"/>
              <a:gd name="connsiteY0" fmla="*/ 1083213 h 2028093"/>
              <a:gd name="connsiteX1" fmla="*/ 1448972 w 6119446"/>
              <a:gd name="connsiteY1" fmla="*/ 2025748 h 2028093"/>
              <a:gd name="connsiteX2" fmla="*/ 2982351 w 6119446"/>
              <a:gd name="connsiteY2" fmla="*/ 1069145 h 2028093"/>
              <a:gd name="connsiteX3" fmla="*/ 4459459 w 6119446"/>
              <a:gd name="connsiteY3" fmla="*/ 0 h 2028093"/>
              <a:gd name="connsiteX4" fmla="*/ 6119446 w 6119446"/>
              <a:gd name="connsiteY4" fmla="*/ 1069145 h 2028093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29600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29600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102751 h 2050757"/>
              <a:gd name="connsiteX1" fmla="*/ 1448972 w 6119446"/>
              <a:gd name="connsiteY1" fmla="*/ 2045286 h 2050757"/>
              <a:gd name="connsiteX2" fmla="*/ 2960077 w 6119446"/>
              <a:gd name="connsiteY2" fmla="*/ 1069926 h 2050757"/>
              <a:gd name="connsiteX3" fmla="*/ 4484077 w 6119446"/>
              <a:gd name="connsiteY3" fmla="*/ 3126 h 2050757"/>
              <a:gd name="connsiteX4" fmla="*/ 6119446 w 6119446"/>
              <a:gd name="connsiteY4" fmla="*/ 1088683 h 2050757"/>
              <a:gd name="connsiteX0" fmla="*/ 0 w 6119446"/>
              <a:gd name="connsiteY0" fmla="*/ 1102751 h 2065997"/>
              <a:gd name="connsiteX1" fmla="*/ 1512277 w 6119446"/>
              <a:gd name="connsiteY1" fmla="*/ 2060526 h 2065997"/>
              <a:gd name="connsiteX2" fmla="*/ 2960077 w 6119446"/>
              <a:gd name="connsiteY2" fmla="*/ 1069926 h 2065997"/>
              <a:gd name="connsiteX3" fmla="*/ 4484077 w 6119446"/>
              <a:gd name="connsiteY3" fmla="*/ 3126 h 2065997"/>
              <a:gd name="connsiteX4" fmla="*/ 6119446 w 6119446"/>
              <a:gd name="connsiteY4" fmla="*/ 1088683 h 2065997"/>
              <a:gd name="connsiteX0" fmla="*/ 0 w 6119446"/>
              <a:gd name="connsiteY0" fmla="*/ 1102751 h 2065997"/>
              <a:gd name="connsiteX1" fmla="*/ 1512277 w 6119446"/>
              <a:gd name="connsiteY1" fmla="*/ 2060526 h 2065997"/>
              <a:gd name="connsiteX2" fmla="*/ 2960077 w 6119446"/>
              <a:gd name="connsiteY2" fmla="*/ 1069926 h 2065997"/>
              <a:gd name="connsiteX3" fmla="*/ 4560277 w 6119446"/>
              <a:gd name="connsiteY3" fmla="*/ 3126 h 2065997"/>
              <a:gd name="connsiteX4" fmla="*/ 6119446 w 6119446"/>
              <a:gd name="connsiteY4" fmla="*/ 1088683 h 2065997"/>
              <a:gd name="connsiteX0" fmla="*/ 0 w 6131169"/>
              <a:gd name="connsiteY0" fmla="*/ 1069926 h 2060526"/>
              <a:gd name="connsiteX1" fmla="*/ 1524000 w 6131169"/>
              <a:gd name="connsiteY1" fmla="*/ 2060526 h 2060526"/>
              <a:gd name="connsiteX2" fmla="*/ 2971800 w 6131169"/>
              <a:gd name="connsiteY2" fmla="*/ 1069926 h 2060526"/>
              <a:gd name="connsiteX3" fmla="*/ 4572000 w 6131169"/>
              <a:gd name="connsiteY3" fmla="*/ 3126 h 2060526"/>
              <a:gd name="connsiteX4" fmla="*/ 6131169 w 6131169"/>
              <a:gd name="connsiteY4" fmla="*/ 1088683 h 2060526"/>
              <a:gd name="connsiteX0" fmla="*/ 0 w 6131169"/>
              <a:gd name="connsiteY0" fmla="*/ 1069926 h 2060526"/>
              <a:gd name="connsiteX1" fmla="*/ 1524001 w 6131169"/>
              <a:gd name="connsiteY1" fmla="*/ 2060526 h 2060526"/>
              <a:gd name="connsiteX2" fmla="*/ 2971800 w 6131169"/>
              <a:gd name="connsiteY2" fmla="*/ 1069926 h 2060526"/>
              <a:gd name="connsiteX3" fmla="*/ 4572000 w 6131169"/>
              <a:gd name="connsiteY3" fmla="*/ 3126 h 2060526"/>
              <a:gd name="connsiteX4" fmla="*/ 6131169 w 6131169"/>
              <a:gd name="connsiteY4" fmla="*/ 1088683 h 2060526"/>
              <a:gd name="connsiteX0" fmla="*/ 0 w 6131169"/>
              <a:gd name="connsiteY0" fmla="*/ 1069926 h 2114641"/>
              <a:gd name="connsiteX1" fmla="*/ 1589562 w 6131169"/>
              <a:gd name="connsiteY1" fmla="*/ 2114641 h 2114641"/>
              <a:gd name="connsiteX2" fmla="*/ 2971800 w 6131169"/>
              <a:gd name="connsiteY2" fmla="*/ 1069926 h 2114641"/>
              <a:gd name="connsiteX3" fmla="*/ 4572000 w 6131169"/>
              <a:gd name="connsiteY3" fmla="*/ 3126 h 2114641"/>
              <a:gd name="connsiteX4" fmla="*/ 6131169 w 6131169"/>
              <a:gd name="connsiteY4" fmla="*/ 1088683 h 2114641"/>
              <a:gd name="connsiteX0" fmla="*/ 0 w 6131169"/>
              <a:gd name="connsiteY0" fmla="*/ 1068901 h 2113616"/>
              <a:gd name="connsiteX1" fmla="*/ 1589562 w 6131169"/>
              <a:gd name="connsiteY1" fmla="*/ 2113616 h 2113616"/>
              <a:gd name="connsiteX2" fmla="*/ 2971800 w 6131169"/>
              <a:gd name="connsiteY2" fmla="*/ 1068901 h 2113616"/>
              <a:gd name="connsiteX3" fmla="*/ 4572000 w 6131169"/>
              <a:gd name="connsiteY3" fmla="*/ 2101 h 2113616"/>
              <a:gd name="connsiteX4" fmla="*/ 6131169 w 6131169"/>
              <a:gd name="connsiteY4" fmla="*/ 1056296 h 2113616"/>
              <a:gd name="connsiteX0" fmla="*/ 0 w 6131169"/>
              <a:gd name="connsiteY0" fmla="*/ 1066801 h 2113616"/>
              <a:gd name="connsiteX1" fmla="*/ 1589562 w 6131169"/>
              <a:gd name="connsiteY1" fmla="*/ 2111516 h 2113616"/>
              <a:gd name="connsiteX2" fmla="*/ 3065585 w 6131169"/>
              <a:gd name="connsiteY2" fmla="*/ 1054195 h 2113616"/>
              <a:gd name="connsiteX3" fmla="*/ 4572000 w 6131169"/>
              <a:gd name="connsiteY3" fmla="*/ 1 h 2113616"/>
              <a:gd name="connsiteX4" fmla="*/ 6131169 w 6131169"/>
              <a:gd name="connsiteY4" fmla="*/ 1054196 h 2113616"/>
              <a:gd name="connsiteX0" fmla="*/ 0 w 6131169"/>
              <a:gd name="connsiteY0" fmla="*/ 1026215 h 2073032"/>
              <a:gd name="connsiteX1" fmla="*/ 1589562 w 6131169"/>
              <a:gd name="connsiteY1" fmla="*/ 2070930 h 2073032"/>
              <a:gd name="connsiteX2" fmla="*/ 3065585 w 6131169"/>
              <a:gd name="connsiteY2" fmla="*/ 1013609 h 2073032"/>
              <a:gd name="connsiteX3" fmla="*/ 4541607 w 6131169"/>
              <a:gd name="connsiteY3" fmla="*/ 0 h 2073032"/>
              <a:gd name="connsiteX4" fmla="*/ 6131169 w 6131169"/>
              <a:gd name="connsiteY4" fmla="*/ 1013610 h 2073032"/>
              <a:gd name="connsiteX0" fmla="*/ 0 w 6131169"/>
              <a:gd name="connsiteY0" fmla="*/ 1026215 h 2073030"/>
              <a:gd name="connsiteX1" fmla="*/ 1589562 w 6131169"/>
              <a:gd name="connsiteY1" fmla="*/ 2070930 h 2073030"/>
              <a:gd name="connsiteX2" fmla="*/ 3065585 w 6131169"/>
              <a:gd name="connsiteY2" fmla="*/ 1013609 h 2073030"/>
              <a:gd name="connsiteX3" fmla="*/ 4541607 w 6131169"/>
              <a:gd name="connsiteY3" fmla="*/ 0 h 2073030"/>
              <a:gd name="connsiteX4" fmla="*/ 6131169 w 6131169"/>
              <a:gd name="connsiteY4" fmla="*/ 1013610 h 207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1169" h="2073030">
                <a:moveTo>
                  <a:pt x="0" y="1026215"/>
                </a:moveTo>
                <a:cubicBezTo>
                  <a:pt x="475957" y="1498655"/>
                  <a:pt x="1078631" y="2073031"/>
                  <a:pt x="1589562" y="2070930"/>
                </a:cubicBezTo>
                <a:cubicBezTo>
                  <a:pt x="2100493" y="2068829"/>
                  <a:pt x="2601351" y="1459086"/>
                  <a:pt x="3065585" y="1013609"/>
                </a:cubicBezTo>
                <a:cubicBezTo>
                  <a:pt x="3520441" y="577510"/>
                  <a:pt x="4030676" y="0"/>
                  <a:pt x="4541607" y="0"/>
                </a:cubicBezTo>
                <a:cubicBezTo>
                  <a:pt x="5052538" y="0"/>
                  <a:pt x="5371514" y="341877"/>
                  <a:pt x="6131169" y="1013610"/>
                </a:cubicBezTo>
              </a:path>
            </a:pathLst>
          </a:custGeom>
          <a:ln w="50800">
            <a:solidFill>
              <a:srgbClr val="F60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Freeform 63"/>
          <p:cNvSpPr/>
          <p:nvPr/>
        </p:nvSpPr>
        <p:spPr>
          <a:xfrm>
            <a:off x="-1600200" y="4343400"/>
            <a:ext cx="4114800" cy="1195210"/>
          </a:xfrm>
          <a:custGeom>
            <a:avLst/>
            <a:gdLst>
              <a:gd name="connsiteX0" fmla="*/ 0 w 6119446"/>
              <a:gd name="connsiteY0" fmla="*/ 1083213 h 2028093"/>
              <a:gd name="connsiteX1" fmla="*/ 1448972 w 6119446"/>
              <a:gd name="connsiteY1" fmla="*/ 2025748 h 2028093"/>
              <a:gd name="connsiteX2" fmla="*/ 2982351 w 6119446"/>
              <a:gd name="connsiteY2" fmla="*/ 1069145 h 2028093"/>
              <a:gd name="connsiteX3" fmla="*/ 4459459 w 6119446"/>
              <a:gd name="connsiteY3" fmla="*/ 0 h 2028093"/>
              <a:gd name="connsiteX4" fmla="*/ 6119446 w 6119446"/>
              <a:gd name="connsiteY4" fmla="*/ 1069145 h 2028093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30362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29600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086339 h 2034345"/>
              <a:gd name="connsiteX1" fmla="*/ 1448972 w 6119446"/>
              <a:gd name="connsiteY1" fmla="*/ 2028874 h 2034345"/>
              <a:gd name="connsiteX2" fmla="*/ 2960077 w 6119446"/>
              <a:gd name="connsiteY2" fmla="*/ 1053514 h 2034345"/>
              <a:gd name="connsiteX3" fmla="*/ 4459459 w 6119446"/>
              <a:gd name="connsiteY3" fmla="*/ 3126 h 2034345"/>
              <a:gd name="connsiteX4" fmla="*/ 6119446 w 6119446"/>
              <a:gd name="connsiteY4" fmla="*/ 1072271 h 2034345"/>
              <a:gd name="connsiteX0" fmla="*/ 0 w 6119446"/>
              <a:gd name="connsiteY0" fmla="*/ 1102751 h 2050757"/>
              <a:gd name="connsiteX1" fmla="*/ 1448972 w 6119446"/>
              <a:gd name="connsiteY1" fmla="*/ 2045286 h 2050757"/>
              <a:gd name="connsiteX2" fmla="*/ 2960077 w 6119446"/>
              <a:gd name="connsiteY2" fmla="*/ 1069926 h 2050757"/>
              <a:gd name="connsiteX3" fmla="*/ 4484077 w 6119446"/>
              <a:gd name="connsiteY3" fmla="*/ 3126 h 2050757"/>
              <a:gd name="connsiteX4" fmla="*/ 6119446 w 6119446"/>
              <a:gd name="connsiteY4" fmla="*/ 1088683 h 2050757"/>
              <a:gd name="connsiteX0" fmla="*/ 0 w 6119446"/>
              <a:gd name="connsiteY0" fmla="*/ 1102751 h 2065997"/>
              <a:gd name="connsiteX1" fmla="*/ 1512277 w 6119446"/>
              <a:gd name="connsiteY1" fmla="*/ 2060526 h 2065997"/>
              <a:gd name="connsiteX2" fmla="*/ 2960077 w 6119446"/>
              <a:gd name="connsiteY2" fmla="*/ 1069926 h 2065997"/>
              <a:gd name="connsiteX3" fmla="*/ 4484077 w 6119446"/>
              <a:gd name="connsiteY3" fmla="*/ 3126 h 2065997"/>
              <a:gd name="connsiteX4" fmla="*/ 6119446 w 6119446"/>
              <a:gd name="connsiteY4" fmla="*/ 1088683 h 2065997"/>
              <a:gd name="connsiteX0" fmla="*/ 0 w 6119446"/>
              <a:gd name="connsiteY0" fmla="*/ 1102751 h 2065997"/>
              <a:gd name="connsiteX1" fmla="*/ 1512277 w 6119446"/>
              <a:gd name="connsiteY1" fmla="*/ 2060526 h 2065997"/>
              <a:gd name="connsiteX2" fmla="*/ 2960077 w 6119446"/>
              <a:gd name="connsiteY2" fmla="*/ 1069926 h 2065997"/>
              <a:gd name="connsiteX3" fmla="*/ 4560277 w 6119446"/>
              <a:gd name="connsiteY3" fmla="*/ 3126 h 2065997"/>
              <a:gd name="connsiteX4" fmla="*/ 6119446 w 6119446"/>
              <a:gd name="connsiteY4" fmla="*/ 1088683 h 2065997"/>
              <a:gd name="connsiteX0" fmla="*/ 0 w 6131169"/>
              <a:gd name="connsiteY0" fmla="*/ 1069926 h 2060526"/>
              <a:gd name="connsiteX1" fmla="*/ 1524000 w 6131169"/>
              <a:gd name="connsiteY1" fmla="*/ 2060526 h 2060526"/>
              <a:gd name="connsiteX2" fmla="*/ 2971800 w 6131169"/>
              <a:gd name="connsiteY2" fmla="*/ 1069926 h 2060526"/>
              <a:gd name="connsiteX3" fmla="*/ 4572000 w 6131169"/>
              <a:gd name="connsiteY3" fmla="*/ 3126 h 2060526"/>
              <a:gd name="connsiteX4" fmla="*/ 6131169 w 6131169"/>
              <a:gd name="connsiteY4" fmla="*/ 1088683 h 2060526"/>
              <a:gd name="connsiteX0" fmla="*/ 0 w 6131169"/>
              <a:gd name="connsiteY0" fmla="*/ 1069926 h 2060526"/>
              <a:gd name="connsiteX1" fmla="*/ 1524001 w 6131169"/>
              <a:gd name="connsiteY1" fmla="*/ 2060526 h 2060526"/>
              <a:gd name="connsiteX2" fmla="*/ 2971800 w 6131169"/>
              <a:gd name="connsiteY2" fmla="*/ 1069926 h 2060526"/>
              <a:gd name="connsiteX3" fmla="*/ 4572000 w 6131169"/>
              <a:gd name="connsiteY3" fmla="*/ 3126 h 2060526"/>
              <a:gd name="connsiteX4" fmla="*/ 6131169 w 6131169"/>
              <a:gd name="connsiteY4" fmla="*/ 1088683 h 2060526"/>
              <a:gd name="connsiteX0" fmla="*/ 0 w 6131169"/>
              <a:gd name="connsiteY0" fmla="*/ 1069926 h 2114641"/>
              <a:gd name="connsiteX1" fmla="*/ 1589562 w 6131169"/>
              <a:gd name="connsiteY1" fmla="*/ 2114641 h 2114641"/>
              <a:gd name="connsiteX2" fmla="*/ 2971800 w 6131169"/>
              <a:gd name="connsiteY2" fmla="*/ 1069926 h 2114641"/>
              <a:gd name="connsiteX3" fmla="*/ 4572000 w 6131169"/>
              <a:gd name="connsiteY3" fmla="*/ 3126 h 2114641"/>
              <a:gd name="connsiteX4" fmla="*/ 6131169 w 6131169"/>
              <a:gd name="connsiteY4" fmla="*/ 1088683 h 2114641"/>
              <a:gd name="connsiteX0" fmla="*/ 0 w 6131169"/>
              <a:gd name="connsiteY0" fmla="*/ 1068901 h 2113616"/>
              <a:gd name="connsiteX1" fmla="*/ 1589562 w 6131169"/>
              <a:gd name="connsiteY1" fmla="*/ 2113616 h 2113616"/>
              <a:gd name="connsiteX2" fmla="*/ 2971800 w 6131169"/>
              <a:gd name="connsiteY2" fmla="*/ 1068901 h 2113616"/>
              <a:gd name="connsiteX3" fmla="*/ 4572000 w 6131169"/>
              <a:gd name="connsiteY3" fmla="*/ 2101 h 2113616"/>
              <a:gd name="connsiteX4" fmla="*/ 6131169 w 6131169"/>
              <a:gd name="connsiteY4" fmla="*/ 1056296 h 2113616"/>
              <a:gd name="connsiteX0" fmla="*/ 0 w 6131169"/>
              <a:gd name="connsiteY0" fmla="*/ 1066801 h 2113616"/>
              <a:gd name="connsiteX1" fmla="*/ 1589562 w 6131169"/>
              <a:gd name="connsiteY1" fmla="*/ 2111516 h 2113616"/>
              <a:gd name="connsiteX2" fmla="*/ 3065585 w 6131169"/>
              <a:gd name="connsiteY2" fmla="*/ 1054195 h 2113616"/>
              <a:gd name="connsiteX3" fmla="*/ 4572000 w 6131169"/>
              <a:gd name="connsiteY3" fmla="*/ 1 h 2113616"/>
              <a:gd name="connsiteX4" fmla="*/ 6131169 w 6131169"/>
              <a:gd name="connsiteY4" fmla="*/ 1054196 h 2113616"/>
              <a:gd name="connsiteX0" fmla="*/ 0 w 6131169"/>
              <a:gd name="connsiteY0" fmla="*/ 1026215 h 2073032"/>
              <a:gd name="connsiteX1" fmla="*/ 1589562 w 6131169"/>
              <a:gd name="connsiteY1" fmla="*/ 2070930 h 2073032"/>
              <a:gd name="connsiteX2" fmla="*/ 3065585 w 6131169"/>
              <a:gd name="connsiteY2" fmla="*/ 1013609 h 2073032"/>
              <a:gd name="connsiteX3" fmla="*/ 4541607 w 6131169"/>
              <a:gd name="connsiteY3" fmla="*/ 0 h 2073032"/>
              <a:gd name="connsiteX4" fmla="*/ 6131169 w 6131169"/>
              <a:gd name="connsiteY4" fmla="*/ 1013610 h 207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1169" h="2073032">
                <a:moveTo>
                  <a:pt x="0" y="1026215"/>
                </a:moveTo>
                <a:cubicBezTo>
                  <a:pt x="475957" y="1498655"/>
                  <a:pt x="1078631" y="2073031"/>
                  <a:pt x="1589562" y="2070930"/>
                </a:cubicBezTo>
                <a:cubicBezTo>
                  <a:pt x="2100493" y="2068829"/>
                  <a:pt x="2601351" y="1459086"/>
                  <a:pt x="3065585" y="1013609"/>
                </a:cubicBezTo>
                <a:cubicBezTo>
                  <a:pt x="3520441" y="577510"/>
                  <a:pt x="4030676" y="0"/>
                  <a:pt x="4541607" y="0"/>
                </a:cubicBezTo>
                <a:cubicBezTo>
                  <a:pt x="5052538" y="0"/>
                  <a:pt x="5371514" y="341877"/>
                  <a:pt x="6131169" y="1013610"/>
                </a:cubicBezTo>
              </a:path>
            </a:pathLst>
          </a:custGeom>
          <a:ln w="50800">
            <a:solidFill>
              <a:srgbClr val="F60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6" name="Straight Connector 65"/>
          <p:cNvCxnSpPr/>
          <p:nvPr/>
        </p:nvCxnSpPr>
        <p:spPr>
          <a:xfrm>
            <a:off x="3581400" y="4876800"/>
            <a:ext cx="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562600" y="4876800"/>
            <a:ext cx="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518000" y="489600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2466000" y="489600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6588000" y="490320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/>
          <p:nvPr/>
        </p:nvSpPr>
        <p:spPr>
          <a:xfrm>
            <a:off x="396000" y="489600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586000" y="489600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2" name="Group 71"/>
          <p:cNvGrpSpPr/>
          <p:nvPr/>
        </p:nvGrpSpPr>
        <p:grpSpPr>
          <a:xfrm>
            <a:off x="5943600" y="3200400"/>
            <a:ext cx="2590800" cy="1219200"/>
            <a:chOff x="5943600" y="3200400"/>
            <a:chExt cx="2590800" cy="1219200"/>
          </a:xfrm>
        </p:grpSpPr>
        <p:grpSp>
          <p:nvGrpSpPr>
            <p:cNvPr id="73" name="Group 114"/>
            <p:cNvGrpSpPr/>
            <p:nvPr/>
          </p:nvGrpSpPr>
          <p:grpSpPr>
            <a:xfrm>
              <a:off x="5943600" y="3886200"/>
              <a:ext cx="1752600" cy="533400"/>
              <a:chOff x="5791200" y="3886200"/>
              <a:chExt cx="1752600" cy="4572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V="1">
                <a:off x="5791200" y="3886200"/>
                <a:ext cx="533400" cy="4572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324600" y="3886200"/>
                <a:ext cx="1219200" cy="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6096000" y="3200400"/>
              <a:ext cx="2438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000" b="1" dirty="0" smtClean="0">
                  <a:solidFill>
                    <a:srgbClr val="A40079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Sylfaen" pitchFamily="18" charset="0"/>
                </a:rPr>
                <a:t> </a:t>
              </a:r>
              <a:r>
                <a:rPr lang="en-CA" sz="4400" b="1" dirty="0" smtClean="0">
                  <a:ln>
                    <a:solidFill>
                      <a:srgbClr val="A40079"/>
                    </a:solidFill>
                  </a:ln>
                  <a:solidFill>
                    <a:srgbClr val="A40079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Sylfaen" pitchFamily="18" charset="0"/>
                </a:rPr>
                <a:t> </a:t>
              </a:r>
              <a:r>
                <a:rPr lang="en-CA" sz="3200" b="1" dirty="0" smtClean="0">
                  <a:solidFill>
                    <a:srgbClr val="F60064"/>
                  </a:solidFill>
                  <a:latin typeface="Sylfaen" pitchFamily="18" charset="0"/>
                </a:rPr>
                <a:t>y=sin x</a:t>
              </a:r>
              <a:r>
                <a:rPr lang="en-CA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Sylfaen" pitchFamily="18" charset="0"/>
                </a:rPr>
                <a:t> </a:t>
              </a:r>
              <a:r>
                <a:rPr lang="en-CA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Sylfaen" pitchFamily="18" charset="0"/>
                </a:rPr>
                <a:t> </a:t>
              </a:r>
              <a:r>
                <a:rPr lang="en-C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Sylfaen" pitchFamily="18" charset="0"/>
                </a:rPr>
                <a:t>                   </a:t>
              </a:r>
              <a:endParaRPr lang="en-CA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524000" y="1828800"/>
            <a:ext cx="609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i="1" dirty="0" err="1" smtClean="0">
                <a:latin typeface="Sylfaen" pitchFamily="18" charset="0"/>
              </a:rPr>
              <a:t>Նախ</a:t>
            </a:r>
            <a:r>
              <a:rPr lang="en-CA" sz="2600" i="1" dirty="0" smtClean="0">
                <a:latin typeface="Sylfaen" pitchFamily="18" charset="0"/>
              </a:rPr>
              <a:t>    </a:t>
            </a:r>
            <a:r>
              <a:rPr lang="en-CA" sz="2600" i="1" dirty="0" err="1" smtClean="0">
                <a:latin typeface="Sylfaen" pitchFamily="18" charset="0"/>
              </a:rPr>
              <a:t>կառուցենք</a:t>
            </a:r>
            <a:r>
              <a:rPr lang="en-CA" sz="2600" i="1" dirty="0" smtClean="0">
                <a:latin typeface="Sylfaen" pitchFamily="18" charset="0"/>
              </a:rPr>
              <a:t>   </a:t>
            </a:r>
            <a:r>
              <a:rPr lang="en-CA" sz="2600" i="1" dirty="0" err="1" smtClean="0">
                <a:latin typeface="Sylfaen" pitchFamily="18" charset="0"/>
              </a:rPr>
              <a:t>սինուսի</a:t>
            </a:r>
            <a:r>
              <a:rPr lang="en-CA" sz="2600" i="1" dirty="0" smtClean="0">
                <a:latin typeface="Sylfaen" pitchFamily="18" charset="0"/>
              </a:rPr>
              <a:t>  </a:t>
            </a:r>
            <a:r>
              <a:rPr lang="en-CA" sz="2600" i="1" dirty="0" err="1" smtClean="0">
                <a:latin typeface="Sylfaen" pitchFamily="18" charset="0"/>
              </a:rPr>
              <a:t>գրաֆիկը</a:t>
            </a:r>
            <a:r>
              <a:rPr lang="en-CA" sz="2600" i="1" dirty="0" smtClean="0">
                <a:latin typeface="Sylfaen" pitchFamily="18" charset="0"/>
              </a:rPr>
              <a:t> </a:t>
            </a:r>
            <a:endParaRPr lang="en-CA" sz="2600" dirty="0">
              <a:latin typeface="Sylfaen" pitchFamily="18" charset="0"/>
            </a:endParaRPr>
          </a:p>
        </p:txBody>
      </p:sp>
      <p:pic>
        <p:nvPicPr>
          <p:cNvPr id="81" name="Picture 1"/>
          <p:cNvPicPr>
            <a:picLocks noChangeAspect="1" noChangeArrowheads="1"/>
          </p:cNvPicPr>
          <p:nvPr/>
        </p:nvPicPr>
        <p:blipFill>
          <a:blip r:embed="rId3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8082" y="2488789"/>
            <a:ext cx="460718" cy="483011"/>
          </a:xfrm>
          <a:prstGeom prst="rect">
            <a:avLst/>
          </a:prstGeom>
          <a:noFill/>
        </p:spPr>
      </p:pic>
      <p:sp>
        <p:nvSpPr>
          <p:cNvPr id="82" name="TextBox 81"/>
          <p:cNvSpPr txBox="1"/>
          <p:nvPr/>
        </p:nvSpPr>
        <p:spPr>
          <a:xfrm>
            <a:off x="1905000" y="2479357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i="1" dirty="0" err="1" smtClean="0">
                <a:latin typeface="Sylfaen" pitchFamily="18" charset="0"/>
              </a:rPr>
              <a:t>երկարությամբ</a:t>
            </a:r>
            <a:r>
              <a:rPr lang="en-CA" sz="2600" i="1" dirty="0" smtClean="0">
                <a:latin typeface="Sylfaen" pitchFamily="18" charset="0"/>
              </a:rPr>
              <a:t>    </a:t>
            </a:r>
            <a:endParaRPr lang="en-CA" sz="2600" dirty="0">
              <a:latin typeface="Sylfaen" pitchFamily="18" charset="0"/>
            </a:endParaRPr>
          </a:p>
        </p:txBody>
      </p:sp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3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514144"/>
            <a:ext cx="1371600" cy="533856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5791200" y="2514600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i="1" dirty="0" err="1" smtClean="0">
                <a:latin typeface="Sylfaen" pitchFamily="18" charset="0"/>
              </a:rPr>
              <a:t>տեղամասում</a:t>
            </a:r>
            <a:r>
              <a:rPr lang="en-CA" sz="2600" i="1" dirty="0" smtClean="0">
                <a:latin typeface="Sylfaen" pitchFamily="18" charset="0"/>
              </a:rPr>
              <a:t>:    </a:t>
            </a:r>
            <a:endParaRPr lang="en-CA" sz="2600" dirty="0"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500"/>
                            </p:stCondLst>
                            <p:childTnLst>
                              <p:par>
                                <p:cTn id="20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000"/>
                            </p:stCondLst>
                            <p:childTnLst>
                              <p:par>
                                <p:cTn id="21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500"/>
                            </p:stCondLst>
                            <p:childTnLst>
                              <p:par>
                                <p:cTn id="2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500"/>
                            </p:stCondLst>
                            <p:childTnLst>
                              <p:par>
                                <p:cTn id="27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000"/>
                            </p:stCondLst>
                            <p:childTnLst>
                              <p:par>
                                <p:cTn id="27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500"/>
                            </p:stCondLst>
                            <p:childTnLst>
                              <p:par>
                                <p:cTn id="28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44" grpId="0"/>
      <p:bldP spid="45" grpId="0"/>
      <p:bldP spid="40" grpId="0" animBg="1"/>
      <p:bldP spid="63" grpId="0" animBg="1"/>
      <p:bldP spid="64" grpId="0" animBg="1"/>
      <p:bldP spid="69" grpId="0" animBg="1"/>
      <p:bldP spid="70" grpId="0" animBg="1"/>
      <p:bldP spid="71" grpId="0" animBg="1"/>
      <p:bldP spid="58" grpId="0" animBg="1"/>
      <p:bldP spid="59" grpId="0" animBg="1"/>
      <p:bldP spid="80" grpId="0"/>
      <p:bldP spid="80" grpId="1"/>
      <p:bldP spid="82" grpId="0"/>
      <p:bldP spid="82" grpId="1"/>
      <p:bldP spid="84" grpId="0"/>
      <p:bldP spid="8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8000" y="85800"/>
            <a:ext cx="8928000" cy="6696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28600" y="146447"/>
            <a:ext cx="4724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sin x</a:t>
            </a:r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3400" b="1" dirty="0" err="1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ֆունկցիան</a:t>
            </a:r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3400" b="1" dirty="0">
              <a:ln w="0">
                <a:solidFill>
                  <a:srgbClr val="A40079"/>
                </a:solidFill>
              </a:ln>
              <a:solidFill>
                <a:srgbClr val="FF43CE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-1371600" y="304800"/>
            <a:ext cx="11887200" cy="2171520"/>
            <a:chOff x="-1371600" y="609600"/>
            <a:chExt cx="11887200" cy="2246400"/>
          </a:xfrm>
        </p:grpSpPr>
        <p:graphicFrame>
          <p:nvGraphicFramePr>
            <p:cNvPr id="41999" name="Object 15"/>
            <p:cNvGraphicFramePr>
              <a:graphicFrameLocks noChangeAspect="1"/>
            </p:cNvGraphicFramePr>
            <p:nvPr/>
          </p:nvGraphicFramePr>
          <p:xfrm>
            <a:off x="6477000" y="1600200"/>
            <a:ext cx="258763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26" name="Equation" r:id="rId3" imgW="139680" imgH="139680" progId="">
                    <p:embed/>
                  </p:oleObj>
                </mc:Choice>
                <mc:Fallback>
                  <p:oleObj name="Equation" r:id="rId3" imgW="139680" imgH="139680" progId="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1600200"/>
                          <a:ext cx="258763" cy="257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8" name="Group 157"/>
            <p:cNvGrpSpPr/>
            <p:nvPr/>
          </p:nvGrpSpPr>
          <p:grpSpPr>
            <a:xfrm>
              <a:off x="-1371600" y="609600"/>
              <a:ext cx="11887200" cy="2246400"/>
              <a:chOff x="-1600200" y="3657600"/>
              <a:chExt cx="12344400" cy="2246400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-1600200" y="3657600"/>
                <a:ext cx="12344400" cy="2246400"/>
                <a:chOff x="-1600200" y="3671400"/>
                <a:chExt cx="12344400" cy="2246400"/>
              </a:xfrm>
            </p:grpSpPr>
            <p:grpSp>
              <p:nvGrpSpPr>
                <p:cNvPr id="11" name="Group 15"/>
                <p:cNvGrpSpPr/>
                <p:nvPr/>
              </p:nvGrpSpPr>
              <p:grpSpPr>
                <a:xfrm>
                  <a:off x="152400" y="3671400"/>
                  <a:ext cx="8880970" cy="2246400"/>
                  <a:chOff x="-1143000" y="3433465"/>
                  <a:chExt cx="8880970" cy="2246400"/>
                </a:xfrm>
              </p:grpSpPr>
              <p:grpSp>
                <p:nvGrpSpPr>
                  <p:cNvPr id="12" name="Group 25"/>
                  <p:cNvGrpSpPr/>
                  <p:nvPr/>
                </p:nvGrpSpPr>
                <p:grpSpPr>
                  <a:xfrm>
                    <a:off x="-1143000" y="3433465"/>
                    <a:ext cx="8880970" cy="2246400"/>
                    <a:chOff x="-1143000" y="3433465"/>
                    <a:chExt cx="8880970" cy="2246400"/>
                  </a:xfrm>
                </p:grpSpPr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>
                      <a:off x="3280200" y="3591865"/>
                      <a:ext cx="0" cy="2088000"/>
                    </a:xfrm>
                    <a:prstGeom prst="line">
                      <a:avLst/>
                    </a:prstGeom>
                    <a:ln w="317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stealth" w="lg" len="lg"/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 flipH="1" flipV="1">
                      <a:off x="-1143000" y="4724401"/>
                      <a:ext cx="8784000" cy="4464"/>
                    </a:xfrm>
                    <a:prstGeom prst="line">
                      <a:avLst/>
                    </a:prstGeom>
                    <a:ln w="317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stealth" w="lg" len="lg"/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7391400" y="4652665"/>
                      <a:ext cx="346570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CA" sz="2600" dirty="0" smtClean="0">
                          <a:latin typeface="Sylfaen" pitchFamily="18" charset="0"/>
                        </a:rPr>
                        <a:t>x</a:t>
                      </a:r>
                      <a:endParaRPr lang="en-CA" sz="2600" dirty="0"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2905986" y="3433465"/>
                      <a:ext cx="34336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CA" sz="2400" dirty="0" smtClean="0">
                          <a:latin typeface="Sylfaen" pitchFamily="18" charset="0"/>
                        </a:rPr>
                        <a:t>y</a:t>
                      </a:r>
                      <a:endParaRPr lang="en-CA" sz="2400" dirty="0">
                        <a:latin typeface="Sylfaen" pitchFamily="18" charset="0"/>
                      </a:endParaRPr>
                    </a:p>
                  </p:txBody>
                </p:sp>
              </p:grp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276600" y="4572000"/>
                    <a:ext cx="36740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CA" sz="2800" dirty="0" smtClean="0">
                        <a:latin typeface="Sylfaen" pitchFamily="18" charset="0"/>
                      </a:rPr>
                      <a:t>o</a:t>
                    </a:r>
                    <a:endParaRPr lang="en-CA" sz="2800" dirty="0">
                      <a:latin typeface="Sylfaen" pitchFamily="18" charset="0"/>
                    </a:endParaRPr>
                  </a:p>
                </p:txBody>
              </p:sp>
            </p:grp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581400" y="4981800"/>
                  <a:ext cx="0" cy="576000"/>
                </a:xfrm>
                <a:prstGeom prst="line">
                  <a:avLst/>
                </a:prstGeom>
                <a:ln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562600" y="4357200"/>
                  <a:ext cx="0" cy="609600"/>
                </a:xfrm>
                <a:prstGeom prst="line">
                  <a:avLst/>
                </a:prstGeom>
                <a:ln>
                  <a:headEnd type="oval" w="lg" len="lg"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Freeform 39"/>
                <p:cNvSpPr/>
                <p:nvPr/>
              </p:nvSpPr>
              <p:spPr>
                <a:xfrm>
                  <a:off x="2514600" y="4357201"/>
                  <a:ext cx="4114800" cy="1195210"/>
                </a:xfrm>
                <a:custGeom>
                  <a:avLst/>
                  <a:gdLst>
                    <a:gd name="connsiteX0" fmla="*/ 0 w 6119446"/>
                    <a:gd name="connsiteY0" fmla="*/ 1083213 h 2028093"/>
                    <a:gd name="connsiteX1" fmla="*/ 1448972 w 6119446"/>
                    <a:gd name="connsiteY1" fmla="*/ 2025748 h 2028093"/>
                    <a:gd name="connsiteX2" fmla="*/ 2982351 w 6119446"/>
                    <a:gd name="connsiteY2" fmla="*/ 1069145 h 2028093"/>
                    <a:gd name="connsiteX3" fmla="*/ 4459459 w 6119446"/>
                    <a:gd name="connsiteY3" fmla="*/ 0 h 2028093"/>
                    <a:gd name="connsiteX4" fmla="*/ 6119446 w 6119446"/>
                    <a:gd name="connsiteY4" fmla="*/ 1069145 h 2028093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102751 h 2050757"/>
                    <a:gd name="connsiteX1" fmla="*/ 1448972 w 6119446"/>
                    <a:gd name="connsiteY1" fmla="*/ 2045286 h 2050757"/>
                    <a:gd name="connsiteX2" fmla="*/ 2960077 w 6119446"/>
                    <a:gd name="connsiteY2" fmla="*/ 1069926 h 2050757"/>
                    <a:gd name="connsiteX3" fmla="*/ 4484077 w 6119446"/>
                    <a:gd name="connsiteY3" fmla="*/ 3126 h 2050757"/>
                    <a:gd name="connsiteX4" fmla="*/ 6119446 w 6119446"/>
                    <a:gd name="connsiteY4" fmla="*/ 1088683 h 205075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4840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5602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31169"/>
                    <a:gd name="connsiteY0" fmla="*/ 1069926 h 2060526"/>
                    <a:gd name="connsiteX1" fmla="*/ 1524000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060526"/>
                    <a:gd name="connsiteX1" fmla="*/ 1524001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114641"/>
                    <a:gd name="connsiteX1" fmla="*/ 1589562 w 6131169"/>
                    <a:gd name="connsiteY1" fmla="*/ 2114641 h 2114641"/>
                    <a:gd name="connsiteX2" fmla="*/ 2971800 w 6131169"/>
                    <a:gd name="connsiteY2" fmla="*/ 1069926 h 2114641"/>
                    <a:gd name="connsiteX3" fmla="*/ 4572000 w 6131169"/>
                    <a:gd name="connsiteY3" fmla="*/ 3126 h 2114641"/>
                    <a:gd name="connsiteX4" fmla="*/ 6131169 w 6131169"/>
                    <a:gd name="connsiteY4" fmla="*/ 1088683 h 2114641"/>
                    <a:gd name="connsiteX0" fmla="*/ 0 w 6131169"/>
                    <a:gd name="connsiteY0" fmla="*/ 1068901 h 2113616"/>
                    <a:gd name="connsiteX1" fmla="*/ 1589562 w 6131169"/>
                    <a:gd name="connsiteY1" fmla="*/ 2113616 h 2113616"/>
                    <a:gd name="connsiteX2" fmla="*/ 2971800 w 6131169"/>
                    <a:gd name="connsiteY2" fmla="*/ 1068901 h 2113616"/>
                    <a:gd name="connsiteX3" fmla="*/ 4572000 w 6131169"/>
                    <a:gd name="connsiteY3" fmla="*/ 2101 h 2113616"/>
                    <a:gd name="connsiteX4" fmla="*/ 6131169 w 6131169"/>
                    <a:gd name="connsiteY4" fmla="*/ 1056296 h 2113616"/>
                    <a:gd name="connsiteX0" fmla="*/ 0 w 6131169"/>
                    <a:gd name="connsiteY0" fmla="*/ 1066801 h 2113616"/>
                    <a:gd name="connsiteX1" fmla="*/ 1589562 w 6131169"/>
                    <a:gd name="connsiteY1" fmla="*/ 2111516 h 2113616"/>
                    <a:gd name="connsiteX2" fmla="*/ 3065585 w 6131169"/>
                    <a:gd name="connsiteY2" fmla="*/ 1054195 h 2113616"/>
                    <a:gd name="connsiteX3" fmla="*/ 4572000 w 6131169"/>
                    <a:gd name="connsiteY3" fmla="*/ 1 h 2113616"/>
                    <a:gd name="connsiteX4" fmla="*/ 6131169 w 6131169"/>
                    <a:gd name="connsiteY4" fmla="*/ 1054196 h 2113616"/>
                    <a:gd name="connsiteX0" fmla="*/ 0 w 6131169"/>
                    <a:gd name="connsiteY0" fmla="*/ 1026215 h 2073032"/>
                    <a:gd name="connsiteX1" fmla="*/ 1589562 w 6131169"/>
                    <a:gd name="connsiteY1" fmla="*/ 2070930 h 2073032"/>
                    <a:gd name="connsiteX2" fmla="*/ 3065585 w 6131169"/>
                    <a:gd name="connsiteY2" fmla="*/ 1013609 h 2073032"/>
                    <a:gd name="connsiteX3" fmla="*/ 4541607 w 6131169"/>
                    <a:gd name="connsiteY3" fmla="*/ 0 h 2073032"/>
                    <a:gd name="connsiteX4" fmla="*/ 6131169 w 6131169"/>
                    <a:gd name="connsiteY4" fmla="*/ 1013610 h 2073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1169" h="2073032">
                      <a:moveTo>
                        <a:pt x="0" y="1026215"/>
                      </a:moveTo>
                      <a:cubicBezTo>
                        <a:pt x="475957" y="1498655"/>
                        <a:pt x="1078631" y="2073031"/>
                        <a:pt x="1589562" y="2070930"/>
                      </a:cubicBezTo>
                      <a:cubicBezTo>
                        <a:pt x="2100493" y="2068829"/>
                        <a:pt x="2601351" y="1459086"/>
                        <a:pt x="3065585" y="1013609"/>
                      </a:cubicBezTo>
                      <a:cubicBezTo>
                        <a:pt x="3520441" y="577510"/>
                        <a:pt x="4030676" y="0"/>
                        <a:pt x="4541607" y="0"/>
                      </a:cubicBezTo>
                      <a:cubicBezTo>
                        <a:pt x="5052538" y="0"/>
                        <a:pt x="5371514" y="341877"/>
                        <a:pt x="6131169" y="1013610"/>
                      </a:cubicBezTo>
                    </a:path>
                  </a:pathLst>
                </a:custGeom>
                <a:ln w="50800">
                  <a:solidFill>
                    <a:srgbClr val="F600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graphicFrame>
              <p:nvGraphicFramePr>
                <p:cNvPr id="41998" name="Object 14"/>
                <p:cNvGraphicFramePr>
                  <a:graphicFrameLocks noChangeAspect="1"/>
                </p:cNvGraphicFramePr>
                <p:nvPr/>
              </p:nvGraphicFramePr>
              <p:xfrm>
                <a:off x="2133600" y="5087450"/>
                <a:ext cx="471488" cy="2603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27" name="Equation" r:id="rId5" imgW="253800" imgH="139680" progId="">
                        <p:embed/>
                      </p:oleObj>
                    </mc:Choice>
                    <mc:Fallback>
                      <p:oleObj name="Equation" r:id="rId5" imgW="253800" imgH="139680" progId="">
                        <p:embed/>
                        <p:pic>
                          <p:nvPicPr>
                            <p:cNvPr id="0" name="Picture 1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33600" y="5087450"/>
                              <a:ext cx="471488" cy="2603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54" name="Straight Connector 53"/>
                <p:cNvCxnSpPr/>
                <p:nvPr/>
              </p:nvCxnSpPr>
              <p:spPr>
                <a:xfrm>
                  <a:off x="7696200" y="4981800"/>
                  <a:ext cx="0" cy="576000"/>
                </a:xfrm>
                <a:prstGeom prst="line">
                  <a:avLst/>
                </a:prstGeom>
                <a:ln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447800" y="4357200"/>
                  <a:ext cx="0" cy="609600"/>
                </a:xfrm>
                <a:prstGeom prst="line">
                  <a:avLst/>
                </a:prstGeom>
                <a:ln>
                  <a:head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42000" name="Object 16"/>
                <p:cNvGraphicFramePr>
                  <a:graphicFrameLocks noChangeAspect="1"/>
                </p:cNvGraphicFramePr>
                <p:nvPr/>
              </p:nvGraphicFramePr>
              <p:xfrm>
                <a:off x="5410200" y="4966800"/>
                <a:ext cx="280988" cy="6096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28" name="Equation" r:id="rId7" imgW="164880" imgH="393480" progId="">
                        <p:embed/>
                      </p:oleObj>
                    </mc:Choice>
                    <mc:Fallback>
                      <p:oleObj name="Equation" r:id="rId7" imgW="164880" imgH="393480" progId="">
                        <p:embed/>
                        <p:pic>
                          <p:nvPicPr>
                            <p:cNvPr id="0" name="Picture 1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410200" y="4966800"/>
                              <a:ext cx="280988" cy="6096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1" name="Object 17"/>
                <p:cNvGraphicFramePr>
                  <a:graphicFrameLocks noChangeAspect="1"/>
                </p:cNvGraphicFramePr>
                <p:nvPr/>
              </p:nvGraphicFramePr>
              <p:xfrm>
                <a:off x="3276600" y="4290525"/>
                <a:ext cx="479425" cy="6000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29" name="Equation" r:id="rId9" imgW="279360" imgH="393480" progId="">
                        <p:embed/>
                      </p:oleObj>
                    </mc:Choice>
                    <mc:Fallback>
                      <p:oleObj name="Equation" r:id="rId9" imgW="279360" imgH="393480" progId="">
                        <p:embed/>
                        <p:pic>
                          <p:nvPicPr>
                            <p:cNvPr id="0" name="Picture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76600" y="4290525"/>
                              <a:ext cx="479425" cy="6000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2" name="Object 18"/>
                <p:cNvGraphicFramePr>
                  <a:graphicFrameLocks noChangeAspect="1"/>
                </p:cNvGraphicFramePr>
                <p:nvPr/>
              </p:nvGraphicFramePr>
              <p:xfrm>
                <a:off x="1012825" y="4966800"/>
                <a:ext cx="587375" cy="6000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30" name="Equation" r:id="rId11" imgW="342720" imgH="393480" progId="">
                        <p:embed/>
                      </p:oleObj>
                    </mc:Choice>
                    <mc:Fallback>
                      <p:oleObj name="Equation" r:id="rId11" imgW="342720" imgH="393480" progId="">
                        <p:embed/>
                        <p:pic>
                          <p:nvPicPr>
                            <p:cNvPr id="0" name="Picture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12825" y="4966800"/>
                              <a:ext cx="587375" cy="6000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3" name="Object 19"/>
                <p:cNvGraphicFramePr>
                  <a:graphicFrameLocks noChangeAspect="1"/>
                </p:cNvGraphicFramePr>
                <p:nvPr/>
              </p:nvGraphicFramePr>
              <p:xfrm>
                <a:off x="7510462" y="4357199"/>
                <a:ext cx="414338" cy="6096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31" name="Equation" r:id="rId13" imgW="241200" imgH="393480" progId="">
                        <p:embed/>
                      </p:oleObj>
                    </mc:Choice>
                    <mc:Fallback>
                      <p:oleObj name="Equation" r:id="rId13" imgW="241200" imgH="393480" progId="">
                        <p:embed/>
                        <p:pic>
                          <p:nvPicPr>
                            <p:cNvPr id="0" name="Picture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10462" y="4357199"/>
                              <a:ext cx="414338" cy="609601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4" name="Object 20"/>
                <p:cNvGraphicFramePr>
                  <a:graphicFrameLocks noChangeAspect="1"/>
                </p:cNvGraphicFramePr>
                <p:nvPr/>
              </p:nvGraphicFramePr>
              <p:xfrm>
                <a:off x="220663" y="5008075"/>
                <a:ext cx="465137" cy="28508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32" name="Equation" r:id="rId15" imgW="330120" imgH="177480" progId="">
                        <p:embed/>
                      </p:oleObj>
                    </mc:Choice>
                    <mc:Fallback>
                      <p:oleObj name="Equation" r:id="rId15" imgW="330120" imgH="177480" progId="">
                        <p:embed/>
                        <p:pic>
                          <p:nvPicPr>
                            <p:cNvPr id="0" name="Picture 2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0663" y="5008075"/>
                              <a:ext cx="465137" cy="28508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5" name="Object 21"/>
                <p:cNvGraphicFramePr>
                  <a:graphicFrameLocks noChangeAspect="1"/>
                </p:cNvGraphicFramePr>
                <p:nvPr/>
              </p:nvGraphicFramePr>
              <p:xfrm>
                <a:off x="8445500" y="4604850"/>
                <a:ext cx="322263" cy="285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33" name="Equation" r:id="rId17" imgW="228600" imgH="177480" progId="">
                        <p:embed/>
                      </p:oleObj>
                    </mc:Choice>
                    <mc:Fallback>
                      <p:oleObj name="Equation" r:id="rId17" imgW="228600" imgH="177480" progId="">
                        <p:embed/>
                        <p:pic>
                          <p:nvPicPr>
                            <p:cNvPr id="0" name="Picture 2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445500" y="4604850"/>
                              <a:ext cx="322263" cy="2857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3" name="Freeform 62"/>
                <p:cNvSpPr/>
                <p:nvPr/>
              </p:nvSpPr>
              <p:spPr>
                <a:xfrm>
                  <a:off x="6629400" y="4357199"/>
                  <a:ext cx="4114800" cy="1195209"/>
                </a:xfrm>
                <a:custGeom>
                  <a:avLst/>
                  <a:gdLst>
                    <a:gd name="connsiteX0" fmla="*/ 0 w 6119446"/>
                    <a:gd name="connsiteY0" fmla="*/ 1083213 h 2028093"/>
                    <a:gd name="connsiteX1" fmla="*/ 1448972 w 6119446"/>
                    <a:gd name="connsiteY1" fmla="*/ 2025748 h 2028093"/>
                    <a:gd name="connsiteX2" fmla="*/ 2982351 w 6119446"/>
                    <a:gd name="connsiteY2" fmla="*/ 1069145 h 2028093"/>
                    <a:gd name="connsiteX3" fmla="*/ 4459459 w 6119446"/>
                    <a:gd name="connsiteY3" fmla="*/ 0 h 2028093"/>
                    <a:gd name="connsiteX4" fmla="*/ 6119446 w 6119446"/>
                    <a:gd name="connsiteY4" fmla="*/ 1069145 h 2028093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102751 h 2050757"/>
                    <a:gd name="connsiteX1" fmla="*/ 1448972 w 6119446"/>
                    <a:gd name="connsiteY1" fmla="*/ 2045286 h 2050757"/>
                    <a:gd name="connsiteX2" fmla="*/ 2960077 w 6119446"/>
                    <a:gd name="connsiteY2" fmla="*/ 1069926 h 2050757"/>
                    <a:gd name="connsiteX3" fmla="*/ 4484077 w 6119446"/>
                    <a:gd name="connsiteY3" fmla="*/ 3126 h 2050757"/>
                    <a:gd name="connsiteX4" fmla="*/ 6119446 w 6119446"/>
                    <a:gd name="connsiteY4" fmla="*/ 1088683 h 205075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4840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5602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31169"/>
                    <a:gd name="connsiteY0" fmla="*/ 1069926 h 2060526"/>
                    <a:gd name="connsiteX1" fmla="*/ 1524000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060526"/>
                    <a:gd name="connsiteX1" fmla="*/ 1524001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114641"/>
                    <a:gd name="connsiteX1" fmla="*/ 1589562 w 6131169"/>
                    <a:gd name="connsiteY1" fmla="*/ 2114641 h 2114641"/>
                    <a:gd name="connsiteX2" fmla="*/ 2971800 w 6131169"/>
                    <a:gd name="connsiteY2" fmla="*/ 1069926 h 2114641"/>
                    <a:gd name="connsiteX3" fmla="*/ 4572000 w 6131169"/>
                    <a:gd name="connsiteY3" fmla="*/ 3126 h 2114641"/>
                    <a:gd name="connsiteX4" fmla="*/ 6131169 w 6131169"/>
                    <a:gd name="connsiteY4" fmla="*/ 1088683 h 2114641"/>
                    <a:gd name="connsiteX0" fmla="*/ 0 w 6131169"/>
                    <a:gd name="connsiteY0" fmla="*/ 1068901 h 2113616"/>
                    <a:gd name="connsiteX1" fmla="*/ 1589562 w 6131169"/>
                    <a:gd name="connsiteY1" fmla="*/ 2113616 h 2113616"/>
                    <a:gd name="connsiteX2" fmla="*/ 2971800 w 6131169"/>
                    <a:gd name="connsiteY2" fmla="*/ 1068901 h 2113616"/>
                    <a:gd name="connsiteX3" fmla="*/ 4572000 w 6131169"/>
                    <a:gd name="connsiteY3" fmla="*/ 2101 h 2113616"/>
                    <a:gd name="connsiteX4" fmla="*/ 6131169 w 6131169"/>
                    <a:gd name="connsiteY4" fmla="*/ 1056296 h 2113616"/>
                    <a:gd name="connsiteX0" fmla="*/ 0 w 6131169"/>
                    <a:gd name="connsiteY0" fmla="*/ 1066801 h 2113616"/>
                    <a:gd name="connsiteX1" fmla="*/ 1589562 w 6131169"/>
                    <a:gd name="connsiteY1" fmla="*/ 2111516 h 2113616"/>
                    <a:gd name="connsiteX2" fmla="*/ 3065585 w 6131169"/>
                    <a:gd name="connsiteY2" fmla="*/ 1054195 h 2113616"/>
                    <a:gd name="connsiteX3" fmla="*/ 4572000 w 6131169"/>
                    <a:gd name="connsiteY3" fmla="*/ 1 h 2113616"/>
                    <a:gd name="connsiteX4" fmla="*/ 6131169 w 6131169"/>
                    <a:gd name="connsiteY4" fmla="*/ 1054196 h 2113616"/>
                    <a:gd name="connsiteX0" fmla="*/ 0 w 6131169"/>
                    <a:gd name="connsiteY0" fmla="*/ 1026215 h 2073032"/>
                    <a:gd name="connsiteX1" fmla="*/ 1589562 w 6131169"/>
                    <a:gd name="connsiteY1" fmla="*/ 2070930 h 2073032"/>
                    <a:gd name="connsiteX2" fmla="*/ 3065585 w 6131169"/>
                    <a:gd name="connsiteY2" fmla="*/ 1013609 h 2073032"/>
                    <a:gd name="connsiteX3" fmla="*/ 4541607 w 6131169"/>
                    <a:gd name="connsiteY3" fmla="*/ 0 h 2073032"/>
                    <a:gd name="connsiteX4" fmla="*/ 6131169 w 6131169"/>
                    <a:gd name="connsiteY4" fmla="*/ 1013610 h 2073032"/>
                    <a:gd name="connsiteX0" fmla="*/ 0 w 6131169"/>
                    <a:gd name="connsiteY0" fmla="*/ 1026215 h 2073030"/>
                    <a:gd name="connsiteX1" fmla="*/ 1589562 w 6131169"/>
                    <a:gd name="connsiteY1" fmla="*/ 2070930 h 2073030"/>
                    <a:gd name="connsiteX2" fmla="*/ 3065585 w 6131169"/>
                    <a:gd name="connsiteY2" fmla="*/ 1013609 h 2073030"/>
                    <a:gd name="connsiteX3" fmla="*/ 4541607 w 6131169"/>
                    <a:gd name="connsiteY3" fmla="*/ 0 h 2073030"/>
                    <a:gd name="connsiteX4" fmla="*/ 6131169 w 6131169"/>
                    <a:gd name="connsiteY4" fmla="*/ 1013610 h 20730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1169" h="2073030">
                      <a:moveTo>
                        <a:pt x="0" y="1026215"/>
                      </a:moveTo>
                      <a:cubicBezTo>
                        <a:pt x="475957" y="1498655"/>
                        <a:pt x="1078631" y="2073031"/>
                        <a:pt x="1589562" y="2070930"/>
                      </a:cubicBezTo>
                      <a:cubicBezTo>
                        <a:pt x="2100493" y="2068829"/>
                        <a:pt x="2601351" y="1459086"/>
                        <a:pt x="3065585" y="1013609"/>
                      </a:cubicBezTo>
                      <a:cubicBezTo>
                        <a:pt x="3520441" y="577510"/>
                        <a:pt x="4030676" y="0"/>
                        <a:pt x="4541607" y="0"/>
                      </a:cubicBezTo>
                      <a:cubicBezTo>
                        <a:pt x="5052538" y="0"/>
                        <a:pt x="5371514" y="341877"/>
                        <a:pt x="6131169" y="1013610"/>
                      </a:cubicBezTo>
                    </a:path>
                  </a:pathLst>
                </a:custGeom>
                <a:ln w="50800">
                  <a:solidFill>
                    <a:srgbClr val="F600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-1600200" y="4357200"/>
                  <a:ext cx="4114800" cy="1195210"/>
                </a:xfrm>
                <a:custGeom>
                  <a:avLst/>
                  <a:gdLst>
                    <a:gd name="connsiteX0" fmla="*/ 0 w 6119446"/>
                    <a:gd name="connsiteY0" fmla="*/ 1083213 h 2028093"/>
                    <a:gd name="connsiteX1" fmla="*/ 1448972 w 6119446"/>
                    <a:gd name="connsiteY1" fmla="*/ 2025748 h 2028093"/>
                    <a:gd name="connsiteX2" fmla="*/ 2982351 w 6119446"/>
                    <a:gd name="connsiteY2" fmla="*/ 1069145 h 2028093"/>
                    <a:gd name="connsiteX3" fmla="*/ 4459459 w 6119446"/>
                    <a:gd name="connsiteY3" fmla="*/ 0 h 2028093"/>
                    <a:gd name="connsiteX4" fmla="*/ 6119446 w 6119446"/>
                    <a:gd name="connsiteY4" fmla="*/ 1069145 h 2028093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102751 h 2050757"/>
                    <a:gd name="connsiteX1" fmla="*/ 1448972 w 6119446"/>
                    <a:gd name="connsiteY1" fmla="*/ 2045286 h 2050757"/>
                    <a:gd name="connsiteX2" fmla="*/ 2960077 w 6119446"/>
                    <a:gd name="connsiteY2" fmla="*/ 1069926 h 2050757"/>
                    <a:gd name="connsiteX3" fmla="*/ 4484077 w 6119446"/>
                    <a:gd name="connsiteY3" fmla="*/ 3126 h 2050757"/>
                    <a:gd name="connsiteX4" fmla="*/ 6119446 w 6119446"/>
                    <a:gd name="connsiteY4" fmla="*/ 1088683 h 205075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4840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5602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31169"/>
                    <a:gd name="connsiteY0" fmla="*/ 1069926 h 2060526"/>
                    <a:gd name="connsiteX1" fmla="*/ 1524000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060526"/>
                    <a:gd name="connsiteX1" fmla="*/ 1524001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114641"/>
                    <a:gd name="connsiteX1" fmla="*/ 1589562 w 6131169"/>
                    <a:gd name="connsiteY1" fmla="*/ 2114641 h 2114641"/>
                    <a:gd name="connsiteX2" fmla="*/ 2971800 w 6131169"/>
                    <a:gd name="connsiteY2" fmla="*/ 1069926 h 2114641"/>
                    <a:gd name="connsiteX3" fmla="*/ 4572000 w 6131169"/>
                    <a:gd name="connsiteY3" fmla="*/ 3126 h 2114641"/>
                    <a:gd name="connsiteX4" fmla="*/ 6131169 w 6131169"/>
                    <a:gd name="connsiteY4" fmla="*/ 1088683 h 2114641"/>
                    <a:gd name="connsiteX0" fmla="*/ 0 w 6131169"/>
                    <a:gd name="connsiteY0" fmla="*/ 1068901 h 2113616"/>
                    <a:gd name="connsiteX1" fmla="*/ 1589562 w 6131169"/>
                    <a:gd name="connsiteY1" fmla="*/ 2113616 h 2113616"/>
                    <a:gd name="connsiteX2" fmla="*/ 2971800 w 6131169"/>
                    <a:gd name="connsiteY2" fmla="*/ 1068901 h 2113616"/>
                    <a:gd name="connsiteX3" fmla="*/ 4572000 w 6131169"/>
                    <a:gd name="connsiteY3" fmla="*/ 2101 h 2113616"/>
                    <a:gd name="connsiteX4" fmla="*/ 6131169 w 6131169"/>
                    <a:gd name="connsiteY4" fmla="*/ 1056296 h 2113616"/>
                    <a:gd name="connsiteX0" fmla="*/ 0 w 6131169"/>
                    <a:gd name="connsiteY0" fmla="*/ 1066801 h 2113616"/>
                    <a:gd name="connsiteX1" fmla="*/ 1589562 w 6131169"/>
                    <a:gd name="connsiteY1" fmla="*/ 2111516 h 2113616"/>
                    <a:gd name="connsiteX2" fmla="*/ 3065585 w 6131169"/>
                    <a:gd name="connsiteY2" fmla="*/ 1054195 h 2113616"/>
                    <a:gd name="connsiteX3" fmla="*/ 4572000 w 6131169"/>
                    <a:gd name="connsiteY3" fmla="*/ 1 h 2113616"/>
                    <a:gd name="connsiteX4" fmla="*/ 6131169 w 6131169"/>
                    <a:gd name="connsiteY4" fmla="*/ 1054196 h 2113616"/>
                    <a:gd name="connsiteX0" fmla="*/ 0 w 6131169"/>
                    <a:gd name="connsiteY0" fmla="*/ 1026215 h 2073032"/>
                    <a:gd name="connsiteX1" fmla="*/ 1589562 w 6131169"/>
                    <a:gd name="connsiteY1" fmla="*/ 2070930 h 2073032"/>
                    <a:gd name="connsiteX2" fmla="*/ 3065585 w 6131169"/>
                    <a:gd name="connsiteY2" fmla="*/ 1013609 h 2073032"/>
                    <a:gd name="connsiteX3" fmla="*/ 4541607 w 6131169"/>
                    <a:gd name="connsiteY3" fmla="*/ 0 h 2073032"/>
                    <a:gd name="connsiteX4" fmla="*/ 6131169 w 6131169"/>
                    <a:gd name="connsiteY4" fmla="*/ 1013610 h 2073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1169" h="2073032">
                      <a:moveTo>
                        <a:pt x="0" y="1026215"/>
                      </a:moveTo>
                      <a:cubicBezTo>
                        <a:pt x="475957" y="1498655"/>
                        <a:pt x="1078631" y="2073031"/>
                        <a:pt x="1589562" y="2070930"/>
                      </a:cubicBezTo>
                      <a:cubicBezTo>
                        <a:pt x="2100493" y="2068829"/>
                        <a:pt x="2601351" y="1459086"/>
                        <a:pt x="3065585" y="1013609"/>
                      </a:cubicBezTo>
                      <a:cubicBezTo>
                        <a:pt x="3520441" y="577510"/>
                        <a:pt x="4030676" y="0"/>
                        <a:pt x="4541607" y="0"/>
                      </a:cubicBezTo>
                      <a:cubicBezTo>
                        <a:pt x="5052538" y="0"/>
                        <a:pt x="5371514" y="341877"/>
                        <a:pt x="6131169" y="1013610"/>
                      </a:cubicBezTo>
                    </a:path>
                  </a:pathLst>
                </a:custGeom>
                <a:ln w="50800">
                  <a:solidFill>
                    <a:srgbClr val="F600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518000" y="49098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2466000" y="49098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6588000" y="49170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96000" y="49098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8586000" y="4896000"/>
                <a:ext cx="108000" cy="108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161" name="TextBox 160"/>
          <p:cNvSpPr txBox="1"/>
          <p:nvPr/>
        </p:nvSpPr>
        <p:spPr>
          <a:xfrm>
            <a:off x="288000" y="2438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1.</a:t>
            </a:r>
            <a:r>
              <a:rPr lang="en-CA" sz="2400" b="1" i="1" dirty="0" smtClean="0">
                <a:ln>
                  <a:solidFill>
                    <a:srgbClr val="0078D2"/>
                  </a:solidFill>
                </a:ln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en-CA" sz="2400" i="1" dirty="0" err="1" smtClean="0">
                <a:latin typeface="Sylfaen" pitchFamily="18" charset="0"/>
              </a:rPr>
              <a:t>Որոշման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i="1" dirty="0" err="1" smtClean="0">
                <a:latin typeface="Sylfaen" pitchFamily="18" charset="0"/>
              </a:rPr>
              <a:t>տիրույթը</a:t>
            </a:r>
            <a:r>
              <a:rPr lang="en-CA" sz="2400" dirty="0" smtClean="0">
                <a:latin typeface="Sylfaen" pitchFamily="18" charset="0"/>
              </a:rPr>
              <a:t>՝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85800" y="304353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err="1" smtClean="0">
                <a:latin typeface="Sylfaen" pitchFamily="18" charset="0"/>
              </a:rPr>
              <a:t>արժեքների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i="1" dirty="0" err="1" smtClean="0">
                <a:latin typeface="Sylfaen" pitchFamily="18" charset="0"/>
              </a:rPr>
              <a:t>բազմությունը</a:t>
            </a:r>
            <a:r>
              <a:rPr lang="en-CA" sz="2400" i="1" dirty="0" smtClean="0">
                <a:latin typeface="Sylfaen" pitchFamily="18" charset="0"/>
              </a:rPr>
              <a:t>՝</a:t>
            </a:r>
            <a:endParaRPr lang="en-CA" sz="2400" i="1" dirty="0">
              <a:latin typeface="Sylfae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410200" y="2438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056000" y="3096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:</a:t>
            </a:r>
            <a:endParaRPr lang="en-CA" sz="2800" dirty="0">
              <a:latin typeface="Sylfaen" pitchFamily="18" charset="0"/>
            </a:endParaRPr>
          </a:p>
        </p:txBody>
      </p:sp>
      <p:pic>
        <p:nvPicPr>
          <p:cNvPr id="165" name="Picture 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733800" y="2471584"/>
            <a:ext cx="1747408" cy="469616"/>
          </a:xfrm>
          <a:prstGeom prst="rect">
            <a:avLst/>
          </a:prstGeom>
          <a:noFill/>
        </p:spPr>
      </p:pic>
      <p:pic>
        <p:nvPicPr>
          <p:cNvPr id="166" name="Picture 3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724399" y="3060000"/>
            <a:ext cx="2438401" cy="533400"/>
          </a:xfrm>
          <a:prstGeom prst="rect">
            <a:avLst/>
          </a:prstGeom>
          <a:noFill/>
        </p:spPr>
      </p:pic>
      <p:sp>
        <p:nvSpPr>
          <p:cNvPr id="167" name="TextBox 166"/>
          <p:cNvSpPr txBox="1"/>
          <p:nvPr/>
        </p:nvSpPr>
        <p:spPr>
          <a:xfrm>
            <a:off x="288000" y="3537466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2.</a:t>
            </a:r>
            <a:r>
              <a:rPr lang="en-CA" sz="2400" b="1" i="1" dirty="0" smtClean="0">
                <a:ln>
                  <a:solidFill>
                    <a:srgbClr val="0078D2"/>
                  </a:solidFill>
                </a:ln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en-CA" sz="2400" i="1" dirty="0" err="1" smtClean="0">
                <a:latin typeface="Sylfaen" pitchFamily="18" charset="0"/>
              </a:rPr>
              <a:t>Սինուսը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b="1" i="1" smtClean="0">
                <a:uFill>
                  <a:solidFill>
                    <a:srgbClr val="FF2F97"/>
                  </a:solidFill>
                </a:uFill>
                <a:latin typeface="Sylfaen" pitchFamily="18" charset="0"/>
              </a:rPr>
              <a:t>կենտ</a:t>
            </a:r>
            <a:r>
              <a:rPr lang="en-CA" sz="2400" i="1" smtClean="0">
                <a:uFill>
                  <a:solidFill>
                    <a:srgbClr val="FF2F97"/>
                  </a:solidFill>
                </a:uFill>
                <a:latin typeface="Sylfaen" pitchFamily="18" charset="0"/>
              </a:rPr>
              <a:t>   </a:t>
            </a:r>
            <a:r>
              <a:rPr lang="en-CA" sz="2400" i="1" dirty="0" smtClean="0">
                <a:uFill>
                  <a:solidFill>
                    <a:srgbClr val="FF2F97"/>
                  </a:solidFill>
                </a:uFill>
                <a:latin typeface="Sylfaen" pitchFamily="18" charset="0"/>
              </a:rPr>
              <a:t>և</a:t>
            </a:r>
            <a:r>
              <a:rPr lang="en-CA" sz="2400" b="1" i="1" dirty="0" smtClean="0">
                <a:uFill>
                  <a:solidFill>
                    <a:srgbClr val="FF2F97"/>
                  </a:solidFill>
                </a:uFill>
                <a:latin typeface="Sylfaen" pitchFamily="18" charset="0"/>
              </a:rPr>
              <a:t> </a:t>
            </a:r>
            <a:r>
              <a:rPr lang="en-CA" sz="2400" i="1" dirty="0" smtClean="0">
                <a:latin typeface="Sylfaen" pitchFamily="18" charset="0"/>
              </a:rPr>
              <a:t> </a:t>
            </a:r>
            <a:r>
              <a:rPr lang="en-CA" sz="2400" dirty="0" smtClean="0">
                <a:latin typeface="Sylfaen" pitchFamily="18" charset="0"/>
              </a:rPr>
              <a:t>   </a:t>
            </a:r>
            <a:endParaRPr lang="en-CA" sz="2400" dirty="0">
              <a:latin typeface="Sylfaen" pitchFamily="18" charset="0"/>
            </a:endParaRPr>
          </a:p>
        </p:txBody>
      </p:sp>
      <p:grpSp>
        <p:nvGrpSpPr>
          <p:cNvPr id="168" name="Group 316"/>
          <p:cNvGrpSpPr/>
          <p:nvPr/>
        </p:nvGrpSpPr>
        <p:grpSpPr>
          <a:xfrm>
            <a:off x="3276600" y="3564000"/>
            <a:ext cx="4724400" cy="461665"/>
            <a:chOff x="5105400" y="4069599"/>
            <a:chExt cx="4724400" cy="461665"/>
          </a:xfrm>
        </p:grpSpPr>
        <p:graphicFrame>
          <p:nvGraphicFramePr>
            <p:cNvPr id="169" name="Object 168"/>
            <p:cNvGraphicFramePr>
              <a:graphicFrameLocks noChangeAspect="1"/>
            </p:cNvGraphicFramePr>
            <p:nvPr/>
          </p:nvGraphicFramePr>
          <p:xfrm>
            <a:off x="5105400" y="4107934"/>
            <a:ext cx="3810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34" name="Equation" r:id="rId21" imgW="228600" imgH="177480" progId="">
                    <p:embed/>
                  </p:oleObj>
                </mc:Choice>
                <mc:Fallback>
                  <p:oleObj name="Equation" r:id="rId21" imgW="228600" imgH="177480" progId="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4107934"/>
                          <a:ext cx="3810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0" name="TextBox 169"/>
            <p:cNvSpPr txBox="1"/>
            <p:nvPr/>
          </p:nvSpPr>
          <p:spPr>
            <a:xfrm>
              <a:off x="5410200" y="4069599"/>
              <a:ext cx="441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400" dirty="0" smtClean="0">
                  <a:latin typeface="Sylfaen" pitchFamily="18" charset="0"/>
                </a:rPr>
                <a:t>-</a:t>
              </a:r>
              <a:r>
                <a:rPr lang="en-CA" sz="2400" b="1" i="1" dirty="0" err="1" smtClean="0">
                  <a:latin typeface="Sylfaen" pitchFamily="18" charset="0"/>
                </a:rPr>
                <a:t>պարբերական</a:t>
              </a:r>
              <a:r>
                <a:rPr lang="en-CA" sz="2400" b="1" i="1" dirty="0" smtClean="0">
                  <a:latin typeface="Sylfaen" pitchFamily="18" charset="0"/>
                </a:rPr>
                <a:t>  </a:t>
              </a:r>
              <a:r>
                <a:rPr lang="en-CA" sz="2400" i="1" dirty="0" err="1" smtClean="0">
                  <a:latin typeface="Sylfaen" pitchFamily="18" charset="0"/>
                </a:rPr>
                <a:t>ֆունկցիա</a:t>
              </a:r>
              <a:r>
                <a:rPr lang="en-CA" sz="2400" i="1" dirty="0" smtClean="0">
                  <a:latin typeface="Sylfaen" pitchFamily="18" charset="0"/>
                </a:rPr>
                <a:t> է</a:t>
              </a:r>
              <a:r>
                <a:rPr lang="en-CA" sz="2400" b="1" i="1" dirty="0" smtClean="0">
                  <a:latin typeface="Sylfaen" pitchFamily="18" charset="0"/>
                </a:rPr>
                <a:t>:</a:t>
              </a:r>
              <a:r>
                <a:rPr lang="en-CA" sz="2400" b="1" dirty="0" smtClean="0">
                  <a:latin typeface="Sylfaen" pitchFamily="18" charset="0"/>
                </a:rPr>
                <a:t> </a:t>
              </a:r>
              <a:endParaRPr lang="en-CA" sz="2400" b="1" dirty="0">
                <a:latin typeface="Sylfaen" pitchFamily="18" charset="0"/>
              </a:endParaRPr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2152200" y="42627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Sylfaen" pitchFamily="18" charset="0"/>
              </a:rPr>
              <a:t>,  </a:t>
            </a:r>
            <a:r>
              <a:rPr lang="en-CA" sz="2400" i="1" dirty="0" err="1" smtClean="0">
                <a:latin typeface="Sylfaen" pitchFamily="18" charset="0"/>
              </a:rPr>
              <a:t>երբ</a:t>
            </a:r>
            <a:r>
              <a:rPr lang="en-CA" sz="2400" dirty="0" smtClean="0">
                <a:latin typeface="Sylfaen" pitchFamily="18" charset="0"/>
              </a:rPr>
              <a:t> 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47200" y="4267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3.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28600" y="5024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4.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057400" y="5029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Sylfaen" pitchFamily="18" charset="0"/>
              </a:rPr>
              <a:t>,  </a:t>
            </a:r>
            <a:r>
              <a:rPr lang="en-CA" sz="2400" i="1" dirty="0" err="1" smtClean="0">
                <a:latin typeface="Sylfaen" pitchFamily="18" charset="0"/>
              </a:rPr>
              <a:t>երբ</a:t>
            </a:r>
            <a:r>
              <a:rPr lang="en-CA" sz="2400" i="1" dirty="0" smtClean="0">
                <a:latin typeface="Sylfaen" pitchFamily="18" charset="0"/>
              </a:rPr>
              <a:t>  </a:t>
            </a:r>
            <a:endParaRPr lang="en-CA" sz="2400" i="1" dirty="0">
              <a:latin typeface="Sylfae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057400" y="586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Sylfaen" pitchFamily="18" charset="0"/>
              </a:rPr>
              <a:t>,  </a:t>
            </a:r>
            <a:r>
              <a:rPr lang="en-CA" sz="2400" i="1" dirty="0" err="1" smtClean="0">
                <a:latin typeface="Sylfaen" pitchFamily="18" charset="0"/>
              </a:rPr>
              <a:t>երբ</a:t>
            </a:r>
            <a:r>
              <a:rPr lang="en-CA" sz="2400" i="1" dirty="0" smtClean="0">
                <a:latin typeface="Sylfaen" pitchFamily="18" charset="0"/>
              </a:rPr>
              <a:t>  </a:t>
            </a:r>
            <a:endParaRPr lang="en-CA" sz="2400" i="1" dirty="0">
              <a:latin typeface="Sylfaen" pitchFamily="18" charset="0"/>
            </a:endParaRPr>
          </a:p>
        </p:txBody>
      </p:sp>
      <p:pic>
        <p:nvPicPr>
          <p:cNvPr id="176" name="Picture 9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780600" y="4267199"/>
            <a:ext cx="1447799" cy="478887"/>
          </a:xfrm>
          <a:prstGeom prst="rect">
            <a:avLst/>
          </a:prstGeom>
          <a:noFill/>
        </p:spPr>
      </p:pic>
      <p:pic>
        <p:nvPicPr>
          <p:cNvPr id="177" name="Picture 12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142800" y="4267200"/>
            <a:ext cx="1219200" cy="484226"/>
          </a:xfrm>
          <a:prstGeom prst="rect">
            <a:avLst/>
          </a:prstGeom>
          <a:noFill/>
        </p:spPr>
      </p:pic>
      <p:pic>
        <p:nvPicPr>
          <p:cNvPr id="178" name="Picture 15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666800" y="4248000"/>
            <a:ext cx="914400" cy="507345"/>
          </a:xfrm>
          <a:prstGeom prst="rect">
            <a:avLst/>
          </a:prstGeom>
          <a:noFill/>
        </p:spPr>
      </p:pic>
      <p:sp>
        <p:nvSpPr>
          <p:cNvPr id="179" name="TextBox 178"/>
          <p:cNvSpPr txBox="1"/>
          <p:nvPr/>
        </p:nvSpPr>
        <p:spPr>
          <a:xfrm>
            <a:off x="5486400" y="4212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: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285800" y="4212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6858000" y="5029200"/>
            <a:ext cx="1066800" cy="533400"/>
            <a:chOff x="3886200" y="3581400"/>
            <a:chExt cx="1676400" cy="762000"/>
          </a:xfrm>
        </p:grpSpPr>
        <p:sp>
          <p:nvSpPr>
            <p:cNvPr id="182" name="TextBox 181"/>
            <p:cNvSpPr txBox="1"/>
            <p:nvPr/>
          </p:nvSpPr>
          <p:spPr>
            <a:xfrm>
              <a:off x="5257800" y="360045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sz="3600" dirty="0">
                <a:latin typeface="Sylfaen" pitchFamily="18" charset="0"/>
              </a:endParaRPr>
            </a:p>
          </p:txBody>
        </p:sp>
        <p:pic>
          <p:nvPicPr>
            <p:cNvPr id="183" name="Picture 5"/>
            <p:cNvPicPr>
              <a:picLocks noChangeAspect="1" noChangeArrowheads="1"/>
            </p:cNvPicPr>
            <p:nvPr/>
          </p:nvPicPr>
          <p:blipFill>
            <a:blip r:embed="rId2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3886200" y="3581400"/>
              <a:ext cx="1476375" cy="762000"/>
            </a:xfrm>
            <a:prstGeom prst="rect">
              <a:avLst/>
            </a:prstGeom>
            <a:noFill/>
          </p:spPr>
        </p:pic>
      </p:grpSp>
      <p:grpSp>
        <p:nvGrpSpPr>
          <p:cNvPr id="184" name="Group 183"/>
          <p:cNvGrpSpPr/>
          <p:nvPr/>
        </p:nvGrpSpPr>
        <p:grpSpPr>
          <a:xfrm>
            <a:off x="3127800" y="5029200"/>
            <a:ext cx="3425400" cy="508200"/>
            <a:chOff x="304800" y="2686050"/>
            <a:chExt cx="5486400" cy="819150"/>
          </a:xfrm>
        </p:grpSpPr>
        <p:sp>
          <p:nvSpPr>
            <p:cNvPr id="185" name="TextBox 184"/>
            <p:cNvSpPr txBox="1"/>
            <p:nvPr/>
          </p:nvSpPr>
          <p:spPr>
            <a:xfrm>
              <a:off x="5486400" y="2858869"/>
              <a:ext cx="304800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sz="3600" dirty="0">
                <a:latin typeface="Sylfaen" pitchFamily="18" charset="0"/>
              </a:endParaRPr>
            </a:p>
          </p:txBody>
        </p:sp>
        <p:pic>
          <p:nvPicPr>
            <p:cNvPr id="186" name="Picture 8"/>
            <p:cNvPicPr>
              <a:picLocks noChangeAspect="1" noChangeArrowheads="1"/>
            </p:cNvPicPr>
            <p:nvPr/>
          </p:nvPicPr>
          <p:blipFill>
            <a:blip r:embed="rId2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304800" y="2686050"/>
              <a:ext cx="5334000" cy="819150"/>
            </a:xfrm>
            <a:prstGeom prst="rect">
              <a:avLst/>
            </a:prstGeom>
            <a:noFill/>
          </p:spPr>
        </p:pic>
      </p:grpSp>
      <p:pic>
        <p:nvPicPr>
          <p:cNvPr id="187" name="Picture 10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85800" y="5029200"/>
            <a:ext cx="1447800" cy="478888"/>
          </a:xfrm>
          <a:prstGeom prst="rect">
            <a:avLst/>
          </a:prstGeom>
          <a:noFill/>
        </p:spPr>
      </p:pic>
      <p:sp>
        <p:nvSpPr>
          <p:cNvPr id="188" name="TextBox 187"/>
          <p:cNvSpPr txBox="1"/>
          <p:nvPr/>
        </p:nvSpPr>
        <p:spPr>
          <a:xfrm>
            <a:off x="7696200" y="5029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6324600" y="5029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3124200" y="5832000"/>
            <a:ext cx="4343400" cy="533400"/>
            <a:chOff x="381001" y="5715000"/>
            <a:chExt cx="6553199" cy="850003"/>
          </a:xfrm>
        </p:grpSpPr>
        <p:sp>
          <p:nvSpPr>
            <p:cNvPr id="191" name="TextBox 190"/>
            <p:cNvSpPr txBox="1"/>
            <p:nvPr/>
          </p:nvSpPr>
          <p:spPr>
            <a:xfrm>
              <a:off x="6629400" y="5906869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sz="3600" dirty="0">
                <a:latin typeface="Sylfaen" pitchFamily="18" charset="0"/>
              </a:endParaRPr>
            </a:p>
          </p:txBody>
        </p:sp>
        <p:pic>
          <p:nvPicPr>
            <p:cNvPr id="192" name="Picture 3"/>
            <p:cNvPicPr>
              <a:picLocks noChangeAspect="1" noChangeArrowheads="1"/>
            </p:cNvPicPr>
            <p:nvPr/>
          </p:nvPicPr>
          <p:blipFill>
            <a:blip r:embed="rId2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381001" y="5715000"/>
              <a:ext cx="6400799" cy="850003"/>
            </a:xfrm>
            <a:prstGeom prst="rect">
              <a:avLst/>
            </a:prstGeom>
            <a:noFill/>
          </p:spPr>
        </p:pic>
      </p:grpSp>
      <p:pic>
        <p:nvPicPr>
          <p:cNvPr id="193" name="Picture 13"/>
          <p:cNvPicPr>
            <a:picLocks noChangeAspect="1" noChangeArrowheads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85800" y="5867400"/>
            <a:ext cx="1468869" cy="479400"/>
          </a:xfrm>
          <a:prstGeom prst="rect">
            <a:avLst/>
          </a:prstGeom>
          <a:noFill/>
        </p:spPr>
      </p:pic>
      <p:grpSp>
        <p:nvGrpSpPr>
          <p:cNvPr id="194" name="Group 193"/>
          <p:cNvGrpSpPr/>
          <p:nvPr/>
        </p:nvGrpSpPr>
        <p:grpSpPr>
          <a:xfrm>
            <a:off x="7772400" y="5867400"/>
            <a:ext cx="1066800" cy="533400"/>
            <a:chOff x="3886200" y="3581400"/>
            <a:chExt cx="1676400" cy="762000"/>
          </a:xfrm>
        </p:grpSpPr>
        <p:sp>
          <p:nvSpPr>
            <p:cNvPr id="195" name="TextBox 194"/>
            <p:cNvSpPr txBox="1"/>
            <p:nvPr/>
          </p:nvSpPr>
          <p:spPr>
            <a:xfrm>
              <a:off x="5257800" y="360045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CA" sz="3600" dirty="0">
                <a:latin typeface="Sylfaen" pitchFamily="18" charset="0"/>
              </a:endParaRPr>
            </a:p>
          </p:txBody>
        </p:sp>
        <p:pic>
          <p:nvPicPr>
            <p:cNvPr id="196" name="Picture 5"/>
            <p:cNvPicPr>
              <a:picLocks noChangeAspect="1" noChangeArrowheads="1"/>
            </p:cNvPicPr>
            <p:nvPr/>
          </p:nvPicPr>
          <p:blipFill>
            <a:blip r:embed="rId2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3886200" y="3581400"/>
              <a:ext cx="1476375" cy="762000"/>
            </a:xfrm>
            <a:prstGeom prst="rect">
              <a:avLst/>
            </a:prstGeom>
            <a:noFill/>
          </p:spPr>
        </p:pic>
      </p:grpSp>
      <p:sp>
        <p:nvSpPr>
          <p:cNvPr id="197" name="TextBox 196"/>
          <p:cNvSpPr txBox="1"/>
          <p:nvPr/>
        </p:nvSpPr>
        <p:spPr>
          <a:xfrm>
            <a:off x="8610600" y="5867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: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7239000" y="5867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61" grpId="0"/>
      <p:bldP spid="162" grpId="0"/>
      <p:bldP spid="163" grpId="0"/>
      <p:bldP spid="164" grpId="0"/>
      <p:bldP spid="167" grpId="0"/>
      <p:bldP spid="171" grpId="0"/>
      <p:bldP spid="172" grpId="0"/>
      <p:bldP spid="173" grpId="0"/>
      <p:bldP spid="174" grpId="0"/>
      <p:bldP spid="175" grpId="0"/>
      <p:bldP spid="179" grpId="0"/>
      <p:bldP spid="180" grpId="0"/>
      <p:bldP spid="188" grpId="0"/>
      <p:bldP spid="189" grpId="0"/>
      <p:bldP spid="197" grpId="0"/>
      <p:bldP spid="1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8000" y="85800"/>
            <a:ext cx="8928000" cy="6696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28600" y="76200"/>
            <a:ext cx="4724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sin x</a:t>
            </a:r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</a:t>
            </a:r>
            <a:r>
              <a:rPr lang="en-CA" sz="3400" b="1" dirty="0" err="1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ֆունկցիան</a:t>
            </a:r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en-CA" sz="3400" b="1" dirty="0" smtClean="0">
                <a:ln w="0"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3400" b="1" dirty="0">
              <a:ln w="0">
                <a:solidFill>
                  <a:srgbClr val="A40079"/>
                </a:solidFill>
              </a:ln>
              <a:solidFill>
                <a:srgbClr val="FF43CE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grpSp>
        <p:nvGrpSpPr>
          <p:cNvPr id="2" name="Group 159"/>
          <p:cNvGrpSpPr/>
          <p:nvPr/>
        </p:nvGrpSpPr>
        <p:grpSpPr>
          <a:xfrm>
            <a:off x="-1371600" y="228600"/>
            <a:ext cx="11887200" cy="2171520"/>
            <a:chOff x="-1371600" y="609600"/>
            <a:chExt cx="11887200" cy="2246400"/>
          </a:xfrm>
        </p:grpSpPr>
        <p:graphicFrame>
          <p:nvGraphicFramePr>
            <p:cNvPr id="41999" name="Object 15"/>
            <p:cNvGraphicFramePr>
              <a:graphicFrameLocks noChangeAspect="1"/>
            </p:cNvGraphicFramePr>
            <p:nvPr/>
          </p:nvGraphicFramePr>
          <p:xfrm>
            <a:off x="6477000" y="1600200"/>
            <a:ext cx="258763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4" name="Equation" r:id="rId3" imgW="139680" imgH="139680" progId="">
                    <p:embed/>
                  </p:oleObj>
                </mc:Choice>
                <mc:Fallback>
                  <p:oleObj name="Equation" r:id="rId3" imgW="139680" imgH="1396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1600200"/>
                          <a:ext cx="258763" cy="257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157"/>
            <p:cNvGrpSpPr/>
            <p:nvPr/>
          </p:nvGrpSpPr>
          <p:grpSpPr>
            <a:xfrm>
              <a:off x="-1371600" y="609600"/>
              <a:ext cx="11887200" cy="2246400"/>
              <a:chOff x="-1600200" y="3657600"/>
              <a:chExt cx="12344400" cy="2246400"/>
            </a:xfrm>
          </p:grpSpPr>
          <p:grpSp>
            <p:nvGrpSpPr>
              <p:cNvPr id="5" name="Group 156"/>
              <p:cNvGrpSpPr/>
              <p:nvPr/>
            </p:nvGrpSpPr>
            <p:grpSpPr>
              <a:xfrm>
                <a:off x="-1600200" y="3657600"/>
                <a:ext cx="12344400" cy="2246400"/>
                <a:chOff x="-1600200" y="3671400"/>
                <a:chExt cx="12344400" cy="2246400"/>
              </a:xfrm>
            </p:grpSpPr>
            <p:grpSp>
              <p:nvGrpSpPr>
                <p:cNvPr id="6" name="Group 15"/>
                <p:cNvGrpSpPr/>
                <p:nvPr/>
              </p:nvGrpSpPr>
              <p:grpSpPr>
                <a:xfrm>
                  <a:off x="152400" y="3671400"/>
                  <a:ext cx="8880970" cy="2246400"/>
                  <a:chOff x="-1143000" y="3433465"/>
                  <a:chExt cx="8880970" cy="2246400"/>
                </a:xfrm>
              </p:grpSpPr>
              <p:grpSp>
                <p:nvGrpSpPr>
                  <p:cNvPr id="7" name="Group 25"/>
                  <p:cNvGrpSpPr/>
                  <p:nvPr/>
                </p:nvGrpSpPr>
                <p:grpSpPr>
                  <a:xfrm>
                    <a:off x="-1143000" y="3433465"/>
                    <a:ext cx="8880970" cy="2246400"/>
                    <a:chOff x="-1143000" y="3433465"/>
                    <a:chExt cx="8880970" cy="2246400"/>
                  </a:xfrm>
                </p:grpSpPr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>
                      <a:off x="3280200" y="3591865"/>
                      <a:ext cx="0" cy="2088000"/>
                    </a:xfrm>
                    <a:prstGeom prst="line">
                      <a:avLst/>
                    </a:prstGeom>
                    <a:ln w="317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stealth" w="lg" len="lg"/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 flipH="1" flipV="1">
                      <a:off x="-1143000" y="4724401"/>
                      <a:ext cx="8784000" cy="4464"/>
                    </a:xfrm>
                    <a:prstGeom prst="line">
                      <a:avLst/>
                    </a:prstGeom>
                    <a:ln w="3175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stealth" w="lg" len="lg"/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7391400" y="4652665"/>
                      <a:ext cx="346570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CA" sz="2600" dirty="0" smtClean="0">
                          <a:latin typeface="Sylfaen" pitchFamily="18" charset="0"/>
                        </a:rPr>
                        <a:t>x</a:t>
                      </a:r>
                      <a:endParaRPr lang="en-CA" sz="2600" dirty="0"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2905986" y="3433465"/>
                      <a:ext cx="34336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CA" sz="2400" dirty="0" smtClean="0">
                          <a:latin typeface="Sylfaen" pitchFamily="18" charset="0"/>
                        </a:rPr>
                        <a:t>y</a:t>
                      </a:r>
                      <a:endParaRPr lang="en-CA" sz="2400" dirty="0">
                        <a:latin typeface="Sylfaen" pitchFamily="18" charset="0"/>
                      </a:endParaRPr>
                    </a:p>
                  </p:txBody>
                </p:sp>
              </p:grp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276600" y="4572000"/>
                    <a:ext cx="36740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CA" sz="2800" dirty="0" smtClean="0">
                        <a:latin typeface="Sylfaen" pitchFamily="18" charset="0"/>
                      </a:rPr>
                      <a:t>o</a:t>
                    </a:r>
                    <a:endParaRPr lang="en-CA" sz="2800" dirty="0">
                      <a:latin typeface="Sylfaen" pitchFamily="18" charset="0"/>
                    </a:endParaRPr>
                  </a:p>
                </p:txBody>
              </p:sp>
            </p:grp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581400" y="4981800"/>
                  <a:ext cx="0" cy="576000"/>
                </a:xfrm>
                <a:prstGeom prst="line">
                  <a:avLst/>
                </a:prstGeom>
                <a:ln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562600" y="4357200"/>
                  <a:ext cx="0" cy="609600"/>
                </a:xfrm>
                <a:prstGeom prst="line">
                  <a:avLst/>
                </a:prstGeom>
                <a:ln>
                  <a:headEnd type="oval" w="lg" len="lg"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Freeform 39"/>
                <p:cNvSpPr/>
                <p:nvPr/>
              </p:nvSpPr>
              <p:spPr>
                <a:xfrm>
                  <a:off x="2514600" y="4357201"/>
                  <a:ext cx="4114800" cy="1195210"/>
                </a:xfrm>
                <a:custGeom>
                  <a:avLst/>
                  <a:gdLst>
                    <a:gd name="connsiteX0" fmla="*/ 0 w 6119446"/>
                    <a:gd name="connsiteY0" fmla="*/ 1083213 h 2028093"/>
                    <a:gd name="connsiteX1" fmla="*/ 1448972 w 6119446"/>
                    <a:gd name="connsiteY1" fmla="*/ 2025748 h 2028093"/>
                    <a:gd name="connsiteX2" fmla="*/ 2982351 w 6119446"/>
                    <a:gd name="connsiteY2" fmla="*/ 1069145 h 2028093"/>
                    <a:gd name="connsiteX3" fmla="*/ 4459459 w 6119446"/>
                    <a:gd name="connsiteY3" fmla="*/ 0 h 2028093"/>
                    <a:gd name="connsiteX4" fmla="*/ 6119446 w 6119446"/>
                    <a:gd name="connsiteY4" fmla="*/ 1069145 h 2028093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102751 h 2050757"/>
                    <a:gd name="connsiteX1" fmla="*/ 1448972 w 6119446"/>
                    <a:gd name="connsiteY1" fmla="*/ 2045286 h 2050757"/>
                    <a:gd name="connsiteX2" fmla="*/ 2960077 w 6119446"/>
                    <a:gd name="connsiteY2" fmla="*/ 1069926 h 2050757"/>
                    <a:gd name="connsiteX3" fmla="*/ 4484077 w 6119446"/>
                    <a:gd name="connsiteY3" fmla="*/ 3126 h 2050757"/>
                    <a:gd name="connsiteX4" fmla="*/ 6119446 w 6119446"/>
                    <a:gd name="connsiteY4" fmla="*/ 1088683 h 205075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4840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5602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31169"/>
                    <a:gd name="connsiteY0" fmla="*/ 1069926 h 2060526"/>
                    <a:gd name="connsiteX1" fmla="*/ 1524000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060526"/>
                    <a:gd name="connsiteX1" fmla="*/ 1524001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114641"/>
                    <a:gd name="connsiteX1" fmla="*/ 1589562 w 6131169"/>
                    <a:gd name="connsiteY1" fmla="*/ 2114641 h 2114641"/>
                    <a:gd name="connsiteX2" fmla="*/ 2971800 w 6131169"/>
                    <a:gd name="connsiteY2" fmla="*/ 1069926 h 2114641"/>
                    <a:gd name="connsiteX3" fmla="*/ 4572000 w 6131169"/>
                    <a:gd name="connsiteY3" fmla="*/ 3126 h 2114641"/>
                    <a:gd name="connsiteX4" fmla="*/ 6131169 w 6131169"/>
                    <a:gd name="connsiteY4" fmla="*/ 1088683 h 2114641"/>
                    <a:gd name="connsiteX0" fmla="*/ 0 w 6131169"/>
                    <a:gd name="connsiteY0" fmla="*/ 1068901 h 2113616"/>
                    <a:gd name="connsiteX1" fmla="*/ 1589562 w 6131169"/>
                    <a:gd name="connsiteY1" fmla="*/ 2113616 h 2113616"/>
                    <a:gd name="connsiteX2" fmla="*/ 2971800 w 6131169"/>
                    <a:gd name="connsiteY2" fmla="*/ 1068901 h 2113616"/>
                    <a:gd name="connsiteX3" fmla="*/ 4572000 w 6131169"/>
                    <a:gd name="connsiteY3" fmla="*/ 2101 h 2113616"/>
                    <a:gd name="connsiteX4" fmla="*/ 6131169 w 6131169"/>
                    <a:gd name="connsiteY4" fmla="*/ 1056296 h 2113616"/>
                    <a:gd name="connsiteX0" fmla="*/ 0 w 6131169"/>
                    <a:gd name="connsiteY0" fmla="*/ 1066801 h 2113616"/>
                    <a:gd name="connsiteX1" fmla="*/ 1589562 w 6131169"/>
                    <a:gd name="connsiteY1" fmla="*/ 2111516 h 2113616"/>
                    <a:gd name="connsiteX2" fmla="*/ 3065585 w 6131169"/>
                    <a:gd name="connsiteY2" fmla="*/ 1054195 h 2113616"/>
                    <a:gd name="connsiteX3" fmla="*/ 4572000 w 6131169"/>
                    <a:gd name="connsiteY3" fmla="*/ 1 h 2113616"/>
                    <a:gd name="connsiteX4" fmla="*/ 6131169 w 6131169"/>
                    <a:gd name="connsiteY4" fmla="*/ 1054196 h 2113616"/>
                    <a:gd name="connsiteX0" fmla="*/ 0 w 6131169"/>
                    <a:gd name="connsiteY0" fmla="*/ 1026215 h 2073032"/>
                    <a:gd name="connsiteX1" fmla="*/ 1589562 w 6131169"/>
                    <a:gd name="connsiteY1" fmla="*/ 2070930 h 2073032"/>
                    <a:gd name="connsiteX2" fmla="*/ 3065585 w 6131169"/>
                    <a:gd name="connsiteY2" fmla="*/ 1013609 h 2073032"/>
                    <a:gd name="connsiteX3" fmla="*/ 4541607 w 6131169"/>
                    <a:gd name="connsiteY3" fmla="*/ 0 h 2073032"/>
                    <a:gd name="connsiteX4" fmla="*/ 6131169 w 6131169"/>
                    <a:gd name="connsiteY4" fmla="*/ 1013610 h 2073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1169" h="2073032">
                      <a:moveTo>
                        <a:pt x="0" y="1026215"/>
                      </a:moveTo>
                      <a:cubicBezTo>
                        <a:pt x="475957" y="1498655"/>
                        <a:pt x="1078631" y="2073031"/>
                        <a:pt x="1589562" y="2070930"/>
                      </a:cubicBezTo>
                      <a:cubicBezTo>
                        <a:pt x="2100493" y="2068829"/>
                        <a:pt x="2601351" y="1459086"/>
                        <a:pt x="3065585" y="1013609"/>
                      </a:cubicBezTo>
                      <a:cubicBezTo>
                        <a:pt x="3520441" y="577510"/>
                        <a:pt x="4030676" y="0"/>
                        <a:pt x="4541607" y="0"/>
                      </a:cubicBezTo>
                      <a:cubicBezTo>
                        <a:pt x="5052538" y="0"/>
                        <a:pt x="5371514" y="341877"/>
                        <a:pt x="6131169" y="1013610"/>
                      </a:cubicBezTo>
                    </a:path>
                  </a:pathLst>
                </a:custGeom>
                <a:ln w="50800">
                  <a:solidFill>
                    <a:srgbClr val="F600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graphicFrame>
              <p:nvGraphicFramePr>
                <p:cNvPr id="41998" name="Object 14"/>
                <p:cNvGraphicFramePr>
                  <a:graphicFrameLocks noChangeAspect="1"/>
                </p:cNvGraphicFramePr>
                <p:nvPr/>
              </p:nvGraphicFramePr>
              <p:xfrm>
                <a:off x="2133600" y="5087450"/>
                <a:ext cx="471488" cy="2603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235" name="Equation" r:id="rId5" imgW="253800" imgH="139680" progId="">
                        <p:embed/>
                      </p:oleObj>
                    </mc:Choice>
                    <mc:Fallback>
                      <p:oleObj name="Equation" r:id="rId5" imgW="253800" imgH="139680" progId="">
                        <p:embed/>
                        <p:pic>
                          <p:nvPicPr>
                            <p:cNvPr id="0" name="Picture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33600" y="5087450"/>
                              <a:ext cx="471488" cy="2603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54" name="Straight Connector 53"/>
                <p:cNvCxnSpPr/>
                <p:nvPr/>
              </p:nvCxnSpPr>
              <p:spPr>
                <a:xfrm>
                  <a:off x="7696200" y="4981800"/>
                  <a:ext cx="0" cy="576000"/>
                </a:xfrm>
                <a:prstGeom prst="line">
                  <a:avLst/>
                </a:prstGeom>
                <a:ln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447800" y="4357200"/>
                  <a:ext cx="0" cy="609600"/>
                </a:xfrm>
                <a:prstGeom prst="line">
                  <a:avLst/>
                </a:prstGeom>
                <a:ln>
                  <a:head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42000" name="Object 16"/>
                <p:cNvGraphicFramePr>
                  <a:graphicFrameLocks noChangeAspect="1"/>
                </p:cNvGraphicFramePr>
                <p:nvPr/>
              </p:nvGraphicFramePr>
              <p:xfrm>
                <a:off x="5410200" y="4966800"/>
                <a:ext cx="280988" cy="6096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236" name="Equation" r:id="rId7" imgW="164880" imgH="393480" progId="">
                        <p:embed/>
                      </p:oleObj>
                    </mc:Choice>
                    <mc:Fallback>
                      <p:oleObj name="Equation" r:id="rId7" imgW="164880" imgH="39348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410200" y="4966800"/>
                              <a:ext cx="280988" cy="6096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1" name="Object 17"/>
                <p:cNvGraphicFramePr>
                  <a:graphicFrameLocks noChangeAspect="1"/>
                </p:cNvGraphicFramePr>
                <p:nvPr/>
              </p:nvGraphicFramePr>
              <p:xfrm>
                <a:off x="3276600" y="4290525"/>
                <a:ext cx="479425" cy="6000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237" name="Equation" r:id="rId9" imgW="279360" imgH="393480" progId="">
                        <p:embed/>
                      </p:oleObj>
                    </mc:Choice>
                    <mc:Fallback>
                      <p:oleObj name="Equation" r:id="rId9" imgW="279360" imgH="393480" progId="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76600" y="4290525"/>
                              <a:ext cx="479425" cy="6000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2" name="Object 18"/>
                <p:cNvGraphicFramePr>
                  <a:graphicFrameLocks noChangeAspect="1"/>
                </p:cNvGraphicFramePr>
                <p:nvPr/>
              </p:nvGraphicFramePr>
              <p:xfrm>
                <a:off x="1012825" y="4966800"/>
                <a:ext cx="587375" cy="6000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238" name="Equation" r:id="rId11" imgW="342720" imgH="393480" progId="">
                        <p:embed/>
                      </p:oleObj>
                    </mc:Choice>
                    <mc:Fallback>
                      <p:oleObj name="Equation" r:id="rId11" imgW="342720" imgH="393480" progId="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12825" y="4966800"/>
                              <a:ext cx="587375" cy="6000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3" name="Object 19"/>
                <p:cNvGraphicFramePr>
                  <a:graphicFrameLocks noChangeAspect="1"/>
                </p:cNvGraphicFramePr>
                <p:nvPr/>
              </p:nvGraphicFramePr>
              <p:xfrm>
                <a:off x="7510462" y="4357199"/>
                <a:ext cx="414338" cy="60960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239" name="Equation" r:id="rId13" imgW="241200" imgH="393480" progId="">
                        <p:embed/>
                      </p:oleObj>
                    </mc:Choice>
                    <mc:Fallback>
                      <p:oleObj name="Equation" r:id="rId13" imgW="241200" imgH="393480" progId="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10462" y="4357199"/>
                              <a:ext cx="414338" cy="609601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4" name="Object 20"/>
                <p:cNvGraphicFramePr>
                  <a:graphicFrameLocks noChangeAspect="1"/>
                </p:cNvGraphicFramePr>
                <p:nvPr/>
              </p:nvGraphicFramePr>
              <p:xfrm>
                <a:off x="220663" y="5008075"/>
                <a:ext cx="465137" cy="28508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240" name="Equation" r:id="rId15" imgW="330120" imgH="177480" progId="">
                        <p:embed/>
                      </p:oleObj>
                    </mc:Choice>
                    <mc:Fallback>
                      <p:oleObj name="Equation" r:id="rId15" imgW="330120" imgH="177480" progId="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0663" y="5008075"/>
                              <a:ext cx="465137" cy="28508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2005" name="Object 21"/>
                <p:cNvGraphicFramePr>
                  <a:graphicFrameLocks noChangeAspect="1"/>
                </p:cNvGraphicFramePr>
                <p:nvPr/>
              </p:nvGraphicFramePr>
              <p:xfrm>
                <a:off x="8445500" y="4604850"/>
                <a:ext cx="322263" cy="285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241" name="Equation" r:id="rId17" imgW="228600" imgH="177480" progId="">
                        <p:embed/>
                      </p:oleObj>
                    </mc:Choice>
                    <mc:Fallback>
                      <p:oleObj name="Equation" r:id="rId17" imgW="228600" imgH="177480" progId="">
                        <p:embed/>
                        <p:pic>
                          <p:nvPicPr>
                            <p:cNvPr id="0" name="Picture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445500" y="4604850"/>
                              <a:ext cx="322263" cy="2857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3" name="Freeform 62"/>
                <p:cNvSpPr/>
                <p:nvPr/>
              </p:nvSpPr>
              <p:spPr>
                <a:xfrm>
                  <a:off x="6629400" y="4357199"/>
                  <a:ext cx="4114800" cy="1195209"/>
                </a:xfrm>
                <a:custGeom>
                  <a:avLst/>
                  <a:gdLst>
                    <a:gd name="connsiteX0" fmla="*/ 0 w 6119446"/>
                    <a:gd name="connsiteY0" fmla="*/ 1083213 h 2028093"/>
                    <a:gd name="connsiteX1" fmla="*/ 1448972 w 6119446"/>
                    <a:gd name="connsiteY1" fmla="*/ 2025748 h 2028093"/>
                    <a:gd name="connsiteX2" fmla="*/ 2982351 w 6119446"/>
                    <a:gd name="connsiteY2" fmla="*/ 1069145 h 2028093"/>
                    <a:gd name="connsiteX3" fmla="*/ 4459459 w 6119446"/>
                    <a:gd name="connsiteY3" fmla="*/ 0 h 2028093"/>
                    <a:gd name="connsiteX4" fmla="*/ 6119446 w 6119446"/>
                    <a:gd name="connsiteY4" fmla="*/ 1069145 h 2028093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102751 h 2050757"/>
                    <a:gd name="connsiteX1" fmla="*/ 1448972 w 6119446"/>
                    <a:gd name="connsiteY1" fmla="*/ 2045286 h 2050757"/>
                    <a:gd name="connsiteX2" fmla="*/ 2960077 w 6119446"/>
                    <a:gd name="connsiteY2" fmla="*/ 1069926 h 2050757"/>
                    <a:gd name="connsiteX3" fmla="*/ 4484077 w 6119446"/>
                    <a:gd name="connsiteY3" fmla="*/ 3126 h 2050757"/>
                    <a:gd name="connsiteX4" fmla="*/ 6119446 w 6119446"/>
                    <a:gd name="connsiteY4" fmla="*/ 1088683 h 205075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4840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5602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31169"/>
                    <a:gd name="connsiteY0" fmla="*/ 1069926 h 2060526"/>
                    <a:gd name="connsiteX1" fmla="*/ 1524000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060526"/>
                    <a:gd name="connsiteX1" fmla="*/ 1524001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114641"/>
                    <a:gd name="connsiteX1" fmla="*/ 1589562 w 6131169"/>
                    <a:gd name="connsiteY1" fmla="*/ 2114641 h 2114641"/>
                    <a:gd name="connsiteX2" fmla="*/ 2971800 w 6131169"/>
                    <a:gd name="connsiteY2" fmla="*/ 1069926 h 2114641"/>
                    <a:gd name="connsiteX3" fmla="*/ 4572000 w 6131169"/>
                    <a:gd name="connsiteY3" fmla="*/ 3126 h 2114641"/>
                    <a:gd name="connsiteX4" fmla="*/ 6131169 w 6131169"/>
                    <a:gd name="connsiteY4" fmla="*/ 1088683 h 2114641"/>
                    <a:gd name="connsiteX0" fmla="*/ 0 w 6131169"/>
                    <a:gd name="connsiteY0" fmla="*/ 1068901 h 2113616"/>
                    <a:gd name="connsiteX1" fmla="*/ 1589562 w 6131169"/>
                    <a:gd name="connsiteY1" fmla="*/ 2113616 h 2113616"/>
                    <a:gd name="connsiteX2" fmla="*/ 2971800 w 6131169"/>
                    <a:gd name="connsiteY2" fmla="*/ 1068901 h 2113616"/>
                    <a:gd name="connsiteX3" fmla="*/ 4572000 w 6131169"/>
                    <a:gd name="connsiteY3" fmla="*/ 2101 h 2113616"/>
                    <a:gd name="connsiteX4" fmla="*/ 6131169 w 6131169"/>
                    <a:gd name="connsiteY4" fmla="*/ 1056296 h 2113616"/>
                    <a:gd name="connsiteX0" fmla="*/ 0 w 6131169"/>
                    <a:gd name="connsiteY0" fmla="*/ 1066801 h 2113616"/>
                    <a:gd name="connsiteX1" fmla="*/ 1589562 w 6131169"/>
                    <a:gd name="connsiteY1" fmla="*/ 2111516 h 2113616"/>
                    <a:gd name="connsiteX2" fmla="*/ 3065585 w 6131169"/>
                    <a:gd name="connsiteY2" fmla="*/ 1054195 h 2113616"/>
                    <a:gd name="connsiteX3" fmla="*/ 4572000 w 6131169"/>
                    <a:gd name="connsiteY3" fmla="*/ 1 h 2113616"/>
                    <a:gd name="connsiteX4" fmla="*/ 6131169 w 6131169"/>
                    <a:gd name="connsiteY4" fmla="*/ 1054196 h 2113616"/>
                    <a:gd name="connsiteX0" fmla="*/ 0 w 6131169"/>
                    <a:gd name="connsiteY0" fmla="*/ 1026215 h 2073032"/>
                    <a:gd name="connsiteX1" fmla="*/ 1589562 w 6131169"/>
                    <a:gd name="connsiteY1" fmla="*/ 2070930 h 2073032"/>
                    <a:gd name="connsiteX2" fmla="*/ 3065585 w 6131169"/>
                    <a:gd name="connsiteY2" fmla="*/ 1013609 h 2073032"/>
                    <a:gd name="connsiteX3" fmla="*/ 4541607 w 6131169"/>
                    <a:gd name="connsiteY3" fmla="*/ 0 h 2073032"/>
                    <a:gd name="connsiteX4" fmla="*/ 6131169 w 6131169"/>
                    <a:gd name="connsiteY4" fmla="*/ 1013610 h 2073032"/>
                    <a:gd name="connsiteX0" fmla="*/ 0 w 6131169"/>
                    <a:gd name="connsiteY0" fmla="*/ 1026215 h 2073030"/>
                    <a:gd name="connsiteX1" fmla="*/ 1589562 w 6131169"/>
                    <a:gd name="connsiteY1" fmla="*/ 2070930 h 2073030"/>
                    <a:gd name="connsiteX2" fmla="*/ 3065585 w 6131169"/>
                    <a:gd name="connsiteY2" fmla="*/ 1013609 h 2073030"/>
                    <a:gd name="connsiteX3" fmla="*/ 4541607 w 6131169"/>
                    <a:gd name="connsiteY3" fmla="*/ 0 h 2073030"/>
                    <a:gd name="connsiteX4" fmla="*/ 6131169 w 6131169"/>
                    <a:gd name="connsiteY4" fmla="*/ 1013610 h 20730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1169" h="2073030">
                      <a:moveTo>
                        <a:pt x="0" y="1026215"/>
                      </a:moveTo>
                      <a:cubicBezTo>
                        <a:pt x="475957" y="1498655"/>
                        <a:pt x="1078631" y="2073031"/>
                        <a:pt x="1589562" y="2070930"/>
                      </a:cubicBezTo>
                      <a:cubicBezTo>
                        <a:pt x="2100493" y="2068829"/>
                        <a:pt x="2601351" y="1459086"/>
                        <a:pt x="3065585" y="1013609"/>
                      </a:cubicBezTo>
                      <a:cubicBezTo>
                        <a:pt x="3520441" y="577510"/>
                        <a:pt x="4030676" y="0"/>
                        <a:pt x="4541607" y="0"/>
                      </a:cubicBezTo>
                      <a:cubicBezTo>
                        <a:pt x="5052538" y="0"/>
                        <a:pt x="5371514" y="341877"/>
                        <a:pt x="6131169" y="1013610"/>
                      </a:cubicBezTo>
                    </a:path>
                  </a:pathLst>
                </a:custGeom>
                <a:ln w="50800">
                  <a:solidFill>
                    <a:srgbClr val="F600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-1600200" y="4357200"/>
                  <a:ext cx="4114800" cy="1195210"/>
                </a:xfrm>
                <a:custGeom>
                  <a:avLst/>
                  <a:gdLst>
                    <a:gd name="connsiteX0" fmla="*/ 0 w 6119446"/>
                    <a:gd name="connsiteY0" fmla="*/ 1083213 h 2028093"/>
                    <a:gd name="connsiteX1" fmla="*/ 1448972 w 6119446"/>
                    <a:gd name="connsiteY1" fmla="*/ 2025748 h 2028093"/>
                    <a:gd name="connsiteX2" fmla="*/ 2982351 w 6119446"/>
                    <a:gd name="connsiteY2" fmla="*/ 1069145 h 2028093"/>
                    <a:gd name="connsiteX3" fmla="*/ 4459459 w 6119446"/>
                    <a:gd name="connsiteY3" fmla="*/ 0 h 2028093"/>
                    <a:gd name="connsiteX4" fmla="*/ 6119446 w 6119446"/>
                    <a:gd name="connsiteY4" fmla="*/ 1069145 h 2028093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30362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086339 h 2034345"/>
                    <a:gd name="connsiteX1" fmla="*/ 1448972 w 6119446"/>
                    <a:gd name="connsiteY1" fmla="*/ 2028874 h 2034345"/>
                    <a:gd name="connsiteX2" fmla="*/ 2960077 w 6119446"/>
                    <a:gd name="connsiteY2" fmla="*/ 1053514 h 2034345"/>
                    <a:gd name="connsiteX3" fmla="*/ 4459459 w 6119446"/>
                    <a:gd name="connsiteY3" fmla="*/ 3126 h 2034345"/>
                    <a:gd name="connsiteX4" fmla="*/ 6119446 w 6119446"/>
                    <a:gd name="connsiteY4" fmla="*/ 1072271 h 2034345"/>
                    <a:gd name="connsiteX0" fmla="*/ 0 w 6119446"/>
                    <a:gd name="connsiteY0" fmla="*/ 1102751 h 2050757"/>
                    <a:gd name="connsiteX1" fmla="*/ 1448972 w 6119446"/>
                    <a:gd name="connsiteY1" fmla="*/ 2045286 h 2050757"/>
                    <a:gd name="connsiteX2" fmla="*/ 2960077 w 6119446"/>
                    <a:gd name="connsiteY2" fmla="*/ 1069926 h 2050757"/>
                    <a:gd name="connsiteX3" fmla="*/ 4484077 w 6119446"/>
                    <a:gd name="connsiteY3" fmla="*/ 3126 h 2050757"/>
                    <a:gd name="connsiteX4" fmla="*/ 6119446 w 6119446"/>
                    <a:gd name="connsiteY4" fmla="*/ 1088683 h 205075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4840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19446"/>
                    <a:gd name="connsiteY0" fmla="*/ 1102751 h 2065997"/>
                    <a:gd name="connsiteX1" fmla="*/ 1512277 w 6119446"/>
                    <a:gd name="connsiteY1" fmla="*/ 2060526 h 2065997"/>
                    <a:gd name="connsiteX2" fmla="*/ 2960077 w 6119446"/>
                    <a:gd name="connsiteY2" fmla="*/ 1069926 h 2065997"/>
                    <a:gd name="connsiteX3" fmla="*/ 4560277 w 6119446"/>
                    <a:gd name="connsiteY3" fmla="*/ 3126 h 2065997"/>
                    <a:gd name="connsiteX4" fmla="*/ 6119446 w 6119446"/>
                    <a:gd name="connsiteY4" fmla="*/ 1088683 h 2065997"/>
                    <a:gd name="connsiteX0" fmla="*/ 0 w 6131169"/>
                    <a:gd name="connsiteY0" fmla="*/ 1069926 h 2060526"/>
                    <a:gd name="connsiteX1" fmla="*/ 1524000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060526"/>
                    <a:gd name="connsiteX1" fmla="*/ 1524001 w 6131169"/>
                    <a:gd name="connsiteY1" fmla="*/ 2060526 h 2060526"/>
                    <a:gd name="connsiteX2" fmla="*/ 2971800 w 6131169"/>
                    <a:gd name="connsiteY2" fmla="*/ 1069926 h 2060526"/>
                    <a:gd name="connsiteX3" fmla="*/ 4572000 w 6131169"/>
                    <a:gd name="connsiteY3" fmla="*/ 3126 h 2060526"/>
                    <a:gd name="connsiteX4" fmla="*/ 6131169 w 6131169"/>
                    <a:gd name="connsiteY4" fmla="*/ 1088683 h 2060526"/>
                    <a:gd name="connsiteX0" fmla="*/ 0 w 6131169"/>
                    <a:gd name="connsiteY0" fmla="*/ 1069926 h 2114641"/>
                    <a:gd name="connsiteX1" fmla="*/ 1589562 w 6131169"/>
                    <a:gd name="connsiteY1" fmla="*/ 2114641 h 2114641"/>
                    <a:gd name="connsiteX2" fmla="*/ 2971800 w 6131169"/>
                    <a:gd name="connsiteY2" fmla="*/ 1069926 h 2114641"/>
                    <a:gd name="connsiteX3" fmla="*/ 4572000 w 6131169"/>
                    <a:gd name="connsiteY3" fmla="*/ 3126 h 2114641"/>
                    <a:gd name="connsiteX4" fmla="*/ 6131169 w 6131169"/>
                    <a:gd name="connsiteY4" fmla="*/ 1088683 h 2114641"/>
                    <a:gd name="connsiteX0" fmla="*/ 0 w 6131169"/>
                    <a:gd name="connsiteY0" fmla="*/ 1068901 h 2113616"/>
                    <a:gd name="connsiteX1" fmla="*/ 1589562 w 6131169"/>
                    <a:gd name="connsiteY1" fmla="*/ 2113616 h 2113616"/>
                    <a:gd name="connsiteX2" fmla="*/ 2971800 w 6131169"/>
                    <a:gd name="connsiteY2" fmla="*/ 1068901 h 2113616"/>
                    <a:gd name="connsiteX3" fmla="*/ 4572000 w 6131169"/>
                    <a:gd name="connsiteY3" fmla="*/ 2101 h 2113616"/>
                    <a:gd name="connsiteX4" fmla="*/ 6131169 w 6131169"/>
                    <a:gd name="connsiteY4" fmla="*/ 1056296 h 2113616"/>
                    <a:gd name="connsiteX0" fmla="*/ 0 w 6131169"/>
                    <a:gd name="connsiteY0" fmla="*/ 1066801 h 2113616"/>
                    <a:gd name="connsiteX1" fmla="*/ 1589562 w 6131169"/>
                    <a:gd name="connsiteY1" fmla="*/ 2111516 h 2113616"/>
                    <a:gd name="connsiteX2" fmla="*/ 3065585 w 6131169"/>
                    <a:gd name="connsiteY2" fmla="*/ 1054195 h 2113616"/>
                    <a:gd name="connsiteX3" fmla="*/ 4572000 w 6131169"/>
                    <a:gd name="connsiteY3" fmla="*/ 1 h 2113616"/>
                    <a:gd name="connsiteX4" fmla="*/ 6131169 w 6131169"/>
                    <a:gd name="connsiteY4" fmla="*/ 1054196 h 2113616"/>
                    <a:gd name="connsiteX0" fmla="*/ 0 w 6131169"/>
                    <a:gd name="connsiteY0" fmla="*/ 1026215 h 2073032"/>
                    <a:gd name="connsiteX1" fmla="*/ 1589562 w 6131169"/>
                    <a:gd name="connsiteY1" fmla="*/ 2070930 h 2073032"/>
                    <a:gd name="connsiteX2" fmla="*/ 3065585 w 6131169"/>
                    <a:gd name="connsiteY2" fmla="*/ 1013609 h 2073032"/>
                    <a:gd name="connsiteX3" fmla="*/ 4541607 w 6131169"/>
                    <a:gd name="connsiteY3" fmla="*/ 0 h 2073032"/>
                    <a:gd name="connsiteX4" fmla="*/ 6131169 w 6131169"/>
                    <a:gd name="connsiteY4" fmla="*/ 1013610 h 2073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31169" h="2073032">
                      <a:moveTo>
                        <a:pt x="0" y="1026215"/>
                      </a:moveTo>
                      <a:cubicBezTo>
                        <a:pt x="475957" y="1498655"/>
                        <a:pt x="1078631" y="2073031"/>
                        <a:pt x="1589562" y="2070930"/>
                      </a:cubicBezTo>
                      <a:cubicBezTo>
                        <a:pt x="2100493" y="2068829"/>
                        <a:pt x="2601351" y="1459086"/>
                        <a:pt x="3065585" y="1013609"/>
                      </a:cubicBezTo>
                      <a:cubicBezTo>
                        <a:pt x="3520441" y="577510"/>
                        <a:pt x="4030676" y="0"/>
                        <a:pt x="4541607" y="0"/>
                      </a:cubicBezTo>
                      <a:cubicBezTo>
                        <a:pt x="5052538" y="0"/>
                        <a:pt x="5371514" y="341877"/>
                        <a:pt x="6131169" y="1013610"/>
                      </a:cubicBezTo>
                    </a:path>
                  </a:pathLst>
                </a:custGeom>
                <a:ln w="50800">
                  <a:solidFill>
                    <a:srgbClr val="F600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518000" y="49098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2466000" y="49098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6588000" y="49170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96000" y="4909800"/>
                  <a:ext cx="108000" cy="108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8586000" y="4896000"/>
                <a:ext cx="108000" cy="108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89" name="TextBox 88"/>
          <p:cNvSpPr txBox="1"/>
          <p:nvPr/>
        </p:nvSpPr>
        <p:spPr>
          <a:xfrm>
            <a:off x="228600" y="2286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5.</a:t>
            </a:r>
            <a:r>
              <a:rPr lang="en-CA" sz="2400" b="1" i="1" dirty="0" smtClean="0">
                <a:ln>
                  <a:solidFill>
                    <a:srgbClr val="0078D2"/>
                  </a:solidFill>
                </a:ln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en-CA" sz="2400" i="1" dirty="0" err="1" smtClean="0">
                <a:latin typeface="Sylfaen" pitchFamily="18" charset="0"/>
              </a:rPr>
              <a:t>Սինուսի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b="1" i="1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մեծագույն</a:t>
            </a:r>
            <a:r>
              <a:rPr lang="en-CA" sz="2400" b="1" i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2400" b="1" i="1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արժեքը</a:t>
            </a:r>
            <a:r>
              <a:rPr lang="en-CA" sz="2400" b="1" i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2400" b="1" i="1" dirty="0" smtClean="0">
                <a:ln>
                  <a:solidFill>
                    <a:srgbClr val="0078D2"/>
                  </a:solidFill>
                </a:ln>
                <a:solidFill>
                  <a:srgbClr val="00B0F0"/>
                </a:solidFill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1</a:t>
            </a:r>
            <a:r>
              <a:rPr lang="en-CA" sz="2400" b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2400" b="1" i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է</a:t>
            </a:r>
            <a:r>
              <a:rPr lang="en-CA" sz="2400" i="1" dirty="0" smtClean="0">
                <a:latin typeface="Sylfaen" pitchFamily="18" charset="0"/>
              </a:rPr>
              <a:t>,  </a:t>
            </a:r>
            <a:r>
              <a:rPr lang="en-CA" sz="2400" i="1" dirty="0" err="1" smtClean="0">
                <a:latin typeface="Sylfaen" pitchFamily="18" charset="0"/>
              </a:rPr>
              <a:t>ընդ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i="1" dirty="0" err="1" smtClean="0">
                <a:latin typeface="Sylfaen" pitchFamily="18" charset="0"/>
              </a:rPr>
              <a:t>որում</a:t>
            </a:r>
            <a:r>
              <a:rPr lang="en-CA" sz="2400" i="1" dirty="0" smtClean="0">
                <a:latin typeface="Sylfaen" pitchFamily="18" charset="0"/>
              </a:rPr>
              <a:t>, </a:t>
            </a:r>
            <a:r>
              <a:rPr lang="en-CA" sz="2400" dirty="0" smtClean="0">
                <a:latin typeface="Sylfaen" pitchFamily="18" charset="0"/>
              </a:rPr>
              <a:t> 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00800" y="290131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: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287391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68000" y="2916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Sylfaen" pitchFamily="18" charset="0"/>
              </a:rPr>
              <a:t>,  </a:t>
            </a:r>
            <a:r>
              <a:rPr lang="en-CA" sz="2400" i="1" dirty="0" err="1" smtClean="0">
                <a:latin typeface="Sylfaen" pitchFamily="18" charset="0"/>
              </a:rPr>
              <a:t>երբ</a:t>
            </a:r>
            <a:r>
              <a:rPr lang="en-CA" sz="2400" dirty="0" smtClean="0">
                <a:latin typeface="Sylfaen" pitchFamily="18" charset="0"/>
              </a:rPr>
              <a:t> 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28600" y="349627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6.</a:t>
            </a:r>
            <a:r>
              <a:rPr lang="en-CA" sz="2400" b="1" i="1" dirty="0" smtClean="0">
                <a:ln>
                  <a:solidFill>
                    <a:srgbClr val="0078D2"/>
                  </a:solidFill>
                </a:ln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en-CA" sz="2400" i="1" dirty="0" err="1" smtClean="0">
                <a:latin typeface="Sylfaen" pitchFamily="18" charset="0"/>
              </a:rPr>
              <a:t>Սինուսի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b="1" i="1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փոքրագույն</a:t>
            </a:r>
            <a:r>
              <a:rPr lang="en-CA" sz="2400" b="1" i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2400" b="1" i="1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արժեքը</a:t>
            </a:r>
            <a:r>
              <a:rPr lang="en-CA" sz="2400" b="1" i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2400" b="1" i="1" dirty="0" smtClean="0">
                <a:ln>
                  <a:solidFill>
                    <a:srgbClr val="0078D2"/>
                  </a:solidFill>
                </a:ln>
                <a:solidFill>
                  <a:srgbClr val="00B0F0"/>
                </a:solidFill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-1</a:t>
            </a:r>
            <a:r>
              <a:rPr lang="en-CA" sz="2400" b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2400" b="1" i="1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է</a:t>
            </a:r>
            <a:r>
              <a:rPr lang="en-CA" sz="2400" i="1" dirty="0" smtClean="0">
                <a:latin typeface="Sylfaen" pitchFamily="18" charset="0"/>
              </a:rPr>
              <a:t>,  </a:t>
            </a:r>
            <a:r>
              <a:rPr lang="en-CA" sz="2400" i="1" dirty="0" err="1" smtClean="0">
                <a:latin typeface="Sylfaen" pitchFamily="18" charset="0"/>
              </a:rPr>
              <a:t>ընդ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i="1" dirty="0" err="1" smtClean="0">
                <a:latin typeface="Sylfaen" pitchFamily="18" charset="0"/>
              </a:rPr>
              <a:t>որում</a:t>
            </a:r>
            <a:r>
              <a:rPr lang="en-CA" sz="2400" i="1" dirty="0" smtClean="0">
                <a:latin typeface="Sylfaen" pitchFamily="18" charset="0"/>
              </a:rPr>
              <a:t>, </a:t>
            </a:r>
            <a:r>
              <a:rPr lang="en-CA" sz="2400" dirty="0" smtClean="0">
                <a:latin typeface="Sylfaen" pitchFamily="18" charset="0"/>
              </a:rPr>
              <a:t> 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438400" y="41033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Sylfaen" pitchFamily="18" charset="0"/>
              </a:rPr>
              <a:t>,  </a:t>
            </a:r>
            <a:r>
              <a:rPr lang="en-CA" sz="2400" i="1" dirty="0" err="1" smtClean="0">
                <a:latin typeface="Sylfaen" pitchFamily="18" charset="0"/>
              </a:rPr>
              <a:t>երբ</a:t>
            </a:r>
            <a:r>
              <a:rPr lang="en-CA" sz="2400" dirty="0" smtClean="0">
                <a:latin typeface="Sylfaen" pitchFamily="18" charset="0"/>
              </a:rPr>
              <a:t> 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705600" y="4032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: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562600" y="403156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28600" y="4789101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7.</a:t>
            </a:r>
            <a:r>
              <a:rPr lang="en-CA" sz="2400" i="1" dirty="0" smtClean="0">
                <a:latin typeface="Sylfaen" pitchFamily="18" charset="0"/>
              </a:rPr>
              <a:t> </a:t>
            </a:r>
            <a:r>
              <a:rPr lang="en-CA" sz="2400" i="1" dirty="0" err="1" smtClean="0">
                <a:latin typeface="Sylfaen" pitchFamily="18" charset="0"/>
              </a:rPr>
              <a:t>Սինուսն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i="1" dirty="0" err="1" smtClean="0">
                <a:latin typeface="Sylfaen" pitchFamily="18" charset="0"/>
              </a:rPr>
              <a:t>աճող</a:t>
            </a:r>
            <a:r>
              <a:rPr lang="en-CA" sz="2400" i="1" dirty="0" smtClean="0">
                <a:latin typeface="Sylfaen" pitchFamily="18" charset="0"/>
              </a:rPr>
              <a:t>  է  </a:t>
            </a:r>
            <a:endParaRPr lang="en-CA" sz="2400" dirty="0">
              <a:latin typeface="Sylfaen" pitchFamily="18" charset="0"/>
            </a:endParaRPr>
          </a:p>
        </p:txBody>
      </p:sp>
      <p:pic>
        <p:nvPicPr>
          <p:cNvPr id="101" name="Picture 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5638800" y="2943616"/>
            <a:ext cx="838199" cy="465065"/>
          </a:xfrm>
          <a:prstGeom prst="rect">
            <a:avLst/>
          </a:prstGeom>
          <a:noFill/>
        </p:spPr>
      </p:pic>
      <p:pic>
        <p:nvPicPr>
          <p:cNvPr id="102" name="Picture 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5943600" y="4104000"/>
            <a:ext cx="838199" cy="465065"/>
          </a:xfrm>
          <a:prstGeom prst="rect">
            <a:avLst/>
          </a:prstGeom>
          <a:noFill/>
        </p:spPr>
      </p:pic>
      <p:sp>
        <p:nvSpPr>
          <p:cNvPr id="103" name="TextBox 102"/>
          <p:cNvSpPr txBox="1"/>
          <p:nvPr/>
        </p:nvSpPr>
        <p:spPr>
          <a:xfrm>
            <a:off x="6477000" y="5177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lfaen" pitchFamily="18" charset="0"/>
              </a:rPr>
              <a:t>մ</a:t>
            </a:r>
            <a:r>
              <a:rPr lang="en-CA" sz="2400" i="1" dirty="0" err="1" smtClean="0">
                <a:latin typeface="Sylfaen" pitchFamily="18" charset="0"/>
              </a:rPr>
              <a:t>իջակայքերում</a:t>
            </a:r>
            <a:r>
              <a:rPr lang="en-CA" sz="2400" i="1" dirty="0" smtClean="0">
                <a:latin typeface="Sylfaen" pitchFamily="18" charset="0"/>
              </a:rPr>
              <a:t>:</a:t>
            </a:r>
            <a:endParaRPr lang="en-CA" sz="2400" dirty="0">
              <a:latin typeface="Sylfaen" pitchFamily="18" charset="0"/>
            </a:endParaRPr>
          </a:p>
        </p:txBody>
      </p:sp>
      <p:pic>
        <p:nvPicPr>
          <p:cNvPr id="104" name="Picture 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705600" y="4823023"/>
            <a:ext cx="871284" cy="483420"/>
          </a:xfrm>
          <a:prstGeom prst="rect">
            <a:avLst/>
          </a:prstGeom>
          <a:noFill/>
        </p:spPr>
      </p:pic>
      <p:sp>
        <p:nvSpPr>
          <p:cNvPr id="105" name="TextBox 104"/>
          <p:cNvSpPr txBox="1"/>
          <p:nvPr/>
        </p:nvSpPr>
        <p:spPr>
          <a:xfrm>
            <a:off x="6324600" y="47992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28600" y="578227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>
                <a:ln w="0">
                  <a:solidFill>
                    <a:srgbClr val="B80088"/>
                  </a:solidFill>
                </a:ln>
                <a:solidFill>
                  <a:srgbClr val="F200B3"/>
                </a:solidFill>
                <a:latin typeface="Sylfaen" pitchFamily="18" charset="0"/>
              </a:rPr>
              <a:t>8.</a:t>
            </a:r>
            <a:r>
              <a:rPr lang="en-CA" sz="2400" i="1" dirty="0" smtClean="0">
                <a:latin typeface="Sylfaen" pitchFamily="18" charset="0"/>
              </a:rPr>
              <a:t> </a:t>
            </a:r>
            <a:r>
              <a:rPr lang="en-CA" sz="2400" i="1" dirty="0" err="1" smtClean="0">
                <a:latin typeface="Sylfaen" pitchFamily="18" charset="0"/>
              </a:rPr>
              <a:t>Սինուսը</a:t>
            </a:r>
            <a:r>
              <a:rPr lang="en-CA" sz="2400" i="1" dirty="0" smtClean="0">
                <a:latin typeface="Sylfaen" pitchFamily="18" charset="0"/>
              </a:rPr>
              <a:t>  </a:t>
            </a:r>
            <a:r>
              <a:rPr lang="en-CA" sz="2400" i="1" dirty="0" err="1" smtClean="0">
                <a:latin typeface="Sylfaen" pitchFamily="18" charset="0"/>
              </a:rPr>
              <a:t>նվազող</a:t>
            </a:r>
            <a:r>
              <a:rPr lang="en-CA" sz="2400" i="1" dirty="0" smtClean="0">
                <a:latin typeface="Sylfaen" pitchFamily="18" charset="0"/>
              </a:rPr>
              <a:t>  է  </a:t>
            </a:r>
            <a:endParaRPr lang="en-CA" sz="2400" dirty="0">
              <a:latin typeface="Sylfae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553200" y="6172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lfaen" pitchFamily="18" charset="0"/>
              </a:rPr>
              <a:t>մ</a:t>
            </a:r>
            <a:r>
              <a:rPr lang="en-CA" sz="2400" i="1" dirty="0" err="1" smtClean="0">
                <a:latin typeface="Sylfaen" pitchFamily="18" charset="0"/>
              </a:rPr>
              <a:t>իջակայքերում</a:t>
            </a:r>
            <a:r>
              <a:rPr lang="en-CA" sz="2400" i="1" dirty="0" smtClean="0">
                <a:latin typeface="Sylfaen" pitchFamily="18" charset="0"/>
              </a:rPr>
              <a:t>:</a:t>
            </a:r>
            <a:endParaRPr lang="en-CA" sz="2400" dirty="0">
              <a:latin typeface="Sylfaen" pitchFamily="18" charset="0"/>
            </a:endParaRPr>
          </a:p>
        </p:txBody>
      </p:sp>
      <p:pic>
        <p:nvPicPr>
          <p:cNvPr id="108" name="Picture 6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748716" y="5816192"/>
            <a:ext cx="871284" cy="483420"/>
          </a:xfrm>
          <a:prstGeom prst="rect">
            <a:avLst/>
          </a:prstGeom>
          <a:noFill/>
        </p:spPr>
      </p:pic>
      <p:sp>
        <p:nvSpPr>
          <p:cNvPr id="109" name="TextBox 108"/>
          <p:cNvSpPr txBox="1"/>
          <p:nvPr/>
        </p:nvSpPr>
        <p:spPr>
          <a:xfrm>
            <a:off x="6443916" y="579245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Sylfaen" pitchFamily="18" charset="0"/>
              </a:rPr>
              <a:t>,</a:t>
            </a:r>
            <a:endParaRPr lang="en-CA" sz="2800" dirty="0">
              <a:latin typeface="Sylfaen" pitchFamily="18" charset="0"/>
            </a:endParaRPr>
          </a:p>
        </p:txBody>
      </p:sp>
      <p:pic>
        <p:nvPicPr>
          <p:cNvPr id="110" name="Picture 1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914400" y="2916000"/>
            <a:ext cx="1447800" cy="478888"/>
          </a:xfrm>
          <a:prstGeom prst="rect">
            <a:avLst/>
          </a:prstGeom>
          <a:noFill/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429000" y="2814935"/>
            <a:ext cx="1905000" cy="752528"/>
          </a:xfrm>
          <a:prstGeom prst="rect">
            <a:avLst/>
          </a:prstGeom>
          <a:noFill/>
        </p:spPr>
      </p:pic>
      <p:pic>
        <p:nvPicPr>
          <p:cNvPr id="112" name="Picture 9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838200" y="4107766"/>
            <a:ext cx="1676400" cy="468086"/>
          </a:xfrm>
          <a:prstGeom prst="rect">
            <a:avLst/>
          </a:prstGeom>
          <a:noFill/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508664" y="3992105"/>
            <a:ext cx="2130136" cy="725261"/>
          </a:xfrm>
          <a:prstGeom prst="rect">
            <a:avLst/>
          </a:prstGeom>
          <a:noFill/>
        </p:spPr>
      </p:pic>
      <p:pic>
        <p:nvPicPr>
          <p:cNvPr id="114" name="Picture 4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3276600" y="4648200"/>
            <a:ext cx="3124200" cy="769034"/>
          </a:xfrm>
          <a:prstGeom prst="rect">
            <a:avLst/>
          </a:prstGeom>
          <a:noFill/>
        </p:spPr>
      </p:pic>
      <p:pic>
        <p:nvPicPr>
          <p:cNvPr id="115" name="Picture 1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548316" y="5558135"/>
            <a:ext cx="2971800" cy="7983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  <p:bldP spid="96" grpId="0"/>
      <p:bldP spid="97" grpId="0"/>
      <p:bldP spid="98" grpId="0"/>
      <p:bldP spid="99" grpId="0"/>
      <p:bldP spid="100" grpId="0"/>
      <p:bldP spid="103" grpId="0"/>
      <p:bldP spid="105" grpId="0"/>
      <p:bldP spid="106" grpId="0"/>
      <p:bldP spid="107" grpId="0"/>
      <p:bldP spid="1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52400"/>
            <a:ext cx="8771400" cy="6477000"/>
          </a:xfrm>
          <a:prstGeom prst="rect">
            <a:avLst/>
          </a:prstGeom>
          <a:solidFill>
            <a:srgbClr val="F5FFE1"/>
          </a:solidFill>
          <a:ln w="44450">
            <a:solidFill>
              <a:srgbClr val="00C843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24000" y="429600"/>
            <a:ext cx="7560000" cy="4523400"/>
          </a:xfrm>
          <a:prstGeom prst="rect">
            <a:avLst/>
          </a:prstGeom>
          <a:solidFill>
            <a:srgbClr val="FF7DDD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" name="Group 13"/>
          <p:cNvGrpSpPr/>
          <p:nvPr/>
        </p:nvGrpSpPr>
        <p:grpSpPr>
          <a:xfrm>
            <a:off x="533400" y="685800"/>
            <a:ext cx="8001000" cy="4800600"/>
            <a:chOff x="533400" y="878607"/>
            <a:chExt cx="7560000" cy="4482393"/>
          </a:xfrm>
        </p:grpSpPr>
        <p:sp>
          <p:nvSpPr>
            <p:cNvPr id="13" name="Rectangle 12"/>
            <p:cNvSpPr/>
            <p:nvPr/>
          </p:nvSpPr>
          <p:spPr>
            <a:xfrm>
              <a:off x="533400" y="878607"/>
              <a:ext cx="7560000" cy="4482393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DA00"/>
              </a:solidFill>
            </a:ln>
            <a:effectLst>
              <a:outerShdw blurRad="1524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725398" y="5188418"/>
              <a:ext cx="1349398" cy="142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22782" y="596842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dirty="0" smtClean="0">
              <a:ln>
                <a:solidFill>
                  <a:srgbClr val="00220B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dirty="0">
              <a:ln>
                <a:solidFill>
                  <a:srgbClr val="00220B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762000"/>
            <a:ext cx="79056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000" b="1" dirty="0" smtClean="0">
                <a:latin typeface="Sylfaen" pitchFamily="18" charset="0"/>
              </a:rPr>
              <a:t>ՕԳՏԱԳՈՐԾՎԱԾ  Գ</a:t>
            </a:r>
            <a:r>
              <a:rPr lang="en-CA" sz="2000" b="1" dirty="0" smtClean="0">
                <a:latin typeface="Sylfaen" pitchFamily="18" charset="0"/>
              </a:rPr>
              <a:t>ՐԱԿԱՆՈՒԹՅՈՒՆ</a:t>
            </a:r>
          </a:p>
          <a:p>
            <a:endParaRPr lang="ru-RU" sz="1400" dirty="0">
              <a:latin typeface="Sylfae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y-AM" dirty="0">
                <a:latin typeface="Sylfaen" panose="010A0502050306030303" pitchFamily="18" charset="0"/>
              </a:rPr>
              <a:t>Գևորգյան Գ.  Գ.,  Սահակյան Ա.  Ա.,  Հանրահաշիվ  և  մաթեմատիկական  անալիզի  տարրեր 10,  ընդհանուր  և  հումանիտար  հոսքերի  համար,  «Էդիթ  Պրինտ»  հրատարակչություն,  Երևան  2017,   </a:t>
            </a:r>
            <a:r>
              <a:rPr lang="hy-AM" u="sng" dirty="0">
                <a:latin typeface="Sylfaen" panose="010A0502050306030303" pitchFamily="18" charset="0"/>
                <a:hlinkClick r:id="rId2"/>
              </a:rPr>
              <a:t>https://online.fliphtml5.com/fumf/xcad/#p=1</a:t>
            </a:r>
            <a:r>
              <a:rPr lang="hy-AM" dirty="0">
                <a:latin typeface="Sylfaen" panose="010A0502050306030303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hy-AM" dirty="0">
                <a:latin typeface="Sylfaen" panose="010A0502050306030303" pitchFamily="18" charset="0"/>
              </a:rPr>
              <a:t>Այվազյան  Է. Ի., Հանրահաշիվ և մաթեմատիկական անալիզի տարրեր  10-12:  Ուսուցչի  ձեռնարկ, հանրակրթական  դպրոցի  ընդհանուր  և  հումանիտար  հոսքերի  համար,  «Էդիտ Պրինտ»  հրատարակչություն,  Երևան  2009:</a:t>
            </a:r>
            <a:endParaRPr lang="en-US" dirty="0">
              <a:latin typeface="Sylfaen" panose="010A05020503060303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hy-AM" dirty="0">
                <a:latin typeface="Sylfaen" panose="010A0502050306030303" pitchFamily="18" charset="0"/>
              </a:rPr>
              <a:t>Մաթեմատիկա:  Հանրակրթական  հիմնական  դպրոցի  առարկայական  չափորոշիչ  և  ծրագիր,  «Անտարես»  հրատարակչություն,  Երևան, 2006:</a:t>
            </a:r>
          </a:p>
          <a:p>
            <a:pPr marL="342900" indent="-342900">
              <a:buFont typeface="+mj-lt"/>
              <a:buAutoNum type="arabicPeriod"/>
            </a:pPr>
            <a:r>
              <a:rPr lang="hy-AM" dirty="0">
                <a:latin typeface="Sylfaen" panose="010A0502050306030303" pitchFamily="18" charset="0"/>
              </a:rPr>
              <a:t>«Մաթեմատիկա» առարկայի փորձնական չափորոշիչ և ծրագրեր </a:t>
            </a:r>
            <a:r>
              <a:rPr lang="hy-AM" u="sng" dirty="0">
                <a:latin typeface="Sylfaen" panose="010A0502050306030303" pitchFamily="18" charset="0"/>
                <a:hlinkClick r:id="rId3"/>
              </a:rPr>
              <a:t>https://escs.am/files/files/2021-05-06/ab40875bd25c74d53afd8dbd1801244d.pdf</a:t>
            </a:r>
            <a:r>
              <a:rPr lang="hy-AM" dirty="0">
                <a:latin typeface="Sylfaen" panose="010A0502050306030303" pitchFamily="18" charset="0"/>
              </a:rPr>
              <a:t> 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29246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00" y="152400"/>
            <a:ext cx="8771400" cy="6477000"/>
          </a:xfrm>
          <a:prstGeom prst="rect">
            <a:avLst/>
          </a:prstGeom>
          <a:solidFill>
            <a:srgbClr val="F5FFE1"/>
          </a:solidFill>
          <a:ln w="44450">
            <a:solidFill>
              <a:srgbClr val="00C843"/>
            </a:solidFill>
          </a:ln>
          <a:effectLst>
            <a:outerShdw blurRad="76200" dist="101600" dir="24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24000" y="1066800"/>
            <a:ext cx="7560000" cy="3990000"/>
          </a:xfrm>
          <a:prstGeom prst="rect">
            <a:avLst/>
          </a:prstGeom>
          <a:solidFill>
            <a:srgbClr val="FF7DDD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" name="Group 13"/>
          <p:cNvGrpSpPr/>
          <p:nvPr/>
        </p:nvGrpSpPr>
        <p:grpSpPr>
          <a:xfrm>
            <a:off x="533400" y="1295400"/>
            <a:ext cx="8001000" cy="4191000"/>
            <a:chOff x="533400" y="1447800"/>
            <a:chExt cx="7560000" cy="3913200"/>
          </a:xfrm>
        </p:grpSpPr>
        <p:sp>
          <p:nvSpPr>
            <p:cNvPr id="13" name="Rectangle 12"/>
            <p:cNvSpPr/>
            <p:nvPr/>
          </p:nvSpPr>
          <p:spPr>
            <a:xfrm>
              <a:off x="533400" y="1447800"/>
              <a:ext cx="7560000" cy="391320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00DA00"/>
              </a:solidFill>
            </a:ln>
            <a:effectLst>
              <a:outerShdw blurRad="152400" dist="635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CA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975226" y="3240000"/>
              <a:ext cx="4114801" cy="2120638"/>
              <a:chOff x="4638653" y="3762044"/>
              <a:chExt cx="2366785" cy="1114755"/>
            </a:xfrm>
          </p:grpSpPr>
          <p:pic>
            <p:nvPicPr>
              <p:cNvPr id="4" name="Picture 12" descr="C:\Users\naira\Desktop\sinus\gifki-matematicheskie-eto-interesno-poznavatelno-kartinki_3678409396.gif"/>
              <p:cNvPicPr>
                <a:picLocks noChangeAspect="1" noChangeArrowheads="1" noCrop="1"/>
              </p:cNvPicPr>
              <p:nvPr/>
            </p:nvPicPr>
            <p:blipFill>
              <a:blip r:embed="rId2" cstate="print">
                <a:lum bright="5000"/>
              </a:blip>
              <a:srcRect/>
              <a:stretch>
                <a:fillRect/>
              </a:stretch>
            </p:blipFill>
            <p:spPr bwMode="auto">
              <a:xfrm>
                <a:off x="4638653" y="3762044"/>
                <a:ext cx="2366785" cy="1114755"/>
              </a:xfrm>
              <a:prstGeom prst="rect">
                <a:avLst/>
              </a:prstGeom>
              <a:ln>
                <a:noFill/>
              </a:ln>
              <a:effectLst>
                <a:outerShdw blurRad="152400" dist="635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5" name="Rectangle 4"/>
              <p:cNvSpPr/>
              <p:nvPr/>
            </p:nvSpPr>
            <p:spPr>
              <a:xfrm>
                <a:off x="6220521" y="4786285"/>
                <a:ext cx="776158" cy="748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CA" dirty="0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533400" y="2514600"/>
            <a:ext cx="80010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CA" sz="6600" b="1" spc="-150" dirty="0" smtClean="0">
                <a:ln>
                  <a:solidFill>
                    <a:srgbClr val="003E15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ՇՆՈՐՀԱԿԱԼՈՒԹՅՈՒՆ</a:t>
            </a:r>
            <a:endParaRPr lang="en-CA" sz="6600" b="1" spc="-150" dirty="0">
              <a:ln>
                <a:solidFill>
                  <a:srgbClr val="003E15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791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dirty="0" smtClean="0">
              <a:ln>
                <a:solidFill>
                  <a:srgbClr val="00220B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dirty="0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dirty="0" err="1" smtClean="0">
                <a:ln>
                  <a:solidFill>
                    <a:srgbClr val="00220B"/>
                  </a:solidFill>
                </a:ln>
                <a:gradFill flip="none" rotWithShape="1">
                  <a:gsLst>
                    <a:gs pos="0">
                      <a:srgbClr val="00DE4A">
                        <a:shade val="30000"/>
                        <a:satMod val="115000"/>
                      </a:srgbClr>
                    </a:gs>
                    <a:gs pos="50000">
                      <a:srgbClr val="00DE4A">
                        <a:shade val="67500"/>
                        <a:satMod val="115000"/>
                      </a:srgbClr>
                    </a:gs>
                    <a:gs pos="100000">
                      <a:srgbClr val="00DE4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dirty="0">
              <a:ln>
                <a:solidFill>
                  <a:srgbClr val="00220B"/>
                </a:solidFill>
              </a:ln>
              <a:gradFill flip="none" rotWithShape="1">
                <a:gsLst>
                  <a:gs pos="0">
                    <a:srgbClr val="00DE4A">
                      <a:shade val="30000"/>
                      <a:satMod val="115000"/>
                    </a:srgbClr>
                  </a:gs>
                  <a:gs pos="50000">
                    <a:srgbClr val="00DE4A">
                      <a:shade val="67500"/>
                      <a:satMod val="115000"/>
                    </a:srgbClr>
                  </a:gs>
                  <a:gs pos="100000">
                    <a:srgbClr val="00DE4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9600" y="144959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Պատասխանե´ք</a:t>
            </a:r>
            <a:r>
              <a:rPr lang="en-CA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հարցերին</a:t>
            </a:r>
            <a:r>
              <a:rPr lang="en-CA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CA" sz="44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33600" y="1600200"/>
            <a:ext cx="6324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 smtClean="0">
                <a:solidFill>
                  <a:srgbClr val="002060"/>
                </a:solidFill>
                <a:latin typeface="Sylfaen" pitchFamily="18" charset="0"/>
              </a:rPr>
              <a:t>Ո</a:t>
            </a:r>
            <a:r>
              <a:rPr lang="hy-AM" sz="25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US" sz="2500" b="1" dirty="0" smtClean="0">
                <a:solidFill>
                  <a:srgbClr val="002060"/>
                </a:solidFill>
                <a:latin typeface="Sylfaen"/>
              </a:rPr>
              <a:t>ր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ն  է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սինուս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ֆունկցիայի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հիմնական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պարբերությունը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5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09800" y="33840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467A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Եռանկյունաչափական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ֆունկցիաներից</a:t>
            </a:r>
            <a:endParaRPr lang="en-CA" sz="2600" b="1" dirty="0" smtClean="0">
              <a:solidFill>
                <a:srgbClr val="002060"/>
              </a:solidFill>
              <a:latin typeface="Sylfaen" pitchFamily="18" charset="0"/>
            </a:endParaRPr>
          </a:p>
          <a:p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որո</a:t>
            </a:r>
            <a:r>
              <a:rPr lang="hy-AM" sz="26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նք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են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կենտ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և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որոնք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՝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զույգ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6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67000" y="52200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467A"/>
                </a:solidFill>
                <a:latin typeface="Sylfaen" pitchFamily="18" charset="0"/>
              </a:rPr>
              <a:t>  </a:t>
            </a:r>
            <a:r>
              <a:rPr lang="en-CA" sz="2800" b="1" dirty="0" smtClean="0">
                <a:solidFill>
                  <a:srgbClr val="00467A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Գրաֆիկում</a:t>
            </a:r>
            <a:r>
              <a:rPr lang="en-CA" sz="2600" b="1" dirty="0" smtClean="0">
                <a:solidFill>
                  <a:srgbClr val="002060"/>
                </a:solidFill>
                <a:latin typeface="Sylfaen" pitchFamily="18" charset="0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 pitchFamily="18" charset="0"/>
              </a:rPr>
              <a:t>ինչպե</a:t>
            </a:r>
            <a:r>
              <a:rPr lang="hy-AM" sz="26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ս  է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դրսևորվում</a:t>
            </a:r>
            <a:endParaRPr lang="en-CA" sz="2600" b="1" dirty="0" smtClean="0">
              <a:solidFill>
                <a:srgbClr val="002060"/>
              </a:solidFill>
              <a:latin typeface="Sylfaen"/>
            </a:endParaRPr>
          </a:p>
          <a:p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   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ֆունկցիայի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կենտ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600" b="1" dirty="0" err="1" smtClean="0">
                <a:solidFill>
                  <a:srgbClr val="002060"/>
                </a:solidFill>
                <a:latin typeface="Sylfaen"/>
              </a:rPr>
              <a:t>լինելը</a:t>
            </a:r>
            <a:r>
              <a:rPr lang="en-CA" sz="2600" b="1" dirty="0" smtClean="0">
                <a:solidFill>
                  <a:srgbClr val="002060"/>
                </a:solidFill>
                <a:latin typeface="Sylfaen"/>
              </a:rPr>
              <a:t>:</a:t>
            </a:r>
            <a:endParaRPr lang="en-CA" sz="26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305800" y="6416675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216000" y="1066800"/>
            <a:ext cx="8394600" cy="1600200"/>
            <a:chOff x="444600" y="1219200"/>
            <a:chExt cx="8394600" cy="1600200"/>
          </a:xfrm>
        </p:grpSpPr>
        <p:sp>
          <p:nvSpPr>
            <p:cNvPr id="23" name="Rectangle 22"/>
            <p:cNvSpPr/>
            <p:nvPr/>
          </p:nvSpPr>
          <p:spPr>
            <a:xfrm>
              <a:off x="1447800" y="1524000"/>
              <a:ext cx="7391400" cy="1295400"/>
            </a:xfrm>
            <a:prstGeom prst="rect">
              <a:avLst/>
            </a:prstGeom>
            <a:noFill/>
            <a:ln w="76200" cmpd="thickThin">
              <a:solidFill>
                <a:srgbClr val="E60000"/>
              </a:solidFill>
            </a:ln>
            <a:effectLst>
              <a:outerShdw blurRad="76200" dist="190500" dir="30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3" name="Group 19"/>
            <p:cNvGrpSpPr/>
            <p:nvPr/>
          </p:nvGrpSpPr>
          <p:grpSpPr>
            <a:xfrm>
              <a:off x="444600" y="1219200"/>
              <a:ext cx="1689000" cy="1306800"/>
              <a:chOff x="749400" y="2286000"/>
              <a:chExt cx="1689000" cy="1306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49400" y="2286000"/>
                <a:ext cx="1600200" cy="1219200"/>
              </a:xfrm>
              <a:prstGeom prst="rect">
                <a:avLst/>
              </a:prstGeom>
              <a:solidFill>
                <a:srgbClr val="E60000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8200" y="2373600"/>
                <a:ext cx="1600200" cy="12192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DA0000">
                    <a:alpha val="65000"/>
                  </a:srgbClr>
                </a:outerShdw>
              </a:effectLst>
            </p:spPr>
          </p:pic>
        </p:grpSp>
      </p:grpSp>
      <p:grpSp>
        <p:nvGrpSpPr>
          <p:cNvPr id="4" name="Group 26"/>
          <p:cNvGrpSpPr/>
          <p:nvPr/>
        </p:nvGrpSpPr>
        <p:grpSpPr>
          <a:xfrm>
            <a:off x="685800" y="2895600"/>
            <a:ext cx="8077200" cy="1600200"/>
            <a:chOff x="1219200" y="3276600"/>
            <a:chExt cx="8077200" cy="1600200"/>
          </a:xfrm>
        </p:grpSpPr>
        <p:sp>
          <p:nvSpPr>
            <p:cNvPr id="24" name="Rectangle 23"/>
            <p:cNvSpPr/>
            <p:nvPr/>
          </p:nvSpPr>
          <p:spPr>
            <a:xfrm>
              <a:off x="2209800" y="3581400"/>
              <a:ext cx="7086600" cy="1295400"/>
            </a:xfrm>
            <a:prstGeom prst="rect">
              <a:avLst/>
            </a:prstGeom>
            <a:noFill/>
            <a:ln w="76200" cmpd="thickThin">
              <a:solidFill>
                <a:srgbClr val="0070C0"/>
              </a:solidFill>
            </a:ln>
            <a:effectLst>
              <a:outerShdw blurRad="76200" dist="190500" dir="30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5" name="Group 20"/>
            <p:cNvGrpSpPr/>
            <p:nvPr/>
          </p:nvGrpSpPr>
          <p:grpSpPr>
            <a:xfrm>
              <a:off x="1219200" y="3276600"/>
              <a:ext cx="1674910" cy="1371600"/>
              <a:chOff x="3657600" y="2362200"/>
              <a:chExt cx="1674910" cy="13716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657600" y="2362200"/>
                <a:ext cx="1600200" cy="12192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33800" y="2438400"/>
                <a:ext cx="1598710" cy="12954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chemeClr val="accent1">
                    <a:lumMod val="75000"/>
                    <a:alpha val="65000"/>
                  </a:schemeClr>
                </a:outerShdw>
              </a:effectLst>
            </p:spPr>
          </p:pic>
        </p:grpSp>
      </p:grpSp>
      <p:grpSp>
        <p:nvGrpSpPr>
          <p:cNvPr id="6" name="Group 27"/>
          <p:cNvGrpSpPr/>
          <p:nvPr/>
        </p:nvGrpSpPr>
        <p:grpSpPr>
          <a:xfrm>
            <a:off x="1219200" y="4724400"/>
            <a:ext cx="7696200" cy="1600200"/>
            <a:chOff x="1981200" y="5105400"/>
            <a:chExt cx="7696200" cy="1600200"/>
          </a:xfrm>
        </p:grpSpPr>
        <p:sp>
          <p:nvSpPr>
            <p:cNvPr id="25" name="Rectangle 24"/>
            <p:cNvSpPr/>
            <p:nvPr/>
          </p:nvSpPr>
          <p:spPr>
            <a:xfrm>
              <a:off x="2895600" y="5410200"/>
              <a:ext cx="6781800" cy="1295400"/>
            </a:xfrm>
            <a:prstGeom prst="rect">
              <a:avLst/>
            </a:prstGeom>
            <a:noFill/>
            <a:ln w="76200" cmpd="thickThin">
              <a:solidFill>
                <a:srgbClr val="F67B16"/>
              </a:solidFill>
            </a:ln>
            <a:effectLst>
              <a:outerShdw blurRad="76200" dist="190500" dir="30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7" name="Group 21"/>
            <p:cNvGrpSpPr/>
            <p:nvPr/>
          </p:nvGrpSpPr>
          <p:grpSpPr>
            <a:xfrm>
              <a:off x="1981200" y="5105400"/>
              <a:ext cx="1695448" cy="1371600"/>
              <a:chOff x="5943600" y="1905000"/>
              <a:chExt cx="1695448" cy="13716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943600" y="1905000"/>
                <a:ext cx="1600200" cy="1219200"/>
              </a:xfrm>
              <a:prstGeom prst="rect">
                <a:avLst/>
              </a:prstGeom>
              <a:solidFill>
                <a:srgbClr val="F67B16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0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19800" y="1981200"/>
                <a:ext cx="1619248" cy="1295400"/>
              </a:xfrm>
              <a:prstGeom prst="rect">
                <a:avLst/>
              </a:prstGeom>
              <a:ln>
                <a:noFill/>
              </a:ln>
              <a:effectLst>
                <a:outerShdw blurRad="279400" dist="177800" dir="2400000" algn="tl" rotWithShape="0">
                  <a:srgbClr val="F57B17">
                    <a:alpha val="65000"/>
                  </a:srgbClr>
                </a:outerShdw>
              </a:effectLst>
            </p:spPr>
          </p:pic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676400" y="19050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467A"/>
                </a:solidFill>
                <a:latin typeface="Sylfaen" pitchFamily="18" charset="0"/>
              </a:rPr>
              <a:t>   </a:t>
            </a:r>
            <a:r>
              <a:rPr lang="en-CA" sz="2500" b="1" dirty="0" smtClean="0">
                <a:solidFill>
                  <a:srgbClr val="002060"/>
                </a:solidFill>
                <a:latin typeface="Sylfaen" pitchFamily="18" charset="0"/>
              </a:rPr>
              <a:t>Ո</a:t>
            </a:r>
            <a:r>
              <a:rPr lang="hy-AM" sz="25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ր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միջակայքերն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են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անվանում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ֆունկ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-</a:t>
            </a:r>
          </a:p>
          <a:p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ցիայի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նշանապահպանման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միջակայքեր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:  </a:t>
            </a:r>
            <a:endParaRPr lang="en-CA" sz="25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5334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33600" y="4343400"/>
            <a:ext cx="65532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467A"/>
                </a:solidFill>
                <a:latin typeface="Sylfaen" pitchFamily="18" charset="0"/>
              </a:rPr>
              <a:t>  </a:t>
            </a:r>
            <a:r>
              <a:rPr lang="en-CA" sz="2500" b="1" dirty="0" smtClean="0">
                <a:solidFill>
                  <a:srgbClr val="002060"/>
                </a:solidFill>
                <a:latin typeface="Sylfaen" pitchFamily="18" charset="0"/>
              </a:rPr>
              <a:t>Ո</a:t>
            </a:r>
            <a:r>
              <a:rPr lang="hy-AM" sz="2500" b="1" dirty="0" smtClean="0">
                <a:solidFill>
                  <a:srgbClr val="002060"/>
                </a:solidFill>
                <a:latin typeface="Sylfaen"/>
              </a:rPr>
              <a:t>՞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ր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միջակայքերն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են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անվանում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ֆունկ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-</a:t>
            </a:r>
          </a:p>
          <a:p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ցիայի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մոնոտոնության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  </a:t>
            </a:r>
            <a:r>
              <a:rPr lang="en-CA" sz="2500" b="1" dirty="0" err="1" smtClean="0">
                <a:solidFill>
                  <a:srgbClr val="002060"/>
                </a:solidFill>
                <a:latin typeface="Sylfaen"/>
              </a:rPr>
              <a:t>միջակայքեր</a:t>
            </a:r>
            <a:r>
              <a:rPr lang="en-CA" sz="2500" b="1" dirty="0" smtClean="0">
                <a:solidFill>
                  <a:srgbClr val="002060"/>
                </a:solidFill>
                <a:latin typeface="Sylfaen"/>
              </a:rPr>
              <a:t>:  </a:t>
            </a:r>
            <a:endParaRPr lang="en-CA" sz="2500" b="1" i="1" dirty="0">
              <a:solidFill>
                <a:srgbClr val="FF0066"/>
              </a:solidFill>
              <a:latin typeface="Sylfaen" pitchFamily="18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228600" y="1447800"/>
            <a:ext cx="8077200" cy="1600200"/>
            <a:chOff x="444600" y="1219200"/>
            <a:chExt cx="8077200" cy="1600200"/>
          </a:xfrm>
        </p:grpSpPr>
        <p:sp>
          <p:nvSpPr>
            <p:cNvPr id="23" name="Rectangle 22"/>
            <p:cNvSpPr/>
            <p:nvPr/>
          </p:nvSpPr>
          <p:spPr>
            <a:xfrm>
              <a:off x="1447800" y="1524000"/>
              <a:ext cx="7074000" cy="1295400"/>
            </a:xfrm>
            <a:prstGeom prst="rect">
              <a:avLst/>
            </a:prstGeom>
            <a:noFill/>
            <a:ln w="76200" cmpd="thickThin">
              <a:solidFill>
                <a:srgbClr val="00D246"/>
              </a:solidFill>
            </a:ln>
            <a:effectLst>
              <a:outerShdw blurRad="76200" dist="190500" dir="30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3" name="Group 19"/>
            <p:cNvGrpSpPr/>
            <p:nvPr/>
          </p:nvGrpSpPr>
          <p:grpSpPr>
            <a:xfrm>
              <a:off x="444600" y="1219200"/>
              <a:ext cx="1612800" cy="1295400"/>
              <a:chOff x="749400" y="2286000"/>
              <a:chExt cx="1612800" cy="1295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49400" y="2286000"/>
                <a:ext cx="1460400" cy="1143000"/>
              </a:xfrm>
              <a:prstGeom prst="rect">
                <a:avLst/>
              </a:prstGeom>
              <a:solidFill>
                <a:srgbClr val="00DE4A"/>
              </a:solidFill>
              <a:ln>
                <a:solidFill>
                  <a:srgbClr val="00DE4A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 bwMode="auto">
              <a:xfrm>
                <a:off x="814227" y="2362200"/>
                <a:ext cx="1547973" cy="1219200"/>
              </a:xfrm>
              <a:prstGeom prst="rect">
                <a:avLst/>
              </a:prstGeom>
              <a:ln>
                <a:noFill/>
              </a:ln>
              <a:effectLst>
                <a:outerShdw blurRad="279400" dist="127000" dir="2700000" algn="tl" rotWithShape="0">
                  <a:srgbClr val="2BB400">
                    <a:alpha val="65000"/>
                  </a:srgbClr>
                </a:outerShdw>
              </a:effectLst>
            </p:spPr>
          </p:pic>
        </p:grpSp>
      </p:grpSp>
      <p:grpSp>
        <p:nvGrpSpPr>
          <p:cNvPr id="4" name="Group 34"/>
          <p:cNvGrpSpPr/>
          <p:nvPr/>
        </p:nvGrpSpPr>
        <p:grpSpPr>
          <a:xfrm>
            <a:off x="533400" y="3810000"/>
            <a:ext cx="8077200" cy="1676400"/>
            <a:chOff x="1219200" y="4724400"/>
            <a:chExt cx="8077200" cy="1676400"/>
          </a:xfrm>
        </p:grpSpPr>
        <p:grpSp>
          <p:nvGrpSpPr>
            <p:cNvPr id="5" name="Group 27"/>
            <p:cNvGrpSpPr/>
            <p:nvPr/>
          </p:nvGrpSpPr>
          <p:grpSpPr>
            <a:xfrm>
              <a:off x="1219200" y="4724400"/>
              <a:ext cx="8077200" cy="1676400"/>
              <a:chOff x="1981200" y="5105400"/>
              <a:chExt cx="8077200" cy="1676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895600" y="5486400"/>
                <a:ext cx="7162800" cy="1295400"/>
              </a:xfrm>
              <a:prstGeom prst="rect">
                <a:avLst/>
              </a:prstGeom>
              <a:noFill/>
              <a:ln w="76200" cmpd="thickThin">
                <a:solidFill>
                  <a:srgbClr val="FF0505"/>
                </a:solidFill>
              </a:ln>
              <a:effectLst>
                <a:outerShdw blurRad="76200" dist="190500" dir="30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6" name="Group 21"/>
              <p:cNvGrpSpPr/>
              <p:nvPr/>
            </p:nvGrpSpPr>
            <p:grpSpPr>
              <a:xfrm>
                <a:off x="1981200" y="5105400"/>
                <a:ext cx="1695448" cy="1365424"/>
                <a:chOff x="5943600" y="1905000"/>
                <a:chExt cx="1695448" cy="1365424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5943600" y="1905000"/>
                  <a:ext cx="1600200" cy="1219200"/>
                </a:xfrm>
                <a:prstGeom prst="rect">
                  <a:avLst/>
                </a:prstGeom>
                <a:solidFill>
                  <a:srgbClr val="EE0000"/>
                </a:solidFill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pic>
              <p:nvPicPr>
                <p:cNvPr id="10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 bwMode="auto">
                <a:xfrm>
                  <a:off x="6019800" y="1987376"/>
                  <a:ext cx="1619248" cy="1283048"/>
                </a:xfrm>
                <a:prstGeom prst="rect">
                  <a:avLst/>
                </a:prstGeom>
                <a:ln>
                  <a:noFill/>
                </a:ln>
                <a:effectLst>
                  <a:outerShdw blurRad="279400" dist="139700" dir="2400000" algn="tl" rotWithShape="0">
                    <a:srgbClr val="FF0000">
                      <a:alpha val="65000"/>
                    </a:srgbClr>
                  </a:outerShdw>
                </a:effectLst>
              </p:spPr>
            </p:pic>
          </p:grpSp>
        </p:grpSp>
        <p:sp>
          <p:nvSpPr>
            <p:cNvPr id="26" name="Oval 25"/>
            <p:cNvSpPr/>
            <p:nvPr/>
          </p:nvSpPr>
          <p:spPr>
            <a:xfrm rot="19849913">
              <a:off x="2094906" y="5267972"/>
              <a:ext cx="441950" cy="3363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TextBox 33"/>
            <p:cNvSpPr txBox="1"/>
            <p:nvPr/>
          </p:nvSpPr>
          <p:spPr>
            <a:xfrm rot="21360000">
              <a:off x="2081441" y="5046942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OffAxis1Right"/>
                <a:lightRig rig="threePt" dir="t"/>
              </a:scene3d>
            </a:bodyPr>
            <a:lstStyle/>
            <a:p>
              <a:r>
                <a:rPr lang="en-CA" sz="4000" b="1" dirty="0" smtClean="0">
                  <a:solidFill>
                    <a:srgbClr val="E20000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5</a:t>
              </a:r>
              <a:endParaRPr lang="en-CA" sz="4000" b="1" dirty="0">
                <a:solidFill>
                  <a:srgbClr val="E2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09600" y="144959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Պատասխանե´ք</a:t>
            </a:r>
            <a:r>
              <a:rPr lang="en-CA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4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հարցերին</a:t>
            </a:r>
            <a:r>
              <a:rPr lang="en-CA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CA" sz="44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000" y="108000"/>
            <a:ext cx="8892000" cy="6660000"/>
          </a:xfrm>
          <a:prstGeom prst="rect">
            <a:avLst/>
          </a:prstGeom>
          <a:solidFill>
            <a:srgbClr val="F9FCFD"/>
          </a:solidFill>
          <a:ln w="76200" cmpd="thickThin">
            <a:solidFill>
              <a:srgbClr val="009ED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8914" name="Picture 2" descr="C:\Users\naira\Desktop\sinus\119815630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57200" y="2209800"/>
            <a:ext cx="7620000" cy="357453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5" name="TextBox 4"/>
          <p:cNvSpPr txBox="1"/>
          <p:nvPr/>
        </p:nvSpPr>
        <p:spPr>
          <a:xfrm>
            <a:off x="3505200" y="13716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00FFFA">
                        <a:shade val="30000"/>
                        <a:satMod val="115000"/>
                      </a:srgbClr>
                    </a:gs>
                    <a:gs pos="50000">
                      <a:srgbClr val="00FFFA">
                        <a:shade val="67500"/>
                        <a:satMod val="115000"/>
                      </a:srgbClr>
                    </a:gs>
                    <a:gs pos="100000">
                      <a:srgbClr val="00FFFA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Sylfaen" pitchFamily="18" charset="0"/>
              </a:rPr>
              <a:t>ֆունկցիան</a:t>
            </a:r>
            <a:endParaRPr lang="en-CA" sz="7200" b="1" dirty="0">
              <a:ln>
                <a:solidFill>
                  <a:srgbClr val="A20078"/>
                </a:solidFill>
              </a:ln>
              <a:gradFill flip="none" rotWithShape="1">
                <a:gsLst>
                  <a:gs pos="0">
                    <a:srgbClr val="00FFFA">
                      <a:shade val="30000"/>
                      <a:satMod val="115000"/>
                    </a:srgbClr>
                  </a:gs>
                  <a:gs pos="50000">
                    <a:srgbClr val="00FFFA">
                      <a:shade val="67500"/>
                      <a:satMod val="115000"/>
                    </a:srgbClr>
                  </a:gs>
                  <a:gs pos="100000">
                    <a:srgbClr val="00FFFA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Sylfae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762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800" b="1" dirty="0" smtClean="0">
                <a:solidFill>
                  <a:srgbClr val="FFC1E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9600" b="1" dirty="0" smtClean="0">
                <a:ln>
                  <a:solidFill>
                    <a:srgbClr val="A40079"/>
                  </a:solidFill>
                </a:ln>
                <a:solidFill>
                  <a:srgbClr val="FFC1E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9600" b="1" dirty="0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y= sin x</a:t>
            </a:r>
            <a:r>
              <a:rPr lang="en-CA" sz="8000" b="1" dirty="0" smtClean="0">
                <a:ln>
                  <a:solidFill>
                    <a:srgbClr val="A40079"/>
                  </a:solidFill>
                </a:ln>
                <a:solidFill>
                  <a:srgbClr val="FF43C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7200" b="1" dirty="0" smtClean="0">
                <a:solidFill>
                  <a:srgbClr val="FF85D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</a:t>
            </a:r>
            <a:r>
              <a:rPr lang="en-CA" sz="4000" b="1" dirty="0" smtClean="0">
                <a:ln>
                  <a:solidFill>
                    <a:srgbClr val="A40079"/>
                  </a:solidFill>
                </a:ln>
                <a:solidFill>
                  <a:srgbClr val="FF85D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Sylfaen" pitchFamily="18" charset="0"/>
              </a:rPr>
              <a:t>                   </a:t>
            </a:r>
            <a:endParaRPr lang="en-CA" sz="4400" b="1" dirty="0">
              <a:ln>
                <a:solidFill>
                  <a:srgbClr val="A40079"/>
                </a:solidFill>
              </a:ln>
              <a:solidFill>
                <a:srgbClr val="FF85D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Sylfae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1208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Գայանե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Սիմոնյան</a:t>
            </a:r>
            <a:endParaRPr lang="en-CA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Կոտայքի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մարզի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Ակունքի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միջն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CA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դպրոց</a:t>
            </a:r>
            <a:endParaRPr lang="en-CA" sz="16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108000" y="108000"/>
            <a:ext cx="8928000" cy="6660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FF43CE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209800" y="381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Գիտենք</a:t>
            </a:r>
            <a:r>
              <a:rPr lang="en-CA" sz="5400" b="1" dirty="0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  </a:t>
            </a:r>
            <a:r>
              <a:rPr lang="en-CA" sz="5400" b="1" dirty="0" err="1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որ</a:t>
            </a:r>
            <a:r>
              <a:rPr lang="en-CA" sz="5400" b="1" dirty="0" smtClean="0">
                <a:ln>
                  <a:solidFill>
                    <a:srgbClr val="A20078"/>
                  </a:solidFill>
                </a:ln>
                <a:gradFill flip="none" rotWithShape="1">
                  <a:gsLst>
                    <a:gs pos="0">
                      <a:srgbClr val="FF43CE">
                        <a:shade val="30000"/>
                        <a:satMod val="115000"/>
                      </a:srgbClr>
                    </a:gs>
                    <a:gs pos="50000">
                      <a:srgbClr val="FF43CE">
                        <a:shade val="67500"/>
                        <a:satMod val="115000"/>
                      </a:srgbClr>
                    </a:gs>
                    <a:gs pos="100000">
                      <a:srgbClr val="FF43CE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՝</a:t>
            </a:r>
            <a:endParaRPr lang="en-CA" sz="5400" b="1" dirty="0">
              <a:ln>
                <a:solidFill>
                  <a:srgbClr val="A20078"/>
                </a:solidFill>
              </a:ln>
              <a:gradFill flip="none" rotWithShape="1">
                <a:gsLst>
                  <a:gs pos="0">
                    <a:srgbClr val="FF43CE">
                      <a:shade val="30000"/>
                      <a:satMod val="115000"/>
                    </a:srgbClr>
                  </a:gs>
                  <a:gs pos="50000">
                    <a:srgbClr val="FF43CE">
                      <a:shade val="67500"/>
                      <a:satMod val="115000"/>
                    </a:srgbClr>
                  </a:gs>
                  <a:gs pos="100000">
                    <a:srgbClr val="FF43CE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Sylfaen" pitchFamily="18" charset="0"/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228600" y="1557396"/>
            <a:ext cx="797788" cy="814520"/>
            <a:chOff x="381000" y="1309746"/>
            <a:chExt cx="797788" cy="657108"/>
          </a:xfrm>
        </p:grpSpPr>
        <p:grpSp>
          <p:nvGrpSpPr>
            <p:cNvPr id="6" name="Group 7"/>
            <p:cNvGrpSpPr/>
            <p:nvPr/>
          </p:nvGrpSpPr>
          <p:grpSpPr>
            <a:xfrm>
              <a:off x="381000" y="1309746"/>
              <a:ext cx="533401" cy="657108"/>
              <a:chOff x="1239466" y="3406594"/>
              <a:chExt cx="2547449" cy="3139516"/>
            </a:xfrm>
          </p:grpSpPr>
          <p:pic>
            <p:nvPicPr>
              <p:cNvPr id="1027" name="Picture 3" descr="C:\Users\naira\Desktop\My documents\mat-nkar\parallelopiped\0_87f65_684f3f6_M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 rot="2423958" flipV="1">
                <a:off x="1239466" y="3471576"/>
                <a:ext cx="1977665" cy="2128143"/>
              </a:xfrm>
              <a:prstGeom prst="rect">
                <a:avLst/>
              </a:prstGeom>
              <a:noFill/>
            </p:spPr>
          </p:pic>
          <p:pic>
            <p:nvPicPr>
              <p:cNvPr id="1026" name="Picture 2" descr="C:\Users\naira\Desktop\My documents\mat-nkar\parallelopiped\0_87f65_684f3f6_M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 bwMode="auto">
              <a:xfrm flipH="1">
                <a:off x="1433223" y="3406594"/>
                <a:ext cx="2353692" cy="3139516"/>
              </a:xfrm>
              <a:prstGeom prst="rect">
                <a:avLst/>
              </a:prstGeom>
              <a:noFill/>
            </p:spPr>
          </p:pic>
        </p:grpSp>
        <p:pic>
          <p:nvPicPr>
            <p:cNvPr id="1028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685800" y="1676400"/>
              <a:ext cx="492988" cy="236510"/>
            </a:xfrm>
            <a:prstGeom prst="rect">
              <a:avLst/>
            </a:prstGeom>
            <a:noFill/>
          </p:spPr>
        </p:pic>
      </p:grpSp>
      <p:sp>
        <p:nvSpPr>
          <p:cNvPr id="10" name="TextBox 9"/>
          <p:cNvSpPr txBox="1"/>
          <p:nvPr/>
        </p:nvSpPr>
        <p:spPr>
          <a:xfrm>
            <a:off x="914400" y="169545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Որոշման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տիրույթը</a:t>
            </a:r>
            <a:r>
              <a:rPr lang="en-CA" sz="3600" dirty="0" smtClean="0">
                <a:latin typeface="Sylfaen" pitchFamily="18" charset="0"/>
              </a:rPr>
              <a:t>՝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914400" y="253365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արժեքների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բազմությունը</a:t>
            </a:r>
            <a:r>
              <a:rPr lang="en-CA" sz="3600" i="1" dirty="0" smtClean="0">
                <a:latin typeface="Sylfaen" pitchFamily="18" charset="0"/>
              </a:rPr>
              <a:t>՝</a:t>
            </a:r>
            <a:endParaRPr lang="en-CA" sz="3600" i="1" dirty="0">
              <a:latin typeface="Sylfae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34400" y="177165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610600" y="329565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40780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սինուսը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F43CE"/>
                  </a:solidFill>
                </a:uFill>
                <a:latin typeface="Sylfaen" pitchFamily="18" charset="0"/>
              </a:rPr>
              <a:t>կենտ</a:t>
            </a:r>
            <a:r>
              <a:rPr lang="en-CA" sz="3600" b="1" i="1" u="heavy" dirty="0" smtClean="0">
                <a:uFill>
                  <a:solidFill>
                    <a:srgbClr val="FF43CE"/>
                  </a:solidFill>
                </a:uFill>
                <a:latin typeface="Sylfaen" pitchFamily="18" charset="0"/>
              </a:rPr>
              <a:t> </a:t>
            </a:r>
            <a:r>
              <a:rPr lang="en-CA" sz="3600" i="1" dirty="0" smtClean="0">
                <a:latin typeface="Sylfaen" pitchFamily="18" charset="0"/>
              </a:rPr>
              <a:t> և</a:t>
            </a:r>
            <a:r>
              <a:rPr lang="en-CA" sz="3600" dirty="0" smtClean="0">
                <a:latin typeface="Sylfaen" pitchFamily="18" charset="0"/>
              </a:rPr>
              <a:t>   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66800" y="4800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ֆունկցիա</a:t>
            </a:r>
            <a:r>
              <a:rPr lang="en-CA" sz="3600" i="1" dirty="0" smtClean="0">
                <a:latin typeface="Sylfaen" pitchFamily="18" charset="0"/>
              </a:rPr>
              <a:t>  է,</a:t>
            </a:r>
            <a:endParaRPr lang="en-CA" sz="3600" i="1" dirty="0">
              <a:latin typeface="Sylfaen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3505200" y="5791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  </a:t>
            </a:r>
            <a:r>
              <a:rPr lang="en-CA" sz="3600" i="1" dirty="0" err="1" smtClean="0">
                <a:latin typeface="Sylfaen" pitchFamily="18" charset="0"/>
              </a:rPr>
              <a:t>երբ</a:t>
            </a:r>
            <a:r>
              <a:rPr lang="en-CA" sz="3600" dirty="0" smtClean="0">
                <a:latin typeface="Sylfaen" pitchFamily="18" charset="0"/>
              </a:rPr>
              <a:t>  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59" name="TextBox 58"/>
          <p:cNvSpPr txBox="1"/>
          <p:nvPr/>
        </p:nvSpPr>
        <p:spPr>
          <a:xfrm>
            <a:off x="6858000" y="5791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62" name="TextBox 61"/>
          <p:cNvSpPr txBox="1"/>
          <p:nvPr/>
        </p:nvSpPr>
        <p:spPr>
          <a:xfrm>
            <a:off x="8610600" y="58306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: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55" name="Group 54"/>
          <p:cNvGrpSpPr/>
          <p:nvPr/>
        </p:nvGrpSpPr>
        <p:grpSpPr>
          <a:xfrm>
            <a:off x="304800" y="3886200"/>
            <a:ext cx="873988" cy="826793"/>
            <a:chOff x="304800" y="3200400"/>
            <a:chExt cx="873988" cy="826793"/>
          </a:xfrm>
        </p:grpSpPr>
        <p:pic>
          <p:nvPicPr>
            <p:cNvPr id="27" name="Picture 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04800" y="3200400"/>
              <a:ext cx="508000" cy="826793"/>
            </a:xfrm>
            <a:prstGeom prst="rect">
              <a:avLst/>
            </a:prstGeom>
            <a:noFill/>
          </p:spPr>
        </p:pic>
        <p:pic>
          <p:nvPicPr>
            <p:cNvPr id="54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685800" y="3657600"/>
              <a:ext cx="492988" cy="297984"/>
            </a:xfrm>
            <a:prstGeom prst="rect">
              <a:avLst/>
            </a:prstGeom>
            <a:noFill/>
          </p:spPr>
        </p:pic>
      </p:grpSp>
      <p:grpSp>
        <p:nvGrpSpPr>
          <p:cNvPr id="56" name="Group 55"/>
          <p:cNvGrpSpPr/>
          <p:nvPr/>
        </p:nvGrpSpPr>
        <p:grpSpPr>
          <a:xfrm>
            <a:off x="304800" y="5713530"/>
            <a:ext cx="873988" cy="763470"/>
            <a:chOff x="304800" y="3275130"/>
            <a:chExt cx="873988" cy="763470"/>
          </a:xfrm>
        </p:grpSpPr>
        <p:pic>
          <p:nvPicPr>
            <p:cNvPr id="57" name="Picture 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304800" y="3275130"/>
              <a:ext cx="508000" cy="763470"/>
            </a:xfrm>
            <a:prstGeom prst="rect">
              <a:avLst/>
            </a:prstGeom>
            <a:noFill/>
          </p:spPr>
        </p:pic>
        <p:pic>
          <p:nvPicPr>
            <p:cNvPr id="58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685800" y="3657600"/>
              <a:ext cx="492988" cy="297984"/>
            </a:xfrm>
            <a:prstGeom prst="rect">
              <a:avLst/>
            </a:prstGeom>
            <a:noFill/>
          </p:spPr>
        </p:pic>
      </p:grp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5562600" y="1638300"/>
            <a:ext cx="3048000" cy="81915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1143000" y="5715000"/>
            <a:ext cx="2476500" cy="819150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953000" y="5715000"/>
            <a:ext cx="1933575" cy="819150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7239000" y="5734050"/>
            <a:ext cx="1476375" cy="81915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876800" y="4078069"/>
            <a:ext cx="4038600" cy="646331"/>
            <a:chOff x="4876800" y="4078069"/>
            <a:chExt cx="4038600" cy="646331"/>
          </a:xfrm>
        </p:grpSpPr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4876800" y="4102100"/>
            <a:ext cx="585107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8" name="Equation" r:id="rId13" imgW="228600" imgH="177480" progId="">
                    <p:embed/>
                  </p:oleObj>
                </mc:Choice>
                <mc:Fallback>
                  <p:oleObj name="Equation" r:id="rId13" imgW="228600" imgH="17748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4102100"/>
                          <a:ext cx="585107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410200" y="4078069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-</a:t>
              </a:r>
              <a:r>
                <a:rPr lang="en-CA" sz="3600" b="1" i="1" dirty="0" err="1" smtClean="0">
                  <a:latin typeface="Sylfaen" pitchFamily="18" charset="0"/>
                </a:rPr>
                <a:t>պարբերական</a:t>
              </a:r>
              <a:r>
                <a:rPr lang="en-CA" sz="3600" b="1" i="1" dirty="0" smtClean="0">
                  <a:latin typeface="Sylfaen" pitchFamily="18" charset="0"/>
                </a:rPr>
                <a:t> </a:t>
              </a:r>
              <a:r>
                <a:rPr lang="en-CA" sz="3600" b="1" dirty="0" smtClean="0">
                  <a:latin typeface="Sylfaen" pitchFamily="18" charset="0"/>
                </a:rPr>
                <a:t> </a:t>
              </a:r>
              <a:endParaRPr lang="en-CA" sz="3600" b="1" dirty="0">
                <a:latin typeface="Sylfaen" pitchFamily="18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4876800" y="4590000"/>
              <a:ext cx="3888000" cy="0"/>
            </a:xfrm>
            <a:prstGeom prst="line">
              <a:avLst/>
            </a:prstGeom>
            <a:ln w="28575">
              <a:solidFill>
                <a:srgbClr val="FF43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495800" y="3124200"/>
            <a:ext cx="4219575" cy="819150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7" grpId="0"/>
      <p:bldP spid="18" grpId="0"/>
      <p:bldP spid="22" grpId="0"/>
      <p:bldP spid="28" grpId="0"/>
      <p:bldP spid="31" grpId="0"/>
      <p:bldP spid="44" grpId="0"/>
      <p:bldP spid="59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108000" y="108000"/>
            <a:ext cx="8928000" cy="6660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FF43CE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5943600" y="2970600"/>
            <a:ext cx="2592000" cy="2592000"/>
          </a:xfrm>
          <a:prstGeom prst="ellipse">
            <a:avLst/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76200" y="741402"/>
            <a:ext cx="899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smtClean="0">
                <a:latin typeface="Sylfaen" pitchFamily="18" charset="0"/>
              </a:rPr>
              <a:t>և  </a:t>
            </a:r>
            <a:r>
              <a:rPr lang="en-CA" sz="3000" dirty="0" err="1" smtClean="0">
                <a:latin typeface="Sylfaen" pitchFamily="18" charset="0"/>
              </a:rPr>
              <a:t>բացասական</a:t>
            </a:r>
            <a:r>
              <a:rPr lang="en-CA" sz="3000" dirty="0" smtClean="0">
                <a:latin typeface="Sylfaen" pitchFamily="18" charset="0"/>
              </a:rPr>
              <a:t>՝  3-րդ  և  4-րդ  </a:t>
            </a:r>
            <a:r>
              <a:rPr lang="en-CA" sz="3000" dirty="0" err="1" smtClean="0">
                <a:latin typeface="Sylfaen" pitchFamily="18" charset="0"/>
              </a:rPr>
              <a:t>քառորդներում</a:t>
            </a:r>
            <a:r>
              <a:rPr lang="en-CA" sz="3000" dirty="0" smtClean="0">
                <a:latin typeface="Sylfaen" pitchFamily="18" charset="0"/>
              </a:rPr>
              <a:t>,  </a:t>
            </a:r>
            <a:endParaRPr lang="en-CA" sz="3000" dirty="0">
              <a:latin typeface="Sylfaen" pitchFamily="18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05200" y="1905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  </a:t>
            </a:r>
            <a:r>
              <a:rPr lang="en-CA" sz="3600" i="1" dirty="0" err="1" smtClean="0">
                <a:latin typeface="Sylfaen" pitchFamily="18" charset="0"/>
              </a:rPr>
              <a:t>երբ</a:t>
            </a:r>
            <a:r>
              <a:rPr lang="en-CA" sz="3600" i="1" dirty="0" smtClean="0">
                <a:latin typeface="Sylfaen" pitchFamily="18" charset="0"/>
              </a:rPr>
              <a:t>  </a:t>
            </a:r>
            <a:endParaRPr lang="en-CA" sz="3600" i="1" dirty="0">
              <a:latin typeface="Sylfaen" pitchFamily="18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114120" imgH="215640" progId="">
                  <p:embed/>
                </p:oleObj>
              </mc:Choice>
              <mc:Fallback>
                <p:oleObj name="Equation" r:id="rId3" imgW="114120" imgH="215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9400" y="4840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  </a:t>
            </a:r>
            <a:r>
              <a:rPr lang="en-CA" sz="3600" i="1" dirty="0" err="1" smtClean="0">
                <a:latin typeface="Sylfaen" pitchFamily="18" charset="0"/>
              </a:rPr>
              <a:t>երբ</a:t>
            </a:r>
            <a:r>
              <a:rPr lang="en-CA" sz="3600" i="1" dirty="0" smtClean="0">
                <a:latin typeface="Sylfaen" pitchFamily="18" charset="0"/>
              </a:rPr>
              <a:t>  </a:t>
            </a:r>
            <a:endParaRPr lang="en-CA" sz="3600" i="1" dirty="0">
              <a:latin typeface="Sylfaen" pitchFamily="18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C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29600" y="58674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:</a:t>
            </a:r>
            <a:endParaRPr lang="en-CA" sz="3600" dirty="0">
              <a:latin typeface="Sylfaen" pitchFamily="18" charset="0"/>
            </a:endParaRPr>
          </a:p>
        </p:txBody>
      </p:sp>
      <p:grpSp>
        <p:nvGrpSpPr>
          <p:cNvPr id="50" name="Group 31"/>
          <p:cNvGrpSpPr/>
          <p:nvPr/>
        </p:nvGrpSpPr>
        <p:grpSpPr>
          <a:xfrm>
            <a:off x="228600" y="1771650"/>
            <a:ext cx="873988" cy="838197"/>
            <a:chOff x="381000" y="1361885"/>
            <a:chExt cx="786590" cy="760671"/>
          </a:xfrm>
        </p:grpSpPr>
        <p:pic>
          <p:nvPicPr>
            <p:cNvPr id="53" name="Picture 5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81000" y="1361885"/>
              <a:ext cx="514348" cy="760671"/>
            </a:xfrm>
            <a:prstGeom prst="rect">
              <a:avLst/>
            </a:prstGeom>
            <a:noFill/>
          </p:spPr>
        </p:pic>
        <p:pic>
          <p:nvPicPr>
            <p:cNvPr id="54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82981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83" name="Group 82"/>
          <p:cNvGrpSpPr/>
          <p:nvPr/>
        </p:nvGrpSpPr>
        <p:grpSpPr>
          <a:xfrm>
            <a:off x="304800" y="5715000"/>
            <a:ext cx="6553199" cy="850003"/>
            <a:chOff x="381001" y="5715000"/>
            <a:chExt cx="6553199" cy="850003"/>
          </a:xfrm>
        </p:grpSpPr>
        <p:sp>
          <p:nvSpPr>
            <p:cNvPr id="70" name="TextBox 69"/>
            <p:cNvSpPr txBox="1"/>
            <p:nvPr/>
          </p:nvSpPr>
          <p:spPr>
            <a:xfrm>
              <a:off x="6629400" y="5906869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,</a:t>
              </a:r>
              <a:endParaRPr lang="en-CA" sz="3600" dirty="0">
                <a:latin typeface="Sylfaen" pitchFamily="18" charset="0"/>
              </a:endParaRPr>
            </a:p>
          </p:txBody>
        </p:sp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381001" y="5715000"/>
              <a:ext cx="6400799" cy="850003"/>
            </a:xfrm>
            <a:prstGeom prst="rect">
              <a:avLst/>
            </a:prstGeom>
            <a:noFill/>
          </p:spPr>
        </p:pic>
      </p:grp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7010400" y="5715000"/>
            <a:ext cx="1295400" cy="80147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733800" y="3505200"/>
            <a:ext cx="1676400" cy="762000"/>
            <a:chOff x="3886200" y="3581400"/>
            <a:chExt cx="1676400" cy="762000"/>
          </a:xfrm>
        </p:grpSpPr>
        <p:sp>
          <p:nvSpPr>
            <p:cNvPr id="22" name="TextBox 21"/>
            <p:cNvSpPr txBox="1"/>
            <p:nvPr/>
          </p:nvSpPr>
          <p:spPr>
            <a:xfrm>
              <a:off x="5257800" y="360045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,</a:t>
              </a:r>
              <a:endParaRPr lang="en-CA" sz="3600" dirty="0">
                <a:latin typeface="Sylfaen" pitchFamily="18" charset="0"/>
              </a:endParaRPr>
            </a:p>
          </p:txBody>
        </p:sp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3886200" y="3581400"/>
              <a:ext cx="1476375" cy="762000"/>
            </a:xfrm>
            <a:prstGeom prst="rect">
              <a:avLst/>
            </a:prstGeom>
            <a:noFill/>
          </p:spPr>
        </p:pic>
      </p:grp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81" name="Group 80"/>
          <p:cNvGrpSpPr/>
          <p:nvPr/>
        </p:nvGrpSpPr>
        <p:grpSpPr>
          <a:xfrm>
            <a:off x="228600" y="2762250"/>
            <a:ext cx="5486400" cy="819150"/>
            <a:chOff x="304800" y="2686050"/>
            <a:chExt cx="5486400" cy="819150"/>
          </a:xfrm>
        </p:grpSpPr>
        <p:sp>
          <p:nvSpPr>
            <p:cNvPr id="52" name="TextBox 51"/>
            <p:cNvSpPr txBox="1"/>
            <p:nvPr/>
          </p:nvSpPr>
          <p:spPr>
            <a:xfrm>
              <a:off x="5486400" y="2858869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,</a:t>
              </a:r>
              <a:endParaRPr lang="en-CA" sz="3600" dirty="0">
                <a:latin typeface="Sylfaen" pitchFamily="18" charset="0"/>
              </a:endParaRPr>
            </a:p>
          </p:txBody>
        </p:sp>
        <p:pic>
          <p:nvPicPr>
            <p:cNvPr id="19464" name="Picture 8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304800" y="2686050"/>
              <a:ext cx="5334000" cy="819150"/>
            </a:xfrm>
            <a:prstGeom prst="rect">
              <a:avLst/>
            </a:prstGeom>
            <a:noFill/>
          </p:spPr>
        </p:pic>
      </p:grp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1104900" y="1847850"/>
            <a:ext cx="2476500" cy="81915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81000" y="4743450"/>
            <a:ext cx="2476500" cy="81915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6200" y="208002"/>
            <a:ext cx="899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err="1" smtClean="0">
                <a:latin typeface="Sylfaen" pitchFamily="18" charset="0"/>
              </a:rPr>
              <a:t>Սինուսը</a:t>
            </a:r>
            <a:r>
              <a:rPr lang="en-CA" sz="3000" dirty="0" smtClean="0">
                <a:latin typeface="Sylfaen" pitchFamily="18" charset="0"/>
              </a:rPr>
              <a:t>  </a:t>
            </a:r>
            <a:r>
              <a:rPr lang="en-CA" sz="3000" dirty="0" err="1" smtClean="0">
                <a:latin typeface="Sylfaen" pitchFamily="18" charset="0"/>
              </a:rPr>
              <a:t>դրական</a:t>
            </a:r>
            <a:r>
              <a:rPr lang="en-CA" sz="3000" dirty="0" smtClean="0">
                <a:latin typeface="Sylfaen" pitchFamily="18" charset="0"/>
              </a:rPr>
              <a:t>  է  1-ին  և  2-րդ  </a:t>
            </a:r>
            <a:r>
              <a:rPr lang="en-CA" sz="3000" dirty="0" err="1" smtClean="0">
                <a:latin typeface="Sylfaen" pitchFamily="18" charset="0"/>
              </a:rPr>
              <a:t>քառորդներում</a:t>
            </a:r>
            <a:r>
              <a:rPr lang="en-CA" sz="3000" dirty="0" smtClean="0">
                <a:latin typeface="Sylfaen" pitchFamily="18" charset="0"/>
              </a:rPr>
              <a:t> </a:t>
            </a:r>
            <a:endParaRPr lang="en-CA" sz="3000" dirty="0">
              <a:latin typeface="Sylfae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200" y="1274802"/>
            <a:ext cx="899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 err="1" smtClean="0">
                <a:latin typeface="Sylfaen" pitchFamily="18" charset="0"/>
              </a:rPr>
              <a:t>հետևաբար</a:t>
            </a:r>
            <a:r>
              <a:rPr lang="en-CA" sz="3000" dirty="0" smtClean="0">
                <a:latin typeface="Sylfaen" pitchFamily="18" charset="0"/>
              </a:rPr>
              <a:t>՝</a:t>
            </a:r>
            <a:endParaRPr lang="en-CA" sz="3000" dirty="0">
              <a:latin typeface="Sylfaen" pitchFamily="18" charset="0"/>
            </a:endParaRPr>
          </a:p>
        </p:txBody>
      </p:sp>
      <p:grpSp>
        <p:nvGrpSpPr>
          <p:cNvPr id="61" name="Group 27"/>
          <p:cNvGrpSpPr>
            <a:grpSpLocks noChangeAspect="1"/>
          </p:cNvGrpSpPr>
          <p:nvPr/>
        </p:nvGrpSpPr>
        <p:grpSpPr>
          <a:xfrm>
            <a:off x="5638800" y="2362200"/>
            <a:ext cx="3276600" cy="3429001"/>
            <a:chOff x="741866" y="2315160"/>
            <a:chExt cx="4142358" cy="4335021"/>
          </a:xfrm>
        </p:grpSpPr>
        <p:grpSp>
          <p:nvGrpSpPr>
            <p:cNvPr id="62" name="Group 25"/>
            <p:cNvGrpSpPr/>
            <p:nvPr/>
          </p:nvGrpSpPr>
          <p:grpSpPr>
            <a:xfrm>
              <a:off x="741866" y="2315160"/>
              <a:ext cx="4142358" cy="4335021"/>
              <a:chOff x="741866" y="2315160"/>
              <a:chExt cx="4142358" cy="4335021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4495800" y="4596825"/>
                <a:ext cx="3850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>
                    <a:latin typeface="Sylfaen" pitchFamily="18" charset="0"/>
                  </a:rPr>
                  <a:t>x</a:t>
                </a:r>
                <a:endParaRPr lang="en-CA" sz="3200" dirty="0">
                  <a:latin typeface="Sylfaen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186875" y="2315160"/>
                <a:ext cx="3978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>
                    <a:latin typeface="Sylfaen" pitchFamily="18" charset="0"/>
                  </a:rPr>
                  <a:t>y</a:t>
                </a:r>
                <a:endParaRPr lang="en-CA" sz="3200" dirty="0">
                  <a:latin typeface="Sylfaen" pitchFamily="18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H="1">
                <a:off x="2764878" y="2604163"/>
                <a:ext cx="3" cy="4046018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741866" y="4723504"/>
                <a:ext cx="4142358" cy="0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2283209" y="4524065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dirty="0" smtClean="0">
                  <a:latin typeface="Sylfaen" pitchFamily="18" charset="0"/>
                </a:rPr>
                <a:t>o</a:t>
              </a:r>
              <a:endParaRPr lang="en-CA" sz="3200" dirty="0">
                <a:latin typeface="Sylfaen" pitchFamily="18" charset="0"/>
              </a:endParaRPr>
            </a:p>
          </p:txBody>
        </p:sp>
      </p:grpSp>
      <p:sp>
        <p:nvSpPr>
          <p:cNvPr id="76" name="Arc 75"/>
          <p:cNvSpPr>
            <a:spLocks noChangeAspect="1"/>
          </p:cNvSpPr>
          <p:nvPr/>
        </p:nvSpPr>
        <p:spPr>
          <a:xfrm rot="-5400000">
            <a:off x="5943600" y="2970600"/>
            <a:ext cx="2592000" cy="2592000"/>
          </a:xfrm>
          <a:prstGeom prst="arc">
            <a:avLst>
              <a:gd name="adj1" fmla="val 16200000"/>
              <a:gd name="adj2" fmla="val 5432049"/>
            </a:avLst>
          </a:prstGeom>
          <a:noFill/>
          <a:ln w="57150">
            <a:solidFill>
              <a:srgbClr val="FF43CE"/>
            </a:solidFill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Arc 79"/>
          <p:cNvSpPr>
            <a:spLocks noChangeAspect="1"/>
          </p:cNvSpPr>
          <p:nvPr/>
        </p:nvSpPr>
        <p:spPr>
          <a:xfrm rot="5400000">
            <a:off x="5943600" y="2971800"/>
            <a:ext cx="2592000" cy="2592000"/>
          </a:xfrm>
          <a:prstGeom prst="arc">
            <a:avLst>
              <a:gd name="adj1" fmla="val 16200000"/>
              <a:gd name="adj2" fmla="val 5432049"/>
            </a:avLst>
          </a:prstGeom>
          <a:noFill/>
          <a:ln w="57150">
            <a:solidFill>
              <a:srgbClr val="FF43CE"/>
            </a:solidFill>
            <a:headEnd type="stealth" w="med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172200" y="3124200"/>
            <a:ext cx="99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6600" b="1" dirty="0" smtClean="0">
                <a:ln>
                  <a:solidFill>
                    <a:srgbClr val="C0008E"/>
                  </a:solidFill>
                </a:ln>
                <a:solidFill>
                  <a:srgbClr val="FF09BF"/>
                </a:solidFill>
                <a:latin typeface="Sylfaen" pitchFamily="18" charset="0"/>
              </a:rPr>
              <a:t>+</a:t>
            </a:r>
            <a:endParaRPr lang="en-CA" sz="6600" b="1" dirty="0">
              <a:ln>
                <a:solidFill>
                  <a:srgbClr val="C0008E"/>
                </a:solidFill>
              </a:ln>
              <a:solidFill>
                <a:srgbClr val="FF09BF"/>
              </a:solidFill>
              <a:latin typeface="Sylfae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239000" y="3124200"/>
            <a:ext cx="99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6600" b="1" dirty="0" smtClean="0">
                <a:ln>
                  <a:solidFill>
                    <a:srgbClr val="C0008E"/>
                  </a:solidFill>
                </a:ln>
                <a:solidFill>
                  <a:srgbClr val="FF09BF"/>
                </a:solidFill>
                <a:latin typeface="Sylfaen" pitchFamily="18" charset="0"/>
              </a:rPr>
              <a:t>+</a:t>
            </a:r>
            <a:endParaRPr lang="en-CA" sz="6600" b="1" dirty="0">
              <a:ln>
                <a:solidFill>
                  <a:srgbClr val="C0008E"/>
                </a:solidFill>
              </a:ln>
              <a:solidFill>
                <a:srgbClr val="FF09BF"/>
              </a:solidFill>
              <a:latin typeface="Sylfae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72200" y="4226004"/>
            <a:ext cx="99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6600" b="1" dirty="0" smtClean="0">
                <a:ln>
                  <a:solidFill>
                    <a:srgbClr val="C0008E"/>
                  </a:solidFill>
                </a:ln>
                <a:solidFill>
                  <a:srgbClr val="FF09BF"/>
                </a:solidFill>
                <a:latin typeface="Sylfaen" pitchFamily="18" charset="0"/>
              </a:rPr>
              <a:t>-</a:t>
            </a:r>
            <a:endParaRPr lang="en-CA" sz="6600" b="1" dirty="0">
              <a:ln>
                <a:solidFill>
                  <a:srgbClr val="C0008E"/>
                </a:solidFill>
              </a:ln>
              <a:solidFill>
                <a:srgbClr val="FF09BF"/>
              </a:solidFill>
              <a:latin typeface="Sylfae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15200" y="4226004"/>
            <a:ext cx="99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6600" b="1" dirty="0" smtClean="0">
                <a:ln>
                  <a:solidFill>
                    <a:srgbClr val="C0008E"/>
                  </a:solidFill>
                </a:ln>
                <a:solidFill>
                  <a:srgbClr val="FF09BF"/>
                </a:solidFill>
                <a:latin typeface="Sylfaen" pitchFamily="18" charset="0"/>
              </a:rPr>
              <a:t>-</a:t>
            </a:r>
            <a:endParaRPr lang="en-CA" sz="6600" b="1" dirty="0">
              <a:ln>
                <a:solidFill>
                  <a:srgbClr val="C0008E"/>
                </a:solidFill>
              </a:ln>
              <a:solidFill>
                <a:srgbClr val="FF09BF"/>
              </a:solidFill>
              <a:latin typeface="Sylfaen" pitchFamily="18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5904000" y="4212000"/>
            <a:ext cx="108000" cy="108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8478000" y="4212000"/>
            <a:ext cx="108000" cy="108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50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50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18" grpId="0"/>
      <p:bldP spid="44" grpId="0"/>
      <p:bldP spid="51" grpId="0"/>
      <p:bldP spid="71" grpId="0"/>
      <p:bldP spid="77" grpId="0"/>
      <p:bldP spid="78" grpId="0"/>
      <p:bldP spid="78" grpId="1"/>
      <p:bldP spid="78" grpId="2"/>
      <p:bldP spid="76" grpId="0" animBg="1"/>
      <p:bldP spid="76" grpId="1" animBg="1"/>
      <p:bldP spid="80" grpId="0" animBg="1"/>
      <p:bldP spid="73" grpId="0"/>
      <p:bldP spid="73" grpId="1"/>
      <p:bldP spid="84" grpId="0"/>
      <p:bldP spid="84" grpId="1"/>
      <p:bldP spid="85" grpId="0"/>
      <p:bldP spid="86" grpId="0"/>
      <p:bldP spid="87" grpId="0" animBg="1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08000" y="121800"/>
            <a:ext cx="8928000" cy="6660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F20079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grpSp>
        <p:nvGrpSpPr>
          <p:cNvPr id="2" name="Group 31"/>
          <p:cNvGrpSpPr/>
          <p:nvPr/>
        </p:nvGrpSpPr>
        <p:grpSpPr>
          <a:xfrm>
            <a:off x="304800" y="381000"/>
            <a:ext cx="873988" cy="761997"/>
            <a:chOff x="381000" y="1361885"/>
            <a:chExt cx="786590" cy="691519"/>
          </a:xfrm>
        </p:grpSpPr>
        <p:pic>
          <p:nvPicPr>
            <p:cNvPr id="3" name="Picture 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81000" y="1361885"/>
              <a:ext cx="514349" cy="691519"/>
            </a:xfrm>
            <a:prstGeom prst="rect">
              <a:avLst/>
            </a:prstGeom>
            <a:noFill/>
          </p:spPr>
        </p:pic>
        <p:pic>
          <p:nvPicPr>
            <p:cNvPr id="4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07646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1143000" y="533400"/>
            <a:ext cx="7467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Սինուսի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մեծագույն</a:t>
            </a:r>
            <a:r>
              <a:rPr lang="en-CA" sz="3600" b="1" i="1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արժեքը</a:t>
            </a:r>
            <a:r>
              <a:rPr lang="en-CA" sz="3600" b="1" i="1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4000" b="1" i="1" u="heavy" dirty="0" smtClean="0">
                <a:solidFill>
                  <a:srgbClr val="0094C8"/>
                </a:solidFill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1</a:t>
            </a:r>
            <a:r>
              <a:rPr lang="en-CA" sz="3600" b="1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է</a:t>
            </a:r>
            <a:r>
              <a:rPr lang="en-CA" sz="3600" i="1" dirty="0" smtClean="0">
                <a:latin typeface="Sylfaen" pitchFamily="18" charset="0"/>
              </a:rPr>
              <a:t>,  </a:t>
            </a:r>
            <a:r>
              <a:rPr lang="en-CA" sz="3600" i="1" dirty="0" err="1" smtClean="0">
                <a:latin typeface="Sylfaen" pitchFamily="18" charset="0"/>
              </a:rPr>
              <a:t>ընդ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որում</a:t>
            </a:r>
            <a:r>
              <a:rPr lang="en-CA" sz="3600" i="1" dirty="0" smtClean="0">
                <a:latin typeface="Sylfaen" pitchFamily="18" charset="0"/>
              </a:rPr>
              <a:t>, </a:t>
            </a:r>
            <a:r>
              <a:rPr lang="en-CA" sz="3600" dirty="0" smtClean="0">
                <a:latin typeface="Sylfaen" pitchFamily="18" charset="0"/>
              </a:rPr>
              <a:t>  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19100" y="1828800"/>
            <a:ext cx="2476500" cy="81915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819400" y="1905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  </a:t>
            </a:r>
            <a:r>
              <a:rPr lang="en-CA" sz="3600" i="1" dirty="0" err="1" smtClean="0">
                <a:latin typeface="Sylfaen" pitchFamily="18" charset="0"/>
              </a:rPr>
              <a:t>երբ</a:t>
            </a:r>
            <a:r>
              <a:rPr lang="en-CA" sz="3600" dirty="0" smtClean="0">
                <a:latin typeface="Sylfaen" pitchFamily="18" charset="0"/>
              </a:rPr>
              <a:t>  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6448425" y="2838450"/>
            <a:ext cx="1476375" cy="81915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48600" y="1981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48600" y="29350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: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4817" name="Picture 1" descr="C:\Users\naira\Desktop\sinus\3085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788098"/>
            <a:ext cx="3382309" cy="2069903"/>
          </a:xfrm>
          <a:prstGeom prst="rect">
            <a:avLst/>
          </a:prstGeom>
          <a:noFill/>
        </p:spPr>
      </p:pic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807720" y="2514600"/>
            <a:ext cx="3764280" cy="4008119"/>
            <a:chOff x="1600200" y="2757055"/>
            <a:chExt cx="3422073" cy="3643745"/>
          </a:xfrm>
        </p:grpSpPr>
        <p:grpSp>
          <p:nvGrpSpPr>
            <p:cNvPr id="34" name="Group 27"/>
            <p:cNvGrpSpPr>
              <a:grpSpLocks noChangeAspect="1"/>
            </p:cNvGrpSpPr>
            <p:nvPr/>
          </p:nvGrpSpPr>
          <p:grpSpPr>
            <a:xfrm>
              <a:off x="1600200" y="2757055"/>
              <a:ext cx="3422073" cy="3643745"/>
              <a:chOff x="645532" y="2140008"/>
              <a:chExt cx="4326269" cy="4606506"/>
            </a:xfrm>
          </p:grpSpPr>
          <p:grpSp>
            <p:nvGrpSpPr>
              <p:cNvPr id="36" name="Group 25"/>
              <p:cNvGrpSpPr/>
              <p:nvPr/>
            </p:nvGrpSpPr>
            <p:grpSpPr>
              <a:xfrm>
                <a:off x="645532" y="2140008"/>
                <a:ext cx="4326269" cy="4606506"/>
                <a:chOff x="645532" y="2140008"/>
                <a:chExt cx="4326269" cy="4606506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4586758" y="4596826"/>
                  <a:ext cx="385043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3200" dirty="0" smtClean="0">
                      <a:latin typeface="Sylfaen" pitchFamily="18" charset="0"/>
                    </a:rPr>
                    <a:t>x</a:t>
                  </a:r>
                  <a:endParaRPr lang="en-CA" sz="3200" dirty="0">
                    <a:latin typeface="Sylfaen" pitchFamily="18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2296949" y="2140008"/>
                  <a:ext cx="397868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3200" dirty="0" smtClean="0">
                      <a:latin typeface="Sylfaen" pitchFamily="18" charset="0"/>
                    </a:rPr>
                    <a:t>y</a:t>
                  </a:r>
                  <a:endParaRPr lang="en-CA" sz="3200" dirty="0">
                    <a:latin typeface="Sylfaen" pitchFamily="18" charset="0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764880" y="2402737"/>
                  <a:ext cx="0" cy="4343777"/>
                </a:xfrm>
                <a:prstGeom prst="line">
                  <a:avLst/>
                </a:prstGeom>
                <a:ln w="31750">
                  <a:solidFill>
                    <a:schemeClr val="tx1">
                      <a:lumMod val="75000"/>
                      <a:lumOff val="25000"/>
                    </a:schemeClr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645532" y="4723505"/>
                  <a:ext cx="4238692" cy="0"/>
                </a:xfrm>
                <a:prstGeom prst="line">
                  <a:avLst/>
                </a:prstGeom>
                <a:ln w="31750">
                  <a:solidFill>
                    <a:schemeClr val="tx1">
                      <a:lumMod val="75000"/>
                      <a:lumOff val="25000"/>
                    </a:schemeClr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2301179" y="4524066"/>
                <a:ext cx="481215" cy="742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600" dirty="0" smtClean="0">
                    <a:latin typeface="Sylfaen" pitchFamily="18" charset="0"/>
                  </a:rPr>
                  <a:t>o</a:t>
                </a:r>
                <a:endParaRPr lang="en-CA" sz="3600" dirty="0">
                  <a:latin typeface="Sylfaen" pitchFamily="18" charset="0"/>
                </a:endParaRPr>
              </a:p>
            </p:txBody>
          </p:sp>
        </p:grp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1981200" y="3504000"/>
              <a:ext cx="2592000" cy="2592000"/>
            </a:xfrm>
            <a:prstGeom prst="ellips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62000" y="2905780"/>
            <a:ext cx="3640802" cy="3723620"/>
            <a:chOff x="1371600" y="2905780"/>
            <a:chExt cx="3640802" cy="3723620"/>
          </a:xfrm>
        </p:grpSpPr>
        <p:sp>
          <p:nvSpPr>
            <p:cNvPr id="43" name="TextBox 42"/>
            <p:cNvSpPr txBox="1"/>
            <p:nvPr/>
          </p:nvSpPr>
          <p:spPr>
            <a:xfrm>
              <a:off x="1371600" y="4343400"/>
              <a:ext cx="5004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-1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19400" y="6106180"/>
              <a:ext cx="5004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-1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00400" y="29057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48200" y="43535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</p:grpSp>
      <p:cxnSp>
        <p:nvCxnSpPr>
          <p:cNvPr id="47" name="Straight Connector 46"/>
          <p:cNvCxnSpPr/>
          <p:nvPr/>
        </p:nvCxnSpPr>
        <p:spPr>
          <a:xfrm flipV="1">
            <a:off x="2664000" y="3352800"/>
            <a:ext cx="600" cy="1399200"/>
          </a:xfrm>
          <a:prstGeom prst="line">
            <a:avLst/>
          </a:prstGeom>
          <a:ln w="50800">
            <a:solidFill>
              <a:srgbClr val="F6006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419600" y="1600200"/>
            <a:ext cx="3448050" cy="1362075"/>
          </a:xfrm>
          <a:prstGeom prst="rect">
            <a:avLst/>
          </a:prstGeom>
          <a:noFill/>
        </p:spPr>
      </p:pic>
      <p:sp>
        <p:nvSpPr>
          <p:cNvPr id="52" name="Arc 51"/>
          <p:cNvSpPr/>
          <p:nvPr/>
        </p:nvSpPr>
        <p:spPr>
          <a:xfrm rot="16200000" flipV="1">
            <a:off x="2001000" y="4018800"/>
            <a:ext cx="1332000" cy="1371600"/>
          </a:xfrm>
          <a:prstGeom prst="arc">
            <a:avLst>
              <a:gd name="adj1" fmla="val 15975273"/>
              <a:gd name="adj2" fmla="val 0"/>
            </a:avLst>
          </a:prstGeom>
          <a:ln w="25400">
            <a:solidFill>
              <a:srgbClr val="F6006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00400" y="3533775"/>
          <a:ext cx="4572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9" imgW="164880" imgH="393480" progId="">
                  <p:embed/>
                </p:oleObj>
              </mc:Choice>
              <mc:Fallback>
                <p:oleObj name="Equation" r:id="rId9" imgW="16488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33775"/>
                        <a:ext cx="4572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191000" y="3657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smtClean="0">
                <a:latin typeface="Sylfaen" pitchFamily="18" charset="0"/>
              </a:rPr>
              <a:t>(</a:t>
            </a:r>
            <a:r>
              <a:rPr lang="en-CA" sz="2800" i="1" dirty="0" err="1" smtClean="0">
                <a:latin typeface="Sylfaen" pitchFamily="18" charset="0"/>
              </a:rPr>
              <a:t>սինուսը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38800" y="4191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ֆունկցիա</a:t>
            </a:r>
            <a:r>
              <a:rPr lang="en-CA" sz="2800" i="1" dirty="0" smtClean="0">
                <a:latin typeface="Sylfaen" pitchFamily="18" charset="0"/>
              </a:rPr>
              <a:t>  է)</a:t>
            </a:r>
            <a:endParaRPr lang="en-CA" sz="2800" i="1" dirty="0">
              <a:latin typeface="Sylfaen" pitchFamily="18" charset="0"/>
            </a:endParaRPr>
          </a:p>
        </p:txBody>
      </p:sp>
      <p:grpSp>
        <p:nvGrpSpPr>
          <p:cNvPr id="56" name="Group 55"/>
          <p:cNvGrpSpPr>
            <a:grpSpLocks noChangeAspect="1"/>
          </p:cNvGrpSpPr>
          <p:nvPr/>
        </p:nvGrpSpPr>
        <p:grpSpPr>
          <a:xfrm>
            <a:off x="5867401" y="3581400"/>
            <a:ext cx="3200399" cy="646331"/>
            <a:chOff x="4952999" y="4078069"/>
            <a:chExt cx="3962401" cy="646331"/>
          </a:xfrm>
        </p:grpSpPr>
        <p:graphicFrame>
          <p:nvGraphicFramePr>
            <p:cNvPr id="57" name="Object 56"/>
            <p:cNvGraphicFramePr>
              <a:graphicFrameLocks noChangeAspect="1"/>
            </p:cNvGraphicFramePr>
            <p:nvPr/>
          </p:nvGraphicFramePr>
          <p:xfrm>
            <a:off x="4952999" y="4184748"/>
            <a:ext cx="457202" cy="426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9" name="Equation" r:id="rId11" imgW="228600" imgH="177480" progId="">
                    <p:embed/>
                  </p:oleObj>
                </mc:Choice>
                <mc:Fallback>
                  <p:oleObj name="Equation" r:id="rId11" imgW="228600" imgH="17748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2999" y="4184748"/>
                          <a:ext cx="457202" cy="4267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TextBox 57"/>
            <p:cNvSpPr txBox="1"/>
            <p:nvPr/>
          </p:nvSpPr>
          <p:spPr>
            <a:xfrm>
              <a:off x="5410201" y="4078069"/>
              <a:ext cx="3505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-</a:t>
              </a:r>
              <a:r>
                <a:rPr lang="en-CA" sz="2800" i="1" dirty="0" err="1" smtClean="0">
                  <a:latin typeface="Sylfaen" pitchFamily="18" charset="0"/>
                </a:rPr>
                <a:t>պարբերական</a:t>
              </a:r>
              <a:r>
                <a:rPr lang="en-CA" sz="3600" i="1" dirty="0" smtClean="0">
                  <a:latin typeface="Sylfaen" pitchFamily="18" charset="0"/>
                </a:rPr>
                <a:t> </a:t>
              </a:r>
              <a:r>
                <a:rPr lang="en-CA" sz="3600" b="1" dirty="0" smtClean="0">
                  <a:latin typeface="Sylfaen" pitchFamily="18" charset="0"/>
                </a:rPr>
                <a:t> </a:t>
              </a:r>
              <a:endParaRPr lang="en-CA" sz="3600" b="1" dirty="0">
                <a:latin typeface="Sylfaen" pitchFamily="18" charset="0"/>
              </a:endParaRPr>
            </a:p>
          </p:txBody>
        </p:sp>
      </p:grpSp>
      <p:cxnSp>
        <p:nvCxnSpPr>
          <p:cNvPr id="61" name="Straight Connector 60"/>
          <p:cNvCxnSpPr/>
          <p:nvPr/>
        </p:nvCxnSpPr>
        <p:spPr>
          <a:xfrm>
            <a:off x="6705600" y="2514600"/>
            <a:ext cx="1143000" cy="0"/>
          </a:xfrm>
          <a:prstGeom prst="line">
            <a:avLst/>
          </a:prstGeom>
          <a:ln w="38100">
            <a:solidFill>
              <a:srgbClr val="F60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8534400" y="6356350"/>
            <a:ext cx="30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8" grpId="0"/>
      <p:bldP spid="19" grpId="0"/>
      <p:bldP spid="52" grpId="0" animBg="1"/>
      <p:bldP spid="54" grpId="0"/>
      <p:bldP spid="54" grpId="1"/>
      <p:bldP spid="55" grpId="0"/>
      <p:bldP spid="5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08000" y="108000"/>
            <a:ext cx="8928000" cy="6660000"/>
          </a:xfrm>
          <a:prstGeom prst="rect">
            <a:avLst/>
          </a:prstGeom>
          <a:solidFill>
            <a:srgbClr val="F9FCFD"/>
          </a:solidFill>
          <a:ln w="69850" cmpd="thickThin">
            <a:solidFill>
              <a:srgbClr val="F20079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31"/>
          <p:cNvGrpSpPr/>
          <p:nvPr/>
        </p:nvGrpSpPr>
        <p:grpSpPr>
          <a:xfrm>
            <a:off x="304800" y="381000"/>
            <a:ext cx="873988" cy="761997"/>
            <a:chOff x="381000" y="1361885"/>
            <a:chExt cx="786590" cy="691519"/>
          </a:xfrm>
        </p:grpSpPr>
        <p:pic>
          <p:nvPicPr>
            <p:cNvPr id="21" name="Picture 20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81000" y="1361885"/>
              <a:ext cx="514348" cy="691519"/>
            </a:xfrm>
            <a:prstGeom prst="rect">
              <a:avLst/>
            </a:prstGeom>
            <a:noFill/>
          </p:spPr>
        </p:pic>
        <p:pic>
          <p:nvPicPr>
            <p:cNvPr id="22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07646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23" name="TextBox 22"/>
          <p:cNvSpPr txBox="1"/>
          <p:nvPr/>
        </p:nvSpPr>
        <p:spPr>
          <a:xfrm>
            <a:off x="990600" y="533400"/>
            <a:ext cx="8001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Սինուսի</a:t>
            </a:r>
            <a:r>
              <a:rPr lang="en-CA" sz="3600" i="1" dirty="0" smtClean="0">
                <a:latin typeface="Sylfaen" pitchFamily="18" charset="0"/>
              </a:rPr>
              <a:t>   </a:t>
            </a:r>
            <a:r>
              <a:rPr lang="en-CA" sz="3600" b="1" i="1" u="heavy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փոքրագույն</a:t>
            </a:r>
            <a:r>
              <a:rPr lang="en-CA" sz="3600" b="1" i="1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3600" b="1" i="1" u="heavy" dirty="0" err="1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արժեքը</a:t>
            </a:r>
            <a:r>
              <a:rPr lang="en-CA" sz="3600" b="1" i="1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4000" b="1" i="1" u="heavy" dirty="0" smtClean="0">
                <a:solidFill>
                  <a:srgbClr val="0094C8"/>
                </a:solidFill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-1</a:t>
            </a:r>
            <a:r>
              <a:rPr lang="en-CA" sz="3600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  </a:t>
            </a:r>
            <a:r>
              <a:rPr lang="en-CA" sz="3600" i="1" u="heavy" dirty="0" smtClean="0">
                <a:uFill>
                  <a:solidFill>
                    <a:srgbClr val="F60064"/>
                  </a:solidFill>
                </a:uFill>
                <a:latin typeface="Sylfaen" pitchFamily="18" charset="0"/>
              </a:rPr>
              <a:t>է</a:t>
            </a:r>
            <a:r>
              <a:rPr lang="en-CA" sz="3600" i="1" dirty="0" smtClean="0">
                <a:latin typeface="Sylfaen" pitchFamily="18" charset="0"/>
              </a:rPr>
              <a:t>,  </a:t>
            </a:r>
            <a:r>
              <a:rPr lang="en-CA" sz="3600" i="1" dirty="0" err="1" smtClean="0">
                <a:latin typeface="Sylfaen" pitchFamily="18" charset="0"/>
              </a:rPr>
              <a:t>ընդ</a:t>
            </a:r>
            <a:r>
              <a:rPr lang="en-CA" sz="3600" i="1" dirty="0" smtClean="0">
                <a:latin typeface="Sylfaen" pitchFamily="18" charset="0"/>
              </a:rPr>
              <a:t>  </a:t>
            </a:r>
            <a:r>
              <a:rPr lang="en-CA" sz="3600" i="1" dirty="0" err="1" smtClean="0">
                <a:latin typeface="Sylfaen" pitchFamily="18" charset="0"/>
              </a:rPr>
              <a:t>որում</a:t>
            </a:r>
            <a:r>
              <a:rPr lang="en-CA" sz="3600" i="1" dirty="0" smtClean="0">
                <a:latin typeface="Sylfaen" pitchFamily="18" charset="0"/>
              </a:rPr>
              <a:t>, </a:t>
            </a:r>
            <a:r>
              <a:rPr lang="en-CA" sz="3600" dirty="0" smtClean="0">
                <a:latin typeface="Sylfaen" pitchFamily="18" charset="0"/>
              </a:rPr>
              <a:t>  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342900" y="1847850"/>
            <a:ext cx="2933700" cy="819150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3200400" y="19444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  </a:t>
            </a:r>
            <a:r>
              <a:rPr lang="en-CA" sz="3600" i="1" dirty="0" err="1" smtClean="0">
                <a:latin typeface="Sylfaen" pitchFamily="18" charset="0"/>
              </a:rPr>
              <a:t>երբ</a:t>
            </a:r>
            <a:r>
              <a:rPr lang="en-CA" sz="3600" dirty="0" smtClean="0">
                <a:latin typeface="Sylfaen" pitchFamily="18" charset="0"/>
              </a:rPr>
              <a:t>  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86800" y="1981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7010400" y="2895600"/>
            <a:ext cx="1476375" cy="81915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8382000" y="30112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:</a:t>
            </a:r>
            <a:endParaRPr lang="en-CA" sz="3600" dirty="0">
              <a:latin typeface="Sylfaen" pitchFamily="18" charset="0"/>
            </a:endParaRPr>
          </a:p>
        </p:txBody>
      </p:sp>
      <p:grpSp>
        <p:nvGrpSpPr>
          <p:cNvPr id="41" name="Group 40"/>
          <p:cNvGrpSpPr>
            <a:grpSpLocks noChangeAspect="1"/>
          </p:cNvGrpSpPr>
          <p:nvPr/>
        </p:nvGrpSpPr>
        <p:grpSpPr>
          <a:xfrm>
            <a:off x="731520" y="2514600"/>
            <a:ext cx="3764280" cy="4008119"/>
            <a:chOff x="1600200" y="2757055"/>
            <a:chExt cx="3422073" cy="3643745"/>
          </a:xfrm>
        </p:grpSpPr>
        <p:grpSp>
          <p:nvGrpSpPr>
            <p:cNvPr id="33" name="Group 27"/>
            <p:cNvGrpSpPr>
              <a:grpSpLocks noChangeAspect="1"/>
            </p:cNvGrpSpPr>
            <p:nvPr/>
          </p:nvGrpSpPr>
          <p:grpSpPr>
            <a:xfrm>
              <a:off x="1600200" y="2757055"/>
              <a:ext cx="3422073" cy="3643745"/>
              <a:chOff x="645532" y="2140008"/>
              <a:chExt cx="4326269" cy="4606506"/>
            </a:xfrm>
          </p:grpSpPr>
          <p:grpSp>
            <p:nvGrpSpPr>
              <p:cNvPr id="34" name="Group 25"/>
              <p:cNvGrpSpPr/>
              <p:nvPr/>
            </p:nvGrpSpPr>
            <p:grpSpPr>
              <a:xfrm>
                <a:off x="645532" y="2140008"/>
                <a:ext cx="4326269" cy="4606506"/>
                <a:chOff x="645532" y="2140008"/>
                <a:chExt cx="4326269" cy="4606506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86758" y="4596826"/>
                  <a:ext cx="385043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3200" dirty="0" smtClean="0">
                      <a:latin typeface="Sylfaen" pitchFamily="18" charset="0"/>
                    </a:rPr>
                    <a:t>x</a:t>
                  </a:r>
                  <a:endParaRPr lang="en-CA" sz="3200" dirty="0">
                    <a:latin typeface="Sylfaen" pitchFamily="18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296949" y="2140008"/>
                  <a:ext cx="397868" cy="5847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3200" dirty="0" smtClean="0">
                      <a:latin typeface="Sylfaen" pitchFamily="18" charset="0"/>
                    </a:rPr>
                    <a:t>y</a:t>
                  </a:r>
                  <a:endParaRPr lang="en-CA" sz="3200" dirty="0">
                    <a:latin typeface="Sylfaen" pitchFamily="18" charset="0"/>
                  </a:endParaRPr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2764880" y="2402737"/>
                  <a:ext cx="0" cy="4343777"/>
                </a:xfrm>
                <a:prstGeom prst="line">
                  <a:avLst/>
                </a:prstGeom>
                <a:ln w="31750">
                  <a:solidFill>
                    <a:schemeClr val="tx1">
                      <a:lumMod val="75000"/>
                      <a:lumOff val="25000"/>
                    </a:schemeClr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645532" y="4723505"/>
                  <a:ext cx="4238692" cy="0"/>
                </a:xfrm>
                <a:prstGeom prst="line">
                  <a:avLst/>
                </a:prstGeom>
                <a:ln w="31750">
                  <a:solidFill>
                    <a:schemeClr val="tx1">
                      <a:lumMod val="75000"/>
                      <a:lumOff val="25000"/>
                    </a:schemeClr>
                  </a:solidFill>
                  <a:headEnd type="stealth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TextBox 34"/>
              <p:cNvSpPr txBox="1"/>
              <p:nvPr/>
            </p:nvSpPr>
            <p:spPr>
              <a:xfrm>
                <a:off x="2301179" y="4524066"/>
                <a:ext cx="481215" cy="742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600" dirty="0" smtClean="0">
                    <a:latin typeface="Sylfaen" pitchFamily="18" charset="0"/>
                  </a:rPr>
                  <a:t>o</a:t>
                </a:r>
                <a:endParaRPr lang="en-CA" sz="3600" dirty="0">
                  <a:latin typeface="Sylfaen" pitchFamily="18" charset="0"/>
                </a:endParaRPr>
              </a:p>
            </p:txBody>
          </p:sp>
        </p:grp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1981200" y="3504000"/>
              <a:ext cx="2592000" cy="2592000"/>
            </a:xfrm>
            <a:prstGeom prst="ellips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85800" y="2905780"/>
            <a:ext cx="3640802" cy="3723620"/>
            <a:chOff x="1371600" y="2905780"/>
            <a:chExt cx="3640802" cy="3723620"/>
          </a:xfrm>
        </p:grpSpPr>
        <p:sp>
          <p:nvSpPr>
            <p:cNvPr id="44" name="TextBox 43"/>
            <p:cNvSpPr txBox="1"/>
            <p:nvPr/>
          </p:nvSpPr>
          <p:spPr>
            <a:xfrm>
              <a:off x="1371600" y="4343400"/>
              <a:ext cx="5004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-1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19400" y="6106180"/>
              <a:ext cx="5004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-1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200400" y="29057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48200" y="43535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dirty="0" smtClean="0">
                  <a:solidFill>
                    <a:srgbClr val="F60064"/>
                  </a:solidFill>
                  <a:latin typeface="Sylfaen" pitchFamily="18" charset="0"/>
                </a:rPr>
                <a:t>1</a:t>
              </a:r>
              <a:endParaRPr lang="en-CA" sz="2800" dirty="0">
                <a:solidFill>
                  <a:srgbClr val="F60064"/>
                </a:solidFill>
                <a:latin typeface="Sylfaen" pitchFamily="18" charset="0"/>
              </a:endParaRPr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2584800" y="4752000"/>
            <a:ext cx="0" cy="1440000"/>
          </a:xfrm>
          <a:prstGeom prst="line">
            <a:avLst/>
          </a:prstGeom>
          <a:ln w="50800">
            <a:solidFill>
              <a:srgbClr val="F6006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" descr="C:\Users\naira\Desktop\sinus\3085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788098"/>
            <a:ext cx="3382308" cy="2069903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20000"/>
          </a:blip>
          <a:srcRect/>
          <a:stretch>
            <a:fillRect/>
          </a:stretch>
        </p:blipFill>
        <p:spPr bwMode="auto">
          <a:xfrm>
            <a:off x="4686300" y="1600200"/>
            <a:ext cx="4000500" cy="1362075"/>
          </a:xfrm>
          <a:prstGeom prst="rect">
            <a:avLst/>
          </a:prstGeom>
          <a:noFill/>
        </p:spPr>
      </p:pic>
      <p:cxnSp>
        <p:nvCxnSpPr>
          <p:cNvPr id="45" name="Straight Connector 44"/>
          <p:cNvCxnSpPr/>
          <p:nvPr/>
        </p:nvCxnSpPr>
        <p:spPr>
          <a:xfrm>
            <a:off x="7543800" y="2514600"/>
            <a:ext cx="1143000" cy="0"/>
          </a:xfrm>
          <a:prstGeom prst="line">
            <a:avLst/>
          </a:prstGeom>
          <a:ln w="38100">
            <a:solidFill>
              <a:srgbClr val="F60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 55"/>
          <p:cNvSpPr/>
          <p:nvPr/>
        </p:nvSpPr>
        <p:spPr>
          <a:xfrm rot="16200000" flipH="1" flipV="1">
            <a:off x="1943100" y="4104000"/>
            <a:ext cx="1295400" cy="1371600"/>
          </a:xfrm>
          <a:prstGeom prst="arc">
            <a:avLst>
              <a:gd name="adj1" fmla="val 15975273"/>
              <a:gd name="adj2" fmla="val 0"/>
            </a:avLst>
          </a:prstGeom>
          <a:ln w="25400">
            <a:solidFill>
              <a:srgbClr val="F6006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048000" y="4906590"/>
          <a:ext cx="609600" cy="856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9" imgW="279360" imgH="393480" progId="">
                  <p:embed/>
                </p:oleObj>
              </mc:Choice>
              <mc:Fallback>
                <p:oleObj name="Equation" r:id="rId9" imgW="279360" imgH="393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906590"/>
                        <a:ext cx="609600" cy="856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0" grpId="1"/>
      <p:bldP spid="32" grpId="0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108000" y="121800"/>
            <a:ext cx="8928000" cy="6660000"/>
          </a:xfrm>
          <a:prstGeom prst="rect">
            <a:avLst/>
          </a:prstGeom>
          <a:solidFill>
            <a:srgbClr val="FFFFFF"/>
          </a:solidFill>
          <a:ln w="69850" cmpd="thickThin">
            <a:solidFill>
              <a:srgbClr val="F20079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736000" y="6156000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7"/>
          <p:cNvGrpSpPr>
            <a:grpSpLocks noChangeAspect="1"/>
          </p:cNvGrpSpPr>
          <p:nvPr/>
        </p:nvGrpSpPr>
        <p:grpSpPr>
          <a:xfrm>
            <a:off x="576000" y="2234805"/>
            <a:ext cx="4568180" cy="4462413"/>
            <a:chOff x="838200" y="2604162"/>
            <a:chExt cx="4042642" cy="3949038"/>
          </a:xfrm>
        </p:grpSpPr>
        <p:grpSp>
          <p:nvGrpSpPr>
            <p:cNvPr id="7" name="Group 25"/>
            <p:cNvGrpSpPr/>
            <p:nvPr/>
          </p:nvGrpSpPr>
          <p:grpSpPr>
            <a:xfrm>
              <a:off x="838200" y="2604162"/>
              <a:ext cx="4042642" cy="3949038"/>
              <a:chOff x="838200" y="2604162"/>
              <a:chExt cx="4042642" cy="3949038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743200" y="2819400"/>
                <a:ext cx="0" cy="3733800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838200" y="4724400"/>
                <a:ext cx="3886200" cy="0"/>
              </a:xfrm>
              <a:prstGeom prst="line">
                <a:avLst/>
              </a:prstGeom>
              <a:ln w="31750">
                <a:solidFill>
                  <a:schemeClr val="tx1">
                    <a:lumMod val="75000"/>
                    <a:lumOff val="25000"/>
                  </a:schemeClr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4495800" y="4596825"/>
                <a:ext cx="3850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>
                    <a:latin typeface="Sylfaen" pitchFamily="18" charset="0"/>
                  </a:rPr>
                  <a:t>x</a:t>
                </a:r>
                <a:endParaRPr lang="en-CA" sz="3200" dirty="0">
                  <a:latin typeface="Sylfae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395912" y="2604162"/>
                <a:ext cx="3978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>
                    <a:latin typeface="Sylfaen" pitchFamily="18" charset="0"/>
                  </a:rPr>
                  <a:t>y</a:t>
                </a:r>
                <a:endParaRPr lang="en-CA" sz="3200" dirty="0">
                  <a:latin typeface="Sylfaen" pitchFamily="18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430456" y="457200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200" dirty="0" smtClean="0">
                  <a:latin typeface="Sylfaen" pitchFamily="18" charset="0"/>
                </a:rPr>
                <a:t>o</a:t>
              </a:r>
              <a:endParaRPr lang="en-CA" sz="3200" dirty="0">
                <a:latin typeface="Sylfaen" pitchFamily="18" charset="0"/>
              </a:endParaRPr>
            </a:p>
          </p:txBody>
        </p:sp>
      </p:grpSp>
      <p:sp>
        <p:nvSpPr>
          <p:cNvPr id="69" name="Down Arrow Callout 68"/>
          <p:cNvSpPr/>
          <p:nvPr/>
        </p:nvSpPr>
        <p:spPr>
          <a:xfrm>
            <a:off x="5257800" y="2743200"/>
            <a:ext cx="3505200" cy="2590800"/>
          </a:xfrm>
          <a:prstGeom prst="downArrowCallout">
            <a:avLst>
              <a:gd name="adj1" fmla="val 31476"/>
              <a:gd name="adj2" fmla="val 24739"/>
              <a:gd name="adj3" fmla="val 14729"/>
              <a:gd name="adj4" fmla="val 81911"/>
            </a:avLst>
          </a:prstGeom>
          <a:solidFill>
            <a:srgbClr val="F6006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>
            <a:spLocks/>
          </p:cNvSpPr>
          <p:nvPr/>
        </p:nvSpPr>
        <p:spPr>
          <a:xfrm>
            <a:off x="990600" y="2916000"/>
            <a:ext cx="3456000" cy="3456000"/>
          </a:xfrm>
          <a:prstGeom prst="ellips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Arc 56"/>
          <p:cNvSpPr/>
          <p:nvPr/>
        </p:nvSpPr>
        <p:spPr>
          <a:xfrm>
            <a:off x="1008000" y="2916000"/>
            <a:ext cx="3456000" cy="3456000"/>
          </a:xfrm>
          <a:prstGeom prst="arc">
            <a:avLst>
              <a:gd name="adj1" fmla="val 16200000"/>
              <a:gd name="adj2" fmla="val 5432049"/>
            </a:avLst>
          </a:prstGeom>
          <a:ln w="66675">
            <a:solidFill>
              <a:srgbClr val="F6007B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743200" y="3124200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736000" y="3132000"/>
            <a:ext cx="828000" cy="1476000"/>
          </a:xfrm>
          <a:prstGeom prst="line">
            <a:avLst/>
          </a:prstGeom>
          <a:ln w="38100">
            <a:solidFill>
              <a:srgbClr val="0078D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2743200" y="3780000"/>
            <a:ext cx="147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43200" y="4608000"/>
            <a:ext cx="838200" cy="1548000"/>
          </a:xfrm>
          <a:prstGeom prst="line">
            <a:avLst/>
          </a:prstGeom>
          <a:ln w="38100">
            <a:solidFill>
              <a:srgbClr val="0078D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743200" y="5634600"/>
            <a:ext cx="132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1"/>
          <p:cNvGrpSpPr/>
          <p:nvPr/>
        </p:nvGrpSpPr>
        <p:grpSpPr>
          <a:xfrm>
            <a:off x="304800" y="228603"/>
            <a:ext cx="873988" cy="761997"/>
            <a:chOff x="381000" y="1361885"/>
            <a:chExt cx="786590" cy="691519"/>
          </a:xfrm>
        </p:grpSpPr>
        <p:pic>
          <p:nvPicPr>
            <p:cNvPr id="3" name="Picture 2" descr="C:\Users\naira\Desktop\My documents\mat-nkar\parallelopiped\0_87f65_684f3f6_M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381000" y="1361885"/>
              <a:ext cx="514348" cy="691519"/>
            </a:xfrm>
            <a:prstGeom prst="rect">
              <a:avLst/>
            </a:prstGeom>
            <a:noFill/>
          </p:spPr>
        </p:pic>
        <p:pic>
          <p:nvPicPr>
            <p:cNvPr id="4" name="Picture 4" descr="C:\Users\naira\Desktop\My documents\mat-nkar\parallelopiped\0_87f71_39b6900b_M-11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 flipH="1">
              <a:off x="723900" y="1707646"/>
              <a:ext cx="443690" cy="270423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1143000" y="3442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սինուսն</a:t>
            </a:r>
            <a:r>
              <a:rPr lang="en-CA" sz="3600" i="1" dirty="0" smtClean="0">
                <a:latin typeface="Sylfaen" pitchFamily="18" charset="0"/>
              </a:rPr>
              <a:t>   </a:t>
            </a:r>
            <a:r>
              <a:rPr lang="en-CA" sz="3600" i="1" dirty="0" err="1" smtClean="0">
                <a:latin typeface="Sylfaen" pitchFamily="18" charset="0"/>
              </a:rPr>
              <a:t>աճող</a:t>
            </a:r>
            <a:r>
              <a:rPr lang="en-CA" sz="3600" i="1" dirty="0" smtClean="0">
                <a:latin typeface="Sylfaen" pitchFamily="18" charset="0"/>
              </a:rPr>
              <a:t> </a:t>
            </a:r>
            <a:r>
              <a:rPr lang="en-CA" sz="3600" dirty="0" smtClean="0">
                <a:latin typeface="Sylfaen" pitchFamily="18" charset="0"/>
              </a:rPr>
              <a:t> </a:t>
            </a:r>
            <a:r>
              <a:rPr lang="en-CA" sz="3600" i="1" dirty="0" smtClean="0">
                <a:latin typeface="Sylfaen" pitchFamily="18" charset="0"/>
              </a:rPr>
              <a:t>է</a:t>
            </a:r>
            <a:endParaRPr lang="en-CA" sz="3600" dirty="0">
              <a:latin typeface="Sylfaen" pitchFamily="18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380999" y="1066800"/>
            <a:ext cx="4953001" cy="12192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19444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i="1" dirty="0" err="1" smtClean="0">
                <a:latin typeface="Sylfaen" pitchFamily="18" charset="0"/>
              </a:rPr>
              <a:t>միջակայքերում</a:t>
            </a:r>
            <a:r>
              <a:rPr lang="en-CA" sz="3600" i="1" dirty="0" smtClean="0">
                <a:latin typeface="Sylfaen" pitchFamily="18" charset="0"/>
              </a:rPr>
              <a:t>:</a:t>
            </a:r>
            <a:endParaRPr lang="en-CA" sz="3600" dirty="0">
              <a:latin typeface="Sylfaen" pitchFamily="18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715000" y="1270820"/>
            <a:ext cx="1143000" cy="71038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257800" y="1219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12586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Sylfaen" pitchFamily="18" charset="0"/>
              </a:rPr>
              <a:t>,</a:t>
            </a:r>
            <a:endParaRPr lang="en-CA" sz="3600" dirty="0">
              <a:latin typeface="Sylfaen" pitchFamily="18" charset="0"/>
            </a:endParaRPr>
          </a:p>
        </p:txBody>
      </p:sp>
      <p:sp>
        <p:nvSpPr>
          <p:cNvPr id="45" name="Arc 44"/>
          <p:cNvSpPr/>
          <p:nvPr/>
        </p:nvSpPr>
        <p:spPr>
          <a:xfrm rot="20649691" flipH="1" flipV="1">
            <a:off x="2520000" y="4283779"/>
            <a:ext cx="1008000" cy="1008000"/>
          </a:xfrm>
          <a:prstGeom prst="arc">
            <a:avLst>
              <a:gd name="adj1" fmla="val 10804335"/>
              <a:gd name="adj2" fmla="val 16547842"/>
            </a:avLst>
          </a:prstGeom>
          <a:ln w="31750">
            <a:solidFill>
              <a:srgbClr val="0078D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3259282" y="4876800"/>
          <a:ext cx="550718" cy="674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7" imgW="164880" imgH="279360" progId="">
                  <p:embed/>
                </p:oleObj>
              </mc:Choice>
              <mc:Fallback>
                <p:oleObj name="Equation" r:id="rId7" imgW="164880" imgH="279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282" y="4876800"/>
                        <a:ext cx="550718" cy="674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2772000" y="4648200"/>
            <a:ext cx="1342800" cy="990600"/>
          </a:xfrm>
          <a:prstGeom prst="line">
            <a:avLst/>
          </a:prstGeom>
          <a:ln w="38100">
            <a:solidFill>
              <a:srgbClr val="0078D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rot="20649691" flipH="1" flipV="1">
            <a:off x="2772000" y="4176000"/>
            <a:ext cx="1008000" cy="1161683"/>
          </a:xfrm>
          <a:prstGeom prst="arc">
            <a:avLst>
              <a:gd name="adj1" fmla="val 11019532"/>
              <a:gd name="adj2" fmla="val 15071538"/>
            </a:avLst>
          </a:prstGeom>
          <a:ln w="31750">
            <a:solidFill>
              <a:srgbClr val="0078D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810000" y="4506912"/>
          <a:ext cx="59213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9" imgW="177480" imgH="279360" progId="">
                  <p:embed/>
                </p:oleObj>
              </mc:Choice>
              <mc:Fallback>
                <p:oleObj name="Equation" r:id="rId9" imgW="17748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06912"/>
                        <a:ext cx="592137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1828800" y="5738541"/>
          <a:ext cx="889000" cy="433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11" imgW="520560" imgH="253800" progId="">
                  <p:embed/>
                </p:oleObj>
              </mc:Choice>
              <mc:Fallback>
                <p:oleObj name="Equation" r:id="rId11" imgW="520560" imgH="253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38541"/>
                        <a:ext cx="889000" cy="433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757363" y="5257800"/>
          <a:ext cx="9318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13" imgW="545760" imgH="253800" progId="">
                  <p:embed/>
                </p:oleObj>
              </mc:Choice>
              <mc:Fallback>
                <p:oleObj name="Equation" r:id="rId13" imgW="545760" imgH="2538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5257800"/>
                        <a:ext cx="931862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Straight Connector 72"/>
          <p:cNvCxnSpPr/>
          <p:nvPr/>
        </p:nvCxnSpPr>
        <p:spPr>
          <a:xfrm flipV="1">
            <a:off x="2736000" y="3780000"/>
            <a:ext cx="1476000" cy="828000"/>
          </a:xfrm>
          <a:prstGeom prst="line">
            <a:avLst/>
          </a:prstGeom>
          <a:ln w="38100">
            <a:solidFill>
              <a:srgbClr val="0078D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868738" y="3810000"/>
          <a:ext cx="55086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Equation" r:id="rId15" imgW="164880" imgH="279360" progId="">
                  <p:embed/>
                </p:oleObj>
              </mc:Choice>
              <mc:Fallback>
                <p:oleObj name="Equation" r:id="rId15" imgW="164880" imgH="2793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3810000"/>
                        <a:ext cx="550862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828800" y="3529013"/>
          <a:ext cx="8874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Equation" r:id="rId17" imgW="520560" imgH="253800" progId="">
                  <p:embed/>
                </p:oleObj>
              </mc:Choice>
              <mc:Fallback>
                <p:oleObj name="Equation" r:id="rId17" imgW="520560" imgH="253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29013"/>
                        <a:ext cx="88741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rc 48"/>
          <p:cNvSpPr/>
          <p:nvPr/>
        </p:nvSpPr>
        <p:spPr>
          <a:xfrm rot="183543" flipH="1">
            <a:off x="2395973" y="3929234"/>
            <a:ext cx="1194452" cy="1297619"/>
          </a:xfrm>
          <a:prstGeom prst="arc">
            <a:avLst>
              <a:gd name="adj1" fmla="val 10804335"/>
              <a:gd name="adj2" fmla="val 15537593"/>
            </a:avLst>
          </a:prstGeom>
          <a:ln w="31750">
            <a:solidFill>
              <a:srgbClr val="0078D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Arc 49"/>
          <p:cNvSpPr/>
          <p:nvPr/>
        </p:nvSpPr>
        <p:spPr>
          <a:xfrm rot="183543" flipH="1">
            <a:off x="2624573" y="3917147"/>
            <a:ext cx="1194452" cy="1297619"/>
          </a:xfrm>
          <a:prstGeom prst="arc">
            <a:avLst>
              <a:gd name="adj1" fmla="val 10804335"/>
              <a:gd name="adj2" fmla="val 13715159"/>
            </a:avLst>
          </a:prstGeom>
          <a:ln w="31750">
            <a:solidFill>
              <a:srgbClr val="0078D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429000" y="3135312"/>
          <a:ext cx="5921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Equation" r:id="rId19" imgW="177480" imgH="279360" progId="">
                  <p:embed/>
                </p:oleObj>
              </mc:Choice>
              <mc:Fallback>
                <p:oleObj name="Equation" r:id="rId19" imgW="177480" imgH="2793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135312"/>
                        <a:ext cx="592138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828800" y="2971800"/>
          <a:ext cx="9318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20" imgW="545760" imgH="253800" progId="">
                  <p:embed/>
                </p:oleObj>
              </mc:Choice>
              <mc:Fallback>
                <p:oleObj name="Equation" r:id="rId20" imgW="54576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931862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61"/>
          <p:cNvGrpSpPr/>
          <p:nvPr/>
        </p:nvGrpSpPr>
        <p:grpSpPr>
          <a:xfrm>
            <a:off x="6307138" y="3429000"/>
            <a:ext cx="1312862" cy="787619"/>
            <a:chOff x="5545138" y="4354512"/>
            <a:chExt cx="1312862" cy="787619"/>
          </a:xfrm>
        </p:grpSpPr>
        <p:graphicFrame>
          <p:nvGraphicFramePr>
            <p:cNvPr id="24590" name="Object 14"/>
            <p:cNvGraphicFramePr>
              <a:graphicFrameLocks noChangeAspect="1"/>
            </p:cNvGraphicFramePr>
            <p:nvPr/>
          </p:nvGraphicFramePr>
          <p:xfrm>
            <a:off x="5545138" y="4354512"/>
            <a:ext cx="550862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8" name="Equation" r:id="rId21" imgW="164880" imgH="279360" progId="">
                    <p:embed/>
                  </p:oleObj>
                </mc:Choice>
                <mc:Fallback>
                  <p:oleObj name="Equation" r:id="rId21" imgW="164880" imgH="279360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5138" y="4354512"/>
                          <a:ext cx="550862" cy="674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TextBox 59"/>
            <p:cNvSpPr txBox="1"/>
            <p:nvPr/>
          </p:nvSpPr>
          <p:spPr>
            <a:xfrm>
              <a:off x="5943600" y="44958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 smtClean="0">
                  <a:latin typeface="Sylfaen"/>
                </a:rPr>
                <a:t>&lt;</a:t>
              </a:r>
              <a:endParaRPr lang="en-CA" sz="3600" b="1" dirty="0"/>
            </a:p>
          </p:txBody>
        </p:sp>
        <p:graphicFrame>
          <p:nvGraphicFramePr>
            <p:cNvPr id="24591" name="Object 15"/>
            <p:cNvGraphicFramePr>
              <a:graphicFrameLocks noChangeAspect="1"/>
            </p:cNvGraphicFramePr>
            <p:nvPr/>
          </p:nvGraphicFramePr>
          <p:xfrm>
            <a:off x="6265862" y="4354512"/>
            <a:ext cx="592138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9" name="Equation" r:id="rId23" imgW="177480" imgH="279360" progId="">
                    <p:embed/>
                  </p:oleObj>
                </mc:Choice>
                <mc:Fallback>
                  <p:oleObj name="Equation" r:id="rId23" imgW="177480" imgH="279360" progId="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5862" y="4354512"/>
                          <a:ext cx="592138" cy="674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65"/>
          <p:cNvGrpSpPr/>
          <p:nvPr/>
        </p:nvGrpSpPr>
        <p:grpSpPr>
          <a:xfrm>
            <a:off x="5867400" y="4154269"/>
            <a:ext cx="2209800" cy="646331"/>
            <a:chOff x="5562600" y="5181600"/>
            <a:chExt cx="2209800" cy="646331"/>
          </a:xfrm>
        </p:grpSpPr>
        <p:graphicFrame>
          <p:nvGraphicFramePr>
            <p:cNvPr id="24592" name="Object 16"/>
            <p:cNvGraphicFramePr>
              <a:graphicFrameLocks noChangeAspect="1"/>
            </p:cNvGraphicFramePr>
            <p:nvPr/>
          </p:nvGraphicFramePr>
          <p:xfrm>
            <a:off x="5562600" y="5257800"/>
            <a:ext cx="889000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0" name="Equation" r:id="rId24" imgW="520560" imgH="253800" progId="">
                    <p:embed/>
                  </p:oleObj>
                </mc:Choice>
                <mc:Fallback>
                  <p:oleObj name="Equation" r:id="rId24" imgW="520560" imgH="253800" progId="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5257800"/>
                          <a:ext cx="889000" cy="433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93" name="Object 17"/>
            <p:cNvGraphicFramePr>
              <a:graphicFrameLocks noChangeAspect="1"/>
            </p:cNvGraphicFramePr>
            <p:nvPr/>
          </p:nvGraphicFramePr>
          <p:xfrm>
            <a:off x="6840538" y="5281612"/>
            <a:ext cx="931862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1" name="Equation" r:id="rId25" imgW="545760" imgH="253800" progId="">
                    <p:embed/>
                  </p:oleObj>
                </mc:Choice>
                <mc:Fallback>
                  <p:oleObj name="Equation" r:id="rId25" imgW="545760" imgH="253800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0538" y="5281612"/>
                          <a:ext cx="931862" cy="433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TextBox 64"/>
            <p:cNvSpPr txBox="1"/>
            <p:nvPr/>
          </p:nvSpPr>
          <p:spPr>
            <a:xfrm>
              <a:off x="6400800" y="51816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b="1" dirty="0" smtClean="0">
                  <a:latin typeface="Sylfaen"/>
                </a:rPr>
                <a:t>&lt;</a:t>
              </a:r>
              <a:endParaRPr lang="en-CA" sz="3600" b="1" dirty="0"/>
            </a:p>
          </p:txBody>
        </p:sp>
      </p:grpSp>
      <p:grpSp>
        <p:nvGrpSpPr>
          <p:cNvPr id="10" name="Group 70"/>
          <p:cNvGrpSpPr/>
          <p:nvPr/>
        </p:nvGrpSpPr>
        <p:grpSpPr>
          <a:xfrm>
            <a:off x="5334000" y="2743200"/>
            <a:ext cx="3429000" cy="971550"/>
            <a:chOff x="5102225" y="2514600"/>
            <a:chExt cx="3508375" cy="971550"/>
          </a:xfrm>
        </p:grpSpPr>
        <p:graphicFrame>
          <p:nvGraphicFramePr>
            <p:cNvPr id="24586" name="Object 10"/>
            <p:cNvGraphicFramePr>
              <a:graphicFrameLocks noChangeAspect="1"/>
            </p:cNvGraphicFramePr>
            <p:nvPr/>
          </p:nvGraphicFramePr>
          <p:xfrm>
            <a:off x="5102225" y="2514600"/>
            <a:ext cx="550862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2" name="Equation" r:id="rId26" imgW="164880" imgH="279360" progId="">
                    <p:embed/>
                  </p:oleObj>
                </mc:Choice>
                <mc:Fallback>
                  <p:oleObj name="Equation" r:id="rId26" imgW="164880" imgH="27936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2225" y="2514600"/>
                          <a:ext cx="550862" cy="674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7" name="Object 11"/>
            <p:cNvGraphicFramePr>
              <a:graphicFrameLocks noChangeAspect="1"/>
            </p:cNvGraphicFramePr>
            <p:nvPr/>
          </p:nvGraphicFramePr>
          <p:xfrm>
            <a:off x="5711825" y="2514600"/>
            <a:ext cx="592138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3" name="Equation" r:id="rId28" imgW="177480" imgH="279360" progId="">
                    <p:embed/>
                  </p:oleObj>
                </mc:Choice>
                <mc:Fallback>
                  <p:oleObj name="Equation" r:id="rId28" imgW="177480" imgH="27936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1825" y="2514600"/>
                          <a:ext cx="592138" cy="674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8" name="Object 12"/>
            <p:cNvGraphicFramePr>
              <a:graphicFrameLocks noChangeAspect="1"/>
            </p:cNvGraphicFramePr>
            <p:nvPr/>
          </p:nvGraphicFramePr>
          <p:xfrm>
            <a:off x="6321425" y="2514600"/>
            <a:ext cx="2289175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4" name="Equation" r:id="rId29" imgW="736560" imgH="431640" progId="">
                    <p:embed/>
                  </p:oleObj>
                </mc:Choice>
                <mc:Fallback>
                  <p:oleObj name="Equation" r:id="rId29" imgW="736560" imgH="431640" progId="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1425" y="2514600"/>
                          <a:ext cx="2289175" cy="971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TextBox 66"/>
            <p:cNvSpPr txBox="1"/>
            <p:nvPr/>
          </p:nvSpPr>
          <p:spPr>
            <a:xfrm>
              <a:off x="5486400" y="26670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200" i="1" dirty="0" smtClean="0">
                  <a:latin typeface="Sylfaen" pitchFamily="18" charset="0"/>
                </a:rPr>
                <a:t>,</a:t>
              </a:r>
              <a:endParaRPr lang="en-CA" sz="3200" dirty="0">
                <a:latin typeface="Sylfaen" pitchFamily="18" charset="0"/>
              </a:endParaRPr>
            </a:p>
          </p:txBody>
        </p:sp>
      </p:grpSp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4953000" y="5257800"/>
          <a:ext cx="1704975" cy="85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tion" r:id="rId31" imgW="622080" imgH="431640" progId="">
                  <p:embed/>
                </p:oleObj>
              </mc:Choice>
              <mc:Fallback>
                <p:oleObj name="Equation" r:id="rId31" imgW="622080" imgH="43164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0"/>
                        <a:ext cx="1704975" cy="85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6553200" y="537153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միջակայքում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8200" y="6106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սինուսն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i="1" dirty="0" err="1" smtClean="0">
                <a:latin typeface="Sylfaen" pitchFamily="18" charset="0"/>
              </a:rPr>
              <a:t>աճող</a:t>
            </a:r>
            <a:r>
              <a:rPr lang="en-CA" sz="2800" i="1" dirty="0" smtClean="0">
                <a:latin typeface="Sylfaen" pitchFamily="18" charset="0"/>
              </a:rPr>
              <a:t>  է:</a:t>
            </a:r>
            <a:endParaRPr lang="en-CA" sz="2800" dirty="0">
              <a:latin typeface="Sylfae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981200" y="1905000"/>
            <a:ext cx="914400" cy="0"/>
          </a:xfrm>
          <a:prstGeom prst="line">
            <a:avLst/>
          </a:prstGeom>
          <a:ln w="38100">
            <a:solidFill>
              <a:srgbClr val="F20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91000" y="1905000"/>
            <a:ext cx="990600" cy="0"/>
          </a:xfrm>
          <a:prstGeom prst="line">
            <a:avLst/>
          </a:prstGeom>
          <a:ln w="38100">
            <a:solidFill>
              <a:srgbClr val="F20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10200" y="29057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Քանի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i="1" dirty="0" err="1" smtClean="0">
                <a:latin typeface="Sylfaen" pitchFamily="18" charset="0"/>
              </a:rPr>
              <a:t>որ</a:t>
            </a:r>
            <a:r>
              <a:rPr lang="en-CA" sz="2800" i="1" dirty="0" smtClean="0">
                <a:latin typeface="Sylfaen" pitchFamily="18" charset="0"/>
              </a:rPr>
              <a:t>  </a:t>
            </a:r>
            <a:r>
              <a:rPr lang="en-CA" sz="2800" i="1" dirty="0" err="1" smtClean="0">
                <a:latin typeface="Sylfaen" pitchFamily="18" charset="0"/>
              </a:rPr>
              <a:t>սինուսը</a:t>
            </a:r>
            <a:endParaRPr lang="en-CA" sz="2800" dirty="0"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4000" y="41249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 err="1" smtClean="0">
                <a:latin typeface="Sylfaen" pitchFamily="18" charset="0"/>
              </a:rPr>
              <a:t>ֆունկցիա</a:t>
            </a:r>
            <a:r>
              <a:rPr lang="en-CA" sz="2800" i="1" dirty="0" smtClean="0">
                <a:latin typeface="Sylfaen" pitchFamily="18" charset="0"/>
              </a:rPr>
              <a:t>  է,  </a:t>
            </a:r>
            <a:r>
              <a:rPr lang="en-CA" sz="2800" i="1" dirty="0" err="1" smtClean="0">
                <a:latin typeface="Sylfaen" pitchFamily="18" charset="0"/>
              </a:rPr>
              <a:t>ապա</a:t>
            </a:r>
            <a:r>
              <a:rPr lang="en-CA" sz="2800" i="1" dirty="0" smtClean="0">
                <a:latin typeface="Sylfaen" pitchFamily="18" charset="0"/>
              </a:rPr>
              <a:t>.</a:t>
            </a:r>
            <a:endParaRPr lang="en-CA" sz="2800" i="1" dirty="0">
              <a:latin typeface="Sylfaen" pitchFamily="18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5486400" y="3429000"/>
            <a:ext cx="3200399" cy="646331"/>
            <a:chOff x="4952999" y="4078069"/>
            <a:chExt cx="3962401" cy="646331"/>
          </a:xfrm>
        </p:grpSpPr>
        <p:graphicFrame>
          <p:nvGraphicFramePr>
            <p:cNvPr id="68" name="Object 67"/>
            <p:cNvGraphicFramePr>
              <a:graphicFrameLocks noChangeAspect="1"/>
            </p:cNvGraphicFramePr>
            <p:nvPr/>
          </p:nvGraphicFramePr>
          <p:xfrm>
            <a:off x="4952999" y="4184748"/>
            <a:ext cx="457202" cy="426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6" name="Equation" r:id="rId33" imgW="228600" imgH="177480" progId="">
                    <p:embed/>
                  </p:oleObj>
                </mc:Choice>
                <mc:Fallback>
                  <p:oleObj name="Equation" r:id="rId33" imgW="228600" imgH="177480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2999" y="4184748"/>
                          <a:ext cx="457202" cy="4267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TextBox 69"/>
            <p:cNvSpPr txBox="1"/>
            <p:nvPr/>
          </p:nvSpPr>
          <p:spPr>
            <a:xfrm>
              <a:off x="5410200" y="4078069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>
                  <a:latin typeface="Sylfaen" pitchFamily="18" charset="0"/>
                </a:rPr>
                <a:t>-</a:t>
              </a:r>
              <a:r>
                <a:rPr lang="en-CA" sz="2800" i="1" dirty="0" err="1" smtClean="0">
                  <a:latin typeface="Sylfaen" pitchFamily="18" charset="0"/>
                </a:rPr>
                <a:t>պարբերական</a:t>
              </a:r>
              <a:r>
                <a:rPr lang="en-CA" sz="3600" i="1" dirty="0" smtClean="0">
                  <a:latin typeface="Sylfaen" pitchFamily="18" charset="0"/>
                </a:rPr>
                <a:t> </a:t>
              </a:r>
              <a:r>
                <a:rPr lang="en-CA" sz="3600" b="1" dirty="0" smtClean="0">
                  <a:latin typeface="Sylfaen" pitchFamily="18" charset="0"/>
                </a:rPr>
                <a:t> </a:t>
              </a:r>
              <a:endParaRPr lang="en-CA" sz="3600" b="1" dirty="0">
                <a:latin typeface="Sylfae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5486400" y="3962400"/>
            <a:ext cx="3048000" cy="0"/>
          </a:xfrm>
          <a:prstGeom prst="line">
            <a:avLst/>
          </a:prstGeom>
          <a:ln w="34925">
            <a:solidFill>
              <a:srgbClr val="F20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9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3000"/>
                            </p:stCondLst>
                            <p:childTnLst>
                              <p:par>
                                <p:cTn id="2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000"/>
                            </p:stCondLst>
                            <p:childTnLst>
                              <p:par>
                                <p:cTn id="2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0"/>
                            </p:stCondLst>
                            <p:childTnLst>
                              <p:par>
                                <p:cTn id="2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500"/>
                            </p:stCondLst>
                            <p:childTnLst>
                              <p:par>
                                <p:cTn id="2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000"/>
                            </p:stCondLst>
                            <p:childTnLst>
                              <p:par>
                                <p:cTn id="26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4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9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0"/>
                            </p:stCondLst>
                            <p:childTnLst>
                              <p:par>
                                <p:cTn id="3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500"/>
                            </p:stCondLst>
                            <p:childTnLst>
                              <p:par>
                                <p:cTn id="3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500"/>
                            </p:stCondLst>
                            <p:childTnLst>
                              <p:par>
                                <p:cTn id="38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500"/>
                            </p:stCondLst>
                            <p:childTnLst>
                              <p:par>
                                <p:cTn id="39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4500"/>
                            </p:stCondLst>
                            <p:childTnLst>
                              <p:par>
                                <p:cTn id="40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5500"/>
                            </p:stCondLst>
                            <p:childTnLst>
                              <p:par>
                                <p:cTn id="407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3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3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10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5" dur="50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4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10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9" dur="50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23" grpId="0" animBg="1"/>
      <p:bldP spid="57" grpId="0" animBg="1"/>
      <p:bldP spid="57" grpId="1" animBg="1"/>
      <p:bldP spid="57" grpId="2" animBg="1"/>
      <p:bldP spid="5" grpId="0"/>
      <p:bldP spid="14" grpId="0"/>
      <p:bldP spid="15" grpId="0"/>
      <p:bldP spid="45" grpId="0" animBg="1"/>
      <p:bldP spid="45" grpId="1" animBg="1"/>
      <p:bldP spid="45" grpId="2" animBg="1"/>
      <p:bldP spid="45" grpId="3" animBg="1"/>
      <p:bldP spid="52" grpId="0" animBg="1"/>
      <p:bldP spid="52" grpId="1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74" grpId="0"/>
      <p:bldP spid="74" grpId="1"/>
      <p:bldP spid="75" grpId="0"/>
      <p:bldP spid="75" grpId="1"/>
      <p:bldP spid="63" grpId="0"/>
      <p:bldP spid="63" grpId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3975">
          <a:solidFill>
            <a:srgbClr val="FF1D7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5779</TotalTime>
  <Words>559</Words>
  <Application>Microsoft Office PowerPoint</Application>
  <PresentationFormat>On-screen Show (4:3)</PresentationFormat>
  <Paragraphs>186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Arial</vt:lpstr>
      <vt:lpstr>Calibri</vt:lpstr>
      <vt:lpstr>Courier New</vt:lpstr>
      <vt:lpstr>Sylfaen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278</cp:revision>
  <dcterms:created xsi:type="dcterms:W3CDTF">2006-08-16T00:00:00Z</dcterms:created>
  <dcterms:modified xsi:type="dcterms:W3CDTF">2023-03-08T12:07:32Z</dcterms:modified>
</cp:coreProperties>
</file>