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319" r:id="rId2"/>
    <p:sldId id="384" r:id="rId3"/>
    <p:sldId id="323" r:id="rId4"/>
    <p:sldId id="376" r:id="rId5"/>
    <p:sldId id="348" r:id="rId6"/>
    <p:sldId id="340" r:id="rId7"/>
    <p:sldId id="347" r:id="rId8"/>
    <p:sldId id="339" r:id="rId9"/>
    <p:sldId id="345" r:id="rId10"/>
    <p:sldId id="349" r:id="rId11"/>
    <p:sldId id="344" r:id="rId12"/>
    <p:sldId id="336" r:id="rId13"/>
    <p:sldId id="343" r:id="rId14"/>
    <p:sldId id="337" r:id="rId15"/>
    <p:sldId id="346" r:id="rId16"/>
    <p:sldId id="341" r:id="rId17"/>
    <p:sldId id="350" r:id="rId18"/>
    <p:sldId id="338" r:id="rId19"/>
    <p:sldId id="390" r:id="rId20"/>
    <p:sldId id="328" r:id="rId21"/>
    <p:sldId id="398" r:id="rId22"/>
    <p:sldId id="399" r:id="rId23"/>
    <p:sldId id="397" r:id="rId24"/>
    <p:sldId id="400" r:id="rId25"/>
    <p:sldId id="401" r:id="rId26"/>
    <p:sldId id="402" r:id="rId27"/>
    <p:sldId id="403" r:id="rId28"/>
    <p:sldId id="410" r:id="rId29"/>
    <p:sldId id="408" r:id="rId30"/>
    <p:sldId id="415" r:id="rId31"/>
    <p:sldId id="416" r:id="rId32"/>
    <p:sldId id="417" r:id="rId33"/>
    <p:sldId id="395" r:id="rId34"/>
    <p:sldId id="404" r:id="rId35"/>
    <p:sldId id="405" r:id="rId36"/>
    <p:sldId id="406" r:id="rId37"/>
    <p:sldId id="407" r:id="rId38"/>
    <p:sldId id="36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3cOJvk7+9rbfSIstr51GA==" hashData="XmGO9YD8Uuin7REKbI7TfCwnNJMPB099Awmd7jCU57VKSu3CgNmu3KcU3e3TacXoGi1sLaVxEob/9r6touGkL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B0B"/>
    <a:srgbClr val="AAFF01"/>
    <a:srgbClr val="F8F7F2"/>
    <a:srgbClr val="F6F5F0"/>
    <a:srgbClr val="C58BFF"/>
    <a:srgbClr val="005164"/>
    <a:srgbClr val="00708A"/>
    <a:srgbClr val="00B8B4"/>
    <a:srgbClr val="3E004C"/>
    <a:srgbClr val="D72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8.wmf"/><Relationship Id="rId1" Type="http://schemas.openxmlformats.org/officeDocument/2006/relationships/image" Target="../media/image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17FBB-B2C8-46B3-BA9C-1862CC0C4F31}" type="datetimeFigureOut">
              <a:rPr lang="en-CA" smtClean="0"/>
              <a:pPr/>
              <a:t>2023-02-26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99275-DB89-4B66-9162-670025BE5B6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99275-DB89-4B66-9162-670025BE5B6F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99275-DB89-4B66-9162-670025BE5B6F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99275-DB89-4B66-9162-670025BE5B6F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99275-DB89-4B66-9162-670025BE5B6F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99275-DB89-4B66-9162-670025BE5B6F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Pi%20tvi%20or/&#1354;&#1387;%20&#1385;&#1387;&#1406;&#1384;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0.wmf"/><Relationship Id="rId3" Type="http://schemas.openxmlformats.org/officeDocument/2006/relationships/image" Target="../media/image4.jpe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9.wmf"/><Relationship Id="rId5" Type="http://schemas.openxmlformats.org/officeDocument/2006/relationships/image" Target="../media/image11.jpe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20.bin"/><Relationship Id="rId4" Type="http://schemas.openxmlformats.org/officeDocument/2006/relationships/slide" Target="slide3.xml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22.xml"/><Relationship Id="rId7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25.xml"/><Relationship Id="rId7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25.jpeg"/><Relationship Id="rId10" Type="http://schemas.openxmlformats.org/officeDocument/2006/relationships/slide" Target="slide26.xml"/><Relationship Id="rId4" Type="http://schemas.openxmlformats.org/officeDocument/2006/relationships/slide" Target="slide24.xml"/><Relationship Id="rId9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30.jpeg"/><Relationship Id="rId7" Type="http://schemas.openxmlformats.org/officeDocument/2006/relationships/slide" Target="slide3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10" Type="http://schemas.openxmlformats.org/officeDocument/2006/relationships/image" Target="../media/image24.png"/><Relationship Id="rId4" Type="http://schemas.openxmlformats.org/officeDocument/2006/relationships/image" Target="../media/image25.jpeg"/><Relationship Id="rId9" Type="http://schemas.openxmlformats.org/officeDocument/2006/relationships/slide" Target="slide3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1.jpeg"/><Relationship Id="rId7" Type="http://schemas.openxmlformats.org/officeDocument/2006/relationships/slide" Target="slide2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8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3.xml"/><Relationship Id="rId17" Type="http://schemas.openxmlformats.org/officeDocument/2006/relationships/slide" Target="slide14.xml"/><Relationship Id="rId2" Type="http://schemas.openxmlformats.org/officeDocument/2006/relationships/image" Target="../media/image4.jpeg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2.xml"/><Relationship Id="rId19" Type="http://schemas.openxmlformats.org/officeDocument/2006/relationships/image" Target="../media/image5.jpeg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25.jpeg"/><Relationship Id="rId7" Type="http://schemas.openxmlformats.org/officeDocument/2006/relationships/slide" Target="slide3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slide" Target="slide34.xml"/><Relationship Id="rId10" Type="http://schemas.openxmlformats.org/officeDocument/2006/relationships/image" Target="../media/image36.jpeg"/><Relationship Id="rId4" Type="http://schemas.openxmlformats.org/officeDocument/2006/relationships/slide" Target="slide35.xml"/><Relationship Id="rId9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nline.fliphtml5.com/fumf/hway/#p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wmf"/><Relationship Id="rId3" Type="http://schemas.openxmlformats.org/officeDocument/2006/relationships/image" Target="../media/image4.jpe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11.jpeg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3.bin"/><Relationship Id="rId4" Type="http://schemas.openxmlformats.org/officeDocument/2006/relationships/slide" Target="slide3.xml"/><Relationship Id="rId9" Type="http://schemas.openxmlformats.org/officeDocument/2006/relationships/image" Target="../media/image7.wmf"/><Relationship Id="rId1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jpeg"/><Relationship Id="rId10" Type="http://schemas.openxmlformats.org/officeDocument/2006/relationships/oleObject" Target="../embeddings/oleObject8.bin"/><Relationship Id="rId4" Type="http://schemas.openxmlformats.org/officeDocument/2006/relationships/slide" Target="slide3.xml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11" Type="http://schemas.openxmlformats.org/officeDocument/2006/relationships/oleObject" Target="../embeddings/oleObject11.bin"/><Relationship Id="rId5" Type="http://schemas.openxmlformats.org/officeDocument/2006/relationships/slide" Target="slide3.xml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8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28600" y="228600"/>
            <a:ext cx="8153400" cy="5867400"/>
          </a:xfrm>
          <a:prstGeom prst="rect">
            <a:avLst/>
          </a:prstGeom>
          <a:solidFill>
            <a:srgbClr val="A4EAE8"/>
          </a:solidFill>
          <a:ln w="12700">
            <a:solidFill>
              <a:srgbClr val="FF2D82"/>
            </a:solidFill>
          </a:ln>
          <a:effectLst>
            <a:outerShdw blurRad="76200" dist="1143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8" name="Rectangle 37"/>
          <p:cNvSpPr/>
          <p:nvPr/>
        </p:nvSpPr>
        <p:spPr>
          <a:xfrm>
            <a:off x="533400" y="1295400"/>
            <a:ext cx="8305800" cy="5334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2D8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pic>
        <p:nvPicPr>
          <p:cNvPr id="49153" name="Picture 1" descr="C:\Users\мм\Desktop\Buttons\կկկ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>
            <a:lum bright="-7000" contrast="10000"/>
          </a:blip>
          <a:srcRect/>
          <a:stretch>
            <a:fillRect/>
          </a:stretch>
        </p:blipFill>
        <p:spPr bwMode="auto">
          <a:xfrm>
            <a:off x="4343400" y="1828800"/>
            <a:ext cx="4419600" cy="4693916"/>
          </a:xfrm>
          <a:prstGeom prst="rect">
            <a:avLst/>
          </a:prstGeom>
          <a:noFill/>
        </p:spPr>
      </p:pic>
      <p:grpSp>
        <p:nvGrpSpPr>
          <p:cNvPr id="39" name="Group 38"/>
          <p:cNvGrpSpPr/>
          <p:nvPr/>
        </p:nvGrpSpPr>
        <p:grpSpPr>
          <a:xfrm>
            <a:off x="4114800" y="3810000"/>
            <a:ext cx="1432072" cy="523220"/>
            <a:chOff x="1524000" y="3810000"/>
            <a:chExt cx="1432072" cy="52322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1524000" y="3852000"/>
              <a:ext cx="1432072" cy="468000"/>
            </a:xfrm>
            <a:prstGeom prst="wedgeRoundRectCallout">
              <a:avLst>
                <a:gd name="adj1" fmla="val 60587"/>
                <a:gd name="adj2" fmla="val 110414"/>
                <a:gd name="adj3" fmla="val 16667"/>
              </a:avLst>
            </a:prstGeom>
            <a:solidFill>
              <a:srgbClr val="C1FFF3"/>
            </a:solidFill>
            <a:ln>
              <a:noFill/>
            </a:ln>
            <a:effectLst>
              <a:outerShdw blurRad="762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3400" b="1" spc="-150" dirty="0">
                <a:ln>
                  <a:solidFill>
                    <a:srgbClr val="760030"/>
                  </a:solidFill>
                </a:ln>
                <a:solidFill>
                  <a:srgbClr val="FF5D9F"/>
                </a:solidFill>
                <a:latin typeface="Sylfae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24000" y="38100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spc="-150" dirty="0" err="1" smtClean="0">
                  <a:ln>
                    <a:solidFill>
                      <a:srgbClr val="760030"/>
                    </a:solidFill>
                  </a:ln>
                  <a:solidFill>
                    <a:srgbClr val="FF5D9F"/>
                  </a:solidFill>
                  <a:latin typeface="Sylfaen" pitchFamily="18" charset="0"/>
                </a:rPr>
                <a:t>ax+b</a:t>
              </a:r>
              <a:r>
                <a:rPr lang="en-CA" sz="2800" spc="-150" dirty="0" smtClean="0">
                  <a:ln>
                    <a:solidFill>
                      <a:srgbClr val="760030"/>
                    </a:solidFill>
                  </a:ln>
                  <a:solidFill>
                    <a:srgbClr val="FF5D9F"/>
                  </a:solidFill>
                  <a:latin typeface="Sylfaen" pitchFamily="18" charset="0"/>
                </a:rPr>
                <a:t> = </a:t>
              </a:r>
              <a:r>
                <a:rPr lang="en-CA" sz="2400" spc="-150" dirty="0" smtClean="0">
                  <a:ln>
                    <a:solidFill>
                      <a:srgbClr val="760030"/>
                    </a:solidFill>
                  </a:ln>
                  <a:solidFill>
                    <a:srgbClr val="FF5D9F"/>
                  </a:solidFill>
                  <a:latin typeface="Sylfaen" pitchFamily="18" charset="0"/>
                </a:rPr>
                <a:t>0</a:t>
              </a:r>
              <a:endParaRPr lang="en-CA" sz="2800" spc="-150" dirty="0" smtClean="0">
                <a:ln>
                  <a:solidFill>
                    <a:srgbClr val="760030"/>
                  </a:solidFill>
                </a:ln>
                <a:solidFill>
                  <a:srgbClr val="FF5D9F"/>
                </a:solidFill>
                <a:latin typeface="Sylfae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04800" y="279737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spc="-300" dirty="0" smtClean="0">
                <a:ln w="0">
                  <a:solidFill>
                    <a:srgbClr val="112F37"/>
                  </a:solidFill>
                </a:ln>
                <a:solidFill>
                  <a:srgbClr val="C58B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chemeClr val="bg1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ՀԱՆՐԱՀԱՇԻՎ 7</a:t>
            </a:r>
            <a:endParaRPr lang="en-CA" sz="5400" b="1" spc="-300" dirty="0">
              <a:ln w="0">
                <a:solidFill>
                  <a:srgbClr val="112F37"/>
                </a:solidFill>
              </a:ln>
              <a:solidFill>
                <a:srgbClr val="C58B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chemeClr val="bg1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0" y="1979474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spc="-150" dirty="0" smtClean="0">
                <a:ln w="0">
                  <a:solidFill>
                    <a:srgbClr val="4C001F"/>
                  </a:solidFill>
                </a:ln>
                <a:solidFill>
                  <a:srgbClr val="FF2D8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chemeClr val="bg1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ԹԵՄԱՅԻ ԱՄՓՈՓՈՒՄ</a:t>
            </a:r>
            <a:endParaRPr lang="en-CA" sz="5400" b="1" spc="-150" dirty="0">
              <a:ln w="0">
                <a:solidFill>
                  <a:srgbClr val="4C001F"/>
                </a:solidFill>
              </a:ln>
              <a:solidFill>
                <a:srgbClr val="FF2D8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Fill>
                <a:solidFill>
                  <a:schemeClr val="bg1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6019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Գայանե Սիմոնյան</a:t>
            </a:r>
          </a:p>
          <a:p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31" name="Rounded Rectangle 30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2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33" name="Trapezoid 32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Trapezoid 3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35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37" name="Trapezoid 36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38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solidFill>
                  <a:srgbClr val="FF6F0D"/>
                </a:solidFill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36" name="Trapezoid 35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FF6F0D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002792" y="351085"/>
            <a:ext cx="978408" cy="1020515"/>
            <a:chOff x="457199" y="1066801"/>
            <a:chExt cx="978408" cy="1020515"/>
          </a:xfrm>
        </p:grpSpPr>
        <p:grpSp>
          <p:nvGrpSpPr>
            <p:cNvPr id="40" name="Group 14"/>
            <p:cNvGrpSpPr>
              <a:grpSpLocks/>
            </p:cNvGrpSpPr>
            <p:nvPr/>
          </p:nvGrpSpPr>
          <p:grpSpPr>
            <a:xfrm>
              <a:off x="457199" y="1066801"/>
              <a:ext cx="978408" cy="1020515"/>
              <a:chOff x="2273970" y="2780301"/>
              <a:chExt cx="1459830" cy="1521500"/>
            </a:xfrm>
          </p:grpSpPr>
          <p:pic>
            <p:nvPicPr>
              <p:cNvPr id="42" name="Picture 41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1333" t="6000" r="6000" b="50000"/>
              <a:stretch>
                <a:fillRect/>
              </a:stretch>
            </p:blipFill>
            <p:spPr bwMode="auto">
              <a:xfrm>
                <a:off x="2273970" y="2780301"/>
                <a:ext cx="1459830" cy="1505449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9333" t="88667" r="14000" b="5333"/>
              <a:stretch>
                <a:fillRect/>
              </a:stretch>
            </p:blipFill>
            <p:spPr bwMode="auto">
              <a:xfrm>
                <a:off x="2547688" y="4096512"/>
                <a:ext cx="912394" cy="205289"/>
              </a:xfrm>
              <a:prstGeom prst="rect">
                <a:avLst/>
              </a:prstGeom>
              <a:noFill/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612648" y="1161288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7</a:t>
              </a:r>
            </a:p>
          </p:txBody>
        </p:sp>
      </p:grpSp>
      <p:pic>
        <p:nvPicPr>
          <p:cNvPr id="18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165224" y="223163"/>
            <a:ext cx="779689" cy="69123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295400" y="31242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Եթե</a:t>
            </a:r>
            <a:r>
              <a:rPr lang="en-CA" sz="3000" i="1" dirty="0" smtClean="0">
                <a:ln w="0">
                  <a:noFill/>
                </a:ln>
                <a:solidFill>
                  <a:srgbClr val="3E004C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</a:t>
            </a:r>
            <a:r>
              <a:rPr lang="en-CA" sz="3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CA" sz="30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հավասարման</a:t>
            </a:r>
            <a:r>
              <a:rPr lang="en-CA" sz="30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ձախ</a:t>
            </a:r>
            <a:r>
              <a:rPr lang="en-CA" sz="30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կամ</a:t>
            </a:r>
            <a:r>
              <a:rPr lang="en-CA" sz="30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աջ</a:t>
            </a:r>
            <a:r>
              <a:rPr lang="en-CA" sz="30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մասում</a:t>
            </a:r>
            <a:r>
              <a:rPr lang="en-CA" sz="30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կատարենք</a:t>
            </a:r>
            <a:r>
              <a:rPr lang="en-CA" sz="30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նման</a:t>
            </a:r>
            <a:r>
              <a:rPr lang="en-CA" sz="30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անդամների</a:t>
            </a:r>
            <a:r>
              <a:rPr lang="en-CA" sz="30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միացում</a:t>
            </a:r>
            <a:r>
              <a:rPr lang="en-CA" sz="30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,  </a:t>
            </a:r>
            <a:r>
              <a:rPr lang="en-CA" sz="30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ապա</a:t>
            </a:r>
            <a:r>
              <a:rPr lang="en-CA" sz="30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կստանանք</a:t>
            </a:r>
            <a:r>
              <a:rPr lang="en-CA" sz="30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b="1" i="1" dirty="0" err="1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նրան</a:t>
            </a:r>
            <a:r>
              <a:rPr lang="en-CA" sz="3000" b="1" i="1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b="1" i="1" dirty="0" err="1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համարժեք</a:t>
            </a:r>
            <a:r>
              <a:rPr lang="en-CA" sz="3000" b="1" i="1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b="1" i="1" dirty="0" err="1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հավասարում</a:t>
            </a:r>
            <a:r>
              <a:rPr lang="en-CA" sz="3000" b="1" i="1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:</a:t>
            </a:r>
            <a:endParaRPr lang="en-CA" sz="3000" b="1" i="1" u="heavy" dirty="0">
              <a:ln w="0">
                <a:solidFill>
                  <a:srgbClr val="3E004C"/>
                </a:solidFill>
              </a:ln>
              <a:solidFill>
                <a:srgbClr val="D72FFF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038600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 </a:t>
            </a:r>
            <a:endParaRPr lang="en-CA" sz="2600" i="1" u="heavy" dirty="0" smtClean="0">
              <a:ln w="0">
                <a:noFill/>
              </a:ln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599" y="1425714"/>
            <a:ext cx="7192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Ճ</a:t>
            </a:r>
            <a:r>
              <a:rPr lang="en-CA" sz="4000" b="1" i="1" spc="-300" dirty="0" err="1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շմարի</a:t>
            </a:r>
            <a:r>
              <a:rPr lang="hy-AM" sz="40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՞</a:t>
            </a:r>
            <a:r>
              <a:rPr lang="en-CA" sz="40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տ է </a:t>
            </a:r>
            <a:r>
              <a:rPr lang="ru-RU" sz="40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արդյոք </a:t>
            </a:r>
            <a:r>
              <a:rPr lang="en-CA" sz="4000" b="1" i="1" spc="-300" dirty="0" err="1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պնդումը</a:t>
            </a:r>
            <a:r>
              <a:rPr lang="en-CA" sz="40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CA" sz="40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CA" sz="4000" b="1" i="1" spc="-300" dirty="0">
              <a:ln w="0">
                <a:solidFill>
                  <a:srgbClr val="3E004C"/>
                </a:solidFill>
              </a:ln>
              <a:solidFill>
                <a:srgbClr val="D72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8316" y="5410200"/>
            <a:ext cx="334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n>
                  <a:solidFill>
                    <a:srgbClr val="002A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CA" sz="4000" b="1" spc="-150" dirty="0" err="1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Ճշմարիտ</a:t>
            </a:r>
            <a:r>
              <a:rPr lang="en-CA" sz="4000" b="1" spc="-150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է:</a:t>
            </a:r>
            <a:r>
              <a:rPr lang="en-CA" sz="3200" b="1" dirty="0" smtClean="0">
                <a:ln>
                  <a:solidFill>
                    <a:srgbClr val="002A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CA" sz="2800" b="1" dirty="0">
              <a:ln>
                <a:solidFill>
                  <a:srgbClr val="002A00"/>
                </a:solidFill>
              </a:ln>
              <a:solidFill>
                <a:srgbClr val="00D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30" name="Rounded Rectangle 29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1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32" name="Trapezoid 3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Trapezoid 32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EE6000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4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36" name="Trapezoid 35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7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solidFill>
                  <a:srgbClr val="2F83FF"/>
                </a:solidFill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35" name="Trapezoid 34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963168" y="351282"/>
            <a:ext cx="941832" cy="1020318"/>
            <a:chOff x="457200" y="1066800"/>
            <a:chExt cx="941832" cy="1020318"/>
          </a:xfrm>
        </p:grpSpPr>
        <p:grpSp>
          <p:nvGrpSpPr>
            <p:cNvPr id="39" name="Group 13"/>
            <p:cNvGrpSpPr>
              <a:grpSpLocks noChangeAspect="1"/>
            </p:cNvGrpSpPr>
            <p:nvPr/>
          </p:nvGrpSpPr>
          <p:grpSpPr>
            <a:xfrm>
              <a:off x="457200" y="1066800"/>
              <a:ext cx="941832" cy="1020318"/>
              <a:chOff x="609600" y="2780301"/>
              <a:chExt cx="1414210" cy="1513661"/>
            </a:xfrm>
          </p:grpSpPr>
          <p:pic>
            <p:nvPicPr>
              <p:cNvPr id="41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000" t="6000" r="52666" b="52667"/>
              <a:stretch>
                <a:fillRect/>
              </a:stretch>
            </p:blipFill>
            <p:spPr bwMode="auto">
              <a:xfrm>
                <a:off x="609600" y="2780301"/>
                <a:ext cx="1414210" cy="1414210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9333" t="88667" r="14000" b="5333"/>
              <a:stretch>
                <a:fillRect/>
              </a:stretch>
            </p:blipFill>
            <p:spPr bwMode="auto">
              <a:xfrm>
                <a:off x="877844" y="4088673"/>
                <a:ext cx="912394" cy="205289"/>
              </a:xfrm>
              <a:prstGeom prst="rect">
                <a:avLst/>
              </a:prstGeom>
              <a:noFill/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560832" y="1172718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8</a:t>
              </a:r>
            </a:p>
          </p:txBody>
        </p:sp>
      </p:grpSp>
      <p:pic>
        <p:nvPicPr>
          <p:cNvPr id="23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153400" y="223163"/>
            <a:ext cx="779689" cy="69123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133600" y="98315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i="1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33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Շարունակե</a:t>
            </a:r>
            <a:r>
              <a:rPr lang="hy-AM" sz="4400" b="1" i="1" spc="-150" dirty="0" smtClean="0">
                <a:ln w="0">
                  <a:solidFill>
                    <a:sysClr val="windowText" lastClr="000000"/>
                  </a:solidFill>
                </a:ln>
                <a:solidFill>
                  <a:srgbClr val="FF33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՛</a:t>
            </a:r>
            <a:r>
              <a:rPr lang="en-CA" sz="4400" b="1" i="1" spc="-150" dirty="0" smtClean="0">
                <a:ln w="0">
                  <a:solidFill>
                    <a:sysClr val="windowText" lastClr="000000"/>
                  </a:solidFill>
                </a:ln>
                <a:solidFill>
                  <a:srgbClr val="FF33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ք:   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2565737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Եթե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</a:t>
            </a:r>
            <a:r>
              <a:rPr lang="en-CA" sz="3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հավասարման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երկու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մասերը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բազմապատկենք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զրոյից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տարբեր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միևնույն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թվով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(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կամ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բաժանենք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զրոյից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տարբեր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միևնույն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թվի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վրա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),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ապա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 . . . </a:t>
            </a:r>
            <a:endParaRPr lang="en-CA" sz="3000" i="1" u="heavy" dirty="0">
              <a:ln w="0">
                <a:solidFill>
                  <a:sysClr val="windowText" lastClr="000000"/>
                </a:solidFill>
              </a:ln>
              <a:solidFill>
                <a:srgbClr val="00B0F0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72400" y="4013537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/>
          <p:cNvSpPr txBox="1"/>
          <p:nvPr/>
        </p:nvSpPr>
        <p:spPr>
          <a:xfrm>
            <a:off x="1143000" y="439453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կստանանք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 </a:t>
            </a:r>
            <a:r>
              <a:rPr lang="en-CA" sz="3000" i="1" u="heavy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սկզբնական</a:t>
            </a:r>
            <a:r>
              <a:rPr lang="en-CA" sz="3000" i="1" u="heavy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 </a:t>
            </a:r>
            <a:r>
              <a:rPr lang="en-CA" sz="3000" i="1" u="heavy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հավասարմանը</a:t>
            </a:r>
            <a:r>
              <a:rPr lang="en-CA" sz="3000" i="1" u="heavy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  </a:t>
            </a:r>
            <a:r>
              <a:rPr lang="en-CA" sz="3000" i="1" u="heavy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համարժեք</a:t>
            </a:r>
            <a:r>
              <a:rPr lang="en-CA" sz="3000" i="1" u="heavy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 </a:t>
            </a:r>
            <a:r>
              <a:rPr lang="en-CA" sz="3000" i="1" u="heavy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հավասարում</a:t>
            </a:r>
            <a:r>
              <a:rPr lang="en-CA" sz="3000" i="1" u="heavy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:</a:t>
            </a:r>
            <a:endParaRPr lang="en-CA" sz="3000" i="1" u="heavy" dirty="0">
              <a:ln w="0">
                <a:solidFill>
                  <a:sysClr val="windowText" lastClr="000000"/>
                </a:solidFill>
              </a:ln>
              <a:solidFill>
                <a:srgbClr val="00B0F0"/>
              </a:solidFill>
              <a:uFill>
                <a:solidFill>
                  <a:srgbClr val="FF0000"/>
                </a:solidFill>
              </a:uFill>
              <a:latin typeface="Sylfaen" pitchFamily="18" charset="0"/>
            </a:endParaRPr>
          </a:p>
        </p:txBody>
      </p:sp>
      <p:sp>
        <p:nvSpPr>
          <p:cNvPr id="2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38" name="Rounded Rectangle 37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9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40" name="Trapezoid 39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1" name="Trapezoid 3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42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44" name="Trapezoid 43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5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solidFill>
                  <a:srgbClr val="FF6F0D"/>
                </a:solidFill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43" name="Trapezoid 42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FF6F0D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1002792" y="274885"/>
            <a:ext cx="978408" cy="1020515"/>
            <a:chOff x="457199" y="1066801"/>
            <a:chExt cx="978408" cy="1020515"/>
          </a:xfrm>
        </p:grpSpPr>
        <p:grpSp>
          <p:nvGrpSpPr>
            <p:cNvPr id="47" name="Group 14"/>
            <p:cNvGrpSpPr>
              <a:grpSpLocks/>
            </p:cNvGrpSpPr>
            <p:nvPr/>
          </p:nvGrpSpPr>
          <p:grpSpPr>
            <a:xfrm>
              <a:off x="457199" y="1066801"/>
              <a:ext cx="978408" cy="1020515"/>
              <a:chOff x="2273970" y="2780301"/>
              <a:chExt cx="1459830" cy="1521500"/>
            </a:xfrm>
          </p:grpSpPr>
          <p:pic>
            <p:nvPicPr>
              <p:cNvPr id="49" name="Picture 48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1333" t="6000" r="6000" b="50000"/>
              <a:stretch>
                <a:fillRect/>
              </a:stretch>
            </p:blipFill>
            <p:spPr bwMode="auto">
              <a:xfrm>
                <a:off x="2273970" y="2780301"/>
                <a:ext cx="1459830" cy="1505449"/>
              </a:xfrm>
              <a:prstGeom prst="rect">
                <a:avLst/>
              </a:prstGeom>
              <a:noFill/>
            </p:spPr>
          </p:pic>
          <p:pic>
            <p:nvPicPr>
              <p:cNvPr id="50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9333" t="88667" r="14000" b="5333"/>
              <a:stretch>
                <a:fillRect/>
              </a:stretch>
            </p:blipFill>
            <p:spPr bwMode="auto">
              <a:xfrm>
                <a:off x="2547688" y="4096512"/>
                <a:ext cx="912394" cy="205289"/>
              </a:xfrm>
              <a:prstGeom prst="rect">
                <a:avLst/>
              </a:prstGeom>
              <a:noFill/>
            </p:spPr>
          </p:pic>
        </p:grpSp>
        <p:sp>
          <p:nvSpPr>
            <p:cNvPr id="48" name="TextBox 47"/>
            <p:cNvSpPr txBox="1"/>
            <p:nvPr/>
          </p:nvSpPr>
          <p:spPr>
            <a:xfrm>
              <a:off x="612648" y="1161288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9</a:t>
              </a:r>
            </a:p>
          </p:txBody>
        </p:sp>
      </p:grpSp>
      <p:pic>
        <p:nvPicPr>
          <p:cNvPr id="23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165224" y="223163"/>
            <a:ext cx="779689" cy="69123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143000" y="2041029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Մեկ</a:t>
            </a:r>
            <a:r>
              <a:rPr lang="en-CA" sz="26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26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փոփոխականով</a:t>
            </a:r>
            <a:r>
              <a:rPr lang="en-CA" sz="26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26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գծային</a:t>
            </a:r>
            <a:r>
              <a:rPr lang="en-CA" sz="26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26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հավասարումը</a:t>
            </a:r>
            <a:r>
              <a:rPr lang="en-CA" sz="26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26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առաջին</a:t>
            </a:r>
            <a:r>
              <a:rPr lang="en-CA" sz="26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26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աստիճանի</a:t>
            </a:r>
            <a:r>
              <a:rPr lang="en-CA" sz="26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26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հավասարում</a:t>
            </a:r>
            <a:r>
              <a:rPr lang="en-CA" sz="26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է:</a:t>
            </a:r>
            <a:endParaRPr lang="en-CA" sz="2600" i="1" u="heavy" dirty="0">
              <a:ln w="0">
                <a:noFill/>
              </a:ln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7400" y="9538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Ճ</a:t>
            </a:r>
            <a:r>
              <a:rPr lang="en-CA" sz="3600" b="1" i="1" spc="-300" dirty="0" err="1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շմարի</a:t>
            </a:r>
            <a:r>
              <a:rPr lang="hy-AM" sz="36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՞</a:t>
            </a:r>
            <a:r>
              <a:rPr lang="en-CA" sz="36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տ է </a:t>
            </a:r>
            <a:r>
              <a:rPr lang="ru-RU" sz="36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արդյոք </a:t>
            </a:r>
            <a:r>
              <a:rPr lang="en-CA" sz="3600" b="1" i="1" spc="-300" dirty="0" err="1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պնդումը</a:t>
            </a:r>
            <a:r>
              <a:rPr lang="en-CA" sz="36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CA" sz="36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CA" sz="3600" b="1" i="1" spc="-300" dirty="0">
              <a:ln w="0">
                <a:solidFill>
                  <a:srgbClr val="3E004C"/>
                </a:solidFill>
              </a:ln>
              <a:solidFill>
                <a:srgbClr val="D72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6616" y="2964359"/>
            <a:ext cx="289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err="1" smtClean="0">
                <a:ln>
                  <a:solidFill>
                    <a:srgbClr val="3E004C"/>
                  </a:solidFill>
                </a:ln>
                <a:solidFill>
                  <a:srgbClr val="D72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Կեղծ</a:t>
            </a:r>
            <a:r>
              <a:rPr lang="en-CA" sz="4000" b="1" dirty="0" smtClean="0">
                <a:ln>
                  <a:solidFill>
                    <a:srgbClr val="3E004C"/>
                  </a:solidFill>
                </a:ln>
                <a:solidFill>
                  <a:srgbClr val="D72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է:</a:t>
            </a:r>
            <a:endParaRPr lang="en-CA" sz="3600" b="1" dirty="0">
              <a:ln>
                <a:solidFill>
                  <a:srgbClr val="3E004C"/>
                </a:solidFill>
              </a:ln>
              <a:solidFill>
                <a:srgbClr val="D72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74562" y="3787914"/>
            <a:ext cx="494523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A" sz="2000" dirty="0" smtClean="0">
                <a:ln w="3175" cmpd="dbl">
                  <a:noFill/>
                </a:ln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ru-RU" sz="2000" dirty="0" smtClean="0">
                <a:ln w="3175" cmpd="dbl">
                  <a:noFill/>
                </a:ln>
                <a:latin typeface="Sylfaen" pitchFamily="18" charset="0"/>
              </a:rPr>
              <a:t>Վերաձ</a:t>
            </a:r>
            <a:r>
              <a:rPr lang="en-CA" sz="2000" dirty="0" err="1" smtClean="0">
                <a:ln w="3175" cmpd="dbl">
                  <a:noFill/>
                </a:ln>
                <a:latin typeface="Sylfaen" pitchFamily="18" charset="0"/>
              </a:rPr>
              <a:t>ևակերպել</a:t>
            </a:r>
            <a:r>
              <a:rPr lang="en-CA" sz="2000" dirty="0" smtClean="0">
                <a:ln w="3175" cmpd="dbl">
                  <a:noFill/>
                </a:ln>
                <a:latin typeface="Sylfaen" pitchFamily="18" charset="0"/>
              </a:rPr>
              <a:t>  </a:t>
            </a:r>
            <a:r>
              <a:rPr lang="en-CA" sz="2000" dirty="0" err="1" smtClean="0">
                <a:ln w="3175" cmpd="dbl">
                  <a:noFill/>
                </a:ln>
                <a:latin typeface="Sylfaen" pitchFamily="18" charset="0"/>
              </a:rPr>
              <a:t>պնդում</a:t>
            </a:r>
            <a:r>
              <a:rPr lang="ru-RU" sz="2000" dirty="0" smtClean="0">
                <a:ln w="3175" cmpd="dbl">
                  <a:noFill/>
                </a:ln>
                <a:latin typeface="Sylfaen" pitchFamily="18" charset="0"/>
              </a:rPr>
              <a:t>ն  այնպես,  որպեսզի  այն  լինի</a:t>
            </a:r>
            <a:r>
              <a:rPr lang="en-CA" sz="2000" dirty="0" smtClean="0">
                <a:ln w="3175" cmpd="dbl">
                  <a:noFill/>
                </a:ln>
                <a:latin typeface="Sylfaen" pitchFamily="18" charset="0"/>
              </a:rPr>
              <a:t>  </a:t>
            </a:r>
            <a:r>
              <a:rPr lang="en-CA" sz="2000" b="1" dirty="0" err="1" smtClean="0">
                <a:ln w="3175" cmpd="dbl">
                  <a:noFill/>
                </a:ln>
                <a:latin typeface="Sylfaen" pitchFamily="18" charset="0"/>
              </a:rPr>
              <a:t>ճշմարիտ</a:t>
            </a:r>
            <a:r>
              <a:rPr lang="ru-RU" sz="2000" b="1" dirty="0" smtClean="0">
                <a:ln w="3175" cmpd="dbl">
                  <a:noFill/>
                </a:ln>
                <a:latin typeface="Sylfaen" pitchFamily="18" charset="0"/>
              </a:rPr>
              <a:t>:</a:t>
            </a:r>
            <a:endParaRPr lang="en-CA" sz="2000" b="1" dirty="0">
              <a:ln w="3175" cmpd="dbl">
                <a:noFill/>
              </a:ln>
              <a:latin typeface="Sylfae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5400" y="5921514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ln>
                  <a:solidFill>
                    <a:srgbClr val="002A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CA" sz="4000" b="1" spc="-150" dirty="0" err="1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Ճշմարիտ</a:t>
            </a:r>
            <a:r>
              <a:rPr lang="en-CA" sz="4000" b="1" spc="-150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է:</a:t>
            </a:r>
            <a:r>
              <a:rPr lang="en-CA" sz="4000" b="1" dirty="0" smtClean="0">
                <a:ln>
                  <a:solidFill>
                    <a:srgbClr val="002A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CA" sz="4000" b="1" dirty="0">
              <a:ln>
                <a:solidFill>
                  <a:srgbClr val="002A00"/>
                </a:solidFill>
              </a:ln>
              <a:solidFill>
                <a:srgbClr val="00D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43000" y="4803338"/>
            <a:ext cx="7543800" cy="1292662"/>
            <a:chOff x="1143000" y="4803338"/>
            <a:chExt cx="7543800" cy="1292662"/>
          </a:xfrm>
        </p:grpSpPr>
        <p:sp>
          <p:nvSpPr>
            <p:cNvPr id="51" name="TextBox 50"/>
            <p:cNvSpPr txBox="1"/>
            <p:nvPr/>
          </p:nvSpPr>
          <p:spPr>
            <a:xfrm>
              <a:off x="1143000" y="4803338"/>
              <a:ext cx="75438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600" i="1" dirty="0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          </a:t>
              </a:r>
              <a:r>
                <a:rPr lang="en-CA" sz="2600" i="1" dirty="0" err="1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դեպքում</a:t>
              </a:r>
              <a:r>
                <a:rPr lang="en-CA" sz="2600" i="1" dirty="0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  </a:t>
              </a:r>
              <a:r>
                <a:rPr lang="en-CA" sz="2600" i="1" dirty="0" err="1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մեկ</a:t>
              </a:r>
              <a:r>
                <a:rPr lang="en-CA" sz="2600" i="1" dirty="0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  </a:t>
              </a:r>
              <a:r>
                <a:rPr lang="en-CA" sz="2600" i="1" dirty="0" err="1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փոփոխականով</a:t>
              </a:r>
              <a:r>
                <a:rPr lang="en-CA" sz="2600" i="1" dirty="0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  </a:t>
              </a:r>
              <a:r>
                <a:rPr lang="en-CA" sz="2600" i="1" dirty="0" err="1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գծային</a:t>
              </a:r>
              <a:r>
                <a:rPr lang="en-CA" sz="2600" i="1" dirty="0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  </a:t>
              </a:r>
              <a:r>
                <a:rPr lang="en-CA" sz="2600" i="1" dirty="0" err="1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հավասարումը</a:t>
              </a:r>
              <a:r>
                <a:rPr lang="en-CA" sz="2600" i="1" dirty="0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  </a:t>
              </a:r>
              <a:r>
                <a:rPr lang="en-CA" sz="2600" i="1" dirty="0" err="1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կոչվում</a:t>
              </a:r>
              <a:r>
                <a:rPr lang="en-CA" sz="2600" i="1" dirty="0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  է  </a:t>
              </a:r>
              <a:r>
                <a:rPr lang="en-CA" sz="2600" i="1" dirty="0" err="1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նաև</a:t>
              </a:r>
              <a:r>
                <a:rPr lang="en-CA" sz="2600" i="1" dirty="0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  </a:t>
              </a:r>
              <a:r>
                <a:rPr lang="en-CA" sz="2600" i="1" dirty="0" err="1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առաջին</a:t>
              </a:r>
              <a:r>
                <a:rPr lang="en-CA" sz="2600" i="1" dirty="0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  </a:t>
              </a:r>
              <a:r>
                <a:rPr lang="en-CA" sz="2600" i="1" dirty="0" err="1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աստիճանի</a:t>
              </a:r>
              <a:r>
                <a:rPr lang="en-CA" sz="2600" i="1" dirty="0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  </a:t>
              </a:r>
              <a:r>
                <a:rPr lang="en-CA" sz="2600" i="1" dirty="0" err="1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հավասարում</a:t>
              </a:r>
              <a:r>
                <a:rPr lang="en-CA" sz="2600" i="1" dirty="0" smtClean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:</a:t>
              </a:r>
              <a:endParaRPr lang="en-CA" sz="2600" i="1" u="heavy" dirty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endParaRPr>
            </a:p>
          </p:txBody>
        </p:sp>
        <p:graphicFrame>
          <p:nvGraphicFramePr>
            <p:cNvPr id="166913" name="Object 1"/>
            <p:cNvGraphicFramePr>
              <a:graphicFrameLocks noChangeAspect="1"/>
            </p:cNvGraphicFramePr>
            <p:nvPr/>
          </p:nvGraphicFramePr>
          <p:xfrm>
            <a:off x="1143000" y="4816204"/>
            <a:ext cx="755650" cy="441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919" name="Equation" r:id="rId6" imgW="355320" imgH="177480" progId="">
                    <p:embed/>
                  </p:oleObj>
                </mc:Choice>
                <mc:Fallback>
                  <p:oleObj name="Equation" r:id="rId6" imgW="355320" imgH="177480" progId="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4816204"/>
                          <a:ext cx="755650" cy="4415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30" name="Rounded Rectangle 29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1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32" name="Trapezoid 3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Trapezoid 32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EE6000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4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36" name="Trapezoid 35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7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solidFill>
                  <a:srgbClr val="2F83FF"/>
                </a:solidFill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35" name="Trapezoid 34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963168" y="275078"/>
            <a:ext cx="1039385" cy="1172722"/>
            <a:chOff x="457200" y="1066796"/>
            <a:chExt cx="1039385" cy="1172722"/>
          </a:xfrm>
        </p:grpSpPr>
        <p:grpSp>
          <p:nvGrpSpPr>
            <p:cNvPr id="39" name="Group 13"/>
            <p:cNvGrpSpPr>
              <a:grpSpLocks noChangeAspect="1"/>
            </p:cNvGrpSpPr>
            <p:nvPr/>
          </p:nvGrpSpPr>
          <p:grpSpPr>
            <a:xfrm>
              <a:off x="457200" y="1066796"/>
              <a:ext cx="1039385" cy="1172722"/>
              <a:chOff x="609600" y="2780294"/>
              <a:chExt cx="1560691" cy="1739754"/>
            </a:xfrm>
          </p:grpSpPr>
          <p:pic>
            <p:nvPicPr>
              <p:cNvPr id="42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9333" t="88667" r="14000" b="5333"/>
              <a:stretch>
                <a:fillRect/>
              </a:stretch>
            </p:blipFill>
            <p:spPr bwMode="auto">
              <a:xfrm>
                <a:off x="765209" y="4180916"/>
                <a:ext cx="1258601" cy="339132"/>
              </a:xfrm>
              <a:prstGeom prst="rect">
                <a:avLst/>
              </a:prstGeom>
              <a:noFill/>
            </p:spPr>
          </p:pic>
          <p:pic>
            <p:nvPicPr>
              <p:cNvPr id="41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000" t="6000" r="52666" b="52667"/>
              <a:stretch>
                <a:fillRect/>
              </a:stretch>
            </p:blipFill>
            <p:spPr bwMode="auto">
              <a:xfrm>
                <a:off x="609600" y="2780294"/>
                <a:ext cx="1560691" cy="1541908"/>
              </a:xfrm>
              <a:prstGeom prst="rect">
                <a:avLst/>
              </a:prstGeom>
              <a:noFill/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620832" y="1248918"/>
              <a:ext cx="777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0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10</a:t>
              </a:r>
            </a:p>
          </p:txBody>
        </p:sp>
      </p:grpSp>
      <p:pic>
        <p:nvPicPr>
          <p:cNvPr id="23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229600" y="228600"/>
            <a:ext cx="779689" cy="69123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057400" y="1061844"/>
            <a:ext cx="6324600" cy="130035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CA" sz="1050" i="1" dirty="0" smtClean="0">
              <a:solidFill>
                <a:sysClr val="windowText" lastClr="000000"/>
              </a:solidFill>
              <a:latin typeface="Sylfaen" pitchFamily="18" charset="0"/>
            </a:endParaRPr>
          </a:p>
          <a:p>
            <a:pPr algn="ctr"/>
            <a:r>
              <a:rPr lang="en-CA" sz="28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Ինչպիսի</a:t>
            </a:r>
            <a:r>
              <a:rPr lang="hy-AM" sz="2800" i="1" dirty="0" smtClean="0">
                <a:solidFill>
                  <a:sysClr val="windowText" lastClr="000000"/>
                </a:solidFill>
                <a:latin typeface="Sylfaen"/>
              </a:rPr>
              <a:t>՞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800" i="1" dirty="0" err="1" smtClean="0">
                <a:solidFill>
                  <a:sysClr val="windowText" lastClr="000000"/>
                </a:solidFill>
                <a:latin typeface="Sylfaen"/>
              </a:rPr>
              <a:t>երկու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800" i="1" dirty="0" err="1" smtClean="0">
                <a:solidFill>
                  <a:sysClr val="windowText" lastClr="000000"/>
                </a:solidFill>
                <a:latin typeface="Sylfaen"/>
              </a:rPr>
              <a:t>հավասարումներն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800" i="1" dirty="0" err="1" smtClean="0">
                <a:solidFill>
                  <a:sysClr val="windowText" lastClr="000000"/>
                </a:solidFill>
                <a:latin typeface="Sylfaen"/>
              </a:rPr>
              <a:t>են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800" i="1" dirty="0" err="1" smtClean="0">
                <a:solidFill>
                  <a:sysClr val="windowText" lastClr="000000"/>
                </a:solidFill>
                <a:latin typeface="Sylfaen"/>
              </a:rPr>
              <a:t>անվանում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800" b="1" i="1" u="heavy" dirty="0" err="1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համարժեք</a:t>
            </a:r>
            <a:r>
              <a:rPr lang="en-CA" sz="2800" b="1" i="1" u="heavy" dirty="0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:</a:t>
            </a:r>
            <a:r>
              <a:rPr lang="en-CA" sz="28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</a:t>
            </a:r>
          </a:p>
          <a:p>
            <a:pPr algn="ctr"/>
            <a:r>
              <a:rPr lang="en-CA" sz="11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 </a:t>
            </a:r>
            <a:endParaRPr lang="en-CA" sz="1100" b="1" i="1" u="heavy" dirty="0">
              <a:solidFill>
                <a:sysClr val="windowText" lastClr="000000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2555319"/>
            <a:ext cx="7543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Ե</a:t>
            </a:r>
            <a:r>
              <a:rPr lang="en-CA" sz="2500" i="1" dirty="0" err="1" smtClean="0">
                <a:solidFill>
                  <a:sysClr val="windowText" lastClr="000000"/>
                </a:solidFill>
                <a:latin typeface="Sylfaen"/>
              </a:rPr>
              <a:t>րկու</a:t>
            </a:r>
            <a:r>
              <a:rPr lang="en-CA" sz="25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latin typeface="Sylfaen"/>
              </a:rPr>
              <a:t>հավասարումներ</a:t>
            </a:r>
            <a:r>
              <a:rPr lang="en-CA" sz="25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latin typeface="Sylfaen"/>
              </a:rPr>
              <a:t>անվանում</a:t>
            </a:r>
            <a:r>
              <a:rPr lang="en-CA" sz="2500" i="1" dirty="0" smtClean="0">
                <a:solidFill>
                  <a:sysClr val="windowText" lastClr="000000"/>
                </a:solidFill>
                <a:latin typeface="Sylfaen"/>
              </a:rPr>
              <a:t>   </a:t>
            </a:r>
            <a:r>
              <a:rPr lang="en-CA" sz="2500" i="1" dirty="0" err="1" smtClean="0">
                <a:solidFill>
                  <a:sysClr val="windowText" lastClr="000000"/>
                </a:solidFill>
                <a:latin typeface="Sylfaen"/>
              </a:rPr>
              <a:t>են</a:t>
            </a:r>
            <a:r>
              <a:rPr lang="en-CA" sz="2500" i="1" dirty="0" smtClean="0">
                <a:solidFill>
                  <a:sysClr val="windowText" lastClr="000000"/>
                </a:solidFill>
                <a:latin typeface="Sylfaen"/>
              </a:rPr>
              <a:t>   </a:t>
            </a:r>
            <a:r>
              <a:rPr lang="en-CA" sz="2500" b="1" i="1" u="heavy" dirty="0" err="1" smtClean="0">
                <a:solidFill>
                  <a:sysClr val="windowText" lastClr="000000"/>
                </a:solidFill>
                <a:uFill>
                  <a:solidFill>
                    <a:srgbClr val="0083E6"/>
                  </a:solidFill>
                </a:uFill>
                <a:latin typeface="Sylfaen"/>
              </a:rPr>
              <a:t>համարժեք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,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եթե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առաջին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հավասարման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ցանկացած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արմատ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արմատ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է 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նաև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երկրորդ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հավասարման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համար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,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իսկ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երկրորդի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ցանկացա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ծ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արմատ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նաև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առաջինի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2500" i="1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արմատ</a:t>
            </a:r>
            <a:r>
              <a:rPr lang="en-CA" sz="2500" i="1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է:</a:t>
            </a:r>
            <a:endParaRPr lang="en-CA" sz="2500" i="1" dirty="0" smtClean="0">
              <a:solidFill>
                <a:sysClr val="windowText" lastClr="000000"/>
              </a:solidFill>
              <a:uFill>
                <a:solidFill>
                  <a:srgbClr val="00D600"/>
                </a:solidFill>
              </a:uFill>
              <a:latin typeface="Sylfae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4727138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Դիտողություն</a:t>
            </a:r>
            <a:r>
              <a:rPr lang="en-CA" sz="36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CA" sz="36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00200" y="5336738"/>
            <a:ext cx="731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b="1" u="heavy" dirty="0" err="1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Համարժեք</a:t>
            </a:r>
            <a:r>
              <a:rPr lang="en-CA" sz="2500" dirty="0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  </a:t>
            </a:r>
            <a:r>
              <a:rPr lang="en-CA" sz="2500" dirty="0" err="1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կոչվում</a:t>
            </a:r>
            <a:r>
              <a:rPr lang="en-CA" sz="2500" dirty="0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  </a:t>
            </a:r>
            <a:r>
              <a:rPr lang="en-CA" sz="2500" dirty="0" err="1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են</a:t>
            </a:r>
            <a:r>
              <a:rPr lang="en-CA" sz="2500" dirty="0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  </a:t>
            </a:r>
            <a:r>
              <a:rPr lang="en-CA" sz="2500" dirty="0" err="1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նաև</a:t>
            </a:r>
            <a:r>
              <a:rPr lang="en-CA" sz="2500" dirty="0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  </a:t>
            </a:r>
            <a:r>
              <a:rPr lang="en-CA" sz="2500" dirty="0" err="1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երկու</a:t>
            </a:r>
            <a:r>
              <a:rPr lang="en-CA" sz="2500" dirty="0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  </a:t>
            </a:r>
            <a:r>
              <a:rPr lang="en-CA" sz="2500" dirty="0" err="1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այնպիսի</a:t>
            </a:r>
            <a:r>
              <a:rPr lang="en-CA" sz="2500" dirty="0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  </a:t>
            </a:r>
            <a:r>
              <a:rPr lang="en-CA" sz="2500" dirty="0" err="1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հավասարումներ</a:t>
            </a:r>
            <a:r>
              <a:rPr lang="en-CA" sz="2500" dirty="0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,  </a:t>
            </a:r>
            <a:r>
              <a:rPr lang="en-CA" sz="2500" dirty="0" err="1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որոնցից</a:t>
            </a:r>
            <a:r>
              <a:rPr lang="en-CA" sz="2500" dirty="0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  </a:t>
            </a:r>
            <a:r>
              <a:rPr lang="en-CA" sz="2500" dirty="0" err="1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յուրաքանչյուրը</a:t>
            </a:r>
            <a:r>
              <a:rPr lang="en-CA" sz="2500" dirty="0" smtClean="0">
                <a:solidFill>
                  <a:sysClr val="windowText" lastClr="000000"/>
                </a:solidFill>
                <a:uFill>
                  <a:solidFill>
                    <a:srgbClr val="0081E2"/>
                  </a:solidFill>
                </a:uFill>
                <a:latin typeface="Sylfaen"/>
              </a:rPr>
              <a:t>  </a:t>
            </a:r>
            <a:r>
              <a:rPr lang="en-CA" sz="2500" b="1" u="heavy" dirty="0" err="1" smtClean="0">
                <a:solidFill>
                  <a:sysClr val="windowText" lastClr="000000"/>
                </a:solidFill>
                <a:uFill>
                  <a:solidFill>
                    <a:srgbClr val="0086EA"/>
                  </a:solidFill>
                </a:uFill>
                <a:latin typeface="Sylfaen"/>
              </a:rPr>
              <a:t>լուծում</a:t>
            </a:r>
            <a:r>
              <a:rPr lang="en-CA" sz="2500" b="1" u="heavy" dirty="0" smtClean="0">
                <a:solidFill>
                  <a:sysClr val="windowText" lastClr="000000"/>
                </a:solidFill>
                <a:uFill>
                  <a:solidFill>
                    <a:srgbClr val="0086EA"/>
                  </a:solidFill>
                </a:uFill>
                <a:latin typeface="Sylfaen"/>
              </a:rPr>
              <a:t>  </a:t>
            </a:r>
            <a:r>
              <a:rPr lang="en-CA" sz="2500" b="1" u="heavy" dirty="0" err="1" smtClean="0">
                <a:solidFill>
                  <a:sysClr val="windowText" lastClr="000000"/>
                </a:solidFill>
                <a:uFill>
                  <a:solidFill>
                    <a:srgbClr val="0086EA"/>
                  </a:solidFill>
                </a:uFill>
                <a:latin typeface="Sylfaen"/>
              </a:rPr>
              <a:t>չունի</a:t>
            </a:r>
            <a:r>
              <a:rPr lang="en-CA" sz="2500" b="1" u="heavy" dirty="0" smtClean="0">
                <a:solidFill>
                  <a:sysClr val="windowText" lastClr="000000"/>
                </a:solidFill>
                <a:uFill>
                  <a:solidFill>
                    <a:srgbClr val="0070C0"/>
                  </a:solidFill>
                </a:uFill>
                <a:latin typeface="Sylfaen"/>
              </a:rPr>
              <a:t>:</a:t>
            </a:r>
            <a:r>
              <a:rPr lang="en-CA" sz="2500" b="1" u="heavy" dirty="0" smtClean="0">
                <a:solidFill>
                  <a:sysClr val="windowText" lastClr="000000"/>
                </a:solidFill>
                <a:uFill>
                  <a:solidFill>
                    <a:srgbClr val="0070C0"/>
                  </a:solidFill>
                </a:uFill>
                <a:latin typeface="Sylfaen" pitchFamily="18" charset="0"/>
              </a:rPr>
              <a:t> </a:t>
            </a:r>
            <a:r>
              <a:rPr lang="en-CA" sz="2500" b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 </a:t>
            </a:r>
            <a:endParaRPr lang="en-CA" sz="2500" b="1" u="heavy" dirty="0">
              <a:solidFill>
                <a:sysClr val="windowText" lastClr="000000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4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25" name="Rounded Rectangle 24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6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27" name="Trapezoid 26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EE6000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Trapezoid 31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" name="Trapezoid 33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5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36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7" name="Trapezoid 36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38" name="Group 14"/>
          <p:cNvGrpSpPr/>
          <p:nvPr/>
        </p:nvGrpSpPr>
        <p:grpSpPr>
          <a:xfrm>
            <a:off x="957064" y="228600"/>
            <a:ext cx="1024136" cy="1056132"/>
            <a:chOff x="487218" y="1066800"/>
            <a:chExt cx="1024136" cy="1056132"/>
          </a:xfrm>
        </p:grpSpPr>
        <p:pic>
          <p:nvPicPr>
            <p:cNvPr id="39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3" cstate="print"/>
            <a:srcRect l="6000" t="50000" r="51333" b="6000"/>
            <a:stretch>
              <a:fillRect/>
            </a:stretch>
          </p:blipFill>
          <p:spPr bwMode="auto">
            <a:xfrm>
              <a:off x="487218" y="1066800"/>
              <a:ext cx="1024136" cy="1056132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563880" y="1219200"/>
              <a:ext cx="883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0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11</a:t>
              </a:r>
            </a:p>
          </p:txBody>
        </p:sp>
      </p:grpSp>
      <p:pic>
        <p:nvPicPr>
          <p:cNvPr id="21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165224" y="228600"/>
            <a:ext cx="779689" cy="69123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524000" y="1447800"/>
            <a:ext cx="7010400" cy="1277273"/>
          </a:xfrm>
          <a:prstGeom prst="rect">
            <a:avLst/>
          </a:prstGeom>
          <a:noFill/>
          <a:ln w="25400">
            <a:solidFill>
              <a:srgbClr val="8CD2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900" i="1" dirty="0" smtClean="0">
                <a:solidFill>
                  <a:srgbClr val="002F74"/>
                </a:solidFill>
                <a:latin typeface="Sylfaen" pitchFamily="18" charset="0"/>
              </a:rPr>
              <a:t> </a:t>
            </a:r>
            <a:r>
              <a:rPr lang="en-CA" sz="900" b="1" i="1" dirty="0" smtClean="0">
                <a:solidFill>
                  <a:srgbClr val="FF0066"/>
                </a:solidFill>
                <a:latin typeface="Sylfaen"/>
              </a:rPr>
              <a:t>  </a:t>
            </a:r>
            <a:endParaRPr lang="en-CA" sz="2800" b="1" i="1" dirty="0" smtClean="0">
              <a:solidFill>
                <a:srgbClr val="FF0066"/>
              </a:solidFill>
              <a:latin typeface="Sylfaen"/>
            </a:endParaRPr>
          </a:p>
          <a:p>
            <a:r>
              <a:rPr lang="en-CA" sz="2800" i="1" dirty="0" smtClean="0">
                <a:solidFill>
                  <a:sysClr val="windowText" lastClr="000000"/>
                </a:solidFill>
                <a:latin typeface="Sylfaen" pitchFamily="18" charset="0"/>
              </a:rPr>
              <a:t>Ո</a:t>
            </a:r>
            <a:r>
              <a:rPr lang="hy-AM" sz="2800" i="1" dirty="0" smtClean="0">
                <a:solidFill>
                  <a:sysClr val="windowText" lastClr="000000"/>
                </a:solidFill>
                <a:latin typeface="Sylfaen"/>
              </a:rPr>
              <a:t>՞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ր  </a:t>
            </a:r>
            <a:r>
              <a:rPr lang="en-CA" sz="2800" i="1" dirty="0" err="1" smtClean="0">
                <a:solidFill>
                  <a:sysClr val="windowText" lastClr="000000"/>
                </a:solidFill>
                <a:latin typeface="Sylfaen"/>
              </a:rPr>
              <a:t>հավասարումն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800" i="1" dirty="0" err="1" smtClean="0">
                <a:solidFill>
                  <a:sysClr val="windowText" lastClr="000000"/>
                </a:solidFill>
                <a:latin typeface="Sylfaen"/>
              </a:rPr>
              <a:t>են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800" i="1" dirty="0" err="1" smtClean="0">
                <a:solidFill>
                  <a:sysClr val="windowText" lastClr="000000"/>
                </a:solidFill>
                <a:latin typeface="Sylfaen"/>
              </a:rPr>
              <a:t>անվանում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</a:p>
          <a:p>
            <a:r>
              <a:rPr lang="en-CA" sz="2800" b="1" i="1" u="heavy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մեկ</a:t>
            </a:r>
            <a:r>
              <a:rPr lang="en-CA" sz="28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 </a:t>
            </a:r>
            <a:r>
              <a:rPr lang="en-CA" sz="2800" b="1" i="1" u="heavy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անհայտով</a:t>
            </a:r>
            <a:r>
              <a:rPr lang="en-CA" sz="28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 </a:t>
            </a:r>
            <a:r>
              <a:rPr lang="en-CA" sz="2800" b="1" i="1" u="heavy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գծային</a:t>
            </a:r>
            <a:r>
              <a:rPr lang="en-CA" sz="28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 </a:t>
            </a:r>
            <a:r>
              <a:rPr lang="en-CA" sz="2800" b="1" i="1" u="heavy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հավասարում</a:t>
            </a:r>
            <a:r>
              <a:rPr lang="en-CA" sz="28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: </a:t>
            </a:r>
          </a:p>
          <a:p>
            <a:r>
              <a:rPr lang="en-CA" sz="105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 </a:t>
            </a:r>
            <a:endParaRPr lang="en-CA" sz="2800" b="1" i="1" u="heavy" dirty="0">
              <a:solidFill>
                <a:sysClr val="windowText" lastClr="000000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14400" y="3200400"/>
            <a:ext cx="7924800" cy="2246769"/>
            <a:chOff x="838200" y="2971800"/>
            <a:chExt cx="7924800" cy="2246769"/>
          </a:xfrm>
        </p:grpSpPr>
        <p:sp>
          <p:nvSpPr>
            <p:cNvPr id="24" name="TextBox 23"/>
            <p:cNvSpPr txBox="1"/>
            <p:nvPr/>
          </p:nvSpPr>
          <p:spPr>
            <a:xfrm>
              <a:off x="838200" y="2971800"/>
              <a:ext cx="79248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Հավասարումը</a:t>
              </a:r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,  </a:t>
              </a:r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որի</a:t>
              </a:r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  </a:t>
              </a:r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ձախ</a:t>
              </a:r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  և  </a:t>
              </a:r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աջ</a:t>
              </a:r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  </a:t>
              </a:r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մասերը</a:t>
              </a:r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     </a:t>
              </a:r>
            </a:p>
            <a:p>
              <a:pPr algn="ctr"/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   -ի   </a:t>
              </a:r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նկատմամբ</a:t>
              </a:r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  </a:t>
              </a:r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առաջին</a:t>
              </a:r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  </a:t>
              </a:r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աստիճանի</a:t>
              </a:r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  </a:t>
              </a:r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բազմանդամներ</a:t>
              </a:r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  </a:t>
              </a:r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են</a:t>
              </a:r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  </a:t>
              </a:r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կամ</a:t>
              </a:r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  </a:t>
              </a:r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թվեր</a:t>
              </a:r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,  </a:t>
              </a:r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անվանում</a:t>
              </a:r>
              <a:r>
                <a:rPr lang="en-CA" sz="2800" i="1" dirty="0" smtClean="0">
                  <a:solidFill>
                    <a:sysClr val="windowText" lastClr="000000"/>
                  </a:solidFill>
                  <a:latin typeface="Sylfaen"/>
                </a:rPr>
                <a:t>  </a:t>
              </a:r>
              <a:r>
                <a:rPr lang="en-CA" sz="2800" i="1" dirty="0" err="1" smtClean="0">
                  <a:solidFill>
                    <a:sysClr val="windowText" lastClr="000000"/>
                  </a:solidFill>
                  <a:latin typeface="Sylfaen"/>
                </a:rPr>
                <a:t>են</a:t>
              </a:r>
              <a:endParaRPr lang="en-CA" sz="2800" i="1" dirty="0" smtClean="0">
                <a:solidFill>
                  <a:sysClr val="windowText" lastClr="000000"/>
                </a:solidFill>
                <a:latin typeface="Sylfaen"/>
              </a:endParaRPr>
            </a:p>
            <a:p>
              <a:pPr algn="ctr"/>
              <a:r>
                <a:rPr lang="en-CA" sz="2800" b="1" i="1" dirty="0" err="1" smtClean="0">
                  <a:ln w="0">
                    <a:solidFill>
                      <a:sysClr val="windowText" lastClr="000000"/>
                    </a:solidFill>
                  </a:ln>
                  <a:solidFill>
                    <a:srgbClr val="00D600"/>
                  </a:solidFill>
                  <a:uFill>
                    <a:solidFill>
                      <a:srgbClr val="8CD200"/>
                    </a:solidFill>
                  </a:uFill>
                  <a:latin typeface="Sylfaen"/>
                </a:rPr>
                <a:t>մեկ</a:t>
              </a:r>
              <a:r>
                <a:rPr lang="en-CA" sz="2800" b="1" i="1" dirty="0" smtClean="0">
                  <a:ln w="0">
                    <a:solidFill>
                      <a:sysClr val="windowText" lastClr="000000"/>
                    </a:solidFill>
                  </a:ln>
                  <a:solidFill>
                    <a:srgbClr val="00D600"/>
                  </a:solidFill>
                  <a:uFill>
                    <a:solidFill>
                      <a:srgbClr val="8CD200"/>
                    </a:solidFill>
                  </a:uFill>
                  <a:latin typeface="Sylfaen"/>
                </a:rPr>
                <a:t>        </a:t>
              </a:r>
              <a:r>
                <a:rPr lang="en-CA" sz="2800" b="1" i="1" dirty="0" err="1" smtClean="0">
                  <a:ln w="0">
                    <a:solidFill>
                      <a:sysClr val="windowText" lastClr="000000"/>
                    </a:solidFill>
                  </a:ln>
                  <a:solidFill>
                    <a:srgbClr val="00D600"/>
                  </a:solidFill>
                  <a:uFill>
                    <a:solidFill>
                      <a:srgbClr val="8CD200"/>
                    </a:solidFill>
                  </a:uFill>
                  <a:latin typeface="Sylfaen"/>
                </a:rPr>
                <a:t>փոփոխականով</a:t>
              </a:r>
              <a:r>
                <a:rPr lang="en-CA" sz="2800" b="1" i="1" dirty="0" smtClean="0">
                  <a:ln w="0">
                    <a:solidFill>
                      <a:sysClr val="windowText" lastClr="000000"/>
                    </a:solidFill>
                  </a:ln>
                  <a:solidFill>
                    <a:srgbClr val="00D600"/>
                  </a:solidFill>
                  <a:uFill>
                    <a:solidFill>
                      <a:srgbClr val="8CD200"/>
                    </a:solidFill>
                  </a:uFill>
                  <a:latin typeface="Sylfaen"/>
                </a:rPr>
                <a:t>   </a:t>
              </a:r>
              <a:r>
                <a:rPr lang="en-CA" sz="2800" b="1" i="1" dirty="0" err="1" smtClean="0">
                  <a:ln w="0">
                    <a:solidFill>
                      <a:sysClr val="windowText" lastClr="000000"/>
                    </a:solidFill>
                  </a:ln>
                  <a:solidFill>
                    <a:srgbClr val="00D600"/>
                  </a:solidFill>
                  <a:uFill>
                    <a:solidFill>
                      <a:srgbClr val="8CD200"/>
                    </a:solidFill>
                  </a:uFill>
                  <a:latin typeface="Sylfaen"/>
                </a:rPr>
                <a:t>գծային</a:t>
              </a:r>
              <a:r>
                <a:rPr lang="en-CA" sz="2800" b="1" i="1" dirty="0" smtClean="0">
                  <a:ln w="0">
                    <a:solidFill>
                      <a:sysClr val="windowText" lastClr="000000"/>
                    </a:solidFill>
                  </a:ln>
                  <a:solidFill>
                    <a:srgbClr val="00D600"/>
                  </a:solidFill>
                  <a:uFill>
                    <a:solidFill>
                      <a:srgbClr val="8CD200"/>
                    </a:solidFill>
                  </a:uFill>
                  <a:latin typeface="Sylfaen"/>
                </a:rPr>
                <a:t>   </a:t>
              </a:r>
              <a:r>
                <a:rPr lang="en-CA" sz="2800" b="1" i="1" dirty="0" err="1" smtClean="0">
                  <a:ln w="0">
                    <a:solidFill>
                      <a:sysClr val="windowText" lastClr="000000"/>
                    </a:solidFill>
                  </a:ln>
                  <a:solidFill>
                    <a:srgbClr val="00D600"/>
                  </a:solidFill>
                  <a:uFill>
                    <a:solidFill>
                      <a:srgbClr val="8CD200"/>
                    </a:solidFill>
                  </a:uFill>
                  <a:latin typeface="Sylfaen"/>
                </a:rPr>
                <a:t>հավասարում</a:t>
              </a:r>
              <a:r>
                <a:rPr lang="en-CA" sz="2800" b="1" i="1" dirty="0" smtClean="0">
                  <a:ln w="0">
                    <a:solidFill>
                      <a:sysClr val="windowText" lastClr="000000"/>
                    </a:solidFill>
                  </a:ln>
                  <a:solidFill>
                    <a:srgbClr val="00D600"/>
                  </a:solidFill>
                  <a:uFill>
                    <a:solidFill>
                      <a:srgbClr val="8CD200"/>
                    </a:solidFill>
                  </a:uFill>
                  <a:latin typeface="Sylfaen" pitchFamily="18" charset="0"/>
                </a:rPr>
                <a:t>:    </a:t>
              </a:r>
              <a:endParaRPr lang="en-CA" sz="2800" b="1" i="1" dirty="0">
                <a:ln w="0">
                  <a:solidFill>
                    <a:sysClr val="windowText" lastClr="000000"/>
                  </a:solidFill>
                </a:ln>
                <a:solidFill>
                  <a:srgbClr val="00D6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endParaRPr>
            </a:p>
          </p:txBody>
        </p:sp>
        <p:graphicFrame>
          <p:nvGraphicFramePr>
            <p:cNvPr id="29" name="Object 6"/>
            <p:cNvGraphicFramePr>
              <a:graphicFrameLocks noChangeAspect="1"/>
            </p:cNvGraphicFramePr>
            <p:nvPr/>
          </p:nvGraphicFramePr>
          <p:xfrm>
            <a:off x="1676400" y="3495996"/>
            <a:ext cx="304800" cy="390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78" name="Equation" r:id="rId6" imgW="126720" imgH="139680" progId="">
                    <p:embed/>
                  </p:oleObj>
                </mc:Choice>
                <mc:Fallback>
                  <p:oleObj name="Equation" r:id="rId6" imgW="126720" imgH="13968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3495996"/>
                          <a:ext cx="304800" cy="3902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6"/>
            <p:cNvGraphicFramePr>
              <a:graphicFrameLocks noChangeAspect="1"/>
            </p:cNvGraphicFramePr>
            <p:nvPr/>
          </p:nvGraphicFramePr>
          <p:xfrm>
            <a:off x="2895600" y="4303712"/>
            <a:ext cx="328613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79" name="Equation" r:id="rId8" imgW="126720" imgH="139680" progId="">
                    <p:embed/>
                  </p:oleObj>
                </mc:Choice>
                <mc:Fallback>
                  <p:oleObj name="Equation" r:id="rId8" imgW="126720" imgH="13968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4303712"/>
                          <a:ext cx="328613" cy="420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97716" y="5867400"/>
            <a:ext cx="3717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i="1" dirty="0" err="1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Բերե</a:t>
            </a:r>
            <a:r>
              <a:rPr lang="hy-AM" sz="2800" b="1" i="1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/>
              </a:rPr>
              <a:t>՛</a:t>
            </a:r>
            <a:r>
              <a:rPr lang="en-CA" sz="2800" b="1" i="1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ք   </a:t>
            </a:r>
            <a:r>
              <a:rPr lang="en-CA" sz="2800" b="1" i="1" dirty="0" err="1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օրինակներ</a:t>
            </a:r>
            <a:r>
              <a:rPr lang="en-CA" sz="2800" b="1" i="1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: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33" name="Rounded Rectangle 32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4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35" name="Trapezoid 34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EE6000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Trapezoid 35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52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54" name="Trapezoid 53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5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solidFill>
                  <a:srgbClr val="D72FFF"/>
                </a:solidFill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53" name="Trapezoid 3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944418" y="228600"/>
            <a:ext cx="1048520" cy="1081278"/>
            <a:chOff x="487218" y="1066800"/>
            <a:chExt cx="1048520" cy="1081278"/>
          </a:xfrm>
        </p:grpSpPr>
        <p:pic>
          <p:nvPicPr>
            <p:cNvPr id="57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2" cstate="print"/>
            <a:srcRect l="51333" t="50000" r="6000" b="6000"/>
            <a:stretch>
              <a:fillRect/>
            </a:stretch>
          </p:blipFill>
          <p:spPr bwMode="auto">
            <a:xfrm>
              <a:off x="487218" y="1066800"/>
              <a:ext cx="1048520" cy="1081278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622800" y="1234200"/>
              <a:ext cx="807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0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12</a:t>
              </a:r>
            </a:p>
          </p:txBody>
        </p:sp>
      </p:grpSp>
      <p:pic>
        <p:nvPicPr>
          <p:cNvPr id="21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165224" y="223163"/>
            <a:ext cx="779689" cy="69123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066800" y="1274802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 </a:t>
            </a:r>
            <a:r>
              <a:rPr lang="en-CA" sz="3000" b="1" i="1" dirty="0" err="1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/>
              </a:rPr>
              <a:t>Հ</a:t>
            </a:r>
            <a:r>
              <a:rPr lang="en-CA" sz="3000" i="1" dirty="0" err="1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ամարժե</a:t>
            </a:r>
            <a:r>
              <a:rPr lang="hy-AM" sz="3000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/>
              </a:rPr>
              <a:t>՞</a:t>
            </a:r>
            <a:r>
              <a:rPr lang="en-CA" sz="3000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/>
              </a:rPr>
              <a:t>ք  </a:t>
            </a:r>
            <a:r>
              <a:rPr lang="en-CA" sz="3000" i="1" dirty="0" err="1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/>
              </a:rPr>
              <a:t>են</a:t>
            </a:r>
            <a:r>
              <a:rPr lang="en-CA" sz="3000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/>
              </a:rPr>
              <a:t>  </a:t>
            </a:r>
            <a:r>
              <a:rPr lang="en-CA" sz="3000" i="1" dirty="0" err="1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/>
              </a:rPr>
              <a:t>արդյոք</a:t>
            </a:r>
            <a:r>
              <a:rPr lang="en-CA" sz="3000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/>
              </a:rPr>
              <a:t>  </a:t>
            </a:r>
            <a:r>
              <a:rPr lang="en-CA" sz="3000" i="1" dirty="0" err="1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/>
              </a:rPr>
              <a:t>հավասարումները</a:t>
            </a:r>
            <a:r>
              <a:rPr lang="en-CA" sz="3000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/>
              </a:rPr>
              <a:t>.</a:t>
            </a:r>
            <a:r>
              <a:rPr lang="en-CA" sz="3000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  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7800" y="2246531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/>
              </a:rPr>
              <a:t>4x +9 = 0</a:t>
            </a:r>
            <a:endParaRPr lang="en-CA" sz="3000" b="1" dirty="0" smtClean="0">
              <a:ln w="0">
                <a:solidFill>
                  <a:srgbClr val="000000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6800" y="2246531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/>
              </a:rPr>
              <a:t>4x = – 9 </a:t>
            </a:r>
            <a:endParaRPr lang="en-CA" sz="3000" b="1" dirty="0" smtClean="0">
              <a:ln w="0">
                <a:solidFill>
                  <a:srgbClr val="000000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47800" y="3124200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/>
              </a:rPr>
              <a:t>7x + 5 = 0</a:t>
            </a:r>
            <a:endParaRPr lang="en-CA" sz="3000" b="1" dirty="0" smtClean="0">
              <a:ln w="0">
                <a:solidFill>
                  <a:srgbClr val="000000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6800" y="312420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/>
              </a:rPr>
              <a:t>– 7x – 5 = 0 </a:t>
            </a:r>
            <a:endParaRPr lang="en-CA" sz="3000" b="1" dirty="0" smtClean="0">
              <a:ln w="0">
                <a:solidFill>
                  <a:srgbClr val="000000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7800" y="4001869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/>
              </a:rPr>
              <a:t>– 6 + 9x = 0</a:t>
            </a:r>
            <a:endParaRPr lang="en-CA" sz="3000" b="1" dirty="0" smtClean="0">
              <a:ln w="0">
                <a:solidFill>
                  <a:srgbClr val="000000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76800" y="4001869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/>
              </a:rPr>
              <a:t>9x = – 6  </a:t>
            </a:r>
            <a:endParaRPr lang="en-CA" sz="3000" b="1" dirty="0" smtClean="0">
              <a:ln w="0">
                <a:solidFill>
                  <a:srgbClr val="000000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4400" y="22860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3A0048"/>
                  </a:solidFill>
                </a:ln>
                <a:solidFill>
                  <a:srgbClr val="D72FFF"/>
                </a:solidFill>
                <a:latin typeface="Sylfaen"/>
              </a:rPr>
              <a:t>1)</a:t>
            </a:r>
            <a:endParaRPr lang="en-CA" sz="3000" b="1" dirty="0" smtClean="0">
              <a:ln w="0">
                <a:solidFill>
                  <a:srgbClr val="3A0048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" y="316093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3A0048"/>
                  </a:solidFill>
                </a:ln>
                <a:solidFill>
                  <a:srgbClr val="D72FFF"/>
                </a:solidFill>
                <a:latin typeface="Sylfaen"/>
              </a:rPr>
              <a:t>2)</a:t>
            </a:r>
            <a:endParaRPr lang="en-CA" sz="3000" b="1" dirty="0" smtClean="0">
              <a:ln w="0">
                <a:solidFill>
                  <a:srgbClr val="3A0048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4400" y="40386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3A0048"/>
                  </a:solidFill>
                </a:ln>
                <a:solidFill>
                  <a:srgbClr val="D72FFF"/>
                </a:solidFill>
                <a:latin typeface="Sylfaen"/>
              </a:rPr>
              <a:t>3)</a:t>
            </a:r>
            <a:endParaRPr lang="en-CA" sz="3000" b="1" dirty="0" smtClean="0">
              <a:ln w="0">
                <a:solidFill>
                  <a:srgbClr val="3A0048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67200" y="2246531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3A0048"/>
                  </a:solidFill>
                </a:ln>
                <a:solidFill>
                  <a:srgbClr val="D72FFF"/>
                </a:solidFill>
                <a:latin typeface="Sylfaen"/>
              </a:rPr>
              <a:t>և</a:t>
            </a:r>
            <a:endParaRPr lang="en-CA" sz="3000" b="1" dirty="0" smtClean="0">
              <a:ln w="0">
                <a:solidFill>
                  <a:srgbClr val="3A0048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67200" y="3121462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3A0048"/>
                  </a:solidFill>
                </a:ln>
                <a:solidFill>
                  <a:srgbClr val="D72FFF"/>
                </a:solidFill>
                <a:latin typeface="Sylfaen"/>
              </a:rPr>
              <a:t>և</a:t>
            </a:r>
            <a:endParaRPr lang="en-CA" sz="3000" b="1" dirty="0" smtClean="0">
              <a:ln w="0">
                <a:solidFill>
                  <a:srgbClr val="3A0048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67200" y="3999131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3A0048"/>
                  </a:solidFill>
                </a:ln>
                <a:solidFill>
                  <a:srgbClr val="D72FFF"/>
                </a:solidFill>
                <a:latin typeface="Sylfaen"/>
              </a:rPr>
              <a:t>և</a:t>
            </a:r>
            <a:endParaRPr lang="en-CA" sz="3000" b="1" dirty="0" smtClean="0">
              <a:ln w="0">
                <a:solidFill>
                  <a:srgbClr val="3A0048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3800" y="22098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err="1" smtClean="0">
                <a:ln w="0">
                  <a:solidFill>
                    <a:srgbClr val="001800"/>
                  </a:solidFill>
                </a:ln>
                <a:solidFill>
                  <a:srgbClr val="00D600"/>
                </a:solidFill>
                <a:latin typeface="Sylfaen"/>
              </a:rPr>
              <a:t>Այո</a:t>
            </a:r>
            <a:endParaRPr lang="en-CA" sz="3000" b="1" dirty="0" smtClean="0">
              <a:ln w="0">
                <a:solidFill>
                  <a:srgbClr val="001800"/>
                </a:solidFill>
              </a:ln>
              <a:solidFill>
                <a:srgbClr val="00D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43800" y="3084731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err="1" smtClean="0">
                <a:ln w="0">
                  <a:solidFill>
                    <a:srgbClr val="001800"/>
                  </a:solidFill>
                </a:ln>
                <a:solidFill>
                  <a:srgbClr val="00D600"/>
                </a:solidFill>
                <a:latin typeface="Sylfaen"/>
              </a:rPr>
              <a:t>Այո</a:t>
            </a:r>
            <a:endParaRPr lang="en-CA" sz="3000" b="1" dirty="0" smtClean="0">
              <a:ln w="0">
                <a:solidFill>
                  <a:srgbClr val="001800"/>
                </a:solidFill>
              </a:ln>
              <a:solidFill>
                <a:srgbClr val="00D6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43800" y="3962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Ոչ</a:t>
            </a:r>
            <a:endParaRPr lang="en-CA" sz="3000" b="1" dirty="0" smtClean="0">
              <a:ln w="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00" y="4879538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/>
              </a:rPr>
              <a:t>5x – 7+ x – 3 = x</a:t>
            </a:r>
            <a:endParaRPr lang="en-CA" sz="3000" b="1" dirty="0" smtClean="0">
              <a:ln w="0">
                <a:solidFill>
                  <a:srgbClr val="000000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76800" y="4879538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/>
              </a:rPr>
              <a:t>5x – 10 = 0 </a:t>
            </a:r>
            <a:endParaRPr lang="en-CA" sz="3000" b="1" dirty="0" smtClean="0">
              <a:ln w="0">
                <a:solidFill>
                  <a:srgbClr val="000000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4400" y="48768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3A0048"/>
                  </a:solidFill>
                </a:ln>
                <a:solidFill>
                  <a:srgbClr val="D72FFF"/>
                </a:solidFill>
                <a:latin typeface="Sylfaen"/>
              </a:rPr>
              <a:t>4)</a:t>
            </a:r>
            <a:endParaRPr lang="en-CA" sz="3000" b="1" dirty="0" smtClean="0">
              <a:ln w="0">
                <a:solidFill>
                  <a:srgbClr val="3A0048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43400" y="48768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3A0048"/>
                  </a:solidFill>
                </a:ln>
                <a:solidFill>
                  <a:srgbClr val="D72FFF"/>
                </a:solidFill>
                <a:latin typeface="Sylfaen"/>
              </a:rPr>
              <a:t>և</a:t>
            </a:r>
            <a:endParaRPr lang="en-CA" sz="3000" b="1" dirty="0" smtClean="0">
              <a:ln w="0">
                <a:solidFill>
                  <a:srgbClr val="3A0048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43800" y="4840069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err="1" smtClean="0">
                <a:ln w="0">
                  <a:solidFill>
                    <a:srgbClr val="001800"/>
                  </a:solidFill>
                </a:ln>
                <a:solidFill>
                  <a:srgbClr val="00D600"/>
                </a:solidFill>
                <a:latin typeface="Sylfaen"/>
              </a:rPr>
              <a:t>Այո</a:t>
            </a:r>
            <a:endParaRPr lang="en-CA" sz="3000" b="1" dirty="0" smtClean="0">
              <a:ln w="0">
                <a:solidFill>
                  <a:srgbClr val="001800"/>
                </a:solidFill>
              </a:ln>
              <a:solidFill>
                <a:srgbClr val="00D6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47800" y="5709047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/>
              </a:rPr>
              <a:t>2x – 3 = 2x + 3 </a:t>
            </a:r>
            <a:endParaRPr lang="en-CA" sz="3000" b="1" dirty="0" smtClean="0">
              <a:ln w="0">
                <a:solidFill>
                  <a:srgbClr val="000000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76800" y="5709047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/>
              </a:rPr>
              <a:t>0x +1 = 0 </a:t>
            </a:r>
            <a:endParaRPr lang="en-CA" sz="3000" b="1" dirty="0" smtClean="0">
              <a:ln w="0">
                <a:solidFill>
                  <a:srgbClr val="000000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14400" y="5706309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3A0048"/>
                  </a:solidFill>
                </a:ln>
                <a:solidFill>
                  <a:srgbClr val="D72FFF"/>
                </a:solidFill>
                <a:latin typeface="Sylfaen"/>
              </a:rPr>
              <a:t>5)</a:t>
            </a:r>
            <a:endParaRPr lang="en-CA" sz="3000" b="1" dirty="0" smtClean="0">
              <a:ln w="0">
                <a:solidFill>
                  <a:srgbClr val="3A0048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43400" y="5706309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solidFill>
                    <a:srgbClr val="3A0048"/>
                  </a:solidFill>
                </a:ln>
                <a:solidFill>
                  <a:srgbClr val="D72FFF"/>
                </a:solidFill>
                <a:latin typeface="Sylfaen"/>
              </a:rPr>
              <a:t>և</a:t>
            </a:r>
            <a:endParaRPr lang="en-CA" sz="3000" b="1" dirty="0" smtClean="0">
              <a:ln w="0">
                <a:solidFill>
                  <a:srgbClr val="3A0048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43800" y="5669578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Ոչ</a:t>
            </a:r>
            <a:endParaRPr lang="en-CA" sz="3000" b="1" dirty="0" smtClean="0">
              <a:ln w="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36" name="Rounded Rectangle 35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37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38" name="Trapezoid 37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EE6000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Trapezoid 38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0" name="Trapezoid 39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41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42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3" name="Trapezoid 42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pic>
        <p:nvPicPr>
          <p:cNvPr id="18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165224" y="228600"/>
            <a:ext cx="779689" cy="69123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66800" y="685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i="1" dirty="0" smtClean="0">
                <a:solidFill>
                  <a:srgbClr val="002F74"/>
                </a:solidFill>
                <a:latin typeface="Sylfaen" pitchFamily="18" charset="0"/>
              </a:rPr>
              <a:t> </a:t>
            </a:r>
            <a:r>
              <a:rPr lang="en-CA" sz="2600" b="1" i="1" dirty="0" smtClean="0">
                <a:solidFill>
                  <a:srgbClr val="FF0066"/>
                </a:solidFill>
                <a:latin typeface="Sylfaen"/>
              </a:rPr>
              <a:t>   </a:t>
            </a:r>
            <a:r>
              <a:rPr lang="en-CA" sz="26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Արդյոք</a:t>
            </a:r>
            <a:r>
              <a:rPr lang="en-CA" sz="2600" i="1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26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տրված</a:t>
            </a:r>
            <a:r>
              <a:rPr lang="en-CA" sz="2600" i="1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26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հավասարում</a:t>
            </a:r>
            <a:r>
              <a:rPr lang="en-CA" sz="2600" i="1" dirty="0" err="1" smtClean="0">
                <a:solidFill>
                  <a:sysClr val="windowText" lastClr="000000"/>
                </a:solidFill>
                <a:latin typeface="Sylfaen"/>
              </a:rPr>
              <a:t>ը</a:t>
            </a:r>
            <a:r>
              <a:rPr lang="en-CA" sz="2600" i="1" dirty="0" smtClean="0">
                <a:solidFill>
                  <a:sysClr val="windowText" lastClr="000000"/>
                </a:solidFill>
                <a:latin typeface="Sylfaen"/>
              </a:rPr>
              <a:t>   </a:t>
            </a:r>
            <a:r>
              <a:rPr lang="en-CA" sz="2800" i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/>
              </a:rPr>
              <a:t>x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 </a:t>
            </a:r>
            <a:r>
              <a:rPr lang="en-CA" sz="26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600" i="1" dirty="0" err="1" smtClean="0">
                <a:solidFill>
                  <a:sysClr val="windowText" lastClr="000000"/>
                </a:solidFill>
                <a:latin typeface="Sylfaen"/>
              </a:rPr>
              <a:t>մեկ</a:t>
            </a:r>
            <a:r>
              <a:rPr lang="en-CA" sz="26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600" i="1" dirty="0" err="1" smtClean="0">
                <a:solidFill>
                  <a:sysClr val="windowText" lastClr="000000"/>
                </a:solidFill>
                <a:latin typeface="Sylfaen"/>
              </a:rPr>
              <a:t>փոփոխականով</a:t>
            </a:r>
            <a:r>
              <a:rPr lang="en-CA" sz="2600" i="1" dirty="0" smtClean="0">
                <a:solidFill>
                  <a:sysClr val="windowText" lastClr="000000"/>
                </a:solidFill>
                <a:latin typeface="Sylfaen"/>
              </a:rPr>
              <a:t>   </a:t>
            </a:r>
            <a:r>
              <a:rPr lang="en-CA" sz="2600" i="1" dirty="0" err="1" smtClean="0">
                <a:solidFill>
                  <a:sysClr val="windowText" lastClr="000000"/>
                </a:solidFill>
                <a:latin typeface="Sylfaen"/>
              </a:rPr>
              <a:t>գծային</a:t>
            </a:r>
            <a:r>
              <a:rPr lang="en-CA" sz="26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600" i="1" dirty="0" err="1" smtClean="0">
                <a:solidFill>
                  <a:sysClr val="windowText" lastClr="000000"/>
                </a:solidFill>
                <a:latin typeface="Sylfaen"/>
              </a:rPr>
              <a:t>հավասարո</a:t>
            </a:r>
            <a:r>
              <a:rPr lang="hy-AM" sz="2600" i="1" dirty="0" smtClean="0">
                <a:solidFill>
                  <a:sysClr val="windowText" lastClr="000000"/>
                </a:solidFill>
                <a:latin typeface="Sylfaen"/>
              </a:rPr>
              <a:t>՞</a:t>
            </a:r>
            <a:r>
              <a:rPr lang="en-CA" sz="2600" i="1" dirty="0" err="1" smtClean="0">
                <a:solidFill>
                  <a:sysClr val="windowText" lastClr="000000"/>
                </a:solidFill>
                <a:latin typeface="Sylfaen"/>
              </a:rPr>
              <a:t>ւմ</a:t>
            </a:r>
            <a:r>
              <a:rPr lang="en-CA" sz="2600" i="1" dirty="0" smtClean="0">
                <a:solidFill>
                  <a:sysClr val="windowText" lastClr="000000"/>
                </a:solidFill>
                <a:latin typeface="Sylfaen"/>
              </a:rPr>
              <a:t>   է:</a:t>
            </a:r>
          </a:p>
          <a:p>
            <a:pPr algn="ctr"/>
            <a:r>
              <a:rPr lang="en-CA" sz="2600" i="1" dirty="0" smtClean="0">
                <a:solidFill>
                  <a:sysClr val="windowText" lastClr="000000"/>
                </a:solidFill>
                <a:latin typeface="Sylfaen"/>
              </a:rPr>
              <a:t>                                </a:t>
            </a:r>
            <a:r>
              <a:rPr lang="en-CA" sz="2400" b="1" i="1" u="sng" dirty="0" err="1" smtClean="0">
                <a:solidFill>
                  <a:sysClr val="windowText" lastClr="000000"/>
                </a:solidFill>
                <a:latin typeface="Sylfaen"/>
              </a:rPr>
              <a:t>Պատասխանը</a:t>
            </a:r>
            <a:r>
              <a:rPr lang="en-CA" sz="2400" b="1" i="1" u="sng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400" b="1" i="1" u="sng" dirty="0" err="1" smtClean="0">
                <a:solidFill>
                  <a:sysClr val="windowText" lastClr="000000"/>
                </a:solidFill>
                <a:latin typeface="Sylfaen"/>
              </a:rPr>
              <a:t>հիմնավորել</a:t>
            </a:r>
            <a:r>
              <a:rPr lang="en-CA" sz="2400" i="1" u="sng" dirty="0" smtClean="0">
                <a:solidFill>
                  <a:sysClr val="windowText" lastClr="000000"/>
                </a:solidFill>
                <a:latin typeface="Sylfaen"/>
              </a:rPr>
              <a:t>:</a:t>
            </a:r>
            <a:r>
              <a:rPr lang="en-CA" sz="2400" i="1" u="sng" dirty="0" smtClean="0"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en-CA" sz="2600" i="1" dirty="0" smtClean="0">
                <a:solidFill>
                  <a:sysClr val="windowText" lastClr="000000"/>
                </a:solidFill>
                <a:latin typeface="Sylfaen" pitchFamily="18" charset="0"/>
              </a:rPr>
              <a:t>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0" y="227135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/>
              </a:rPr>
              <a:t>1)</a:t>
            </a:r>
            <a:endParaRPr lang="en-CA" sz="3200" b="1" dirty="0" smtClean="0">
              <a:ln w="0">
                <a:solidFill>
                  <a:schemeClr val="tx1"/>
                </a:solidFill>
              </a:ln>
              <a:solidFill>
                <a:srgbClr val="00E2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227135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3 – 5x = 3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x </a:t>
            </a:r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–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 4</a:t>
            </a:r>
            <a:endParaRPr lang="en-CA" sz="3200" b="1" dirty="0" smtClean="0">
              <a:ln w="0">
                <a:solidFill>
                  <a:schemeClr val="tx1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36824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/>
              </a:rPr>
              <a:t>3)</a:t>
            </a:r>
            <a:endParaRPr lang="en-CA" sz="3200" b="1" dirty="0" smtClean="0">
              <a:ln w="0">
                <a:solidFill>
                  <a:schemeClr val="tx1"/>
                </a:solidFill>
              </a:ln>
              <a:solidFill>
                <a:srgbClr val="00E2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36824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0 · </a:t>
            </a:r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x + 6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 = 0</a:t>
            </a:r>
            <a:endParaRPr lang="en-CA" sz="3200" b="1" dirty="0" smtClean="0">
              <a:ln w="0">
                <a:solidFill>
                  <a:schemeClr val="tx1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227135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/>
              </a:rPr>
              <a:t>2)</a:t>
            </a:r>
            <a:endParaRPr lang="en-CA" sz="3200" b="1" dirty="0" smtClean="0">
              <a:ln w="0">
                <a:solidFill>
                  <a:schemeClr val="tx1"/>
                </a:solidFill>
              </a:ln>
              <a:solidFill>
                <a:srgbClr val="00E2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0" y="2271356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2,5x – 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7,4 = </a:t>
            </a:r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–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x +6 </a:t>
            </a:r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 </a:t>
            </a:r>
            <a:endParaRPr lang="en-CA" sz="3200" b="1" dirty="0" smtClean="0">
              <a:ln w="0">
                <a:solidFill>
                  <a:schemeClr val="tx1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4400" y="364569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/>
              </a:rPr>
              <a:t>4)</a:t>
            </a:r>
            <a:endParaRPr lang="en-CA" sz="3200" b="1" dirty="0" smtClean="0">
              <a:ln w="0">
                <a:solidFill>
                  <a:schemeClr val="tx1"/>
                </a:solidFill>
              </a:ln>
              <a:solidFill>
                <a:srgbClr val="00E2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7800" y="364569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x²</a:t>
            </a:r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 – 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4x +1</a:t>
            </a:r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 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=</a:t>
            </a:r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 – 6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 +7x</a:t>
            </a:r>
            <a:endParaRPr lang="en-CA" sz="3200" b="1" dirty="0" smtClean="0">
              <a:ln w="0">
                <a:solidFill>
                  <a:schemeClr val="tx1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0" y="2743200"/>
            <a:ext cx="106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y-AM" sz="3400" b="1" dirty="0" smtClean="0">
                <a:ln w="0">
                  <a:solidFill>
                    <a:srgbClr val="003E00"/>
                  </a:solidFill>
                </a:ln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Այո</a:t>
            </a:r>
            <a:endParaRPr lang="en-CA" sz="3400" b="1" dirty="0" smtClean="0">
              <a:ln w="0">
                <a:solidFill>
                  <a:srgbClr val="003E00"/>
                </a:solidFill>
              </a:ln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43800" y="2706469"/>
            <a:ext cx="121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y-AM" sz="3400" b="1" dirty="0" smtClean="0">
                <a:ln w="0">
                  <a:solidFill>
                    <a:srgbClr val="003E00"/>
                  </a:solidFill>
                </a:ln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Այո</a:t>
            </a:r>
            <a:endParaRPr lang="en-CA" sz="3400" b="1" dirty="0" smtClean="0">
              <a:ln w="0">
                <a:solidFill>
                  <a:srgbClr val="003E00"/>
                </a:solidFill>
              </a:ln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24800" y="4114800"/>
            <a:ext cx="91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y-AM" sz="3400" b="1" dirty="0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Ոչ</a:t>
            </a:r>
            <a:endParaRPr lang="en-CA" sz="3400" b="1" dirty="0" smtClean="0">
              <a:ln w="0">
                <a:solidFill>
                  <a:srgbClr val="320000"/>
                </a:solidFill>
              </a:ln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0" y="4154269"/>
            <a:ext cx="106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y-AM" sz="3400" b="1" dirty="0" smtClean="0">
                <a:ln w="0">
                  <a:solidFill>
                    <a:srgbClr val="003E00"/>
                  </a:solidFill>
                </a:ln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Այո</a:t>
            </a:r>
            <a:endParaRPr lang="en-CA" sz="3400" b="1" dirty="0" smtClean="0">
              <a:ln w="0">
                <a:solidFill>
                  <a:srgbClr val="003E00"/>
                </a:solidFill>
              </a:ln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7" name="Group 14"/>
          <p:cNvGrpSpPr/>
          <p:nvPr/>
        </p:nvGrpSpPr>
        <p:grpSpPr>
          <a:xfrm>
            <a:off x="957064" y="228600"/>
            <a:ext cx="1024136" cy="1056132"/>
            <a:chOff x="487218" y="1066800"/>
            <a:chExt cx="1024136" cy="1056132"/>
          </a:xfrm>
        </p:grpSpPr>
        <p:pic>
          <p:nvPicPr>
            <p:cNvPr id="48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5" cstate="print"/>
            <a:srcRect l="6000" t="50000" r="51333" b="6000"/>
            <a:stretch>
              <a:fillRect/>
            </a:stretch>
          </p:blipFill>
          <p:spPr bwMode="auto">
            <a:xfrm>
              <a:off x="487218" y="1066800"/>
              <a:ext cx="1024136" cy="1056132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563880" y="1219200"/>
              <a:ext cx="883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0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13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38200" y="50540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/>
              </a:rPr>
              <a:t>5)</a:t>
            </a:r>
            <a:endParaRPr lang="en-CA" sz="3200" b="1" dirty="0" smtClean="0">
              <a:ln w="0">
                <a:solidFill>
                  <a:schemeClr val="tx1"/>
                </a:solidFill>
              </a:ln>
              <a:solidFill>
                <a:srgbClr val="00E2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50540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x + </a:t>
            </a:r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y – 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1,8</a:t>
            </a:r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 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=</a:t>
            </a:r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 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0</a:t>
            </a:r>
            <a:endParaRPr lang="en-CA" sz="3200" b="1" dirty="0" smtClean="0">
              <a:ln w="0">
                <a:solidFill>
                  <a:schemeClr val="tx1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24400" y="501729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00E200"/>
                </a:solidFill>
                <a:latin typeface="Sylfaen"/>
              </a:rPr>
              <a:t>6)</a:t>
            </a:r>
            <a:endParaRPr lang="en-CA" sz="3200" b="1" dirty="0" smtClean="0">
              <a:ln w="0">
                <a:solidFill>
                  <a:schemeClr val="tx1"/>
                </a:solidFill>
              </a:ln>
              <a:solidFill>
                <a:srgbClr val="00E2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7800" y="501729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– 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10</a:t>
            </a:r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 = – 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8</a:t>
            </a:r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x 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+</a:t>
            </a:r>
            <a:r>
              <a:rPr lang="en-CA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 </a:t>
            </a:r>
            <a:r>
              <a:rPr lang="hy-AM" sz="3200" b="1" dirty="0" smtClean="0">
                <a:ln w="0">
                  <a:solidFill>
                    <a:schemeClr val="tx1"/>
                  </a:solidFill>
                </a:ln>
                <a:solidFill>
                  <a:srgbClr val="7F7F7F"/>
                </a:solidFill>
                <a:latin typeface="Sylfaen"/>
              </a:rPr>
              <a:t>5</a:t>
            </a:r>
            <a:endParaRPr lang="en-CA" sz="3200" b="1" dirty="0" smtClean="0">
              <a:ln w="0">
                <a:solidFill>
                  <a:schemeClr val="tx1"/>
                </a:solidFill>
              </a:ln>
              <a:solidFill>
                <a:srgbClr val="7F7F7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43800" y="5486400"/>
            <a:ext cx="121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y-AM" sz="3400" b="1" dirty="0" smtClean="0">
                <a:ln w="0">
                  <a:solidFill>
                    <a:srgbClr val="003E00"/>
                  </a:solidFill>
                </a:ln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Այո</a:t>
            </a:r>
            <a:endParaRPr lang="en-CA" sz="3400" b="1" dirty="0" smtClean="0">
              <a:ln w="0">
                <a:solidFill>
                  <a:srgbClr val="003E00"/>
                </a:solidFill>
              </a:ln>
              <a:solidFill>
                <a:srgbClr val="00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9000" y="5525869"/>
            <a:ext cx="91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y-AM" sz="3400" b="1" dirty="0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Ոչ</a:t>
            </a:r>
            <a:endParaRPr lang="en-CA" sz="3400" b="1" dirty="0" smtClean="0">
              <a:ln w="0">
                <a:solidFill>
                  <a:srgbClr val="320000"/>
                </a:solidFill>
              </a:ln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43000" y="6214646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 smtClean="0">
                <a:solidFill>
                  <a:sysClr val="windowText" lastClr="000000"/>
                </a:solidFill>
                <a:latin typeface="Sylfaen" pitchFamily="18" charset="0"/>
              </a:rPr>
              <a:t>Պատասխանը</a:t>
            </a:r>
            <a:r>
              <a:rPr lang="en-CA" sz="1600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1600" dirty="0" err="1" smtClean="0">
                <a:solidFill>
                  <a:sysClr val="windowText" lastClr="000000"/>
                </a:solidFill>
                <a:latin typeface="Sylfaen" pitchFamily="18" charset="0"/>
              </a:rPr>
              <a:t>ստուգելու</a:t>
            </a:r>
            <a:r>
              <a:rPr lang="en-CA" sz="1600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1600" dirty="0" err="1" smtClean="0">
                <a:solidFill>
                  <a:sysClr val="windowText" lastClr="000000"/>
                </a:solidFill>
                <a:latin typeface="Sylfaen" pitchFamily="18" charset="0"/>
              </a:rPr>
              <a:t>համար</a:t>
            </a:r>
            <a:r>
              <a:rPr lang="en-CA" sz="1600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1600" dirty="0" err="1" smtClean="0">
                <a:solidFill>
                  <a:sysClr val="windowText" lastClr="000000"/>
                </a:solidFill>
                <a:latin typeface="Sylfaen" pitchFamily="18" charset="0"/>
              </a:rPr>
              <a:t>սեղմել</a:t>
            </a:r>
            <a:r>
              <a:rPr lang="en-CA" sz="1600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hy-AM" sz="1600" dirty="0" smtClean="0">
                <a:solidFill>
                  <a:sysClr val="windowText" lastClr="000000"/>
                </a:solidFill>
                <a:latin typeface="Sylfaen" pitchFamily="18" charset="0"/>
              </a:rPr>
              <a:t>հավասարման</a:t>
            </a:r>
            <a:r>
              <a:rPr lang="en-CA" sz="1600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1600" dirty="0" err="1" smtClean="0">
                <a:solidFill>
                  <a:sysClr val="windowText" lastClr="000000"/>
                </a:solidFill>
                <a:latin typeface="Sylfaen" pitchFamily="18" charset="0"/>
              </a:rPr>
              <a:t>վրա</a:t>
            </a:r>
            <a:r>
              <a:rPr lang="en-CA" sz="1600" dirty="0" smtClean="0">
                <a:solidFill>
                  <a:sysClr val="windowText" lastClr="000000"/>
                </a:solidFill>
                <a:latin typeface="Sylfaen" pitchFamily="18" charset="0"/>
              </a:rPr>
              <a:t>:</a:t>
            </a:r>
            <a:endParaRPr lang="en-CA" sz="1600" dirty="0" smtClean="0">
              <a:solidFill>
                <a:sysClr val="windowText" lastClr="000000"/>
              </a:solidFill>
              <a:latin typeface="Sylfae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7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5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5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44" grpId="0"/>
      <p:bldP spid="45" grpId="0"/>
      <p:bldP spid="46" grpId="0"/>
      <p:bldP spid="51" grpId="0"/>
      <p:bldP spid="52" grpId="0"/>
      <p:bldP spid="52" grpId="1"/>
      <p:bldP spid="53" grpId="0"/>
      <p:bldP spid="53" grpId="1"/>
      <p:bldP spid="63" grpId="0"/>
      <p:bldP spid="63" grpId="1"/>
      <p:bldP spid="63" grpId="2"/>
      <p:bldP spid="63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27" name="Rounded Rectangle 26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8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29" name="Trapezoid 28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EE6000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Trapezoid 29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1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33" name="Trapezoid 32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4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solidFill>
                  <a:srgbClr val="D72FFF"/>
                </a:solidFill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32" name="Trapezoid 3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944418" y="228600"/>
            <a:ext cx="1048520" cy="1081278"/>
            <a:chOff x="487218" y="1066800"/>
            <a:chExt cx="1048520" cy="1081278"/>
          </a:xfrm>
        </p:grpSpPr>
        <p:pic>
          <p:nvPicPr>
            <p:cNvPr id="36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2" cstate="print"/>
            <a:srcRect l="51333" t="50000" r="6000" b="6000"/>
            <a:stretch>
              <a:fillRect/>
            </a:stretch>
          </p:blipFill>
          <p:spPr bwMode="auto">
            <a:xfrm>
              <a:off x="487218" y="1066800"/>
              <a:ext cx="1048520" cy="1081278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622800" y="1234200"/>
              <a:ext cx="807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0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14</a:t>
              </a:r>
            </a:p>
          </p:txBody>
        </p:sp>
      </p:grpSp>
      <p:pic>
        <p:nvPicPr>
          <p:cNvPr id="18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165224" y="228600"/>
            <a:ext cx="779689" cy="69123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76400" y="1219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Ճ</a:t>
            </a:r>
            <a:r>
              <a:rPr lang="en-CA" sz="3600" b="1" i="1" spc="-300" dirty="0" err="1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շմարի</a:t>
            </a:r>
            <a:r>
              <a:rPr lang="hy-AM" sz="36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՞</a:t>
            </a:r>
            <a:r>
              <a:rPr lang="en-CA" sz="36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տ է </a:t>
            </a:r>
            <a:r>
              <a:rPr lang="ru-RU" sz="36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արդյոք </a:t>
            </a:r>
            <a:r>
              <a:rPr lang="en-CA" sz="3600" b="1" i="1" spc="-300" dirty="0" err="1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պնդումը</a:t>
            </a:r>
            <a:r>
              <a:rPr lang="en-CA" sz="36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uFill>
                  <a:solidFill>
                    <a:srgbClr val="00E600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CA" sz="3600" b="1" i="1" spc="-300" dirty="0" smtClean="0">
                <a:ln w="0">
                  <a:solidFill>
                    <a:srgbClr val="3E004C"/>
                  </a:solidFill>
                </a:ln>
                <a:solidFill>
                  <a:srgbClr val="D72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CA" sz="3600" b="1" i="1" spc="-300" dirty="0">
              <a:ln w="0">
                <a:solidFill>
                  <a:srgbClr val="3E004C"/>
                </a:solidFill>
              </a:ln>
              <a:solidFill>
                <a:srgbClr val="D72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819400"/>
            <a:ext cx="7772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i="1" dirty="0" err="1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Եթե</a:t>
            </a:r>
            <a:r>
              <a:rPr lang="en-CA" sz="3000" i="1" dirty="0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</a:t>
            </a:r>
            <a:r>
              <a:rPr lang="en-CA" sz="3000" b="1" dirty="0" smtClean="0">
                <a:ln w="0"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CA" sz="3000" i="1" dirty="0" err="1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հավասարման</a:t>
            </a:r>
            <a:r>
              <a:rPr lang="en-CA" sz="3000" i="1" dirty="0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 </a:t>
            </a:r>
            <a:r>
              <a:rPr lang="en-CA" sz="3000" i="1" dirty="0" err="1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որևէ</a:t>
            </a:r>
            <a:r>
              <a:rPr lang="en-CA" sz="3000" i="1" dirty="0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անդամ</a:t>
            </a:r>
            <a:r>
              <a:rPr lang="en-CA" sz="3000" i="1" dirty="0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հակադիր</a:t>
            </a:r>
            <a:r>
              <a:rPr lang="en-CA" sz="3000" i="1" dirty="0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նշանով</a:t>
            </a:r>
            <a:r>
              <a:rPr lang="en-CA" sz="3000" i="1" dirty="0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տեղափոխենք</a:t>
            </a:r>
            <a:r>
              <a:rPr lang="en-CA" sz="3000" i="1" dirty="0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նրա</a:t>
            </a:r>
            <a:r>
              <a:rPr lang="en-CA" sz="3000" i="1" dirty="0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մի</a:t>
            </a:r>
            <a:r>
              <a:rPr lang="en-CA" sz="3000" i="1" dirty="0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մասից</a:t>
            </a:r>
            <a:r>
              <a:rPr lang="en-CA" sz="3000" i="1" dirty="0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մյուսը</a:t>
            </a:r>
            <a:r>
              <a:rPr lang="en-CA" sz="3000" i="1" dirty="0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,  </a:t>
            </a:r>
            <a:r>
              <a:rPr lang="en-CA" sz="3000" i="1" dirty="0" err="1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ապա</a:t>
            </a:r>
            <a:r>
              <a:rPr lang="en-CA" sz="3000" i="1" dirty="0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կստանանք</a:t>
            </a:r>
            <a:r>
              <a:rPr lang="en-CA" sz="3000" i="1" dirty="0" smtClean="0">
                <a:ln w="0">
                  <a:noFill/>
                </a:ln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rgbClr val="280032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սկզբնական</a:t>
            </a:r>
            <a:r>
              <a:rPr lang="en-CA" sz="3000" i="1" dirty="0" smtClean="0">
                <a:ln w="0">
                  <a:solidFill>
                    <a:srgbClr val="280032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rgbClr val="280032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հավասարմանը</a:t>
            </a:r>
            <a:r>
              <a:rPr lang="en-CA" sz="3000" i="1" dirty="0" smtClean="0">
                <a:ln w="0">
                  <a:solidFill>
                    <a:srgbClr val="280032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rgbClr val="280032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համարժեք</a:t>
            </a:r>
            <a:r>
              <a:rPr lang="en-CA" sz="3000" i="1" dirty="0" smtClean="0">
                <a:ln w="0">
                  <a:solidFill>
                    <a:srgbClr val="280032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rgbClr val="280032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հավասարում</a:t>
            </a:r>
            <a:r>
              <a:rPr lang="en-CA" sz="3000" i="1" dirty="0" smtClean="0">
                <a:ln w="0">
                  <a:solidFill>
                    <a:srgbClr val="280032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:</a:t>
            </a:r>
            <a:r>
              <a:rPr lang="en-CA" sz="3000" i="1" dirty="0" smtClean="0">
                <a:ln w="0">
                  <a:solidFill>
                    <a:srgbClr val="280032"/>
                  </a:solidFill>
                </a:ln>
                <a:solidFill>
                  <a:srgbClr val="D72FFF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</a:t>
            </a:r>
            <a:endParaRPr lang="en-CA" sz="3000" i="1" u="heavy" dirty="0">
              <a:ln w="0">
                <a:solidFill>
                  <a:srgbClr val="280032"/>
                </a:solidFill>
              </a:ln>
              <a:solidFill>
                <a:srgbClr val="D72FFF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5555159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ln>
                  <a:solidFill>
                    <a:srgbClr val="002A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4400" b="1" spc="-150" dirty="0" err="1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Ճշմարիտ</a:t>
            </a:r>
            <a:r>
              <a:rPr lang="en-CA" sz="4400" b="1" spc="-150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է:</a:t>
            </a:r>
            <a:r>
              <a:rPr lang="en-CA" sz="4400" b="1" dirty="0" smtClean="0">
                <a:ln>
                  <a:solidFill>
                    <a:srgbClr val="002A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CA" sz="4400" b="1" dirty="0">
              <a:ln>
                <a:solidFill>
                  <a:srgbClr val="002A00"/>
                </a:solidFill>
              </a:ln>
              <a:solidFill>
                <a:srgbClr val="00D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72" name="Rounded Rectangle 71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3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81" name="Trapezoid 80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EE6000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2" name="Trapezoid 81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3" name="Trapezoid 82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84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85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87" name="Group 14"/>
          <p:cNvGrpSpPr/>
          <p:nvPr/>
        </p:nvGrpSpPr>
        <p:grpSpPr>
          <a:xfrm>
            <a:off x="868218" y="228600"/>
            <a:ext cx="1024136" cy="1056132"/>
            <a:chOff x="487218" y="1066800"/>
            <a:chExt cx="1024136" cy="1056132"/>
          </a:xfrm>
        </p:grpSpPr>
        <p:pic>
          <p:nvPicPr>
            <p:cNvPr id="88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3" cstate="print"/>
            <a:srcRect l="6000" t="50000" r="51333" b="6000"/>
            <a:stretch>
              <a:fillRect/>
            </a:stretch>
          </p:blipFill>
          <p:spPr bwMode="auto">
            <a:xfrm>
              <a:off x="487218" y="1066800"/>
              <a:ext cx="1024136" cy="1056132"/>
            </a:xfrm>
            <a:prstGeom prst="rect">
              <a:avLst/>
            </a:prstGeom>
            <a:noFill/>
          </p:spPr>
        </p:pic>
        <p:sp>
          <p:nvSpPr>
            <p:cNvPr id="89" name="TextBox 88"/>
            <p:cNvSpPr txBox="1"/>
            <p:nvPr/>
          </p:nvSpPr>
          <p:spPr>
            <a:xfrm>
              <a:off x="563880" y="1219200"/>
              <a:ext cx="883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0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15</a:t>
              </a:r>
            </a:p>
          </p:txBody>
        </p:sp>
      </p:grpSp>
      <p:pic>
        <p:nvPicPr>
          <p:cNvPr id="18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211911" y="223163"/>
            <a:ext cx="779689" cy="69123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905000" y="34129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Համապատասխանեցրե</a:t>
            </a:r>
            <a:r>
              <a:rPr lang="hy-AM" sz="2800" b="1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՛</a:t>
            </a:r>
            <a:r>
              <a:rPr lang="en-CA" sz="2800" b="1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ք   </a:t>
            </a:r>
            <a:r>
              <a:rPr lang="en-CA" sz="2800" b="1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աջ</a:t>
            </a:r>
            <a:r>
              <a:rPr lang="en-CA" sz="2800" b="1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 և  </a:t>
            </a:r>
            <a:r>
              <a:rPr lang="en-CA" sz="2800" b="1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ձախ</a:t>
            </a:r>
            <a:r>
              <a:rPr lang="en-CA" sz="2800" b="1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2800" b="1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սյունակների</a:t>
            </a:r>
            <a:r>
              <a:rPr lang="en-CA" sz="2800" b="1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2800" b="1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գրառումները</a:t>
            </a:r>
            <a:r>
              <a:rPr lang="en-CA" sz="2800" b="1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:      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2362200"/>
            <a:ext cx="3429000" cy="769441"/>
          </a:xfrm>
          <a:prstGeom prst="rect">
            <a:avLst/>
          </a:prstGeom>
          <a:solidFill>
            <a:srgbClr val="D9FFD9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CA" sz="2200" b="1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ա. </a:t>
            </a:r>
            <a:r>
              <a:rPr lang="en-CA" sz="2200" i="1" dirty="0" err="1" smtClean="0">
                <a:ln w="0">
                  <a:noFill/>
                </a:ln>
                <a:latin typeface="Sylfaen" pitchFamily="18" charset="0"/>
              </a:rPr>
              <a:t>արմատներ</a:t>
            </a:r>
            <a:r>
              <a:rPr lang="en-CA" sz="2200" i="1" dirty="0" smtClean="0">
                <a:ln w="0">
                  <a:noFill/>
                </a:ln>
                <a:latin typeface="Sylfaen" pitchFamily="18" charset="0"/>
              </a:rPr>
              <a:t>  </a:t>
            </a:r>
            <a:r>
              <a:rPr lang="en-CA" sz="2200" i="1" dirty="0" err="1" smtClean="0">
                <a:ln w="0">
                  <a:noFill/>
                </a:ln>
                <a:latin typeface="Sylfaen" pitchFamily="18" charset="0"/>
              </a:rPr>
              <a:t>չունի</a:t>
            </a:r>
            <a:r>
              <a:rPr lang="en-CA" sz="2200" i="1" dirty="0" smtClean="0">
                <a:ln w="0">
                  <a:noFill/>
                </a:ln>
                <a:latin typeface="Sylfaen" pitchFamily="18" charset="0"/>
              </a:rPr>
              <a:t>:</a:t>
            </a:r>
            <a:r>
              <a:rPr lang="en-CA" sz="2200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 </a:t>
            </a:r>
          </a:p>
          <a:p>
            <a:r>
              <a:rPr lang="en-CA" sz="2200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    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86400" y="3817441"/>
            <a:ext cx="3352800" cy="830997"/>
          </a:xfrm>
          <a:prstGeom prst="rect">
            <a:avLst/>
          </a:prstGeom>
          <a:solidFill>
            <a:srgbClr val="D9FFD9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CA" sz="2200" b="1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բ. </a:t>
            </a:r>
            <a:r>
              <a:rPr lang="en-CA" sz="2200" i="1" dirty="0" err="1" smtClean="0">
                <a:ln w="0">
                  <a:noFill/>
                </a:ln>
                <a:latin typeface="Sylfaen" pitchFamily="18" charset="0"/>
              </a:rPr>
              <a:t>ունի</a:t>
            </a:r>
            <a:r>
              <a:rPr lang="en-CA" sz="2200" i="1" dirty="0" smtClean="0">
                <a:ln w="0">
                  <a:noFill/>
                </a:ln>
                <a:latin typeface="Sylfaen" pitchFamily="18" charset="0"/>
              </a:rPr>
              <a:t>  </a:t>
            </a:r>
            <a:r>
              <a:rPr lang="en-CA" sz="2200" i="1" dirty="0" err="1" smtClean="0">
                <a:ln w="0">
                  <a:noFill/>
                </a:ln>
                <a:latin typeface="Sylfaen" pitchFamily="18" charset="0"/>
              </a:rPr>
              <a:t>միակ</a:t>
            </a:r>
            <a:r>
              <a:rPr lang="en-CA" sz="2200" i="1" dirty="0" smtClean="0">
                <a:ln w="0">
                  <a:noFill/>
                </a:ln>
                <a:latin typeface="Sylfaen" pitchFamily="18" charset="0"/>
              </a:rPr>
              <a:t>  </a:t>
            </a:r>
            <a:r>
              <a:rPr lang="en-CA" sz="2200" i="1" dirty="0" err="1" smtClean="0">
                <a:ln w="0">
                  <a:noFill/>
                </a:ln>
                <a:latin typeface="Sylfaen" pitchFamily="18" charset="0"/>
              </a:rPr>
              <a:t>արմատ</a:t>
            </a:r>
            <a:r>
              <a:rPr lang="en-CA" sz="2200" i="1" dirty="0" smtClean="0">
                <a:ln w="0">
                  <a:noFill/>
                </a:ln>
                <a:latin typeface="Sylfaen" pitchFamily="18" charset="0"/>
              </a:rPr>
              <a:t>`</a:t>
            </a:r>
            <a:r>
              <a:rPr lang="en-CA" sz="2200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 </a:t>
            </a:r>
            <a:r>
              <a:rPr lang="en-CA" sz="2400" i="1" dirty="0" smtClean="0">
                <a:ln w="0">
                  <a:solidFill>
                    <a:srgbClr val="002A00"/>
                  </a:solidFill>
                </a:ln>
                <a:latin typeface="Sylfaen" pitchFamily="18" charset="0"/>
              </a:rPr>
              <a:t>x = - b/k </a:t>
            </a:r>
            <a:r>
              <a:rPr lang="en-CA" sz="2000" i="1" dirty="0" smtClean="0">
                <a:ln w="0">
                  <a:solidFill>
                    <a:srgbClr val="002A00"/>
                  </a:solidFill>
                </a:ln>
                <a:latin typeface="Sylfaen" pitchFamily="18" charset="0"/>
              </a:rPr>
              <a:t>:</a:t>
            </a:r>
            <a:r>
              <a:rPr lang="en-CA" sz="2400" i="1" dirty="0" smtClean="0">
                <a:ln w="0">
                  <a:solidFill>
                    <a:srgbClr val="002A00"/>
                  </a:solidFill>
                </a:ln>
                <a:latin typeface="Sylfaen" pitchFamily="18" charset="0"/>
              </a:rPr>
              <a:t>  </a:t>
            </a:r>
            <a:endParaRPr lang="en-CA" sz="2200" i="1" dirty="0" smtClean="0">
              <a:ln w="0">
                <a:solidFill>
                  <a:srgbClr val="002A00"/>
                </a:solidFill>
              </a:ln>
              <a:latin typeface="Sylfae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62600" y="5334000"/>
            <a:ext cx="3276600" cy="769441"/>
          </a:xfrm>
          <a:prstGeom prst="rect">
            <a:avLst/>
          </a:prstGeom>
          <a:solidFill>
            <a:srgbClr val="D9FFD9"/>
          </a:solidFill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CA" sz="2200" b="1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գ. </a:t>
            </a:r>
            <a:r>
              <a:rPr lang="en-CA" sz="2200" i="1" dirty="0" err="1" smtClean="0">
                <a:ln w="0">
                  <a:noFill/>
                </a:ln>
                <a:latin typeface="Sylfaen" pitchFamily="18" charset="0"/>
              </a:rPr>
              <a:t>ունի</a:t>
            </a:r>
            <a:r>
              <a:rPr lang="en-CA" sz="2200" i="1" dirty="0" smtClean="0">
                <a:ln w="0">
                  <a:noFill/>
                </a:ln>
                <a:latin typeface="Sylfaen" pitchFamily="18" charset="0"/>
              </a:rPr>
              <a:t>  </a:t>
            </a:r>
            <a:r>
              <a:rPr lang="en-CA" sz="2200" i="1" dirty="0" err="1" smtClean="0">
                <a:ln w="0">
                  <a:noFill/>
                </a:ln>
                <a:latin typeface="Sylfaen" pitchFamily="18" charset="0"/>
              </a:rPr>
              <a:t>անթիվ</a:t>
            </a:r>
            <a:r>
              <a:rPr lang="en-CA" sz="2200" i="1" dirty="0" smtClean="0">
                <a:ln w="0">
                  <a:noFill/>
                </a:ln>
                <a:latin typeface="Sylfaen" pitchFamily="18" charset="0"/>
              </a:rPr>
              <a:t>  </a:t>
            </a:r>
            <a:r>
              <a:rPr lang="en-CA" sz="2200" i="1" dirty="0" err="1" smtClean="0">
                <a:ln w="0">
                  <a:noFill/>
                </a:ln>
                <a:latin typeface="Sylfaen" pitchFamily="18" charset="0"/>
              </a:rPr>
              <a:t>բազմու-թյամբ</a:t>
            </a:r>
            <a:r>
              <a:rPr lang="en-CA" sz="2200" i="1" dirty="0" smtClean="0">
                <a:ln w="0">
                  <a:noFill/>
                </a:ln>
                <a:latin typeface="Sylfaen" pitchFamily="18" charset="0"/>
              </a:rPr>
              <a:t>   </a:t>
            </a:r>
            <a:r>
              <a:rPr lang="en-CA" sz="2200" i="1" dirty="0" err="1" smtClean="0">
                <a:ln w="0">
                  <a:noFill/>
                </a:ln>
                <a:latin typeface="Sylfaen" pitchFamily="18" charset="0"/>
              </a:rPr>
              <a:t>լուծումներ</a:t>
            </a:r>
            <a:r>
              <a:rPr lang="en-CA" sz="2200" i="1" dirty="0" smtClean="0">
                <a:ln w="0">
                  <a:noFill/>
                </a:ln>
                <a:latin typeface="Sylfaen" pitchFamily="18" charset="0"/>
              </a:rPr>
              <a:t>:</a:t>
            </a:r>
            <a:r>
              <a:rPr lang="en-CA" sz="2200" i="1" dirty="0" smtClean="0">
                <a:ln w="0">
                  <a:solidFill>
                    <a:srgbClr val="002A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       </a:t>
            </a:r>
          </a:p>
        </p:txBody>
      </p:sp>
      <p:sp>
        <p:nvSpPr>
          <p:cNvPr id="70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0225" name="Object 1"/>
          <p:cNvGraphicFramePr>
            <a:graphicFrameLocks noChangeAspect="1"/>
          </p:cNvGraphicFramePr>
          <p:nvPr/>
        </p:nvGraphicFramePr>
        <p:xfrm>
          <a:off x="1909763" y="1479550"/>
          <a:ext cx="13668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61" name="Equation" r:id="rId6" imgW="622080" imgH="177480" progId="">
                  <p:embed/>
                </p:oleObj>
              </mc:Choice>
              <mc:Fallback>
                <p:oleObj name="Equation" r:id="rId6" imgW="622080" imgH="17748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1479550"/>
                        <a:ext cx="1366837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52800" y="1447800"/>
            <a:ext cx="388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գ</a:t>
            </a:r>
            <a:r>
              <a:rPr lang="en-CA" sz="26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ծային</a:t>
            </a:r>
            <a:r>
              <a:rPr lang="en-CA" sz="26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2600" i="1" dirty="0" err="1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հավասարումը</a:t>
            </a:r>
            <a:r>
              <a:rPr lang="en-CA" sz="2600" i="1" dirty="0" smtClean="0">
                <a:ln w="0">
                  <a:noFill/>
                </a:ln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`   </a:t>
            </a:r>
            <a:endParaRPr lang="en-CA" sz="2600" i="1" u="heavy" dirty="0" smtClean="0">
              <a:ln w="0">
                <a:noFill/>
              </a:ln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cxnSp>
        <p:nvCxnSpPr>
          <p:cNvPr id="29" name="Straight Connector 28"/>
          <p:cNvCxnSpPr>
            <a:stCxn id="22" idx="3"/>
            <a:endCxn id="58" idx="1"/>
          </p:cNvCxnSpPr>
          <p:nvPr/>
        </p:nvCxnSpPr>
        <p:spPr>
          <a:xfrm>
            <a:off x="3657600" y="2754362"/>
            <a:ext cx="1828800" cy="147857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59" idx="1"/>
          </p:cNvCxnSpPr>
          <p:nvPr/>
        </p:nvCxnSpPr>
        <p:spPr>
          <a:xfrm>
            <a:off x="3657600" y="4267200"/>
            <a:ext cx="1905000" cy="145152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3"/>
          </p:cNvCxnSpPr>
          <p:nvPr/>
        </p:nvCxnSpPr>
        <p:spPr>
          <a:xfrm flipV="1">
            <a:off x="3657600" y="2667000"/>
            <a:ext cx="1752600" cy="305916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990600" y="2369641"/>
            <a:ext cx="2667000" cy="769441"/>
            <a:chOff x="990600" y="2369641"/>
            <a:chExt cx="2667000" cy="769441"/>
          </a:xfrm>
        </p:grpSpPr>
        <p:sp>
          <p:nvSpPr>
            <p:cNvPr id="22" name="TextBox 21"/>
            <p:cNvSpPr txBox="1"/>
            <p:nvPr/>
          </p:nvSpPr>
          <p:spPr>
            <a:xfrm>
              <a:off x="990600" y="2369641"/>
              <a:ext cx="2667000" cy="76944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2200" b="1" i="1" dirty="0" smtClean="0">
                  <a:ln w="0"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Sylfaen" pitchFamily="18" charset="0"/>
                </a:rPr>
                <a:t>1. </a:t>
              </a:r>
              <a:r>
                <a:rPr lang="en-CA" sz="2200" i="1" dirty="0" smtClean="0">
                  <a:ln w="0">
                    <a:noFill/>
                  </a:ln>
                  <a:latin typeface="Sylfaen" pitchFamily="18" charset="0"/>
                </a:rPr>
                <a:t>             </a:t>
              </a:r>
              <a:r>
                <a:rPr lang="en-CA" sz="2200" i="1" dirty="0" err="1" smtClean="0">
                  <a:ln w="0">
                    <a:noFill/>
                  </a:ln>
                  <a:latin typeface="Sylfaen" pitchFamily="18" charset="0"/>
                </a:rPr>
                <a:t>դեպքում</a:t>
              </a:r>
              <a:endParaRPr lang="en-CA" sz="2200" i="1" dirty="0" smtClean="0">
                <a:ln w="0">
                  <a:noFill/>
                </a:ln>
                <a:latin typeface="Sylfaen" pitchFamily="18" charset="0"/>
              </a:endParaRPr>
            </a:p>
            <a:p>
              <a:r>
                <a:rPr lang="en-CA" sz="2200" i="1" dirty="0" smtClean="0">
                  <a:ln w="0">
                    <a:solidFill>
                      <a:srgbClr val="002A00"/>
                    </a:solidFill>
                  </a:ln>
                  <a:solidFill>
                    <a:srgbClr val="00D600"/>
                  </a:solidFill>
                  <a:latin typeface="Sylfaen" pitchFamily="18" charset="0"/>
                </a:rPr>
                <a:t>       </a:t>
              </a:r>
            </a:p>
          </p:txBody>
        </p:sp>
        <p:graphicFrame>
          <p:nvGraphicFramePr>
            <p:cNvPr id="180226" name="Object 2"/>
            <p:cNvGraphicFramePr>
              <a:graphicFrameLocks noChangeAspect="1"/>
            </p:cNvGraphicFramePr>
            <p:nvPr/>
          </p:nvGraphicFramePr>
          <p:xfrm>
            <a:off x="1428750" y="2408237"/>
            <a:ext cx="70485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62" name="Equation" r:id="rId8" imgW="355320" imgH="177480" progId="">
                    <p:embed/>
                  </p:oleObj>
                </mc:Choice>
                <mc:Fallback>
                  <p:oleObj name="Equation" r:id="rId8" imgW="355320" imgH="17748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750" y="2408237"/>
                          <a:ext cx="704850" cy="4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990600" y="3810000"/>
            <a:ext cx="2667000" cy="784323"/>
            <a:chOff x="990600" y="3810000"/>
            <a:chExt cx="2667000" cy="784323"/>
          </a:xfrm>
        </p:grpSpPr>
        <p:sp>
          <p:nvSpPr>
            <p:cNvPr id="23" name="TextBox 22"/>
            <p:cNvSpPr txBox="1"/>
            <p:nvPr/>
          </p:nvSpPr>
          <p:spPr>
            <a:xfrm>
              <a:off x="990600" y="3824882"/>
              <a:ext cx="2667000" cy="76944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2200" b="1" i="1" dirty="0" smtClean="0">
                  <a:ln w="0"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Sylfaen" pitchFamily="18" charset="0"/>
                </a:rPr>
                <a:t>2.</a:t>
              </a:r>
              <a:r>
                <a:rPr lang="en-CA" sz="2200" b="1" i="1" dirty="0" smtClean="0">
                  <a:ln w="0">
                    <a:solidFill>
                      <a:srgbClr val="002A00"/>
                    </a:solidFill>
                  </a:ln>
                  <a:solidFill>
                    <a:srgbClr val="00D600"/>
                  </a:solidFill>
                  <a:latin typeface="Sylfaen" pitchFamily="18" charset="0"/>
                </a:rPr>
                <a:t>              </a:t>
              </a:r>
              <a:r>
                <a:rPr lang="en-CA" sz="2200" i="1" dirty="0" smtClean="0">
                  <a:ln w="0">
                    <a:noFill/>
                  </a:ln>
                  <a:latin typeface="Sylfaen" pitchFamily="18" charset="0"/>
                </a:rPr>
                <a:t>և </a:t>
              </a:r>
            </a:p>
            <a:p>
              <a:r>
                <a:rPr lang="en-CA" sz="2200" i="1" dirty="0" smtClean="0">
                  <a:ln w="0">
                    <a:noFill/>
                  </a:ln>
                  <a:solidFill>
                    <a:srgbClr val="00D600"/>
                  </a:solidFill>
                  <a:latin typeface="Sylfaen" pitchFamily="18" charset="0"/>
                </a:rPr>
                <a:t>    </a:t>
              </a:r>
              <a:r>
                <a:rPr lang="en-CA" sz="2200" i="1" dirty="0" err="1" smtClean="0">
                  <a:ln w="0">
                    <a:noFill/>
                  </a:ln>
                  <a:latin typeface="Sylfaen" pitchFamily="18" charset="0"/>
                </a:rPr>
                <a:t>դեպքում</a:t>
              </a:r>
              <a:r>
                <a:rPr lang="en-CA" sz="2200" i="1" dirty="0" smtClean="0">
                  <a:ln w="0">
                    <a:solidFill>
                      <a:srgbClr val="002A00"/>
                    </a:solidFill>
                  </a:ln>
                  <a:latin typeface="Sylfaen" pitchFamily="18" charset="0"/>
                </a:rPr>
                <a:t>  </a:t>
              </a:r>
              <a:r>
                <a:rPr lang="en-CA" sz="2200" i="1" dirty="0" smtClean="0">
                  <a:ln w="0">
                    <a:solidFill>
                      <a:srgbClr val="002A00"/>
                    </a:solidFill>
                  </a:ln>
                  <a:solidFill>
                    <a:srgbClr val="00D600"/>
                  </a:solidFill>
                  <a:latin typeface="Sylfaen" pitchFamily="18" charset="0"/>
                </a:rPr>
                <a:t>    </a:t>
              </a:r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1447800" y="3810000"/>
            <a:ext cx="70485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63" name="Equation" r:id="rId10" imgW="355320" imgH="177480" progId="">
                    <p:embed/>
                  </p:oleObj>
                </mc:Choice>
                <mc:Fallback>
                  <p:oleObj name="Equation" r:id="rId10" imgW="355320" imgH="1774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3810000"/>
                          <a:ext cx="704850" cy="4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28" name="Object 4"/>
            <p:cNvGraphicFramePr>
              <a:graphicFrameLocks noChangeAspect="1"/>
            </p:cNvGraphicFramePr>
            <p:nvPr/>
          </p:nvGraphicFramePr>
          <p:xfrm>
            <a:off x="2659063" y="3810000"/>
            <a:ext cx="681037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64" name="Equation" r:id="rId12" imgW="342720" imgH="177480" progId="">
                    <p:embed/>
                  </p:oleObj>
                </mc:Choice>
                <mc:Fallback>
                  <p:oleObj name="Equation" r:id="rId12" imgW="342720" imgH="17748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9063" y="3810000"/>
                          <a:ext cx="681037" cy="4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990600" y="5334000"/>
            <a:ext cx="2667000" cy="776882"/>
            <a:chOff x="990600" y="5334000"/>
            <a:chExt cx="2667000" cy="776882"/>
          </a:xfrm>
        </p:grpSpPr>
        <p:sp>
          <p:nvSpPr>
            <p:cNvPr id="24" name="TextBox 23"/>
            <p:cNvSpPr txBox="1"/>
            <p:nvPr/>
          </p:nvSpPr>
          <p:spPr>
            <a:xfrm>
              <a:off x="990600" y="5341441"/>
              <a:ext cx="2667000" cy="76944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2200" b="1" i="1" dirty="0" smtClean="0">
                  <a:ln w="0"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Sylfaen" pitchFamily="18" charset="0"/>
                </a:rPr>
                <a:t>3.              </a:t>
              </a:r>
              <a:r>
                <a:rPr lang="en-CA" sz="2200" i="1" dirty="0" smtClean="0">
                  <a:ln w="0">
                    <a:noFill/>
                  </a:ln>
                  <a:latin typeface="Sylfaen" pitchFamily="18" charset="0"/>
                </a:rPr>
                <a:t>և</a:t>
              </a:r>
              <a:r>
                <a:rPr lang="en-CA" sz="2200" b="1" i="1" dirty="0" smtClean="0">
                  <a:ln w="0"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Sylfaen" pitchFamily="18" charset="0"/>
                </a:rPr>
                <a:t>               </a:t>
              </a:r>
            </a:p>
            <a:p>
              <a:r>
                <a:rPr lang="en-CA" sz="2200" b="1" i="1" dirty="0" smtClean="0">
                  <a:ln w="0"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Sylfaen" pitchFamily="18" charset="0"/>
                </a:rPr>
                <a:t>    </a:t>
              </a:r>
              <a:r>
                <a:rPr lang="en-CA" sz="2200" i="1" dirty="0" err="1" smtClean="0">
                  <a:ln w="0">
                    <a:noFill/>
                  </a:ln>
                  <a:latin typeface="Sylfaen" pitchFamily="18" charset="0"/>
                </a:rPr>
                <a:t>դեպքում</a:t>
              </a:r>
              <a:r>
                <a:rPr lang="en-CA" sz="2200" i="1" dirty="0" smtClean="0">
                  <a:ln w="0">
                    <a:solidFill>
                      <a:srgbClr val="002A00"/>
                    </a:solidFill>
                  </a:ln>
                  <a:solidFill>
                    <a:srgbClr val="00D600"/>
                  </a:solidFill>
                  <a:latin typeface="Sylfaen" pitchFamily="18" charset="0"/>
                </a:rPr>
                <a:t>       </a:t>
              </a:r>
            </a:p>
          </p:txBody>
        </p:sp>
        <p:graphicFrame>
          <p:nvGraphicFramePr>
            <p:cNvPr id="35" name="Object 2"/>
            <p:cNvGraphicFramePr>
              <a:graphicFrameLocks noChangeAspect="1"/>
            </p:cNvGraphicFramePr>
            <p:nvPr/>
          </p:nvGraphicFramePr>
          <p:xfrm>
            <a:off x="1447800" y="5334000"/>
            <a:ext cx="70485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65" name="Equation" r:id="rId14" imgW="355320" imgH="177480" progId="">
                    <p:embed/>
                  </p:oleObj>
                </mc:Choice>
                <mc:Fallback>
                  <p:oleObj name="Equation" r:id="rId14" imgW="355320" imgH="17748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5334000"/>
                          <a:ext cx="704850" cy="4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"/>
            <p:cNvGraphicFramePr>
              <a:graphicFrameLocks noChangeAspect="1"/>
            </p:cNvGraphicFramePr>
            <p:nvPr/>
          </p:nvGraphicFramePr>
          <p:xfrm>
            <a:off x="2646363" y="5334000"/>
            <a:ext cx="706437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266" name="Equation" r:id="rId15" imgW="355320" imgH="177480" progId="">
                    <p:embed/>
                  </p:oleObj>
                </mc:Choice>
                <mc:Fallback>
                  <p:oleObj name="Equation" r:id="rId15" imgW="355320" imgH="17748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6363" y="5334000"/>
                          <a:ext cx="706437" cy="4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8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7" grpId="0" animBg="1"/>
      <p:bldP spid="58" grpId="0" animBg="1"/>
      <p:bldP spid="59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76200" y="76200"/>
            <a:ext cx="8964000" cy="6696000"/>
            <a:chOff x="373251" y="299605"/>
            <a:chExt cx="8028121" cy="6182591"/>
          </a:xfrm>
        </p:grpSpPr>
        <p:grpSp>
          <p:nvGrpSpPr>
            <p:cNvPr id="4" name="Group 15"/>
            <p:cNvGrpSpPr/>
            <p:nvPr/>
          </p:nvGrpSpPr>
          <p:grpSpPr>
            <a:xfrm>
              <a:off x="373251" y="299605"/>
              <a:ext cx="8028121" cy="6182591"/>
              <a:chOff x="373251" y="299605"/>
              <a:chExt cx="8028121" cy="6182591"/>
            </a:xfrm>
          </p:grpSpPr>
          <p:grpSp>
            <p:nvGrpSpPr>
              <p:cNvPr id="6" name="Group 11"/>
              <p:cNvGrpSpPr/>
              <p:nvPr/>
            </p:nvGrpSpPr>
            <p:grpSpPr>
              <a:xfrm>
                <a:off x="373251" y="299605"/>
                <a:ext cx="8028121" cy="6182591"/>
                <a:chOff x="436485" y="826078"/>
                <a:chExt cx="7308514" cy="5891645"/>
              </a:xfrm>
            </p:grpSpPr>
            <p:grpSp>
              <p:nvGrpSpPr>
                <p:cNvPr id="7" name="Group 9"/>
                <p:cNvGrpSpPr/>
                <p:nvPr/>
              </p:nvGrpSpPr>
              <p:grpSpPr>
                <a:xfrm>
                  <a:off x="436485" y="826078"/>
                  <a:ext cx="7308514" cy="5891645"/>
                  <a:chOff x="436485" y="826078"/>
                  <a:chExt cx="7308514" cy="5891645"/>
                </a:xfrm>
              </p:grpSpPr>
              <p:grpSp>
                <p:nvGrpSpPr>
                  <p:cNvPr id="8" name="Group 5"/>
                  <p:cNvGrpSpPr/>
                  <p:nvPr/>
                </p:nvGrpSpPr>
                <p:grpSpPr>
                  <a:xfrm>
                    <a:off x="436485" y="826078"/>
                    <a:ext cx="7308514" cy="5891645"/>
                    <a:chOff x="436485" y="826078"/>
                    <a:chExt cx="7308514" cy="5891645"/>
                  </a:xfrm>
                </p:grpSpPr>
                <p:grpSp>
                  <p:nvGrpSpPr>
                    <p:cNvPr id="10" name="Group 3"/>
                    <p:cNvGrpSpPr/>
                    <p:nvPr/>
                  </p:nvGrpSpPr>
                  <p:grpSpPr>
                    <a:xfrm>
                      <a:off x="436485" y="826078"/>
                      <a:ext cx="7308514" cy="5891645"/>
                      <a:chOff x="436485" y="826078"/>
                      <a:chExt cx="7308514" cy="5891645"/>
                    </a:xfrm>
                  </p:grpSpPr>
                  <p:pic>
                    <p:nvPicPr>
                      <p:cNvPr id="8806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 l="29403" t="18849" r="10871" b="24965"/>
                      <a:stretch>
                        <a:fillRect/>
                      </a:stretch>
                    </p:blipFill>
                    <p:spPr bwMode="auto">
                      <a:xfrm>
                        <a:off x="436485" y="826078"/>
                        <a:ext cx="7308514" cy="58916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 l="32063" t="48759" r="55483" b="33074"/>
                      <a:stretch>
                        <a:fillRect/>
                      </a:stretch>
                    </p:blipFill>
                    <p:spPr bwMode="auto">
                      <a:xfrm>
                        <a:off x="762000" y="2355925"/>
                        <a:ext cx="1600200" cy="1905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40781" t="69106" r="53191" b="24965"/>
                    <a:stretch>
                      <a:fillRect/>
                    </a:stretch>
                  </p:blipFill>
                  <p:spPr bwMode="auto">
                    <a:xfrm>
                      <a:off x="822960" y="6096000"/>
                      <a:ext cx="1005840" cy="6217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68803" t="36405" r="20611" b="24965"/>
                  <a:stretch>
                    <a:fillRect/>
                  </a:stretch>
                </p:blipFill>
                <p:spPr bwMode="auto">
                  <a:xfrm>
                    <a:off x="4114800" y="2667001"/>
                    <a:ext cx="1905000" cy="40507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5616" t="48614" r="10871" b="44701"/>
                <a:stretch>
                  <a:fillRect/>
                </a:stretch>
              </p:blipFill>
              <p:spPr bwMode="auto">
                <a:xfrm>
                  <a:off x="7315200" y="3154680"/>
                  <a:ext cx="429798" cy="8346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9574" t="36405" r="20611" b="58252"/>
              <a:stretch>
                <a:fillRect/>
              </a:stretch>
            </p:blipFill>
            <p:spPr bwMode="auto">
              <a:xfrm rot="5400000">
                <a:off x="6192714" y="893885"/>
                <a:ext cx="1940170" cy="152400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000"/>
            </a:blip>
            <a:srcRect l="69574" t="36405" r="20611" b="58252"/>
            <a:stretch>
              <a:fillRect/>
            </a:stretch>
          </p:blipFill>
          <p:spPr bwMode="auto">
            <a:xfrm rot="5400000">
              <a:off x="668215" y="627187"/>
              <a:ext cx="2092569" cy="19049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0000" y="30480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 smtClean="0">
                <a:ln w="0">
                  <a:solidFill>
                    <a:srgbClr val="1C2B0B"/>
                  </a:solidFill>
                </a:ln>
                <a:solidFill>
                  <a:srgbClr val="AAFF0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ԱՌԱՋԱԴՐԱՆՔՆԵՐ ԵՎ </a:t>
            </a:r>
            <a:r>
              <a:rPr lang="en-US" sz="3600" b="1" dirty="0" smtClean="0">
                <a:ln w="0">
                  <a:solidFill>
                    <a:srgbClr val="1C2B0B"/>
                  </a:solidFill>
                </a:ln>
                <a:solidFill>
                  <a:srgbClr val="AAFF0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y-AM" sz="3600" b="1" dirty="0" smtClean="0">
                <a:ln w="0">
                  <a:solidFill>
                    <a:srgbClr val="1C2B0B"/>
                  </a:solidFill>
                </a:ln>
                <a:solidFill>
                  <a:srgbClr val="AAFF0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ԽՆԴԻՐ</a:t>
            </a:r>
            <a:r>
              <a:rPr lang="en-CA" sz="3600" b="1" dirty="0" smtClean="0">
                <a:ln w="0">
                  <a:solidFill>
                    <a:srgbClr val="1C2B0B"/>
                  </a:solidFill>
                </a:ln>
                <a:solidFill>
                  <a:srgbClr val="AAFF0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ՆԵՐ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5562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spc="-150" dirty="0" smtClean="0">
                <a:latin typeface="Courier Unicode" pitchFamily="18" charset="0"/>
              </a:rPr>
              <a:t>Գայանե Սիմոնյան</a:t>
            </a:r>
          </a:p>
          <a:p>
            <a:r>
              <a:rPr lang="en-CA" sz="1600" b="1" spc="-150" dirty="0" err="1" smtClean="0">
                <a:latin typeface="Courier Unicode" pitchFamily="18" charset="0"/>
              </a:rPr>
              <a:t>Կոտայքի</a:t>
            </a:r>
            <a:r>
              <a:rPr lang="en-CA" sz="1600" b="1" spc="-150" dirty="0" smtClean="0">
                <a:latin typeface="Courier Unicode" pitchFamily="18" charset="0"/>
              </a:rPr>
              <a:t> </a:t>
            </a:r>
            <a:r>
              <a:rPr lang="en-CA" sz="1600" b="1" spc="-150" dirty="0" err="1" smtClean="0">
                <a:latin typeface="Courier Unicode" pitchFamily="18" charset="0"/>
              </a:rPr>
              <a:t>մարզի</a:t>
            </a:r>
            <a:r>
              <a:rPr lang="en-CA" sz="1600" b="1" spc="-150" dirty="0" smtClean="0">
                <a:latin typeface="Courier Unicode" pitchFamily="18" charset="0"/>
              </a:rPr>
              <a:t> </a:t>
            </a:r>
          </a:p>
          <a:p>
            <a:r>
              <a:rPr lang="en-CA" sz="1600" b="1" spc="-150" dirty="0" err="1" smtClean="0">
                <a:latin typeface="Courier Unicode" pitchFamily="18" charset="0"/>
              </a:rPr>
              <a:t>Ակունքի</a:t>
            </a:r>
            <a:r>
              <a:rPr lang="en-CA" sz="1600" b="1" spc="-150" dirty="0" smtClean="0">
                <a:latin typeface="Courier Unicode" pitchFamily="18" charset="0"/>
              </a:rPr>
              <a:t> </a:t>
            </a:r>
            <a:r>
              <a:rPr lang="en-CA" sz="1600" b="1" spc="-150" dirty="0" err="1" smtClean="0">
                <a:latin typeface="Courier Unicode" pitchFamily="18" charset="0"/>
              </a:rPr>
              <a:t>միջն</a:t>
            </a:r>
            <a:r>
              <a:rPr lang="en-CA" sz="1600" b="1" spc="-150" dirty="0" smtClean="0">
                <a:latin typeface="Courier Unicode" pitchFamily="18" charset="0"/>
              </a:rPr>
              <a:t>. </a:t>
            </a:r>
            <a:r>
              <a:rPr lang="en-CA" sz="1600" b="1" spc="-150" dirty="0" err="1" smtClean="0">
                <a:latin typeface="Courier Unicode" pitchFamily="18" charset="0"/>
              </a:rPr>
              <a:t>դպրոց</a:t>
            </a:r>
            <a:endParaRPr lang="en-CA" sz="1600" b="1" spc="-150" dirty="0">
              <a:latin typeface="Courier Unicode" pitchFamily="18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 rot="639627">
            <a:off x="4671997" y="872809"/>
            <a:ext cx="1479195" cy="365125"/>
          </a:xfrm>
        </p:spPr>
        <p:txBody>
          <a:bodyPr/>
          <a:lstStyle/>
          <a:p>
            <a:pPr algn="ctr"/>
            <a:fld id="{16409759-280E-450B-8C8B-61F933C700AB}" type="datetime1">
              <a:rPr lang="en-US" sz="1800" smtClean="0">
                <a:latin typeface="Sylfaen" pitchFamily="18" charset="0"/>
              </a:rPr>
              <a:pPr algn="ctr"/>
              <a:t>2/26/2023</a:t>
            </a:fld>
            <a:endParaRPr lang="en-US" sz="1800" dirty="0">
              <a:latin typeface="Sylfaen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6200" y="108000"/>
            <a:ext cx="8915400" cy="6660000"/>
          </a:xfrm>
          <a:prstGeom prst="roundRect">
            <a:avLst>
              <a:gd name="adj" fmla="val 1612"/>
            </a:avLst>
          </a:prstGeom>
          <a:solidFill>
            <a:srgbClr val="FBFBFB"/>
          </a:solidFill>
          <a:ln>
            <a:solidFill>
              <a:srgbClr val="FF2D82"/>
            </a:solidFill>
          </a:ln>
          <a:effectLst>
            <a:outerShdw blurRad="50800" dist="127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2" name="Group 51"/>
          <p:cNvGrpSpPr/>
          <p:nvPr/>
        </p:nvGrpSpPr>
        <p:grpSpPr>
          <a:xfrm>
            <a:off x="304800" y="2395134"/>
            <a:ext cx="6079811" cy="1404000"/>
            <a:chOff x="304800" y="2362200"/>
            <a:chExt cx="6079811" cy="1404000"/>
          </a:xfrm>
        </p:grpSpPr>
        <p:grpSp>
          <p:nvGrpSpPr>
            <p:cNvPr id="37" name="Group 36"/>
            <p:cNvGrpSpPr/>
            <p:nvPr/>
          </p:nvGrpSpPr>
          <p:grpSpPr>
            <a:xfrm>
              <a:off x="304800" y="2362200"/>
              <a:ext cx="6079811" cy="1404000"/>
              <a:chOff x="608400" y="1591200"/>
              <a:chExt cx="6079811" cy="1404000"/>
            </a:xfrm>
          </p:grpSpPr>
          <p:pic>
            <p:nvPicPr>
              <p:cNvPr id="33" name="Picture 32" descr="C:\Users\мм\Desktop\Buttons\29234359-set-of-two-lll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3000"/>
              </a:blip>
              <a:srcRect l="31688" t="2778" r="5000" b="59724"/>
              <a:stretch>
                <a:fillRect/>
              </a:stretch>
            </p:blipFill>
            <p:spPr bwMode="auto">
              <a:xfrm>
                <a:off x="2258533" y="1653787"/>
                <a:ext cx="4429678" cy="1152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Picture 2" descr="C:\Users\naira\Desktop\Erkr-ampop\0_a5837_96205255_XL.png"/>
              <p:cNvPicPr>
                <a:picLocks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-5000"/>
              </a:blip>
              <a:srcRect l="52349" t="50630" r="-2545"/>
              <a:stretch>
                <a:fillRect/>
              </a:stretch>
            </p:blipFill>
            <p:spPr bwMode="auto">
              <a:xfrm rot="-420000">
                <a:off x="608400" y="1591200"/>
                <a:ext cx="1800000" cy="1404000"/>
              </a:xfrm>
              <a:prstGeom prst="rect">
                <a:avLst/>
              </a:prstGeom>
              <a:noFill/>
              <a:effectLst>
                <a:outerShdw blurRad="76200" dist="177800" dir="24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5" name="TextBox 34"/>
            <p:cNvSpPr txBox="1"/>
            <p:nvPr/>
          </p:nvSpPr>
          <p:spPr>
            <a:xfrm rot="21300000">
              <a:off x="562074" y="2791663"/>
              <a:ext cx="1143000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y-AM" sz="3600" b="1" dirty="0" smtClean="0">
                  <a:ln w="0">
                    <a:noFill/>
                  </a:ln>
                  <a:solidFill>
                    <a:srgbClr val="9ED6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§</a:t>
              </a:r>
              <a:r>
                <a:rPr lang="ru-RU" sz="3600" b="1" dirty="0" smtClean="0">
                  <a:ln w="0">
                    <a:noFill/>
                  </a:ln>
                  <a:solidFill>
                    <a:srgbClr val="9ED6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4.</a:t>
              </a:r>
              <a:r>
                <a:rPr lang="en-US" sz="3600" b="1" dirty="0" smtClean="0">
                  <a:ln w="0">
                    <a:noFill/>
                  </a:ln>
                  <a:solidFill>
                    <a:srgbClr val="9ED6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2</a:t>
              </a:r>
              <a:r>
                <a:rPr lang="ru-RU" sz="4000" b="1" dirty="0" smtClean="0">
                  <a:ln w="0">
                    <a:noFill/>
                  </a:ln>
                  <a:solidFill>
                    <a:srgbClr val="9ED6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 </a:t>
              </a:r>
              <a:endParaRPr lang="hy-AM" sz="4000" b="1" dirty="0" smtClean="0">
                <a:ln w="0">
                  <a:noFill/>
                </a:ln>
                <a:solidFill>
                  <a:srgbClr val="9ED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81000" y="5209774"/>
            <a:ext cx="6226328" cy="1424576"/>
            <a:chOff x="860272" y="5357225"/>
            <a:chExt cx="6226328" cy="1424576"/>
          </a:xfrm>
        </p:grpSpPr>
        <p:grpSp>
          <p:nvGrpSpPr>
            <p:cNvPr id="50" name="Group 49"/>
            <p:cNvGrpSpPr/>
            <p:nvPr/>
          </p:nvGrpSpPr>
          <p:grpSpPr>
            <a:xfrm>
              <a:off x="860272" y="5357225"/>
              <a:ext cx="6226328" cy="1424576"/>
              <a:chOff x="759004" y="4033441"/>
              <a:chExt cx="6226328" cy="1424576"/>
            </a:xfrm>
          </p:grpSpPr>
          <p:pic>
            <p:nvPicPr>
              <p:cNvPr id="47" name="Picture 46" descr="C:\Users\мм\Desktop\Buttons\29234359-set-of-two-lll.jpg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lum bright="13000"/>
              </a:blip>
              <a:srcRect l="31688" t="2778" r="5000" b="59724"/>
              <a:stretch>
                <a:fillRect/>
              </a:stretch>
            </p:blipFill>
            <p:spPr bwMode="auto">
              <a:xfrm>
                <a:off x="2260932" y="4086416"/>
                <a:ext cx="4724400" cy="1152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9" name="Picture 48" descr="C:\Users\naira\Desktop\Erkr-ampop\0_a5837_96205255_XL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-5000"/>
              </a:blip>
              <a:srcRect l="52349" r="-1632" b="49370"/>
              <a:stretch>
                <a:fillRect/>
              </a:stretch>
            </p:blipFill>
            <p:spPr bwMode="auto">
              <a:xfrm rot="21180000">
                <a:off x="759004" y="4033441"/>
                <a:ext cx="1800000" cy="1424576"/>
              </a:xfrm>
              <a:prstGeom prst="rect">
                <a:avLst/>
              </a:prstGeom>
              <a:noFill/>
              <a:effectLst>
                <a:outerShdw blurRad="76200" dist="177800" dir="24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 rot="21300000">
              <a:off x="1114326" y="5720651"/>
              <a:ext cx="1143000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y-AM" sz="3600" b="1" dirty="0" smtClean="0">
                  <a:ln w="0">
                    <a:noFill/>
                  </a:ln>
                  <a:solidFill>
                    <a:srgbClr val="00B0F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§</a:t>
              </a:r>
              <a:r>
                <a:rPr lang="ru-RU" sz="3600" b="1" dirty="0" smtClean="0">
                  <a:ln w="0">
                    <a:noFill/>
                  </a:ln>
                  <a:solidFill>
                    <a:srgbClr val="00B0F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4.</a:t>
              </a:r>
              <a:r>
                <a:rPr lang="en-US" sz="3600" b="1" dirty="0" smtClean="0">
                  <a:ln w="0">
                    <a:noFill/>
                  </a:ln>
                  <a:solidFill>
                    <a:srgbClr val="00B0F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4</a:t>
              </a:r>
              <a:r>
                <a:rPr lang="ru-RU" sz="4000" b="1" dirty="0" smtClean="0">
                  <a:ln w="0">
                    <a:noFill/>
                  </a:ln>
                  <a:solidFill>
                    <a:srgbClr val="00B0F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 </a:t>
              </a:r>
              <a:endParaRPr lang="hy-AM" sz="4000" b="1" dirty="0" smtClean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65868" y="3799134"/>
            <a:ext cx="6167536" cy="1382466"/>
            <a:chOff x="2389668" y="926147"/>
            <a:chExt cx="6167536" cy="1382466"/>
          </a:xfrm>
        </p:grpSpPr>
        <p:grpSp>
          <p:nvGrpSpPr>
            <p:cNvPr id="40" name="Group 30"/>
            <p:cNvGrpSpPr/>
            <p:nvPr/>
          </p:nvGrpSpPr>
          <p:grpSpPr>
            <a:xfrm>
              <a:off x="2389668" y="926147"/>
              <a:ext cx="6167536" cy="1382466"/>
              <a:chOff x="2389668" y="926147"/>
              <a:chExt cx="6167536" cy="1382466"/>
            </a:xfrm>
          </p:grpSpPr>
          <p:pic>
            <p:nvPicPr>
              <p:cNvPr id="42" name="Picture 41" descr="C:\Users\мм\Desktop\Buttons\29234359-set-of-two-lll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3000"/>
              </a:blip>
              <a:srcRect l="31688" t="2778" r="5000" b="59724"/>
              <a:stretch>
                <a:fillRect/>
              </a:stretch>
            </p:blipFill>
            <p:spPr bwMode="auto">
              <a:xfrm>
                <a:off x="4038600" y="990600"/>
                <a:ext cx="4518604" cy="1152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3" name="Picture 2" descr="C:\Users\naira\Desktop\Erkr-ampop\0_a5837_96205255_XL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-5000"/>
              </a:blip>
              <a:srcRect t="50630" r="51301"/>
              <a:stretch>
                <a:fillRect/>
              </a:stretch>
            </p:blipFill>
            <p:spPr bwMode="auto">
              <a:xfrm rot="21180000">
                <a:off x="2389668" y="926147"/>
                <a:ext cx="1800000" cy="1382466"/>
              </a:xfrm>
              <a:prstGeom prst="rect">
                <a:avLst/>
              </a:prstGeom>
              <a:noFill/>
              <a:effectLst>
                <a:outerShdw blurRad="76200" dist="177800" dir="24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1" name="TextBox 40"/>
            <p:cNvSpPr txBox="1"/>
            <p:nvPr/>
          </p:nvSpPr>
          <p:spPr>
            <a:xfrm rot="21300000">
              <a:off x="2609161" y="1343863"/>
              <a:ext cx="1143000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y-AM" sz="3600" b="1" dirty="0" smtClean="0">
                  <a:ln w="0">
                    <a:noFill/>
                  </a:ln>
                  <a:solidFill>
                    <a:srgbClr val="FF2D82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§</a:t>
              </a:r>
              <a:r>
                <a:rPr lang="ru-RU" sz="3600" b="1" dirty="0" smtClean="0">
                  <a:ln w="0">
                    <a:noFill/>
                  </a:ln>
                  <a:solidFill>
                    <a:srgbClr val="FF2D82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4.</a:t>
              </a:r>
              <a:r>
                <a:rPr lang="en-US" sz="3600" b="1" dirty="0" smtClean="0">
                  <a:ln w="0">
                    <a:noFill/>
                  </a:ln>
                  <a:solidFill>
                    <a:srgbClr val="FF2D82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3</a:t>
              </a:r>
              <a:r>
                <a:rPr lang="ru-RU" sz="4000" b="1" dirty="0" smtClean="0">
                  <a:ln w="0">
                    <a:noFill/>
                  </a:ln>
                  <a:solidFill>
                    <a:srgbClr val="FF2D82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 </a:t>
              </a:r>
              <a:endParaRPr lang="hy-AM" sz="4000" b="1" dirty="0" smtClean="0">
                <a:ln w="0">
                  <a:noFill/>
                </a:ln>
                <a:solidFill>
                  <a:srgbClr val="FF2D8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" y="15240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spc="-300" dirty="0" smtClean="0">
                <a:ln w="0">
                  <a:solidFill>
                    <a:srgbClr val="760030"/>
                  </a:solidFill>
                </a:ln>
                <a:solidFill>
                  <a:srgbClr val="FF5D9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ՄԵԿ ԱՆՀԱՅՏՈՎ  </a:t>
            </a:r>
            <a:r>
              <a:rPr lang="en-CA" sz="3000" b="1" spc="-300" dirty="0" smtClean="0">
                <a:ln w="0">
                  <a:solidFill>
                    <a:srgbClr val="760030"/>
                  </a:solidFill>
                </a:ln>
                <a:solidFill>
                  <a:srgbClr val="FF5D9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ԳԾԱՅԻՆ</a:t>
            </a:r>
            <a:r>
              <a:rPr lang="en-CA" sz="2800" b="1" spc="-300" dirty="0" smtClean="0">
                <a:ln w="0">
                  <a:solidFill>
                    <a:srgbClr val="760030"/>
                  </a:solidFill>
                </a:ln>
                <a:solidFill>
                  <a:srgbClr val="FF5D9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 </a:t>
            </a:r>
            <a:r>
              <a:rPr lang="ru-RU" sz="2800" b="1" spc="-300" dirty="0" smtClean="0">
                <a:ln w="0">
                  <a:solidFill>
                    <a:srgbClr val="760030"/>
                  </a:solidFill>
                </a:ln>
                <a:solidFill>
                  <a:srgbClr val="FF5D9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 </a:t>
            </a:r>
            <a:r>
              <a:rPr lang="en-CA" sz="2800" b="1" spc="-300" dirty="0" smtClean="0">
                <a:ln w="0">
                  <a:solidFill>
                    <a:srgbClr val="760030"/>
                  </a:solidFill>
                </a:ln>
                <a:solidFill>
                  <a:srgbClr val="FF5D9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ՀԱՎԱՍԱՐՈՒՄՆԵՐ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7200" y="2592000"/>
            <a:ext cx="396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ylfaen" pitchFamily="18" charset="0"/>
              </a:rPr>
              <a:t>Մեկ  անհայտով  գծային  հավասարումներ </a:t>
            </a:r>
            <a:endParaRPr lang="hy-AM" sz="2500" dirty="0" smtClean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Sylfae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399600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ylfaen" pitchFamily="18" charset="0"/>
              </a:rPr>
              <a:t>Մեկ  անհայտով  գծային  հավասարումների  լուծումը</a:t>
            </a:r>
            <a:endParaRPr lang="hy-AM" sz="2500" dirty="0" smtClean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Sylfae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11528" y="5508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ylfaen" pitchFamily="18" charset="0"/>
              </a:rPr>
              <a:t>Խնդիրների  լուծում  գծային  հավասարումների օգնությամբ</a:t>
            </a:r>
            <a:endParaRPr lang="hy-AM" sz="2400" dirty="0" smtClean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Sylfae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389668" y="968868"/>
            <a:ext cx="6220932" cy="1382466"/>
            <a:chOff x="2389668" y="926147"/>
            <a:chExt cx="6220932" cy="1382466"/>
          </a:xfrm>
        </p:grpSpPr>
        <p:grpSp>
          <p:nvGrpSpPr>
            <p:cNvPr id="31" name="Group 30"/>
            <p:cNvGrpSpPr/>
            <p:nvPr/>
          </p:nvGrpSpPr>
          <p:grpSpPr>
            <a:xfrm>
              <a:off x="2389668" y="926147"/>
              <a:ext cx="6220932" cy="1382466"/>
              <a:chOff x="2389668" y="926147"/>
              <a:chExt cx="6220932" cy="1382466"/>
            </a:xfrm>
          </p:grpSpPr>
          <p:pic>
            <p:nvPicPr>
              <p:cNvPr id="11" name="Picture 10" descr="C:\Users\мм\Desktop\Buttons\29234359-set-of-two-lll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3000"/>
              </a:blip>
              <a:srcRect l="31688" t="2778" r="5000" b="59724"/>
              <a:stretch>
                <a:fillRect/>
              </a:stretch>
            </p:blipFill>
            <p:spPr bwMode="auto">
              <a:xfrm>
                <a:off x="4038600" y="990600"/>
                <a:ext cx="4572000" cy="1143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2" descr="C:\Users\naira\Desktop\Erkr-ampop\0_a5837_96205255_XL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-5000"/>
              </a:blip>
              <a:srcRect t="50630" r="51301"/>
              <a:stretch>
                <a:fillRect/>
              </a:stretch>
            </p:blipFill>
            <p:spPr bwMode="auto">
              <a:xfrm rot="21180000">
                <a:off x="2389668" y="926147"/>
                <a:ext cx="1800000" cy="1382466"/>
              </a:xfrm>
              <a:prstGeom prst="rect">
                <a:avLst/>
              </a:prstGeom>
              <a:noFill/>
              <a:effectLst>
                <a:outerShdw blurRad="76200" dist="177800" dir="24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6" name="TextBox 25"/>
            <p:cNvSpPr txBox="1"/>
            <p:nvPr/>
          </p:nvSpPr>
          <p:spPr>
            <a:xfrm rot="21300000">
              <a:off x="2609161" y="1343863"/>
              <a:ext cx="1143000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hy-AM" sz="3600" b="1" dirty="0" smtClean="0">
                  <a:ln w="0">
                    <a:noFill/>
                  </a:ln>
                  <a:solidFill>
                    <a:srgbClr val="FF2D82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§</a:t>
              </a:r>
              <a:r>
                <a:rPr lang="ru-RU" sz="3600" b="1" dirty="0" smtClean="0">
                  <a:ln w="0">
                    <a:noFill/>
                  </a:ln>
                  <a:solidFill>
                    <a:srgbClr val="FF2D82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4.1</a:t>
              </a:r>
              <a:r>
                <a:rPr lang="ru-RU" sz="4000" b="1" dirty="0" smtClean="0">
                  <a:ln w="0">
                    <a:noFill/>
                  </a:ln>
                  <a:solidFill>
                    <a:srgbClr val="FF2D82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ylfaen" pitchFamily="18" charset="0"/>
                  <a:cs typeface="Arial"/>
                </a:rPr>
                <a:t> </a:t>
              </a:r>
              <a:endParaRPr lang="hy-AM" sz="4000" b="1" dirty="0" smtClean="0">
                <a:ln w="0">
                  <a:noFill/>
                </a:ln>
                <a:solidFill>
                  <a:srgbClr val="FF2D8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191000" y="1152000"/>
            <a:ext cx="449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ylfaen" pitchFamily="18" charset="0"/>
              </a:rPr>
              <a:t>Առաջին  աստիճանի  մեկ  անհայտով  հավասարումներ </a:t>
            </a:r>
            <a:endParaRPr lang="hy-AM" sz="2500" dirty="0" smtClean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1" y="0"/>
            <a:ext cx="3124201" cy="6858000"/>
            <a:chOff x="-1" y="-76200"/>
            <a:chExt cx="3124201" cy="6858000"/>
          </a:xfrm>
        </p:grpSpPr>
        <p:pic>
          <p:nvPicPr>
            <p:cNvPr id="2" name="Picture 4" descr="C:\Users\naira\Desktop\My documents\Marine-forum\9058156-abstract-retro-background-with-colorful-rainbow-numbers-1.jpg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20000"/>
            </a:blip>
            <a:srcRect l="68344" r="17540"/>
            <a:stretch>
              <a:fillRect/>
            </a:stretch>
          </p:blipFill>
          <p:spPr bwMode="auto">
            <a:xfrm>
              <a:off x="-1" y="-76200"/>
              <a:ext cx="990601" cy="6858000"/>
            </a:xfrm>
            <a:prstGeom prst="rect">
              <a:avLst/>
            </a:prstGeom>
            <a:noFill/>
          </p:spPr>
        </p:pic>
        <p:pic>
          <p:nvPicPr>
            <p:cNvPr id="37" name="Picture 4" descr="C:\Users\naira\Desktop\My documents\Marine-forum\9058156-abstract-retro-background-with-colorful-rainbow-numbers-1.jpg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20000"/>
            </a:blip>
            <a:srcRect l="59437" t="94445"/>
            <a:stretch>
              <a:fillRect/>
            </a:stretch>
          </p:blipFill>
          <p:spPr bwMode="auto">
            <a:xfrm>
              <a:off x="609600" y="6400800"/>
              <a:ext cx="2514600" cy="381000"/>
            </a:xfrm>
            <a:prstGeom prst="rect">
              <a:avLst/>
            </a:prstGeom>
            <a:noFill/>
          </p:spPr>
        </p:pic>
      </p:grpSp>
      <p:sp>
        <p:nvSpPr>
          <p:cNvPr id="3" name="Rounded Rectangle 2"/>
          <p:cNvSpPr>
            <a:spLocks/>
          </p:cNvSpPr>
          <p:nvPr/>
        </p:nvSpPr>
        <p:spPr>
          <a:xfrm>
            <a:off x="288000" y="108000"/>
            <a:ext cx="8763000" cy="6521400"/>
          </a:xfrm>
          <a:prstGeom prst="roundRect">
            <a:avLst>
              <a:gd name="adj" fmla="val 1186"/>
            </a:avLst>
          </a:prstGeom>
          <a:solidFill>
            <a:schemeClr val="bg1"/>
          </a:solidFill>
          <a:ln w="44450">
            <a:solidFill>
              <a:srgbClr val="FF6600"/>
            </a:solidFill>
          </a:ln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>
              <a:solidFill>
                <a:srgbClr val="DBD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3429000"/>
            <a:ext cx="38100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n w="0">
                  <a:noFill/>
                </a:ln>
                <a:latin typeface="Sylfaen" pitchFamily="18" charset="0"/>
              </a:rPr>
              <a:t>ա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  <a:cs typeface="Arial"/>
              </a:rPr>
              <a:t>) </a:t>
            </a:r>
            <a:r>
              <a:rPr lang="ru-RU" sz="30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3x – 2  = – 5 + 2x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3429000"/>
            <a:ext cx="3581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noFill/>
                </a:ln>
                <a:latin typeface="Sylfaen" pitchFamily="18" charset="0"/>
                <a:cs typeface="Arial"/>
              </a:rPr>
              <a:t>ա) 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4x – 1 = – 7 + 3x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082225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00D200"/>
                  </a:solidFill>
                </a:uFill>
              </a:rPr>
              <a:t>   </a:t>
            </a:r>
            <a:r>
              <a:rPr lang="en-CA" sz="28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1-ին  և  3-րդ</a:t>
            </a:r>
          </a:p>
          <a:p>
            <a:pPr algn="ctr"/>
            <a:r>
              <a:rPr lang="en-CA" sz="2800" b="1" u="sng" dirty="0" err="1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խմբեր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r>
              <a:rPr lang="en-CA" sz="32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endParaRPr lang="en-CA" sz="2800" b="1" dirty="0">
              <a:ln w="0">
                <a:solidFill>
                  <a:srgbClr val="7A3100"/>
                </a:solidFill>
              </a:ln>
              <a:solidFill>
                <a:srgbClr val="FF66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20574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00D200"/>
                  </a:solidFill>
                </a:uFill>
              </a:rPr>
              <a:t>   </a:t>
            </a:r>
            <a:r>
              <a:rPr lang="en-CA" sz="28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2-րդ  և  4-րդ</a:t>
            </a:r>
          </a:p>
          <a:p>
            <a:pPr algn="ctr"/>
            <a:r>
              <a:rPr lang="en-CA" sz="2800" b="1" u="sng" dirty="0" err="1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խմբեր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73E600"/>
                </a:solidFill>
              </a:uFill>
              <a:latin typeface="Sylfaen" pitchFamily="18" charset="0"/>
            </a:endParaRPr>
          </a:p>
        </p:txBody>
      </p:sp>
      <p:sp>
        <p:nvSpPr>
          <p:cNvPr id="31" name="TextBox 30">
            <a:hlinkClick r:id="rId3" action="ppaction://hlinksldjump"/>
          </p:cNvPr>
          <p:cNvSpPr txBox="1"/>
          <p:nvPr/>
        </p:nvSpPr>
        <p:spPr>
          <a:xfrm>
            <a:off x="5105400" y="5181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F23A00"/>
                  </a:solidFill>
                </a:uFill>
              </a:rPr>
              <a:t>   </a:t>
            </a:r>
            <a:r>
              <a:rPr lang="en-CA" sz="2800" b="1" u="dbl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F23A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F23A00"/>
                </a:solidFill>
              </a:uFill>
              <a:latin typeface="Sylfaen" pitchFamily="18" charset="0"/>
            </a:endParaRPr>
          </a:p>
        </p:txBody>
      </p:sp>
      <p:sp>
        <p:nvSpPr>
          <p:cNvPr id="32" name="TextBox 31">
            <a:hlinkClick r:id="rId4" action="ppaction://hlinksldjump"/>
          </p:cNvPr>
          <p:cNvSpPr txBox="1"/>
          <p:nvPr/>
        </p:nvSpPr>
        <p:spPr>
          <a:xfrm>
            <a:off x="609600" y="5181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F23A00"/>
                  </a:solidFill>
                </a:uFill>
              </a:rPr>
              <a:t>   </a:t>
            </a:r>
            <a:r>
              <a:rPr lang="en-CA" sz="2800" b="1" u="dbl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F23A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F23A00"/>
                </a:solidFill>
              </a:uFill>
              <a:latin typeface="Sylfae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6260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err="1" smtClean="0">
                <a:latin typeface="Sylfaen" pitchFamily="18" charset="0"/>
              </a:rPr>
              <a:t>Դեպի</a:t>
            </a:r>
            <a:r>
              <a:rPr lang="en-CA" i="1" dirty="0" smtClean="0">
                <a:latin typeface="Sylfaen" pitchFamily="18" charset="0"/>
              </a:rPr>
              <a:t>  </a:t>
            </a:r>
            <a:r>
              <a:rPr lang="en-CA" b="1" i="1" dirty="0" smtClean="0">
                <a:latin typeface="Sylfaen" pitchFamily="18" charset="0"/>
              </a:rPr>
              <a:t>2-րդ</a:t>
            </a:r>
            <a:r>
              <a:rPr lang="en-CA" i="1" dirty="0" smtClean="0">
                <a:latin typeface="Sylfaen" pitchFamily="18" charset="0"/>
              </a:rPr>
              <a:t>  </a:t>
            </a:r>
            <a:r>
              <a:rPr lang="en-CA" i="1" dirty="0" err="1" smtClean="0">
                <a:latin typeface="Sylfaen" pitchFamily="18" charset="0"/>
              </a:rPr>
              <a:t>առաջադրանք</a:t>
            </a:r>
            <a:endParaRPr lang="en-CA" i="1" dirty="0">
              <a:latin typeface="Sylfaen" pitchFamily="18" charset="0"/>
            </a:endParaRPr>
          </a:p>
        </p:txBody>
      </p:sp>
      <p:sp>
        <p:nvSpPr>
          <p:cNvPr id="3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10800000" flipH="1" flipV="1">
            <a:off x="8102600" y="6172200"/>
            <a:ext cx="812800" cy="609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outerShdw blurRad="76200" dist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2895600" y="152400"/>
            <a:ext cx="6072237" cy="1760201"/>
            <a:chOff x="2209800" y="108000"/>
            <a:chExt cx="6672788" cy="1934287"/>
          </a:xfrm>
        </p:grpSpPr>
        <p:grpSp>
          <p:nvGrpSpPr>
            <p:cNvPr id="40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42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44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44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Picture 45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46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3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41" name="TextBox 40"/>
            <p:cNvSpPr txBox="1"/>
            <p:nvPr/>
          </p:nvSpPr>
          <p:spPr>
            <a:xfrm rot="21122709">
              <a:off x="7150078" y="526773"/>
              <a:ext cx="1600200" cy="1319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72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en-CA" sz="6000" b="1" dirty="0" smtClean="0">
                  <a:ln w="0">
                    <a:solidFill>
                      <a:srgbClr val="CC66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1</a:t>
              </a:r>
              <a:endParaRPr lang="en-CA" sz="7200" b="1" dirty="0">
                <a:ln w="0">
                  <a:solidFill>
                    <a:srgbClr val="CC66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200400" y="508337"/>
            <a:ext cx="4343400" cy="101566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Գտնել</a:t>
            </a:r>
            <a:r>
              <a:rPr lang="en-C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</a:t>
            </a:r>
            <a:r>
              <a:rPr lang="en-CA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հավասարման</a:t>
            </a:r>
            <a:r>
              <a:rPr lang="en-C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  </a:t>
            </a:r>
          </a:p>
          <a:p>
            <a:r>
              <a:rPr lang="en-CA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արմատը</a:t>
            </a:r>
            <a:r>
              <a:rPr lang="en-C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:</a:t>
            </a:r>
          </a:p>
        </p:txBody>
      </p:sp>
      <p:pic>
        <p:nvPicPr>
          <p:cNvPr id="34" name="Picture 1" descr="C:\Users\мм\Desktop\Buttons\11118822-set-of-colorful-pointers-in-the-shape-of-the-hand-կանաչ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980000">
            <a:off x="2743201" y="5511163"/>
            <a:ext cx="457199" cy="545323"/>
          </a:xfrm>
          <a:prstGeom prst="rect">
            <a:avLst/>
          </a:prstGeom>
          <a:noFill/>
        </p:spPr>
      </p:pic>
      <p:pic>
        <p:nvPicPr>
          <p:cNvPr id="35" name="Picture 1" descr="C:\Users\мм\Desktop\Buttons\11118822-set-of-colorful-pointers-in-the-shape-of-the-hand-կանաչ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980000">
            <a:off x="7239000" y="5511163"/>
            <a:ext cx="457200" cy="545325"/>
          </a:xfrm>
          <a:prstGeom prst="rect">
            <a:avLst/>
          </a:prstGeom>
          <a:noFill/>
        </p:spPr>
      </p:pic>
      <p:grpSp>
        <p:nvGrpSpPr>
          <p:cNvPr id="63" name="Group 62"/>
          <p:cNvGrpSpPr/>
          <p:nvPr/>
        </p:nvGrpSpPr>
        <p:grpSpPr>
          <a:xfrm>
            <a:off x="533400" y="4114800"/>
            <a:ext cx="3505200" cy="955596"/>
            <a:chOff x="457200" y="4114800"/>
            <a:chExt cx="3505200" cy="955596"/>
          </a:xfrm>
        </p:grpSpPr>
        <p:sp>
          <p:nvSpPr>
            <p:cNvPr id="24" name="TextBox 23"/>
            <p:cNvSpPr txBox="1"/>
            <p:nvPr/>
          </p:nvSpPr>
          <p:spPr>
            <a:xfrm>
              <a:off x="457200" y="4191000"/>
              <a:ext cx="6096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n w="0">
                    <a:noFill/>
                  </a:ln>
                  <a:latin typeface="Sylfaen" pitchFamily="18" charset="0"/>
                </a:rPr>
                <a:t>բ</a:t>
              </a:r>
              <a:r>
                <a:rPr lang="en-CA" sz="3000" b="1" dirty="0" smtClean="0">
                  <a:ln w="0">
                    <a:noFill/>
                  </a:ln>
                  <a:latin typeface="Sylfaen" pitchFamily="18" charset="0"/>
                  <a:cs typeface="Arial"/>
                </a:rPr>
                <a:t>)</a:t>
              </a:r>
              <a:endParaRPr lang="en-CA" sz="3000" b="1" dirty="0" smtClean="0">
                <a:ln w="0">
                  <a:noFill/>
                </a:ln>
                <a:latin typeface="Sylfaen" pitchFamily="18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008600" y="4114800"/>
              <a:ext cx="2953800" cy="955596"/>
              <a:chOff x="2304000" y="4475202"/>
              <a:chExt cx="2953800" cy="955596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2304000" y="4475202"/>
                <a:ext cx="990600" cy="955596"/>
                <a:chOff x="2304000" y="4475202"/>
                <a:chExt cx="990600" cy="955596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2304000" y="4475202"/>
                  <a:ext cx="990600" cy="553998"/>
                  <a:chOff x="2304000" y="4475202"/>
                  <a:chExt cx="990600" cy="553998"/>
                </a:xfrm>
              </p:grpSpPr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304000" y="4475202"/>
                    <a:ext cx="990600" cy="5539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x – 1   </a:t>
                    </a:r>
                  </a:p>
                </p:txBody>
              </p: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2362200" y="4953000"/>
                    <a:ext cx="8382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TextBox 52"/>
                <p:cNvSpPr txBox="1"/>
                <p:nvPr/>
              </p:nvSpPr>
              <p:spPr>
                <a:xfrm>
                  <a:off x="2590800" y="4876800"/>
                  <a:ext cx="381000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000" b="1" dirty="0" smtClean="0">
                      <a:ln w="0">
                        <a:noFill/>
                      </a:ln>
                      <a:latin typeface="Sylfaen" pitchFamily="18" charset="0"/>
                    </a:rPr>
                    <a:t>2   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581400" y="4475202"/>
                <a:ext cx="685800" cy="955596"/>
                <a:chOff x="2304000" y="4475202"/>
                <a:chExt cx="685800" cy="955596"/>
              </a:xfrm>
            </p:grpSpPr>
            <p:grpSp>
              <p:nvGrpSpPr>
                <p:cNvPr id="56" name="Group 51"/>
                <p:cNvGrpSpPr/>
                <p:nvPr/>
              </p:nvGrpSpPr>
              <p:grpSpPr>
                <a:xfrm>
                  <a:off x="2304000" y="4475202"/>
                  <a:ext cx="685800" cy="553998"/>
                  <a:chOff x="2304000" y="4475202"/>
                  <a:chExt cx="685800" cy="553998"/>
                </a:xfrm>
              </p:grpSpPr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2304000" y="4475202"/>
                    <a:ext cx="685800" cy="5539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2x    </a:t>
                    </a:r>
                  </a:p>
                </p:txBody>
              </p: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362200" y="4953000"/>
                    <a:ext cx="4752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2456400" y="4876800"/>
                  <a:ext cx="381000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000" b="1" dirty="0" smtClean="0">
                      <a:ln w="0">
                        <a:noFill/>
                      </a:ln>
                      <a:latin typeface="Sylfaen" pitchFamily="18" charset="0"/>
                    </a:rPr>
                    <a:t>3   </a:t>
                  </a: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3124200" y="4648200"/>
                <a:ext cx="2133600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3000" b="1" dirty="0" smtClean="0">
                    <a:ln w="0">
                      <a:noFill/>
                    </a:ln>
                    <a:latin typeface="Sylfaen" pitchFamily="18" charset="0"/>
                  </a:rPr>
                  <a:t> –        </a:t>
                </a:r>
                <a:r>
                  <a:rPr lang="ru-RU" sz="3000" b="1" dirty="0" smtClean="0">
                    <a:ln w="0">
                      <a:noFill/>
                    </a:ln>
                    <a:latin typeface="Sylfaen" pitchFamily="18" charset="0"/>
                  </a:rPr>
                  <a:t>=</a:t>
                </a:r>
                <a:r>
                  <a:rPr lang="en-CA" sz="3000" b="1" dirty="0" smtClean="0">
                    <a:ln w="0">
                      <a:noFill/>
                    </a:ln>
                    <a:latin typeface="Sylfaen" pitchFamily="18" charset="0"/>
                  </a:rPr>
                  <a:t> –</a:t>
                </a:r>
                <a:r>
                  <a:rPr lang="ru-RU" sz="3000" b="1" dirty="0" smtClean="0">
                    <a:ln w="0">
                      <a:noFill/>
                    </a:ln>
                    <a:latin typeface="Sylfaen" pitchFamily="18" charset="0"/>
                  </a:rPr>
                  <a:t> 2  </a:t>
                </a:r>
                <a:r>
                  <a:rPr lang="en-CA" sz="3000" b="1" dirty="0" smtClean="0">
                    <a:ln w="0">
                      <a:noFill/>
                    </a:ln>
                    <a:latin typeface="Sylfaen" pitchFamily="18" charset="0"/>
                  </a:rPr>
                  <a:t>    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105400" y="4114800"/>
            <a:ext cx="3505200" cy="955596"/>
            <a:chOff x="457200" y="4114800"/>
            <a:chExt cx="3505200" cy="955596"/>
          </a:xfrm>
        </p:grpSpPr>
        <p:sp>
          <p:nvSpPr>
            <p:cNvPr id="65" name="TextBox 64"/>
            <p:cNvSpPr txBox="1"/>
            <p:nvPr/>
          </p:nvSpPr>
          <p:spPr>
            <a:xfrm>
              <a:off x="457200" y="4191000"/>
              <a:ext cx="6096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n w="0">
                    <a:noFill/>
                  </a:ln>
                  <a:latin typeface="Sylfaen" pitchFamily="18" charset="0"/>
                </a:rPr>
                <a:t>բ</a:t>
              </a:r>
              <a:r>
                <a:rPr lang="en-CA" sz="3000" b="1" dirty="0" smtClean="0">
                  <a:ln w="0">
                    <a:noFill/>
                  </a:ln>
                  <a:latin typeface="Sylfaen" pitchFamily="18" charset="0"/>
                  <a:cs typeface="Arial"/>
                </a:rPr>
                <a:t>)</a:t>
              </a:r>
              <a:endParaRPr lang="en-CA" sz="3000" b="1" dirty="0" smtClean="0">
                <a:ln w="0">
                  <a:noFill/>
                </a:ln>
                <a:latin typeface="Sylfaen" pitchFamily="18" charset="0"/>
              </a:endParaRPr>
            </a:p>
          </p:txBody>
        </p:sp>
        <p:grpSp>
          <p:nvGrpSpPr>
            <p:cNvPr id="66" name="Group 61"/>
            <p:cNvGrpSpPr/>
            <p:nvPr/>
          </p:nvGrpSpPr>
          <p:grpSpPr>
            <a:xfrm>
              <a:off x="1008600" y="4114800"/>
              <a:ext cx="2953800" cy="955596"/>
              <a:chOff x="2304000" y="4475202"/>
              <a:chExt cx="2953800" cy="955596"/>
            </a:xfrm>
          </p:grpSpPr>
          <p:grpSp>
            <p:nvGrpSpPr>
              <p:cNvPr id="67" name="Group 53"/>
              <p:cNvGrpSpPr/>
              <p:nvPr/>
            </p:nvGrpSpPr>
            <p:grpSpPr>
              <a:xfrm>
                <a:off x="2304000" y="4475202"/>
                <a:ext cx="990600" cy="955596"/>
                <a:chOff x="2304000" y="4475202"/>
                <a:chExt cx="990600" cy="955596"/>
              </a:xfrm>
            </p:grpSpPr>
            <p:grpSp>
              <p:nvGrpSpPr>
                <p:cNvPr id="74" name="Group 51"/>
                <p:cNvGrpSpPr/>
                <p:nvPr/>
              </p:nvGrpSpPr>
              <p:grpSpPr>
                <a:xfrm>
                  <a:off x="2304000" y="4475202"/>
                  <a:ext cx="990600" cy="553998"/>
                  <a:chOff x="2304000" y="4475202"/>
                  <a:chExt cx="990600" cy="553998"/>
                </a:xfrm>
              </p:grpSpPr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2304000" y="4475202"/>
                    <a:ext cx="990600" cy="5539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x </a:t>
                    </a:r>
                    <a:r>
                      <a:rPr lang="ru-RU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+</a:t>
                    </a:r>
                    <a:r>
                      <a:rPr lang="en-CA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 </a:t>
                    </a:r>
                    <a:r>
                      <a:rPr lang="ru-RU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1</a:t>
                    </a:r>
                    <a:r>
                      <a:rPr lang="en-CA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   </a:t>
                    </a:r>
                  </a:p>
                </p:txBody>
              </p: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2362200" y="4953000"/>
                    <a:ext cx="8382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2590800" y="4876800"/>
                  <a:ext cx="381000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000" b="1" dirty="0" smtClean="0">
                      <a:ln w="0">
                        <a:noFill/>
                      </a:ln>
                      <a:latin typeface="Sylfaen" pitchFamily="18" charset="0"/>
                    </a:rPr>
                    <a:t>3</a:t>
                  </a:r>
                  <a:r>
                    <a:rPr lang="en-CA" sz="3000" b="1" dirty="0" smtClean="0">
                      <a:ln w="0">
                        <a:noFill/>
                      </a:ln>
                      <a:latin typeface="Sylfaen" pitchFamily="18" charset="0"/>
                    </a:rPr>
                    <a:t>   </a:t>
                  </a:r>
                </a:p>
              </p:txBody>
            </p:sp>
          </p:grpSp>
          <p:grpSp>
            <p:nvGrpSpPr>
              <p:cNvPr id="68" name="Group 54"/>
              <p:cNvGrpSpPr/>
              <p:nvPr/>
            </p:nvGrpSpPr>
            <p:grpSpPr>
              <a:xfrm>
                <a:off x="3581400" y="4475202"/>
                <a:ext cx="685800" cy="955596"/>
                <a:chOff x="2304000" y="4475202"/>
                <a:chExt cx="685800" cy="955596"/>
              </a:xfrm>
            </p:grpSpPr>
            <p:grpSp>
              <p:nvGrpSpPr>
                <p:cNvPr id="70" name="Group 51"/>
                <p:cNvGrpSpPr/>
                <p:nvPr/>
              </p:nvGrpSpPr>
              <p:grpSpPr>
                <a:xfrm>
                  <a:off x="2304000" y="4475202"/>
                  <a:ext cx="685800" cy="553998"/>
                  <a:chOff x="2304000" y="4475202"/>
                  <a:chExt cx="685800" cy="553998"/>
                </a:xfrm>
              </p:grpSpPr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304000" y="4475202"/>
                    <a:ext cx="685800" cy="5539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2x    </a:t>
                    </a:r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2362200" y="4953000"/>
                    <a:ext cx="4752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TextBox 70"/>
                <p:cNvSpPr txBox="1"/>
                <p:nvPr/>
              </p:nvSpPr>
              <p:spPr>
                <a:xfrm>
                  <a:off x="2456400" y="4876800"/>
                  <a:ext cx="381000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000" b="1" dirty="0" smtClean="0">
                      <a:ln w="0">
                        <a:noFill/>
                      </a:ln>
                      <a:latin typeface="Sylfaen" pitchFamily="18" charset="0"/>
                    </a:rPr>
                    <a:t>5</a:t>
                  </a:r>
                  <a:r>
                    <a:rPr lang="en-CA" sz="3000" b="1" dirty="0" smtClean="0">
                      <a:ln w="0">
                        <a:noFill/>
                      </a:ln>
                      <a:latin typeface="Sylfaen" pitchFamily="18" charset="0"/>
                    </a:rPr>
                    <a:t>   </a:t>
                  </a:r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3124200" y="4648200"/>
                <a:ext cx="2133600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3000" b="1" dirty="0" smtClean="0">
                    <a:ln w="0">
                      <a:noFill/>
                    </a:ln>
                    <a:latin typeface="Sylfaen" pitchFamily="18" charset="0"/>
                  </a:rPr>
                  <a:t> –        </a:t>
                </a:r>
                <a:r>
                  <a:rPr lang="ru-RU" sz="3000" b="1" dirty="0" smtClean="0">
                    <a:ln w="0">
                      <a:noFill/>
                    </a:ln>
                    <a:latin typeface="Sylfaen" pitchFamily="18" charset="0"/>
                  </a:rPr>
                  <a:t>=</a:t>
                </a:r>
                <a:r>
                  <a:rPr lang="en-CA" sz="3000" b="1" dirty="0" smtClean="0">
                    <a:ln w="0">
                      <a:noFill/>
                    </a:ln>
                    <a:latin typeface="Sylfaen" pitchFamily="18" charset="0"/>
                  </a:rPr>
                  <a:t> –</a:t>
                </a:r>
                <a:r>
                  <a:rPr lang="ru-RU" sz="3000" b="1" dirty="0" smtClean="0">
                    <a:ln w="0">
                      <a:noFill/>
                    </a:ln>
                    <a:latin typeface="Sylfaen" pitchFamily="18" charset="0"/>
                  </a:rPr>
                  <a:t> 1  </a:t>
                </a:r>
                <a:r>
                  <a:rPr lang="en-CA" sz="3000" b="1" dirty="0" smtClean="0">
                    <a:ln w="0">
                      <a:noFill/>
                    </a:ln>
                    <a:latin typeface="Sylfaen" pitchFamily="18" charset="0"/>
                  </a:rPr>
                  <a:t>    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0" grpId="0"/>
      <p:bldP spid="31" grpId="0"/>
      <p:bldP spid="32" grpId="0"/>
      <p:bldP spid="19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/>
          <p:cNvGrpSpPr/>
          <p:nvPr/>
        </p:nvGrpSpPr>
        <p:grpSpPr>
          <a:xfrm>
            <a:off x="-1" y="0"/>
            <a:ext cx="3124201" cy="6858000"/>
            <a:chOff x="-1" y="-76200"/>
            <a:chExt cx="3124201" cy="6858000"/>
          </a:xfrm>
        </p:grpSpPr>
        <p:pic>
          <p:nvPicPr>
            <p:cNvPr id="2" name="Picture 4" descr="C:\Users\naira\Desktop\My documents\Marine-forum\9058156-abstract-retro-background-with-colorful-rainbow-numbers-1.jpg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20000"/>
            </a:blip>
            <a:srcRect l="68344" r="17540"/>
            <a:stretch>
              <a:fillRect/>
            </a:stretch>
          </p:blipFill>
          <p:spPr bwMode="auto">
            <a:xfrm>
              <a:off x="-1" y="-76200"/>
              <a:ext cx="990601" cy="6858000"/>
            </a:xfrm>
            <a:prstGeom prst="rect">
              <a:avLst/>
            </a:prstGeom>
            <a:noFill/>
          </p:spPr>
        </p:pic>
        <p:pic>
          <p:nvPicPr>
            <p:cNvPr id="37" name="Picture 4" descr="C:\Users\naira\Desktop\My documents\Marine-forum\9058156-abstract-retro-background-with-colorful-rainbow-numbers-1.jpg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20000"/>
            </a:blip>
            <a:srcRect l="59437" t="94445"/>
            <a:stretch>
              <a:fillRect/>
            </a:stretch>
          </p:blipFill>
          <p:spPr bwMode="auto">
            <a:xfrm>
              <a:off x="609600" y="6400800"/>
              <a:ext cx="2514600" cy="381000"/>
            </a:xfrm>
            <a:prstGeom prst="rect">
              <a:avLst/>
            </a:prstGeom>
            <a:noFill/>
          </p:spPr>
        </p:pic>
      </p:grpSp>
      <p:sp>
        <p:nvSpPr>
          <p:cNvPr id="3" name="Rounded Rectangle 2"/>
          <p:cNvSpPr>
            <a:spLocks/>
          </p:cNvSpPr>
          <p:nvPr/>
        </p:nvSpPr>
        <p:spPr>
          <a:xfrm>
            <a:off x="288000" y="108000"/>
            <a:ext cx="8763000" cy="6521400"/>
          </a:xfrm>
          <a:prstGeom prst="roundRect">
            <a:avLst>
              <a:gd name="adj" fmla="val 1186"/>
            </a:avLst>
          </a:prstGeom>
          <a:solidFill>
            <a:schemeClr val="bg1"/>
          </a:solidFill>
          <a:ln w="44450">
            <a:solidFill>
              <a:srgbClr val="FF6600"/>
            </a:solidFill>
          </a:ln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>
              <a:solidFill>
                <a:srgbClr val="DBD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819400"/>
            <a:ext cx="38100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n w="0">
                  <a:noFill/>
                </a:ln>
                <a:latin typeface="Sylfaen" pitchFamily="18" charset="0"/>
              </a:rPr>
              <a:t>ա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  <a:cs typeface="Arial"/>
              </a:rPr>
              <a:t>) </a:t>
            </a:r>
            <a:r>
              <a:rPr lang="ru-RU" sz="30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3x – 2  = – 5 + 2x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1905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1-ին  և  3-րդ  </a:t>
            </a:r>
            <a:r>
              <a:rPr lang="en-CA" sz="3200" b="1" u="sng" dirty="0" err="1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խմբեր</a:t>
            </a:r>
            <a:r>
              <a:rPr lang="en-CA" sz="36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r>
              <a:rPr lang="en-CA" sz="36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endParaRPr lang="en-CA" sz="3200" b="1" dirty="0">
              <a:ln w="0">
                <a:solidFill>
                  <a:srgbClr val="7A3100"/>
                </a:solidFill>
              </a:ln>
              <a:solidFill>
                <a:srgbClr val="FF66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3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38"/>
          <p:cNvGrpSpPr>
            <a:grpSpLocks noChangeAspect="1"/>
          </p:cNvGrpSpPr>
          <p:nvPr/>
        </p:nvGrpSpPr>
        <p:grpSpPr>
          <a:xfrm>
            <a:off x="2895600" y="152400"/>
            <a:ext cx="6072237" cy="1760201"/>
            <a:chOff x="2209800" y="108000"/>
            <a:chExt cx="6672788" cy="1934287"/>
          </a:xfrm>
        </p:grpSpPr>
        <p:grpSp>
          <p:nvGrpSpPr>
            <p:cNvPr id="6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7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44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44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Picture 45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46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3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41" name="TextBox 40"/>
            <p:cNvSpPr txBox="1"/>
            <p:nvPr/>
          </p:nvSpPr>
          <p:spPr>
            <a:xfrm rot="21122709">
              <a:off x="7150078" y="526773"/>
              <a:ext cx="1600200" cy="1319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72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en-CA" sz="6000" b="1" dirty="0" smtClean="0">
                  <a:ln w="0">
                    <a:solidFill>
                      <a:srgbClr val="CC66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1</a:t>
              </a:r>
              <a:endParaRPr lang="en-CA" sz="7200" b="1" dirty="0">
                <a:ln w="0">
                  <a:solidFill>
                    <a:srgbClr val="CC66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200400" y="508337"/>
            <a:ext cx="4343400" cy="101566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Գտնել</a:t>
            </a:r>
            <a:r>
              <a:rPr lang="en-C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</a:t>
            </a:r>
            <a:r>
              <a:rPr lang="en-CA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հավասարման</a:t>
            </a:r>
            <a:r>
              <a:rPr lang="en-C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  </a:t>
            </a:r>
          </a:p>
          <a:p>
            <a:r>
              <a:rPr lang="en-CA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արմատը</a:t>
            </a:r>
            <a:r>
              <a:rPr lang="en-C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:</a:t>
            </a:r>
          </a:p>
        </p:txBody>
      </p:sp>
      <p:grpSp>
        <p:nvGrpSpPr>
          <p:cNvPr id="8" name="Group 62"/>
          <p:cNvGrpSpPr/>
          <p:nvPr/>
        </p:nvGrpSpPr>
        <p:grpSpPr>
          <a:xfrm>
            <a:off x="4800600" y="2667000"/>
            <a:ext cx="3505200" cy="955596"/>
            <a:chOff x="457200" y="4114800"/>
            <a:chExt cx="3505200" cy="955596"/>
          </a:xfrm>
        </p:grpSpPr>
        <p:sp>
          <p:nvSpPr>
            <p:cNvPr id="24" name="TextBox 23"/>
            <p:cNvSpPr txBox="1"/>
            <p:nvPr/>
          </p:nvSpPr>
          <p:spPr>
            <a:xfrm>
              <a:off x="457200" y="4191000"/>
              <a:ext cx="6096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n w="0">
                    <a:noFill/>
                  </a:ln>
                  <a:latin typeface="Sylfaen" pitchFamily="18" charset="0"/>
                </a:rPr>
                <a:t>բ</a:t>
              </a:r>
              <a:r>
                <a:rPr lang="en-CA" sz="3000" b="1" dirty="0" smtClean="0">
                  <a:ln w="0">
                    <a:noFill/>
                  </a:ln>
                  <a:latin typeface="Sylfaen" pitchFamily="18" charset="0"/>
                  <a:cs typeface="Arial"/>
                </a:rPr>
                <a:t>)</a:t>
              </a:r>
              <a:endParaRPr lang="en-CA" sz="3000" b="1" dirty="0" smtClean="0">
                <a:ln w="0">
                  <a:noFill/>
                </a:ln>
                <a:latin typeface="Sylfaen" pitchFamily="18" charset="0"/>
              </a:endParaRPr>
            </a:p>
          </p:txBody>
        </p:sp>
        <p:grpSp>
          <p:nvGrpSpPr>
            <p:cNvPr id="9" name="Group 61"/>
            <p:cNvGrpSpPr/>
            <p:nvPr/>
          </p:nvGrpSpPr>
          <p:grpSpPr>
            <a:xfrm>
              <a:off x="1008600" y="4114800"/>
              <a:ext cx="2953800" cy="955596"/>
              <a:chOff x="2304000" y="4475202"/>
              <a:chExt cx="2953800" cy="955596"/>
            </a:xfrm>
          </p:grpSpPr>
          <p:grpSp>
            <p:nvGrpSpPr>
              <p:cNvPr id="10" name="Group 53"/>
              <p:cNvGrpSpPr/>
              <p:nvPr/>
            </p:nvGrpSpPr>
            <p:grpSpPr>
              <a:xfrm>
                <a:off x="2304000" y="4475202"/>
                <a:ext cx="990600" cy="955596"/>
                <a:chOff x="2304000" y="4475202"/>
                <a:chExt cx="990600" cy="955596"/>
              </a:xfrm>
            </p:grpSpPr>
            <p:grpSp>
              <p:nvGrpSpPr>
                <p:cNvPr id="11" name="Group 51"/>
                <p:cNvGrpSpPr/>
                <p:nvPr/>
              </p:nvGrpSpPr>
              <p:grpSpPr>
                <a:xfrm>
                  <a:off x="2304000" y="4475202"/>
                  <a:ext cx="990600" cy="553998"/>
                  <a:chOff x="2304000" y="4475202"/>
                  <a:chExt cx="990600" cy="553998"/>
                </a:xfrm>
              </p:grpSpPr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304000" y="4475202"/>
                    <a:ext cx="990600" cy="5539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x – 1   </a:t>
                    </a:r>
                  </a:p>
                </p:txBody>
              </p: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2362200" y="4953000"/>
                    <a:ext cx="8382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TextBox 52"/>
                <p:cNvSpPr txBox="1"/>
                <p:nvPr/>
              </p:nvSpPr>
              <p:spPr>
                <a:xfrm>
                  <a:off x="2590800" y="4876800"/>
                  <a:ext cx="381000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000" b="1" dirty="0" smtClean="0">
                      <a:ln w="0">
                        <a:noFill/>
                      </a:ln>
                      <a:latin typeface="Sylfaen" pitchFamily="18" charset="0"/>
                    </a:rPr>
                    <a:t>2   </a:t>
                  </a:r>
                </a:p>
              </p:txBody>
            </p:sp>
          </p:grpSp>
          <p:grpSp>
            <p:nvGrpSpPr>
              <p:cNvPr id="12" name="Group 54"/>
              <p:cNvGrpSpPr/>
              <p:nvPr/>
            </p:nvGrpSpPr>
            <p:grpSpPr>
              <a:xfrm>
                <a:off x="3581400" y="4475202"/>
                <a:ext cx="685800" cy="955596"/>
                <a:chOff x="2304000" y="4475202"/>
                <a:chExt cx="685800" cy="955596"/>
              </a:xfrm>
            </p:grpSpPr>
            <p:grpSp>
              <p:nvGrpSpPr>
                <p:cNvPr id="13" name="Group 51"/>
                <p:cNvGrpSpPr/>
                <p:nvPr/>
              </p:nvGrpSpPr>
              <p:grpSpPr>
                <a:xfrm>
                  <a:off x="2304000" y="4475202"/>
                  <a:ext cx="685800" cy="553998"/>
                  <a:chOff x="2304000" y="4475202"/>
                  <a:chExt cx="685800" cy="553998"/>
                </a:xfrm>
              </p:grpSpPr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2304000" y="4475202"/>
                    <a:ext cx="685800" cy="5539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2x    </a:t>
                    </a:r>
                  </a:p>
                </p:txBody>
              </p: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362200" y="4953000"/>
                    <a:ext cx="4752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2456400" y="4876800"/>
                  <a:ext cx="381000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000" b="1" dirty="0" smtClean="0">
                      <a:ln w="0">
                        <a:noFill/>
                      </a:ln>
                      <a:latin typeface="Sylfaen" pitchFamily="18" charset="0"/>
                    </a:rPr>
                    <a:t>3   </a:t>
                  </a: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3124200" y="4648200"/>
                <a:ext cx="2133600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3000" b="1" dirty="0" smtClean="0">
                    <a:ln w="0">
                      <a:noFill/>
                    </a:ln>
                    <a:latin typeface="Sylfaen" pitchFamily="18" charset="0"/>
                  </a:rPr>
                  <a:t> –        </a:t>
                </a:r>
                <a:r>
                  <a:rPr lang="ru-RU" sz="3000" b="1" dirty="0" smtClean="0">
                    <a:ln w="0">
                      <a:noFill/>
                    </a:ln>
                    <a:latin typeface="Sylfaen" pitchFamily="18" charset="0"/>
                  </a:rPr>
                  <a:t>=</a:t>
                </a:r>
                <a:r>
                  <a:rPr lang="en-CA" sz="3000" b="1" dirty="0" smtClean="0">
                    <a:ln w="0">
                      <a:noFill/>
                    </a:ln>
                    <a:latin typeface="Sylfaen" pitchFamily="18" charset="0"/>
                  </a:rPr>
                  <a:t> –</a:t>
                </a:r>
                <a:r>
                  <a:rPr lang="ru-RU" sz="3000" b="1" dirty="0" smtClean="0">
                    <a:ln w="0">
                      <a:noFill/>
                    </a:ln>
                    <a:latin typeface="Sylfaen" pitchFamily="18" charset="0"/>
                  </a:rPr>
                  <a:t> 2  </a:t>
                </a:r>
                <a:r>
                  <a:rPr lang="en-CA" sz="3000" b="1" dirty="0" smtClean="0">
                    <a:ln w="0">
                      <a:noFill/>
                    </a:ln>
                    <a:latin typeface="Sylfaen" pitchFamily="18" charset="0"/>
                  </a:rPr>
                  <a:t>    </a:t>
                </a: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1219200" y="55112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00D200"/>
                  </a:solidFill>
                </a:uFill>
              </a:rPr>
              <a:t> 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Պատ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՝.</a:t>
            </a:r>
            <a:r>
              <a:rPr lang="en-CA" sz="2800" b="1" dirty="0" smtClean="0">
                <a:ln>
                  <a:solidFill>
                    <a:srgbClr val="7A3100"/>
                  </a:solidFill>
                </a:ln>
                <a:solidFill>
                  <a:srgbClr val="FF6600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</a:t>
            </a:r>
            <a:r>
              <a:rPr lang="en-CA" sz="2800" b="1" dirty="0" smtClean="0">
                <a:latin typeface="Sylfaen" pitchFamily="18" charset="0"/>
              </a:rPr>
              <a:t>3: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pic>
        <p:nvPicPr>
          <p:cNvPr id="56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 bwMode="auto">
          <a:xfrm>
            <a:off x="381000" y="228600"/>
            <a:ext cx="839434" cy="744204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1066800" y="3637002"/>
            <a:ext cx="2895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3x – 2x = – 5 + 2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6800" y="4399002"/>
            <a:ext cx="19050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x = – 3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10200" y="3637002"/>
            <a:ext cx="3200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3x – 3 – 4x = –</a:t>
            </a:r>
            <a:r>
              <a:rPr lang="ru-RU" sz="30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3000" b="1" dirty="0" smtClean="0">
                <a:ln w="0">
                  <a:noFill/>
                </a:ln>
                <a:latin typeface="Sylfaen" pitchFamily="18" charset="0"/>
              </a:rPr>
              <a:t>1</a:t>
            </a:r>
            <a:r>
              <a:rPr lang="ru-RU" sz="30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10200" y="4267200"/>
            <a:ext cx="3200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3x – 4x = –</a:t>
            </a:r>
            <a:r>
              <a:rPr lang="ru-RU" sz="30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3000" b="1" dirty="0" smtClean="0">
                <a:ln w="0">
                  <a:noFill/>
                </a:ln>
                <a:latin typeface="Sylfaen" pitchFamily="18" charset="0"/>
              </a:rPr>
              <a:t>1</a:t>
            </a:r>
            <a:r>
              <a:rPr lang="ru-RU" sz="30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US" sz="3000" b="1" dirty="0" smtClean="0">
                <a:ln w="0">
                  <a:noFill/>
                </a:ln>
                <a:latin typeface="Sylfaen" pitchFamily="18" charset="0"/>
              </a:rPr>
              <a:t>+3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81600" y="4932402"/>
            <a:ext cx="19050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– x = –</a:t>
            </a:r>
            <a:r>
              <a:rPr lang="ru-RU" sz="30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3000" b="1" dirty="0" smtClean="0">
                <a:ln w="0">
                  <a:noFill/>
                </a:ln>
                <a:latin typeface="Sylfaen" pitchFamily="18" charset="0"/>
              </a:rPr>
              <a:t>9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86400" y="5542002"/>
            <a:ext cx="1371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x = </a:t>
            </a:r>
            <a:r>
              <a:rPr lang="en-US" sz="3000" b="1" dirty="0" smtClean="0">
                <a:ln w="0">
                  <a:noFill/>
                </a:ln>
                <a:latin typeface="Sylfaen" pitchFamily="18" charset="0"/>
              </a:rPr>
              <a:t>9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858000" y="58160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00D200"/>
                  </a:solidFill>
                </a:uFill>
              </a:rPr>
              <a:t> 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Պատ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՝.</a:t>
            </a:r>
            <a:r>
              <a:rPr lang="en-CA" sz="2800" b="1" dirty="0" smtClean="0">
                <a:ln>
                  <a:solidFill>
                    <a:srgbClr val="7A3100"/>
                  </a:solidFill>
                </a:ln>
                <a:solidFill>
                  <a:srgbClr val="FF6600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latin typeface="Sylfaen" pitchFamily="18" charset="0"/>
              </a:rPr>
              <a:t>9: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55" grpId="0"/>
      <p:bldP spid="60" grpId="0"/>
      <p:bldP spid="62" grpId="0"/>
      <p:bldP spid="63" grpId="0"/>
      <p:bldP spid="64" grpId="0"/>
      <p:bldP spid="66" grpId="0"/>
      <p:bldP spid="67" grpId="0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/>
          <p:cNvGrpSpPr/>
          <p:nvPr/>
        </p:nvGrpSpPr>
        <p:grpSpPr>
          <a:xfrm>
            <a:off x="-1" y="0"/>
            <a:ext cx="3124201" cy="6858000"/>
            <a:chOff x="-1" y="-76200"/>
            <a:chExt cx="3124201" cy="6858000"/>
          </a:xfrm>
        </p:grpSpPr>
        <p:pic>
          <p:nvPicPr>
            <p:cNvPr id="2" name="Picture 4" descr="C:\Users\naira\Desktop\My documents\Marine-forum\9058156-abstract-retro-background-with-colorful-rainbow-numbers-1.jpg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20000"/>
            </a:blip>
            <a:srcRect l="68344" r="17540"/>
            <a:stretch>
              <a:fillRect/>
            </a:stretch>
          </p:blipFill>
          <p:spPr bwMode="auto">
            <a:xfrm>
              <a:off x="-1" y="-76200"/>
              <a:ext cx="990601" cy="6858000"/>
            </a:xfrm>
            <a:prstGeom prst="rect">
              <a:avLst/>
            </a:prstGeom>
            <a:noFill/>
          </p:spPr>
        </p:pic>
        <p:pic>
          <p:nvPicPr>
            <p:cNvPr id="37" name="Picture 4" descr="C:\Users\naira\Desktop\My documents\Marine-forum\9058156-abstract-retro-background-with-colorful-rainbow-numbers-1.jpg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20000"/>
            </a:blip>
            <a:srcRect l="59437" t="94445"/>
            <a:stretch>
              <a:fillRect/>
            </a:stretch>
          </p:blipFill>
          <p:spPr bwMode="auto">
            <a:xfrm>
              <a:off x="609600" y="6400800"/>
              <a:ext cx="2514600" cy="381000"/>
            </a:xfrm>
            <a:prstGeom prst="rect">
              <a:avLst/>
            </a:prstGeom>
            <a:noFill/>
          </p:spPr>
        </p:pic>
      </p:grpSp>
      <p:sp>
        <p:nvSpPr>
          <p:cNvPr id="3" name="Rounded Rectangle 2"/>
          <p:cNvSpPr>
            <a:spLocks/>
          </p:cNvSpPr>
          <p:nvPr/>
        </p:nvSpPr>
        <p:spPr>
          <a:xfrm>
            <a:off x="288000" y="108000"/>
            <a:ext cx="8763000" cy="6521400"/>
          </a:xfrm>
          <a:prstGeom prst="roundRect">
            <a:avLst>
              <a:gd name="adj" fmla="val 1186"/>
            </a:avLst>
          </a:prstGeom>
          <a:solidFill>
            <a:schemeClr val="bg1"/>
          </a:solidFill>
          <a:ln w="44450">
            <a:solidFill>
              <a:srgbClr val="FF6600"/>
            </a:solidFill>
          </a:ln>
          <a:effectLst>
            <a:outerShdw blurRad="762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>
              <a:solidFill>
                <a:srgbClr val="DBD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819400"/>
            <a:ext cx="38100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n w="0">
                  <a:noFill/>
                </a:ln>
                <a:latin typeface="Sylfaen" pitchFamily="18" charset="0"/>
              </a:rPr>
              <a:t>ա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  <a:cs typeface="Arial"/>
              </a:rPr>
              <a:t>)  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4x – 1 = – 7 + 3x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1905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2-րդ  և  4-րդ  </a:t>
            </a:r>
            <a:r>
              <a:rPr lang="en-CA" sz="3200" b="1" u="sng" dirty="0" err="1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խմբեր</a:t>
            </a:r>
            <a:r>
              <a:rPr lang="en-CA" sz="36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r>
              <a:rPr lang="en-CA" sz="36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endParaRPr lang="en-CA" sz="3200" b="1" dirty="0">
              <a:ln w="0">
                <a:solidFill>
                  <a:srgbClr val="7A3100"/>
                </a:solidFill>
              </a:ln>
              <a:solidFill>
                <a:srgbClr val="FF66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3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38"/>
          <p:cNvGrpSpPr>
            <a:grpSpLocks noChangeAspect="1"/>
          </p:cNvGrpSpPr>
          <p:nvPr/>
        </p:nvGrpSpPr>
        <p:grpSpPr>
          <a:xfrm>
            <a:off x="2895600" y="152400"/>
            <a:ext cx="6072237" cy="1760201"/>
            <a:chOff x="2209800" y="108000"/>
            <a:chExt cx="6672788" cy="1934287"/>
          </a:xfrm>
        </p:grpSpPr>
        <p:grpSp>
          <p:nvGrpSpPr>
            <p:cNvPr id="6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7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44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44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Picture 45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46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3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41" name="TextBox 40"/>
            <p:cNvSpPr txBox="1"/>
            <p:nvPr/>
          </p:nvSpPr>
          <p:spPr>
            <a:xfrm rot="21122709">
              <a:off x="7150078" y="526773"/>
              <a:ext cx="1600200" cy="1319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72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en-CA" sz="6000" b="1" dirty="0" smtClean="0">
                  <a:ln w="0">
                    <a:solidFill>
                      <a:srgbClr val="CC66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1</a:t>
              </a:r>
              <a:endParaRPr lang="en-CA" sz="7200" b="1" dirty="0">
                <a:ln w="0">
                  <a:solidFill>
                    <a:srgbClr val="CC66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200400" y="508337"/>
            <a:ext cx="4343400" cy="101566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Գտնել</a:t>
            </a:r>
            <a:r>
              <a:rPr lang="en-C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</a:t>
            </a:r>
            <a:r>
              <a:rPr lang="en-CA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հավասարման</a:t>
            </a:r>
            <a:r>
              <a:rPr lang="en-C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    </a:t>
            </a:r>
          </a:p>
          <a:p>
            <a:r>
              <a:rPr lang="en-CA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արմատը</a:t>
            </a:r>
            <a:r>
              <a:rPr lang="en-C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lfaen" pitchFamily="18" charset="0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19200" y="55112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00D200"/>
                  </a:solidFill>
                </a:uFill>
              </a:rPr>
              <a:t> 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Պատ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՝.</a:t>
            </a:r>
            <a:r>
              <a:rPr lang="en-CA" sz="2800" b="1" dirty="0" smtClean="0">
                <a:ln>
                  <a:solidFill>
                    <a:srgbClr val="7A3100"/>
                  </a:solidFill>
                </a:ln>
                <a:solidFill>
                  <a:srgbClr val="FF6600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</a:t>
            </a:r>
            <a:r>
              <a:rPr lang="en-CA" sz="2800" b="1" dirty="0" smtClean="0">
                <a:latin typeface="Sylfaen" pitchFamily="18" charset="0"/>
              </a:rPr>
              <a:t>6: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pic>
        <p:nvPicPr>
          <p:cNvPr id="56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 bwMode="auto">
          <a:xfrm>
            <a:off x="381000" y="228600"/>
            <a:ext cx="839434" cy="744204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1066800" y="3637002"/>
            <a:ext cx="2895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4x – 3x = – 7 + 1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6800" y="4399002"/>
            <a:ext cx="19050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x = – 6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10200" y="3637002"/>
            <a:ext cx="3200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5x + 5 – 6x = –</a:t>
            </a:r>
            <a:r>
              <a:rPr lang="ru-RU" sz="30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3000" b="1" dirty="0" smtClean="0">
                <a:ln w="0">
                  <a:noFill/>
                </a:ln>
                <a:latin typeface="Sylfaen" pitchFamily="18" charset="0"/>
              </a:rPr>
              <a:t>15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10200" y="4267200"/>
            <a:ext cx="3200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5x – 6x = –</a:t>
            </a:r>
            <a:r>
              <a:rPr lang="ru-RU" sz="30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3000" b="1" dirty="0" smtClean="0">
                <a:ln w="0">
                  <a:noFill/>
                </a:ln>
                <a:latin typeface="Sylfaen" pitchFamily="18" charset="0"/>
              </a:rPr>
              <a:t>15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 –</a:t>
            </a:r>
            <a:r>
              <a:rPr lang="ru-RU" sz="30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3000" b="1" dirty="0" smtClean="0">
                <a:ln w="0">
                  <a:noFill/>
                </a:ln>
                <a:latin typeface="Sylfaen" pitchFamily="18" charset="0"/>
              </a:rPr>
              <a:t>5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81600" y="4932402"/>
            <a:ext cx="19050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– x = –</a:t>
            </a:r>
            <a:r>
              <a:rPr lang="ru-RU" sz="30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3000" b="1" dirty="0" smtClean="0">
                <a:ln w="0">
                  <a:noFill/>
                </a:ln>
                <a:latin typeface="Sylfaen" pitchFamily="18" charset="0"/>
              </a:rPr>
              <a:t>20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86400" y="5542002"/>
            <a:ext cx="1371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x = </a:t>
            </a:r>
            <a:r>
              <a:rPr lang="en-US" sz="3000" b="1" dirty="0" smtClean="0">
                <a:ln w="0">
                  <a:noFill/>
                </a:ln>
                <a:latin typeface="Sylfaen" pitchFamily="18" charset="0"/>
              </a:rPr>
              <a:t>20</a:t>
            </a:r>
            <a:r>
              <a:rPr lang="en-CA" sz="3000" b="1" dirty="0" smtClean="0">
                <a:ln w="0">
                  <a:noFill/>
                </a:ln>
                <a:latin typeface="Sylfaen" pitchFamily="18" charset="0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858000" y="58160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00D200"/>
                  </a:solidFill>
                </a:uFill>
              </a:rPr>
              <a:t> 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Պատ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՝.</a:t>
            </a:r>
            <a:r>
              <a:rPr lang="en-CA" sz="2800" b="1" dirty="0" smtClean="0">
                <a:ln>
                  <a:solidFill>
                    <a:srgbClr val="7A3100"/>
                  </a:solidFill>
                </a:ln>
                <a:solidFill>
                  <a:srgbClr val="FF6600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latin typeface="Sylfaen" pitchFamily="18" charset="0"/>
              </a:rPr>
              <a:t>20: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800600" y="2702004"/>
            <a:ext cx="3505200" cy="955596"/>
            <a:chOff x="457200" y="4114800"/>
            <a:chExt cx="3505200" cy="955596"/>
          </a:xfrm>
        </p:grpSpPr>
        <p:sp>
          <p:nvSpPr>
            <p:cNvPr id="49" name="TextBox 48"/>
            <p:cNvSpPr txBox="1"/>
            <p:nvPr/>
          </p:nvSpPr>
          <p:spPr>
            <a:xfrm>
              <a:off x="457200" y="4191000"/>
              <a:ext cx="6096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n w="0">
                    <a:noFill/>
                  </a:ln>
                  <a:latin typeface="Sylfaen" pitchFamily="18" charset="0"/>
                </a:rPr>
                <a:t>բ</a:t>
              </a:r>
              <a:r>
                <a:rPr lang="en-CA" sz="3000" b="1" dirty="0" smtClean="0">
                  <a:ln w="0">
                    <a:noFill/>
                  </a:ln>
                  <a:latin typeface="Sylfaen" pitchFamily="18" charset="0"/>
                  <a:cs typeface="Arial"/>
                </a:rPr>
                <a:t>)</a:t>
              </a:r>
              <a:endParaRPr lang="en-CA" sz="3000" b="1" dirty="0" smtClean="0">
                <a:ln w="0">
                  <a:noFill/>
                </a:ln>
                <a:latin typeface="Sylfaen" pitchFamily="18" charset="0"/>
              </a:endParaRPr>
            </a:p>
          </p:txBody>
        </p:sp>
        <p:grpSp>
          <p:nvGrpSpPr>
            <p:cNvPr id="51" name="Group 61"/>
            <p:cNvGrpSpPr/>
            <p:nvPr/>
          </p:nvGrpSpPr>
          <p:grpSpPr>
            <a:xfrm>
              <a:off x="1008600" y="4114800"/>
              <a:ext cx="2953800" cy="955596"/>
              <a:chOff x="2304000" y="4475202"/>
              <a:chExt cx="2953800" cy="955596"/>
            </a:xfrm>
          </p:grpSpPr>
          <p:grpSp>
            <p:nvGrpSpPr>
              <p:cNvPr id="52" name="Group 53"/>
              <p:cNvGrpSpPr/>
              <p:nvPr/>
            </p:nvGrpSpPr>
            <p:grpSpPr>
              <a:xfrm>
                <a:off x="2304000" y="4475202"/>
                <a:ext cx="990600" cy="955596"/>
                <a:chOff x="2304000" y="4475202"/>
                <a:chExt cx="990600" cy="955596"/>
              </a:xfrm>
            </p:grpSpPr>
            <p:grpSp>
              <p:nvGrpSpPr>
                <p:cNvPr id="73" name="Group 51"/>
                <p:cNvGrpSpPr/>
                <p:nvPr/>
              </p:nvGrpSpPr>
              <p:grpSpPr>
                <a:xfrm>
                  <a:off x="2304000" y="4475202"/>
                  <a:ext cx="990600" cy="553998"/>
                  <a:chOff x="2304000" y="4475202"/>
                  <a:chExt cx="990600" cy="553998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2304000" y="4475202"/>
                    <a:ext cx="990600" cy="5539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x </a:t>
                    </a:r>
                    <a:r>
                      <a:rPr lang="ru-RU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+</a:t>
                    </a:r>
                    <a:r>
                      <a:rPr lang="en-CA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 </a:t>
                    </a:r>
                    <a:r>
                      <a:rPr lang="ru-RU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1</a:t>
                    </a:r>
                    <a:r>
                      <a:rPr lang="en-CA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   </a:t>
                    </a:r>
                  </a:p>
                </p:txBody>
              </p: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2362200" y="4953000"/>
                    <a:ext cx="8382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TextBox 73"/>
                <p:cNvSpPr txBox="1"/>
                <p:nvPr/>
              </p:nvSpPr>
              <p:spPr>
                <a:xfrm>
                  <a:off x="2590800" y="4876800"/>
                  <a:ext cx="381000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000" b="1" dirty="0" smtClean="0">
                      <a:ln w="0">
                        <a:noFill/>
                      </a:ln>
                      <a:latin typeface="Sylfaen" pitchFamily="18" charset="0"/>
                    </a:rPr>
                    <a:t>3</a:t>
                  </a:r>
                  <a:r>
                    <a:rPr lang="en-CA" sz="3000" b="1" dirty="0" smtClean="0">
                      <a:ln w="0">
                        <a:noFill/>
                      </a:ln>
                      <a:latin typeface="Sylfaen" pitchFamily="18" charset="0"/>
                    </a:rPr>
                    <a:t>   </a:t>
                  </a:r>
                </a:p>
              </p:txBody>
            </p:sp>
          </p:grpSp>
          <p:grpSp>
            <p:nvGrpSpPr>
              <p:cNvPr id="54" name="Group 54"/>
              <p:cNvGrpSpPr/>
              <p:nvPr/>
            </p:nvGrpSpPr>
            <p:grpSpPr>
              <a:xfrm>
                <a:off x="3581400" y="4475202"/>
                <a:ext cx="685800" cy="955596"/>
                <a:chOff x="2304000" y="4475202"/>
                <a:chExt cx="685800" cy="955596"/>
              </a:xfrm>
            </p:grpSpPr>
            <p:grpSp>
              <p:nvGrpSpPr>
                <p:cNvPr id="68" name="Group 51"/>
                <p:cNvGrpSpPr/>
                <p:nvPr/>
              </p:nvGrpSpPr>
              <p:grpSpPr>
                <a:xfrm>
                  <a:off x="2304000" y="4475202"/>
                  <a:ext cx="685800" cy="553998"/>
                  <a:chOff x="2304000" y="4475202"/>
                  <a:chExt cx="685800" cy="553998"/>
                </a:xfrm>
              </p:grpSpPr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2304000" y="4475202"/>
                    <a:ext cx="685800" cy="5539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3000" b="1" dirty="0" smtClean="0">
                        <a:ln w="0">
                          <a:noFill/>
                        </a:ln>
                        <a:latin typeface="Sylfaen" pitchFamily="18" charset="0"/>
                      </a:rPr>
                      <a:t>2x    </a:t>
                    </a:r>
                  </a:p>
                </p:txBody>
              </p: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2362200" y="4953000"/>
                    <a:ext cx="47520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TextBox 68"/>
                <p:cNvSpPr txBox="1"/>
                <p:nvPr/>
              </p:nvSpPr>
              <p:spPr>
                <a:xfrm>
                  <a:off x="2456400" y="4876800"/>
                  <a:ext cx="381000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000" b="1" dirty="0" smtClean="0">
                      <a:ln w="0">
                        <a:noFill/>
                      </a:ln>
                      <a:latin typeface="Sylfaen" pitchFamily="18" charset="0"/>
                    </a:rPr>
                    <a:t>5</a:t>
                  </a:r>
                  <a:r>
                    <a:rPr lang="en-CA" sz="3000" b="1" dirty="0" smtClean="0">
                      <a:ln w="0">
                        <a:noFill/>
                      </a:ln>
                      <a:latin typeface="Sylfaen" pitchFamily="18" charset="0"/>
                    </a:rPr>
                    <a:t>   </a:t>
                  </a: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3124200" y="4648200"/>
                <a:ext cx="2133600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3000" b="1" dirty="0" smtClean="0">
                    <a:ln w="0">
                      <a:noFill/>
                    </a:ln>
                    <a:latin typeface="Sylfaen" pitchFamily="18" charset="0"/>
                  </a:rPr>
                  <a:t> –        </a:t>
                </a:r>
                <a:r>
                  <a:rPr lang="ru-RU" sz="3000" b="1" dirty="0" smtClean="0">
                    <a:ln w="0">
                      <a:noFill/>
                    </a:ln>
                    <a:latin typeface="Sylfaen" pitchFamily="18" charset="0"/>
                  </a:rPr>
                  <a:t>=</a:t>
                </a:r>
                <a:r>
                  <a:rPr lang="en-CA" sz="3000" b="1" dirty="0" smtClean="0">
                    <a:ln w="0">
                      <a:noFill/>
                    </a:ln>
                    <a:latin typeface="Sylfaen" pitchFamily="18" charset="0"/>
                  </a:rPr>
                  <a:t> –</a:t>
                </a:r>
                <a:r>
                  <a:rPr lang="ru-RU" sz="3000" b="1" dirty="0" smtClean="0">
                    <a:ln w="0">
                      <a:noFill/>
                    </a:ln>
                    <a:latin typeface="Sylfaen" pitchFamily="18" charset="0"/>
                  </a:rPr>
                  <a:t> 1  </a:t>
                </a:r>
                <a:r>
                  <a:rPr lang="en-CA" sz="3000" b="1" dirty="0" smtClean="0">
                    <a:ln w="0">
                      <a:noFill/>
                    </a:ln>
                    <a:latin typeface="Sylfaen" pitchFamily="18" charset="0"/>
                  </a:rPr>
                  <a:t>    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55" grpId="0"/>
      <p:bldP spid="60" grpId="0"/>
      <p:bldP spid="62" grpId="0"/>
      <p:bldP spid="63" grpId="0"/>
      <p:bldP spid="64" grpId="0"/>
      <p:bldP spid="66" grpId="0"/>
      <p:bldP spid="67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150628"/>
            <a:ext cx="9144000" cy="6707372"/>
            <a:chOff x="152400" y="-77972"/>
            <a:chExt cx="8991600" cy="6707372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2" cstate="print"/>
            <a:srcRect l="68675" t="5594" r="9895" b="10930"/>
            <a:stretch>
              <a:fillRect/>
            </a:stretch>
          </p:blipFill>
          <p:spPr bwMode="auto">
            <a:xfrm>
              <a:off x="7239000" y="-77972"/>
              <a:ext cx="1905000" cy="6478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9528" t="5594" r="69042" b="51196"/>
            <a:stretch>
              <a:fillRect/>
            </a:stretch>
          </p:blipFill>
          <p:spPr bwMode="auto">
            <a:xfrm flipV="1">
              <a:off x="152400" y="3276600"/>
              <a:ext cx="19050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ounded Rectangle 27"/>
          <p:cNvSpPr>
            <a:spLocks noChangeAspect="1"/>
          </p:cNvSpPr>
          <p:nvPr/>
        </p:nvSpPr>
        <p:spPr>
          <a:xfrm>
            <a:off x="152400" y="126000"/>
            <a:ext cx="8763000" cy="6503400"/>
          </a:xfrm>
          <a:prstGeom prst="roundRect">
            <a:avLst>
              <a:gd name="adj" fmla="val 1186"/>
            </a:avLst>
          </a:prstGeom>
          <a:solidFill>
            <a:schemeClr val="bg1"/>
          </a:solidFill>
          <a:ln w="38100">
            <a:solidFill>
              <a:srgbClr val="FE6700"/>
            </a:solidFill>
          </a:ln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>
              <a:solidFill>
                <a:srgbClr val="DBD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" y="1905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1-ին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28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1905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2-րդ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28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24" name="TextBox 23">
            <a:hlinkClick r:id="rId3" action="ppaction://hlinksldjump"/>
          </p:cNvPr>
          <p:cNvSpPr txBox="1"/>
          <p:nvPr/>
        </p:nvSpPr>
        <p:spPr>
          <a:xfrm>
            <a:off x="4917577" y="3119884"/>
            <a:ext cx="2286000" cy="584775"/>
          </a:xfrm>
          <a:prstGeom prst="rect">
            <a:avLst/>
          </a:prstGeom>
          <a:solidFill>
            <a:srgbClr val="73E600">
              <a:alpha val="26000"/>
            </a:srgbClr>
          </a:solidFill>
          <a:ln>
            <a:solidFill>
              <a:srgbClr val="6DDA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>
            <a:off x="421777" y="3131809"/>
            <a:ext cx="2286000" cy="584775"/>
          </a:xfrm>
          <a:prstGeom prst="rect">
            <a:avLst/>
          </a:prstGeom>
          <a:solidFill>
            <a:srgbClr val="73E600">
              <a:alpha val="26000"/>
            </a:srgbClr>
          </a:solidFill>
          <a:ln>
            <a:solidFill>
              <a:srgbClr val="6DDA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62292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 err="1" smtClean="0">
                <a:latin typeface="Sylfaen" pitchFamily="18" charset="0"/>
              </a:rPr>
              <a:t>Դեպի</a:t>
            </a:r>
            <a:r>
              <a:rPr lang="en-CA" sz="2000" i="1" dirty="0" smtClean="0">
                <a:latin typeface="Sylfaen" pitchFamily="18" charset="0"/>
              </a:rPr>
              <a:t>  </a:t>
            </a:r>
            <a:r>
              <a:rPr lang="en-CA" sz="2000" b="1" i="1" dirty="0" smtClean="0">
                <a:latin typeface="Sylfaen" pitchFamily="18" charset="0"/>
              </a:rPr>
              <a:t>3-րդ</a:t>
            </a:r>
            <a:r>
              <a:rPr lang="en-CA" sz="2000" i="1" dirty="0" smtClean="0">
                <a:latin typeface="Sylfaen" pitchFamily="18" charset="0"/>
              </a:rPr>
              <a:t>  </a:t>
            </a:r>
            <a:r>
              <a:rPr lang="en-CA" sz="2000" i="1" dirty="0" err="1" smtClean="0">
                <a:latin typeface="Sylfaen" pitchFamily="18" charset="0"/>
              </a:rPr>
              <a:t>առաջադրանք</a:t>
            </a:r>
            <a:endParaRPr lang="en-CA" sz="2000" i="1" dirty="0">
              <a:latin typeface="Sylfaen" pitchFamily="18" charset="0"/>
            </a:endParaRPr>
          </a:p>
        </p:txBody>
      </p:sp>
      <p:sp>
        <p:nvSpPr>
          <p:cNvPr id="31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 flipH="1">
            <a:off x="228601" y="152400"/>
            <a:ext cx="5855750" cy="1689120"/>
            <a:chOff x="2209800" y="108000"/>
            <a:chExt cx="6715993" cy="1934287"/>
          </a:xfrm>
        </p:grpSpPr>
        <p:grpSp>
          <p:nvGrpSpPr>
            <p:cNvPr id="33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35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37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7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38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39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6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34" name="TextBox 33"/>
            <p:cNvSpPr txBox="1"/>
            <p:nvPr/>
          </p:nvSpPr>
          <p:spPr>
            <a:xfrm rot="21122709">
              <a:off x="7325594" y="533501"/>
              <a:ext cx="1600199" cy="1294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66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en-CA" sz="6000" b="1" dirty="0" smtClean="0">
                  <a:ln w="0">
                    <a:solidFill>
                      <a:srgbClr val="CC66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2</a:t>
              </a:r>
              <a:endParaRPr lang="en-CA" sz="6600" b="1" dirty="0">
                <a:ln w="0">
                  <a:solidFill>
                    <a:srgbClr val="CC66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685800"/>
            <a:ext cx="396240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 smtClean="0">
                <a:latin typeface="Sylfaen" pitchFamily="18" charset="0"/>
              </a:rPr>
              <a:t>Լուծել</a:t>
            </a:r>
            <a:r>
              <a:rPr lang="en-CA" sz="2800" dirty="0" smtClean="0">
                <a:latin typeface="Sylfaen" pitchFamily="18" charset="0"/>
              </a:rPr>
              <a:t>  </a:t>
            </a:r>
            <a:r>
              <a:rPr lang="en-CA" sz="2800" dirty="0" err="1" smtClean="0">
                <a:latin typeface="Sylfaen" pitchFamily="18" charset="0"/>
              </a:rPr>
              <a:t>հավասարումը</a:t>
            </a:r>
            <a:r>
              <a:rPr lang="en-CA" sz="2800" dirty="0" smtClean="0">
                <a:latin typeface="Sylfaen" pitchFamily="18" charset="0"/>
              </a:rPr>
              <a:t>:</a:t>
            </a:r>
          </a:p>
        </p:txBody>
      </p:sp>
      <p:pic>
        <p:nvPicPr>
          <p:cNvPr id="41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10800000" flipH="1" flipV="1">
            <a:off x="8178800" y="6172200"/>
            <a:ext cx="812800" cy="609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outerShdw blurRad="76200" dist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1" descr="C:\Users\мм\Desktop\Buttons\11118822-set-of-colorful-pointers-in-the-shape-of-the-hand-կանաչ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980000">
            <a:off x="2631578" y="3412761"/>
            <a:ext cx="457199" cy="545323"/>
          </a:xfrm>
          <a:prstGeom prst="rect">
            <a:avLst/>
          </a:prstGeom>
          <a:noFill/>
        </p:spPr>
      </p:pic>
      <p:pic>
        <p:nvPicPr>
          <p:cNvPr id="43" name="Picture 1" descr="C:\Users\мм\Desktop\Buttons\11118822-set-of-colorful-pointers-in-the-shape-of-the-hand-կանաչ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980000">
            <a:off x="7127377" y="3348484"/>
            <a:ext cx="457200" cy="545325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304800" y="251460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5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(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1 +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)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- 7 - x = 1+ 9x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6800" y="251460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(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1 -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)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- 6 + x = 2-11x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76400" y="4114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3</a:t>
            </a:r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-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րդ  </a:t>
            </a:r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28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48400" y="4114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4</a:t>
            </a:r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-</a:t>
            </a:r>
            <a:r>
              <a:rPr lang="en-CA" sz="28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րդ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28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4800" y="4812525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(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-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5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)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-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+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x =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2-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9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76800" y="480060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(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4 +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)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-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5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+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x =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7+ 7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 </a:t>
            </a:r>
          </a:p>
        </p:txBody>
      </p:sp>
      <p:sp>
        <p:nvSpPr>
          <p:cNvPr id="57" name="TextBox 56">
            <a:hlinkClick r:id="rId9" action="ppaction://hlinksldjump"/>
          </p:cNvPr>
          <p:cNvSpPr txBox="1"/>
          <p:nvPr/>
        </p:nvSpPr>
        <p:spPr>
          <a:xfrm>
            <a:off x="4876800" y="5482084"/>
            <a:ext cx="2362200" cy="584775"/>
          </a:xfrm>
          <a:prstGeom prst="rect">
            <a:avLst/>
          </a:prstGeom>
          <a:solidFill>
            <a:srgbClr val="73E600">
              <a:alpha val="26000"/>
            </a:srgbClr>
          </a:solidFill>
          <a:ln>
            <a:solidFill>
              <a:srgbClr val="6DDA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58" name="TextBox 57">
            <a:hlinkClick r:id="rId10" action="ppaction://hlinksldjump"/>
          </p:cNvPr>
          <p:cNvSpPr txBox="1"/>
          <p:nvPr/>
        </p:nvSpPr>
        <p:spPr>
          <a:xfrm>
            <a:off x="381000" y="5494009"/>
            <a:ext cx="2209800" cy="584775"/>
          </a:xfrm>
          <a:prstGeom prst="rect">
            <a:avLst/>
          </a:prstGeom>
          <a:solidFill>
            <a:srgbClr val="73E600">
              <a:alpha val="26000"/>
            </a:srgbClr>
          </a:solidFill>
          <a:ln>
            <a:solidFill>
              <a:srgbClr val="6DDA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pic>
        <p:nvPicPr>
          <p:cNvPr id="59" name="Picture 1" descr="C:\Users\мм\Desktop\Buttons\11118822-set-of-colorful-pointers-in-the-shape-of-the-hand-կանաչ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980000">
            <a:off x="2514601" y="5774961"/>
            <a:ext cx="457199" cy="545323"/>
          </a:xfrm>
          <a:prstGeom prst="rect">
            <a:avLst/>
          </a:prstGeom>
          <a:noFill/>
        </p:spPr>
      </p:pic>
      <p:pic>
        <p:nvPicPr>
          <p:cNvPr id="60" name="Picture 1" descr="C:\Users\мм\Desktop\Buttons\11118822-set-of-colorful-pointers-in-the-shape-of-the-hand-կանաչ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980000">
            <a:off x="7162800" y="5710684"/>
            <a:ext cx="457200" cy="5453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5" grpId="0" animBg="1"/>
      <p:bldP spid="29" grpId="0"/>
      <p:bldP spid="9" grpId="0"/>
      <p:bldP spid="45" grpId="0"/>
      <p:bldP spid="47" grpId="0"/>
      <p:bldP spid="49" grpId="0"/>
      <p:bldP spid="50" grpId="0"/>
      <p:bldP spid="55" grpId="0"/>
      <p:bldP spid="56" grpId="0"/>
      <p:bldP spid="57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150628"/>
            <a:ext cx="9144000" cy="6707372"/>
            <a:chOff x="152400" y="-77972"/>
            <a:chExt cx="8991600" cy="6707372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2" cstate="print"/>
            <a:srcRect l="68675" t="5594" r="9895" b="10930"/>
            <a:stretch>
              <a:fillRect/>
            </a:stretch>
          </p:blipFill>
          <p:spPr bwMode="auto">
            <a:xfrm>
              <a:off x="7239000" y="-77972"/>
              <a:ext cx="1905000" cy="6478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9528" t="5594" r="69042" b="51196"/>
            <a:stretch>
              <a:fillRect/>
            </a:stretch>
          </p:blipFill>
          <p:spPr bwMode="auto">
            <a:xfrm flipV="1">
              <a:off x="152400" y="3276600"/>
              <a:ext cx="19050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ounded Rectangle 27"/>
          <p:cNvSpPr>
            <a:spLocks noChangeAspect="1"/>
          </p:cNvSpPr>
          <p:nvPr/>
        </p:nvSpPr>
        <p:spPr>
          <a:xfrm>
            <a:off x="152400" y="126000"/>
            <a:ext cx="8763000" cy="6503400"/>
          </a:xfrm>
          <a:prstGeom prst="roundRect">
            <a:avLst>
              <a:gd name="adj" fmla="val 1186"/>
            </a:avLst>
          </a:prstGeom>
          <a:solidFill>
            <a:schemeClr val="bg1"/>
          </a:solidFill>
          <a:ln w="38100">
            <a:solidFill>
              <a:srgbClr val="FE6700"/>
            </a:solidFill>
          </a:ln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>
              <a:solidFill>
                <a:srgbClr val="DBD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1828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1-ին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32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32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2209800"/>
            <a:ext cx="2286000" cy="584775"/>
          </a:xfrm>
          <a:prstGeom prst="rect">
            <a:avLst/>
          </a:prstGeom>
          <a:solidFill>
            <a:srgbClr val="73E600">
              <a:alpha val="26000"/>
            </a:srgbClr>
          </a:solidFill>
          <a:ln>
            <a:solidFill>
              <a:srgbClr val="6DDA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31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31"/>
          <p:cNvGrpSpPr>
            <a:grpSpLocks noChangeAspect="1"/>
          </p:cNvGrpSpPr>
          <p:nvPr/>
        </p:nvGrpSpPr>
        <p:grpSpPr>
          <a:xfrm flipH="1">
            <a:off x="228601" y="152400"/>
            <a:ext cx="5855750" cy="1689120"/>
            <a:chOff x="2209800" y="108000"/>
            <a:chExt cx="6715993" cy="1934287"/>
          </a:xfrm>
        </p:grpSpPr>
        <p:grpSp>
          <p:nvGrpSpPr>
            <p:cNvPr id="4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5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37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7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38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39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6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34" name="TextBox 33"/>
            <p:cNvSpPr txBox="1"/>
            <p:nvPr/>
          </p:nvSpPr>
          <p:spPr>
            <a:xfrm rot="21122709">
              <a:off x="7325594" y="533501"/>
              <a:ext cx="1600199" cy="1294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66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en-CA" sz="6000" b="1" dirty="0" smtClean="0">
                  <a:ln w="0">
                    <a:solidFill>
                      <a:srgbClr val="CC66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2</a:t>
              </a:r>
              <a:endParaRPr lang="en-CA" sz="6600" b="1" dirty="0">
                <a:ln w="0">
                  <a:solidFill>
                    <a:srgbClr val="CC66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685800"/>
            <a:ext cx="396240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 smtClean="0">
                <a:latin typeface="Sylfaen" pitchFamily="18" charset="0"/>
              </a:rPr>
              <a:t>Լուծել</a:t>
            </a:r>
            <a:r>
              <a:rPr lang="en-CA" sz="2800" dirty="0" smtClean="0">
                <a:latin typeface="Sylfaen" pitchFamily="18" charset="0"/>
              </a:rPr>
              <a:t>  </a:t>
            </a:r>
            <a:r>
              <a:rPr lang="en-CA" sz="2800" dirty="0" err="1" smtClean="0">
                <a:latin typeface="Sylfaen" pitchFamily="18" charset="0"/>
              </a:rPr>
              <a:t>հավասարումը</a:t>
            </a:r>
            <a:r>
              <a:rPr lang="en-CA" sz="2800" dirty="0" smtClean="0">
                <a:latin typeface="Sylfaen" pitchFamily="18" charset="0"/>
              </a:rPr>
              <a:t>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19200" y="304800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5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(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1 +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)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- 7 - x = 1+ 9x  </a:t>
            </a:r>
          </a:p>
        </p:txBody>
      </p:sp>
      <p:pic>
        <p:nvPicPr>
          <p:cNvPr id="48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 bwMode="auto">
          <a:xfrm>
            <a:off x="7999766" y="228600"/>
            <a:ext cx="839434" cy="74420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1219200" y="382018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5 +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10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- 7 - x = 1+ 9x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19200" y="4582180"/>
            <a:ext cx="3581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10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- x - 9x = 1-5 +7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19200" y="5344180"/>
            <a:ext cx="2133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0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38400" y="5791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00D200"/>
                  </a:solidFill>
                </a:uFill>
              </a:rPr>
              <a:t> 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Հավասարումը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լուծում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չունի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:</a:t>
            </a:r>
            <a:r>
              <a:rPr lang="en-CA" sz="2800" b="1" dirty="0" smtClean="0"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45" grpId="0"/>
      <p:bldP spid="44" grpId="0"/>
      <p:bldP spid="46" grpId="0"/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150628"/>
            <a:ext cx="9144000" cy="6707372"/>
            <a:chOff x="152400" y="-77972"/>
            <a:chExt cx="8991600" cy="6707372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2" cstate="print"/>
            <a:srcRect l="68675" t="5594" r="9895" b="10930"/>
            <a:stretch>
              <a:fillRect/>
            </a:stretch>
          </p:blipFill>
          <p:spPr bwMode="auto">
            <a:xfrm>
              <a:off x="7239000" y="-77972"/>
              <a:ext cx="1905000" cy="6478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9528" t="5594" r="69042" b="51196"/>
            <a:stretch>
              <a:fillRect/>
            </a:stretch>
          </p:blipFill>
          <p:spPr bwMode="auto">
            <a:xfrm flipV="1">
              <a:off x="152400" y="3276600"/>
              <a:ext cx="19050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ounded Rectangle 27"/>
          <p:cNvSpPr>
            <a:spLocks noChangeAspect="1"/>
          </p:cNvSpPr>
          <p:nvPr/>
        </p:nvSpPr>
        <p:spPr>
          <a:xfrm>
            <a:off x="152400" y="126000"/>
            <a:ext cx="8763000" cy="6503400"/>
          </a:xfrm>
          <a:prstGeom prst="roundRect">
            <a:avLst>
              <a:gd name="adj" fmla="val 1186"/>
            </a:avLst>
          </a:prstGeom>
          <a:solidFill>
            <a:schemeClr val="bg1"/>
          </a:solidFill>
          <a:ln w="38100">
            <a:solidFill>
              <a:srgbClr val="FE6700"/>
            </a:solidFill>
          </a:ln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>
              <a:solidFill>
                <a:srgbClr val="DBD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1828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2-րդ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32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32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2209800"/>
            <a:ext cx="2286000" cy="584775"/>
          </a:xfrm>
          <a:prstGeom prst="rect">
            <a:avLst/>
          </a:prstGeom>
          <a:solidFill>
            <a:srgbClr val="73E600">
              <a:alpha val="26000"/>
            </a:srgbClr>
          </a:solidFill>
          <a:ln>
            <a:solidFill>
              <a:srgbClr val="6DDA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31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31"/>
          <p:cNvGrpSpPr>
            <a:grpSpLocks noChangeAspect="1"/>
          </p:cNvGrpSpPr>
          <p:nvPr/>
        </p:nvGrpSpPr>
        <p:grpSpPr>
          <a:xfrm flipH="1">
            <a:off x="228601" y="152400"/>
            <a:ext cx="5855750" cy="1689120"/>
            <a:chOff x="2209800" y="108000"/>
            <a:chExt cx="6715993" cy="1934287"/>
          </a:xfrm>
        </p:grpSpPr>
        <p:grpSp>
          <p:nvGrpSpPr>
            <p:cNvPr id="4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5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37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7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38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39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6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34" name="TextBox 33"/>
            <p:cNvSpPr txBox="1"/>
            <p:nvPr/>
          </p:nvSpPr>
          <p:spPr>
            <a:xfrm rot="21122709">
              <a:off x="7325594" y="533501"/>
              <a:ext cx="1600199" cy="1294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66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en-CA" sz="6000" b="1" dirty="0" smtClean="0">
                  <a:ln w="0">
                    <a:solidFill>
                      <a:srgbClr val="CC66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2</a:t>
              </a:r>
              <a:endParaRPr lang="en-CA" sz="6600" b="1" dirty="0">
                <a:ln w="0">
                  <a:solidFill>
                    <a:srgbClr val="CC66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685800"/>
            <a:ext cx="396240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 smtClean="0">
                <a:latin typeface="Sylfaen" pitchFamily="18" charset="0"/>
              </a:rPr>
              <a:t>Լուծել</a:t>
            </a:r>
            <a:r>
              <a:rPr lang="en-CA" sz="2800" dirty="0" smtClean="0">
                <a:latin typeface="Sylfaen" pitchFamily="18" charset="0"/>
              </a:rPr>
              <a:t>  </a:t>
            </a:r>
            <a:r>
              <a:rPr lang="en-CA" sz="2800" dirty="0" err="1" smtClean="0">
                <a:latin typeface="Sylfaen" pitchFamily="18" charset="0"/>
              </a:rPr>
              <a:t>հավասարումը</a:t>
            </a:r>
            <a:r>
              <a:rPr lang="en-CA" sz="2800" dirty="0" smtClean="0">
                <a:latin typeface="Sylfaen" pitchFamily="18" charset="0"/>
              </a:rPr>
              <a:t>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19200" y="304800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(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1 -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)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- 6 + x = 2-11x  </a:t>
            </a:r>
          </a:p>
        </p:txBody>
      </p:sp>
      <p:pic>
        <p:nvPicPr>
          <p:cNvPr id="48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 bwMode="auto">
          <a:xfrm>
            <a:off x="7999766" y="228600"/>
            <a:ext cx="839434" cy="74420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1219200" y="382018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4 -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12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- 6 + x = 2 - 11x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19200" y="4582180"/>
            <a:ext cx="3886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-12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+ x + 11x = 2 - 4 + 6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95400" y="5344180"/>
            <a:ext cx="2133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0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38400" y="5791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00D200"/>
                  </a:solidFill>
                </a:uFill>
              </a:rPr>
              <a:t> 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Հավասարումը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լուծում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չունի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:</a:t>
            </a:r>
            <a:r>
              <a:rPr lang="en-CA" sz="2800" b="1" dirty="0" smtClean="0"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45" grpId="0"/>
      <p:bldP spid="44" grpId="0"/>
      <p:bldP spid="46" grpId="0"/>
      <p:bldP spid="51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150628"/>
            <a:ext cx="9144000" cy="6707372"/>
            <a:chOff x="152400" y="-77972"/>
            <a:chExt cx="8991600" cy="6707372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2" cstate="print"/>
            <a:srcRect l="68675" t="5594" r="9895" b="10930"/>
            <a:stretch>
              <a:fillRect/>
            </a:stretch>
          </p:blipFill>
          <p:spPr bwMode="auto">
            <a:xfrm>
              <a:off x="7239000" y="-77972"/>
              <a:ext cx="1905000" cy="6478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9528" t="5594" r="69042" b="51196"/>
            <a:stretch>
              <a:fillRect/>
            </a:stretch>
          </p:blipFill>
          <p:spPr bwMode="auto">
            <a:xfrm flipV="1">
              <a:off x="152400" y="3276600"/>
              <a:ext cx="19050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ounded Rectangle 27"/>
          <p:cNvSpPr>
            <a:spLocks noChangeAspect="1"/>
          </p:cNvSpPr>
          <p:nvPr/>
        </p:nvSpPr>
        <p:spPr>
          <a:xfrm>
            <a:off x="152400" y="126000"/>
            <a:ext cx="8763000" cy="6503400"/>
          </a:xfrm>
          <a:prstGeom prst="roundRect">
            <a:avLst>
              <a:gd name="adj" fmla="val 1186"/>
            </a:avLst>
          </a:prstGeom>
          <a:solidFill>
            <a:schemeClr val="bg1"/>
          </a:solidFill>
          <a:ln w="38100">
            <a:solidFill>
              <a:srgbClr val="FE6700"/>
            </a:solidFill>
          </a:ln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>
              <a:solidFill>
                <a:srgbClr val="DBD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1828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3-րդ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32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32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2209800"/>
            <a:ext cx="2286000" cy="584775"/>
          </a:xfrm>
          <a:prstGeom prst="rect">
            <a:avLst/>
          </a:prstGeom>
          <a:solidFill>
            <a:srgbClr val="73E600">
              <a:alpha val="26000"/>
            </a:srgbClr>
          </a:solidFill>
          <a:ln>
            <a:solidFill>
              <a:srgbClr val="6DDA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31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31"/>
          <p:cNvGrpSpPr>
            <a:grpSpLocks noChangeAspect="1"/>
          </p:cNvGrpSpPr>
          <p:nvPr/>
        </p:nvGrpSpPr>
        <p:grpSpPr>
          <a:xfrm flipH="1">
            <a:off x="228601" y="152400"/>
            <a:ext cx="5855750" cy="1689120"/>
            <a:chOff x="2209800" y="108000"/>
            <a:chExt cx="6715993" cy="1934287"/>
          </a:xfrm>
        </p:grpSpPr>
        <p:grpSp>
          <p:nvGrpSpPr>
            <p:cNvPr id="4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5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37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7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38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39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6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34" name="TextBox 33"/>
            <p:cNvSpPr txBox="1"/>
            <p:nvPr/>
          </p:nvSpPr>
          <p:spPr>
            <a:xfrm rot="21122709">
              <a:off x="7325594" y="533501"/>
              <a:ext cx="1600199" cy="1294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66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en-CA" sz="6000" b="1" dirty="0" smtClean="0">
                  <a:ln w="0">
                    <a:solidFill>
                      <a:srgbClr val="CC66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2</a:t>
              </a:r>
              <a:endParaRPr lang="en-CA" sz="6600" b="1" dirty="0">
                <a:ln w="0">
                  <a:solidFill>
                    <a:srgbClr val="CC66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685800"/>
            <a:ext cx="396240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 smtClean="0">
                <a:latin typeface="Sylfaen" pitchFamily="18" charset="0"/>
              </a:rPr>
              <a:t>Լուծել</a:t>
            </a:r>
            <a:r>
              <a:rPr lang="en-CA" sz="2800" dirty="0" smtClean="0">
                <a:latin typeface="Sylfaen" pitchFamily="18" charset="0"/>
              </a:rPr>
              <a:t>  </a:t>
            </a:r>
            <a:r>
              <a:rPr lang="en-CA" sz="2800" dirty="0" err="1" smtClean="0">
                <a:latin typeface="Sylfaen" pitchFamily="18" charset="0"/>
              </a:rPr>
              <a:t>հավասարումը</a:t>
            </a:r>
            <a:r>
              <a:rPr lang="en-CA" sz="2800" dirty="0" smtClean="0">
                <a:latin typeface="Sylfaen" pitchFamily="18" charset="0"/>
              </a:rPr>
              <a:t>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19200" y="304800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(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-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5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)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-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+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x =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2-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9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</a:t>
            </a:r>
          </a:p>
        </p:txBody>
      </p:sp>
      <p:pic>
        <p:nvPicPr>
          <p:cNvPr id="48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 bwMode="auto">
          <a:xfrm>
            <a:off x="7999766" y="228600"/>
            <a:ext cx="839434" cy="74420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1219200" y="382018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6 -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10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- 4 + x = 2 - 9x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19200" y="4582180"/>
            <a:ext cx="3886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-10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+ x + 9x = 2 + 4 - 6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95400" y="5344180"/>
            <a:ext cx="2133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0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48000" y="5537537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Հավասարումն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ունի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անթիվ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բազմությամբ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լուծումներ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:</a:t>
            </a:r>
            <a:r>
              <a:rPr lang="en-CA" sz="2800" b="1" dirty="0" smtClean="0"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45" grpId="0"/>
      <p:bldP spid="44" grpId="0"/>
      <p:bldP spid="46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150628"/>
            <a:ext cx="9144000" cy="6707372"/>
            <a:chOff x="152400" y="-77972"/>
            <a:chExt cx="8991600" cy="6707372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2" cstate="print"/>
            <a:srcRect l="68675" t="5594" r="9895" b="10930"/>
            <a:stretch>
              <a:fillRect/>
            </a:stretch>
          </p:blipFill>
          <p:spPr bwMode="auto">
            <a:xfrm>
              <a:off x="7239000" y="-77972"/>
              <a:ext cx="1905000" cy="6478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9528" t="5594" r="69042" b="51196"/>
            <a:stretch>
              <a:fillRect/>
            </a:stretch>
          </p:blipFill>
          <p:spPr bwMode="auto">
            <a:xfrm flipV="1">
              <a:off x="152400" y="3276600"/>
              <a:ext cx="19050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ounded Rectangle 27"/>
          <p:cNvSpPr>
            <a:spLocks noChangeAspect="1"/>
          </p:cNvSpPr>
          <p:nvPr/>
        </p:nvSpPr>
        <p:spPr>
          <a:xfrm>
            <a:off x="152400" y="126000"/>
            <a:ext cx="8763000" cy="6503400"/>
          </a:xfrm>
          <a:prstGeom prst="roundRect">
            <a:avLst>
              <a:gd name="adj" fmla="val 1186"/>
            </a:avLst>
          </a:prstGeom>
          <a:solidFill>
            <a:schemeClr val="bg1"/>
          </a:solidFill>
          <a:ln w="38100">
            <a:solidFill>
              <a:srgbClr val="FE6700"/>
            </a:solidFill>
          </a:ln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>
              <a:solidFill>
                <a:srgbClr val="DBD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1828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4-րդ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32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32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2209800"/>
            <a:ext cx="2286000" cy="584775"/>
          </a:xfrm>
          <a:prstGeom prst="rect">
            <a:avLst/>
          </a:prstGeom>
          <a:solidFill>
            <a:srgbClr val="73E600">
              <a:alpha val="26000"/>
            </a:srgbClr>
          </a:solidFill>
          <a:ln>
            <a:solidFill>
              <a:srgbClr val="6DDA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31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31"/>
          <p:cNvGrpSpPr>
            <a:grpSpLocks noChangeAspect="1"/>
          </p:cNvGrpSpPr>
          <p:nvPr/>
        </p:nvGrpSpPr>
        <p:grpSpPr>
          <a:xfrm flipH="1">
            <a:off x="228601" y="152400"/>
            <a:ext cx="5855750" cy="1689120"/>
            <a:chOff x="2209800" y="108000"/>
            <a:chExt cx="6715993" cy="1934287"/>
          </a:xfrm>
        </p:grpSpPr>
        <p:grpSp>
          <p:nvGrpSpPr>
            <p:cNvPr id="4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5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37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7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38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39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6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34" name="TextBox 33"/>
            <p:cNvSpPr txBox="1"/>
            <p:nvPr/>
          </p:nvSpPr>
          <p:spPr>
            <a:xfrm rot="21122709">
              <a:off x="7325594" y="533501"/>
              <a:ext cx="1600199" cy="1294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66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en-CA" sz="6000" b="1" dirty="0" smtClean="0">
                  <a:ln w="0">
                    <a:solidFill>
                      <a:srgbClr val="CC66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2</a:t>
              </a:r>
              <a:endParaRPr lang="en-CA" sz="6600" b="1" dirty="0">
                <a:ln w="0">
                  <a:solidFill>
                    <a:srgbClr val="CC66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685800"/>
            <a:ext cx="396240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 smtClean="0">
                <a:latin typeface="Sylfaen" pitchFamily="18" charset="0"/>
              </a:rPr>
              <a:t>Լուծել</a:t>
            </a:r>
            <a:r>
              <a:rPr lang="en-CA" sz="2800" dirty="0" smtClean="0">
                <a:latin typeface="Sylfaen" pitchFamily="18" charset="0"/>
              </a:rPr>
              <a:t>  </a:t>
            </a:r>
            <a:r>
              <a:rPr lang="en-CA" sz="2800" dirty="0" err="1" smtClean="0">
                <a:latin typeface="Sylfaen" pitchFamily="18" charset="0"/>
              </a:rPr>
              <a:t>հավասարումը</a:t>
            </a:r>
            <a:r>
              <a:rPr lang="en-CA" sz="2800" dirty="0" smtClean="0">
                <a:latin typeface="Sylfaen" pitchFamily="18" charset="0"/>
              </a:rPr>
              <a:t>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19200" y="304800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(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4 +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)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-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5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+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x =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7+ 7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 </a:t>
            </a:r>
          </a:p>
        </p:txBody>
      </p:sp>
      <p:pic>
        <p:nvPicPr>
          <p:cNvPr id="48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 bwMode="auto">
          <a:xfrm>
            <a:off x="7999766" y="228600"/>
            <a:ext cx="839434" cy="74420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1219200" y="3820180"/>
            <a:ext cx="403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12 +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6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- 5 + x = 7 + 7x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71600" y="4582180"/>
            <a:ext cx="3886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6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+ x - 7x = 7 -12 + 5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95400" y="5344180"/>
            <a:ext cx="2133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0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48000" y="5537537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Հավասարումն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ունի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անթիվ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բազմությամբ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լուծումներ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:</a:t>
            </a:r>
            <a:r>
              <a:rPr lang="en-CA" sz="2800" b="1" dirty="0" smtClean="0"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45" grpId="0"/>
      <p:bldP spid="44" grpId="0"/>
      <p:bldP spid="46" grpId="0"/>
      <p:bldP spid="51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4419600"/>
            <a:ext cx="5410200" cy="2438400"/>
            <a:chOff x="0" y="4419600"/>
            <a:chExt cx="4914265" cy="2438400"/>
          </a:xfrm>
        </p:grpSpPr>
        <p:pic>
          <p:nvPicPr>
            <p:cNvPr id="36" name="Picture 35" descr="C:\Users\naira\Desktop\My documents\Marine-forum\23821370-Вектор-Радуга-цветной-фон-из-цифр-с-copyspace-центра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t="57333"/>
            <a:stretch>
              <a:fillRect/>
            </a:stretch>
          </p:blipFill>
          <p:spPr bwMode="auto">
            <a:xfrm>
              <a:off x="0" y="4419600"/>
              <a:ext cx="4152900" cy="2438400"/>
            </a:xfrm>
            <a:prstGeom prst="rect">
              <a:avLst/>
            </a:prstGeom>
            <a:noFill/>
          </p:spPr>
        </p:pic>
        <p:pic>
          <p:nvPicPr>
            <p:cNvPr id="42" name="Picture 2" descr="C:\Users\naira\Desktop\My documents\Marine-forum\23821370-Вектор-Радуга-цветной-фон-из-цифр-с-copyspace-центра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15000" t="57333" r="66667"/>
            <a:stretch>
              <a:fillRect/>
            </a:stretch>
          </p:blipFill>
          <p:spPr bwMode="auto">
            <a:xfrm>
              <a:off x="4152900" y="4419600"/>
              <a:ext cx="761365" cy="2438400"/>
            </a:xfrm>
            <a:prstGeom prst="rect">
              <a:avLst/>
            </a:prstGeom>
            <a:noFill/>
          </p:spPr>
        </p:pic>
      </p:grpSp>
      <p:sp>
        <p:nvSpPr>
          <p:cNvPr id="5" name="Rounded Rectangle 4"/>
          <p:cNvSpPr>
            <a:spLocks noChangeAspect="1"/>
          </p:cNvSpPr>
          <p:nvPr/>
        </p:nvSpPr>
        <p:spPr>
          <a:xfrm>
            <a:off x="304800" y="76200"/>
            <a:ext cx="8763000" cy="6553200"/>
          </a:xfrm>
          <a:prstGeom prst="roundRect">
            <a:avLst>
              <a:gd name="adj" fmla="val 975"/>
            </a:avLst>
          </a:prstGeom>
          <a:solidFill>
            <a:schemeClr val="bg1"/>
          </a:solidFill>
          <a:ln w="38100">
            <a:solidFill>
              <a:srgbClr val="00B8B4"/>
            </a:solidFill>
          </a:ln>
          <a:effectLst>
            <a:outerShdw blurRad="127000" dist="152400" dir="78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/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2514600" y="4313592"/>
            <a:ext cx="1727926" cy="1706208"/>
            <a:chOff x="2718000" y="3811200"/>
            <a:chExt cx="2005200" cy="1980000"/>
          </a:xfrm>
        </p:grpSpPr>
        <p:pic>
          <p:nvPicPr>
            <p:cNvPr id="29" name="Picture 3" descr="C:\Users\мм\Desktop\Buttons\11478981-different-blending-layer-modes-were-used-you-can-easy-place-button-on-any-background-or-texture-.jpg"/>
            <p:cNvPicPr>
              <a:picLocks noChangeAspect="1" noChangeArrowheads="1"/>
            </p:cNvPicPr>
            <p:nvPr/>
          </p:nvPicPr>
          <p:blipFill>
            <a:blip r:embed="rId3" cstate="print">
              <a:lum contrast="-2000"/>
            </a:blip>
            <a:srcRect r="67827" b="67778"/>
            <a:stretch>
              <a:fillRect/>
            </a:stretch>
          </p:blipFill>
          <p:spPr bwMode="auto">
            <a:xfrm>
              <a:off x="2743200" y="3811200"/>
              <a:ext cx="1980000" cy="1980000"/>
            </a:xfrm>
            <a:prstGeom prst="rect">
              <a:avLst/>
            </a:prstGeom>
            <a:noFill/>
          </p:spPr>
        </p:pic>
        <p:pic>
          <p:nvPicPr>
            <p:cNvPr id="47" name="Picture 3" descr="C:\Users\мм\Desktop\Buttons\11478981-different-blending-layer-modes-were-used-you-can-easy-place-button-on-any-background-or-texture-.jpg"/>
            <p:cNvPicPr preferRelativeResize="0">
              <a:picLocks noChangeArrowheads="1"/>
            </p:cNvPicPr>
            <p:nvPr/>
          </p:nvPicPr>
          <p:blipFill>
            <a:blip r:embed="rId3" cstate="print">
              <a:lum contrast="-2000"/>
            </a:blip>
            <a:srcRect l="18573" r="67827" b="85139"/>
            <a:stretch>
              <a:fillRect/>
            </a:stretch>
          </p:blipFill>
          <p:spPr bwMode="auto">
            <a:xfrm flipH="1">
              <a:off x="2718000" y="3811200"/>
              <a:ext cx="838800" cy="913200"/>
            </a:xfrm>
            <a:prstGeom prst="rect">
              <a:avLst/>
            </a:prstGeom>
            <a:noFill/>
          </p:spPr>
        </p:pic>
      </p:grpSp>
      <p:sp>
        <p:nvSpPr>
          <p:cNvPr id="1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772400" y="6188075"/>
            <a:ext cx="1219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17"/>
          <p:cNvGrpSpPr>
            <a:grpSpLocks noChangeAspect="1"/>
          </p:cNvGrpSpPr>
          <p:nvPr/>
        </p:nvGrpSpPr>
        <p:grpSpPr>
          <a:xfrm>
            <a:off x="2585721" y="124284"/>
            <a:ext cx="6405879" cy="1856916"/>
            <a:chOff x="2209800" y="108000"/>
            <a:chExt cx="6672788" cy="1934287"/>
          </a:xfrm>
        </p:grpSpPr>
        <p:grpSp>
          <p:nvGrpSpPr>
            <p:cNvPr id="8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9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23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2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24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25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2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20" name="TextBox 19"/>
            <p:cNvSpPr txBox="1"/>
            <p:nvPr/>
          </p:nvSpPr>
          <p:spPr>
            <a:xfrm rot="21122709">
              <a:off x="7161960" y="661436"/>
              <a:ext cx="1600200" cy="1154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66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ru-RU" sz="6600" b="1" dirty="0" smtClean="0">
                  <a:ln w="0">
                    <a:solidFill>
                      <a:srgbClr val="CC66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3</a:t>
              </a:r>
              <a:endParaRPr lang="en-CA" sz="6600" b="1" dirty="0">
                <a:ln w="0">
                  <a:solidFill>
                    <a:srgbClr val="CC66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71800" y="533400"/>
            <a:ext cx="4419600" cy="95410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2800" dirty="0" err="1" smtClean="0">
                <a:latin typeface="Sylfaen" pitchFamily="18" charset="0"/>
              </a:rPr>
              <a:t>Լուծել</a:t>
            </a:r>
            <a:r>
              <a:rPr lang="en-CA" sz="2800" dirty="0" smtClean="0">
                <a:latin typeface="Sylfaen" pitchFamily="18" charset="0"/>
              </a:rPr>
              <a:t>  </a:t>
            </a:r>
            <a:r>
              <a:rPr lang="en-CA" sz="2800" dirty="0" err="1" smtClean="0">
                <a:latin typeface="Sylfaen" pitchFamily="18" charset="0"/>
              </a:rPr>
              <a:t>խնդիրը</a:t>
            </a:r>
            <a:r>
              <a:rPr lang="en-CA" sz="2800" dirty="0" smtClean="0">
                <a:latin typeface="Sylfaen" pitchFamily="18" charset="0"/>
              </a:rPr>
              <a:t>`  </a:t>
            </a:r>
            <a:r>
              <a:rPr lang="en-CA" sz="2800" dirty="0" err="1" smtClean="0">
                <a:latin typeface="Sylfaen" pitchFamily="18" charset="0"/>
              </a:rPr>
              <a:t>կազմելով</a:t>
            </a:r>
            <a:r>
              <a:rPr lang="en-CA" sz="2800" dirty="0" smtClean="0">
                <a:latin typeface="Sylfaen" pitchFamily="18" charset="0"/>
              </a:rPr>
              <a:t>  </a:t>
            </a:r>
            <a:r>
              <a:rPr lang="en-CA" sz="2800" dirty="0" err="1" smtClean="0">
                <a:latin typeface="Sylfaen" pitchFamily="18" charset="0"/>
              </a:rPr>
              <a:t>հավասարում</a:t>
            </a:r>
            <a:r>
              <a:rPr lang="en-CA" sz="2800" dirty="0" smtClean="0">
                <a:latin typeface="Sylfaen" pitchFamily="18" charset="0"/>
              </a:rPr>
              <a:t>:</a:t>
            </a: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4495800" y="3439392"/>
            <a:ext cx="1718618" cy="1706208"/>
            <a:chOff x="533400" y="1905000"/>
            <a:chExt cx="2224523" cy="2208461"/>
          </a:xfrm>
        </p:grpSpPr>
        <p:pic>
          <p:nvPicPr>
            <p:cNvPr id="30" name="Picture 3" descr="C:\Users\мм\Desktop\Buttons\11478981-different-blending-layer-modes-were-used-you-can-easy-place-button-on-any-background-or-texture-.jpg"/>
            <p:cNvPicPr preferRelativeResize="0">
              <a:picLocks noChangeArrowheads="1"/>
            </p:cNvPicPr>
            <p:nvPr/>
          </p:nvPicPr>
          <p:blipFill>
            <a:blip r:embed="rId3" cstate="print">
              <a:lum contrast="-2000"/>
            </a:blip>
            <a:srcRect r="67827" b="67778"/>
            <a:stretch>
              <a:fillRect/>
            </a:stretch>
          </p:blipFill>
          <p:spPr bwMode="auto">
            <a:xfrm>
              <a:off x="533400" y="1905000"/>
              <a:ext cx="2224523" cy="2208461"/>
            </a:xfrm>
            <a:prstGeom prst="rect">
              <a:avLst/>
            </a:prstGeom>
            <a:noFill/>
          </p:spPr>
        </p:pic>
        <p:pic>
          <p:nvPicPr>
            <p:cNvPr id="31" name="Picture 3" descr="C:\Users\мм\Desktop\Buttons\11478981-different-blending-layer-modes-were-used-you-can-easy-place-button-on-any-background-or-texture-.jpg"/>
            <p:cNvPicPr>
              <a:picLocks noChangeAspect="1" noChangeArrowheads="1"/>
            </p:cNvPicPr>
            <p:nvPr/>
          </p:nvPicPr>
          <p:blipFill>
            <a:blip r:embed="rId3" cstate="print"/>
            <a:srcRect l="38843" r="38884" b="72222"/>
            <a:stretch>
              <a:fillRect/>
            </a:stretch>
          </p:blipFill>
          <p:spPr bwMode="auto">
            <a:xfrm>
              <a:off x="873369" y="1905000"/>
              <a:ext cx="1529862" cy="1905000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6477000" y="4313593"/>
            <a:ext cx="1675187" cy="1675187"/>
            <a:chOff x="6019800" y="3886200"/>
            <a:chExt cx="2209800" cy="2209800"/>
          </a:xfrm>
        </p:grpSpPr>
        <p:pic>
          <p:nvPicPr>
            <p:cNvPr id="37" name="Picture 3" descr="C:\Users\мм\Desktop\Buttons\11478981-different-blending-layer-modes-were-used-you-can-easy-place-button-on-any-background-or-texture-.jpg"/>
            <p:cNvPicPr>
              <a:picLocks noChangeAspect="1" noChangeArrowheads="1"/>
            </p:cNvPicPr>
            <p:nvPr/>
          </p:nvPicPr>
          <p:blipFill>
            <a:blip r:embed="rId3" cstate="print">
              <a:lum contrast="-2000"/>
            </a:blip>
            <a:srcRect r="67827" b="67778"/>
            <a:stretch>
              <a:fillRect/>
            </a:stretch>
          </p:blipFill>
          <p:spPr bwMode="auto">
            <a:xfrm>
              <a:off x="6019800" y="3886200"/>
              <a:ext cx="2209800" cy="2209800"/>
            </a:xfrm>
            <a:prstGeom prst="rect">
              <a:avLst/>
            </a:prstGeom>
            <a:noFill/>
          </p:spPr>
        </p:pic>
        <p:pic>
          <p:nvPicPr>
            <p:cNvPr id="33" name="Picture 2" descr="C:\Users\мм\Desktop\Buttons\11478981-different-blending-layer-modes-were-used-you-can-easy-place-button-on-any-background-or-texture-.jpg"/>
            <p:cNvPicPr>
              <a:picLocks noChangeAspect="1" noChangeArrowheads="1"/>
            </p:cNvPicPr>
            <p:nvPr/>
          </p:nvPicPr>
          <p:blipFill>
            <a:blip r:embed="rId3" cstate="print"/>
            <a:srcRect t="38889" r="71155" b="35556"/>
            <a:stretch>
              <a:fillRect/>
            </a:stretch>
          </p:blipFill>
          <p:spPr bwMode="auto">
            <a:xfrm>
              <a:off x="6019800" y="3962399"/>
              <a:ext cx="1981201" cy="1752600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09600" y="3475392"/>
            <a:ext cx="1706208" cy="1706208"/>
            <a:chOff x="3962400" y="1981200"/>
            <a:chExt cx="2209800" cy="2209800"/>
          </a:xfrm>
        </p:grpSpPr>
        <p:pic>
          <p:nvPicPr>
            <p:cNvPr id="40" name="Picture 3" descr="C:\Users\мм\Desktop\Buttons\11478981-different-blending-layer-modes-were-used-you-can-easy-place-button-on-any-background-or-texture-.jpg"/>
            <p:cNvPicPr>
              <a:picLocks noChangeAspect="1" noChangeArrowheads="1"/>
            </p:cNvPicPr>
            <p:nvPr/>
          </p:nvPicPr>
          <p:blipFill>
            <a:blip r:embed="rId3" cstate="print">
              <a:lum contrast="-2000"/>
            </a:blip>
            <a:srcRect r="67827" b="67778"/>
            <a:stretch>
              <a:fillRect/>
            </a:stretch>
          </p:blipFill>
          <p:spPr bwMode="auto">
            <a:xfrm>
              <a:off x="3962400" y="1981200"/>
              <a:ext cx="2209800" cy="2209800"/>
            </a:xfrm>
            <a:prstGeom prst="rect">
              <a:avLst/>
            </a:prstGeom>
            <a:noFill/>
          </p:spPr>
        </p:pic>
        <p:pic>
          <p:nvPicPr>
            <p:cNvPr id="41" name="Picture 3" descr="C:\Users\мм\Desktop\Buttons\11478981-different-blending-layer-modes-were-used-you-can-easy-place-button-on-any-background-or-texture-.jpg"/>
            <p:cNvPicPr>
              <a:picLocks noChangeAspect="1" noChangeArrowheads="1"/>
            </p:cNvPicPr>
            <p:nvPr/>
          </p:nvPicPr>
          <p:blipFill>
            <a:blip r:embed="rId3" cstate="print"/>
            <a:srcRect l="71001" t="38889" r="3482" b="34444"/>
            <a:stretch>
              <a:fillRect/>
            </a:stretch>
          </p:blipFill>
          <p:spPr bwMode="auto">
            <a:xfrm>
              <a:off x="4161600" y="2057400"/>
              <a:ext cx="1752600" cy="1828800"/>
            </a:xfrm>
            <a:prstGeom prst="rect">
              <a:avLst/>
            </a:prstGeom>
            <a:noFill/>
          </p:spPr>
        </p:pic>
      </p:grpSp>
      <p:sp>
        <p:nvSpPr>
          <p:cNvPr id="43" name="TextBox 42">
            <a:hlinkClick r:id="rId5" action="ppaction://hlinksldjump"/>
          </p:cNvPr>
          <p:cNvSpPr txBox="1">
            <a:spLocks noChangeAspect="1"/>
          </p:cNvSpPr>
          <p:nvPr/>
        </p:nvSpPr>
        <p:spPr>
          <a:xfrm>
            <a:off x="1142999" y="3657600"/>
            <a:ext cx="656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1</a:t>
            </a:r>
            <a:endParaRPr lang="hy-AM" sz="72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Sylfaen" pitchFamily="18" charset="0"/>
            </a:endParaRPr>
          </a:p>
        </p:txBody>
      </p:sp>
      <p:sp>
        <p:nvSpPr>
          <p:cNvPr id="44" name="TextBox 43">
            <a:hlinkClick r:id="rId6" action="ppaction://hlinksldjump"/>
          </p:cNvPr>
          <p:cNvSpPr txBox="1">
            <a:spLocks noChangeAspect="1"/>
          </p:cNvSpPr>
          <p:nvPr/>
        </p:nvSpPr>
        <p:spPr>
          <a:xfrm>
            <a:off x="5029200" y="3630791"/>
            <a:ext cx="656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3</a:t>
            </a:r>
            <a:endParaRPr lang="hy-AM" sz="72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Sylfaen" pitchFamily="18" charset="0"/>
            </a:endParaRPr>
          </a:p>
        </p:txBody>
      </p:sp>
      <p:sp>
        <p:nvSpPr>
          <p:cNvPr id="45" name="TextBox 44">
            <a:hlinkClick r:id="rId7" action="ppaction://hlinksldjump"/>
          </p:cNvPr>
          <p:cNvSpPr txBox="1">
            <a:spLocks noChangeAspect="1"/>
          </p:cNvSpPr>
          <p:nvPr/>
        </p:nvSpPr>
        <p:spPr>
          <a:xfrm>
            <a:off x="3048000" y="4495800"/>
            <a:ext cx="656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2</a:t>
            </a:r>
            <a:endParaRPr lang="hy-AM" sz="72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Sylfaen" pitchFamily="18" charset="0"/>
            </a:endParaRPr>
          </a:p>
        </p:txBody>
      </p:sp>
      <p:sp>
        <p:nvSpPr>
          <p:cNvPr id="46" name="TextBox 45">
            <a:hlinkClick r:id="rId8" action="ppaction://hlinksldjump"/>
          </p:cNvPr>
          <p:cNvSpPr txBox="1">
            <a:spLocks noChangeAspect="1"/>
          </p:cNvSpPr>
          <p:nvPr/>
        </p:nvSpPr>
        <p:spPr>
          <a:xfrm>
            <a:off x="6963371" y="4483662"/>
            <a:ext cx="656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ylfaen" pitchFamily="18" charset="0"/>
              </a:rPr>
              <a:t>4</a:t>
            </a:r>
            <a:endParaRPr lang="hy-AM" sz="72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Sylfae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47800" y="2362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Խնդրի</a:t>
            </a:r>
            <a:r>
              <a:rPr lang="en-CA" sz="2000" i="1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20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տեքստը</a:t>
            </a:r>
            <a:r>
              <a:rPr lang="en-CA" sz="2000" i="1" dirty="0" smtClean="0">
                <a:solidFill>
                  <a:sysClr val="windowText" lastClr="000000"/>
                </a:solidFill>
                <a:latin typeface="Sylfaen" pitchFamily="18" charset="0"/>
              </a:rPr>
              <a:t>  և  </a:t>
            </a:r>
            <a:r>
              <a:rPr lang="en-CA" sz="20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լուծումը</a:t>
            </a:r>
            <a:r>
              <a:rPr lang="en-CA" sz="2000" i="1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20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տեսնելու</a:t>
            </a:r>
            <a:r>
              <a:rPr lang="en-CA" sz="2000" i="1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20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համար</a:t>
            </a:r>
            <a:r>
              <a:rPr lang="en-CA" sz="2000" i="1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20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սեղմել</a:t>
            </a:r>
            <a:r>
              <a:rPr lang="en-CA" sz="2000" i="1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20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համապատասխան</a:t>
            </a:r>
            <a:r>
              <a:rPr lang="en-CA" sz="2000" i="1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20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թվի</a:t>
            </a:r>
            <a:r>
              <a:rPr lang="en-CA" sz="2000" i="1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20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վրա</a:t>
            </a:r>
            <a:r>
              <a:rPr lang="en-CA" sz="2000" i="1" dirty="0" smtClean="0">
                <a:solidFill>
                  <a:sysClr val="windowText" lastClr="000000"/>
                </a:solidFill>
                <a:latin typeface="Sylfaen" pitchFamily="18" charset="0"/>
              </a:rPr>
              <a:t>:</a:t>
            </a:r>
            <a:endParaRPr lang="en-CA" sz="2000" i="1" dirty="0" smtClean="0">
              <a:solidFill>
                <a:sysClr val="windowText" lastClr="000000"/>
              </a:solidFill>
              <a:latin typeface="Sylfae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6107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err="1" smtClean="0">
                <a:latin typeface="Sylfaen" pitchFamily="18" charset="0"/>
              </a:rPr>
              <a:t>Դեպի</a:t>
            </a:r>
            <a:r>
              <a:rPr lang="en-CA" i="1" dirty="0" smtClean="0">
                <a:latin typeface="Sylfaen" pitchFamily="18" charset="0"/>
              </a:rPr>
              <a:t>  </a:t>
            </a:r>
            <a:r>
              <a:rPr lang="ru-RU" b="1" i="1" dirty="0" smtClean="0">
                <a:latin typeface="Sylfaen" pitchFamily="18" charset="0"/>
              </a:rPr>
              <a:t>4</a:t>
            </a:r>
            <a:r>
              <a:rPr lang="en-CA" b="1" i="1" dirty="0" smtClean="0">
                <a:latin typeface="Sylfaen" pitchFamily="18" charset="0"/>
              </a:rPr>
              <a:t>-</a:t>
            </a:r>
            <a:r>
              <a:rPr lang="en-CA" b="1" i="1" dirty="0" err="1" smtClean="0">
                <a:latin typeface="Sylfaen" pitchFamily="18" charset="0"/>
              </a:rPr>
              <a:t>րդ</a:t>
            </a:r>
            <a:r>
              <a:rPr lang="en-CA" i="1" dirty="0" smtClean="0">
                <a:latin typeface="Sylfaen" pitchFamily="18" charset="0"/>
              </a:rPr>
              <a:t>  </a:t>
            </a:r>
            <a:r>
              <a:rPr lang="en-CA" i="1" dirty="0" err="1" smtClean="0">
                <a:latin typeface="Sylfaen" pitchFamily="18" charset="0"/>
              </a:rPr>
              <a:t>առաջադրանք</a:t>
            </a:r>
            <a:endParaRPr lang="en-CA" i="1" dirty="0">
              <a:latin typeface="Sylfaen" pitchFamily="18" charset="0"/>
            </a:endParaRPr>
          </a:p>
        </p:txBody>
      </p:sp>
      <p:pic>
        <p:nvPicPr>
          <p:cNvPr id="2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rot="10800000" flipH="1" flipV="1">
            <a:off x="8102600" y="6096000"/>
            <a:ext cx="812800" cy="6857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outerShdw blurRad="76200" dist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/>
      <p:bldP spid="44" grpId="0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4419600"/>
            <a:ext cx="5410200" cy="2438400"/>
            <a:chOff x="0" y="4419600"/>
            <a:chExt cx="4914265" cy="2438400"/>
          </a:xfrm>
        </p:grpSpPr>
        <p:pic>
          <p:nvPicPr>
            <p:cNvPr id="39" name="Picture 38" descr="C:\Users\naira\Desktop\My documents\Marine-forum\23821370-Вектор-Радуга-цветной-фон-из-цифр-с-copyspace-центра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t="57333"/>
            <a:stretch>
              <a:fillRect/>
            </a:stretch>
          </p:blipFill>
          <p:spPr bwMode="auto">
            <a:xfrm>
              <a:off x="0" y="4419600"/>
              <a:ext cx="4152900" cy="2438400"/>
            </a:xfrm>
            <a:prstGeom prst="rect">
              <a:avLst/>
            </a:prstGeom>
            <a:noFill/>
          </p:spPr>
        </p:pic>
        <p:pic>
          <p:nvPicPr>
            <p:cNvPr id="40" name="Picture 2" descr="C:\Users\naira\Desktop\My documents\Marine-forum\23821370-Вектор-Радуга-цветной-фон-из-цифр-с-copyspace-центра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15000" t="57333" r="66667"/>
            <a:stretch>
              <a:fillRect/>
            </a:stretch>
          </p:blipFill>
          <p:spPr bwMode="auto">
            <a:xfrm>
              <a:off x="4152900" y="4419600"/>
              <a:ext cx="761365" cy="2438400"/>
            </a:xfrm>
            <a:prstGeom prst="rect">
              <a:avLst/>
            </a:prstGeom>
            <a:noFill/>
          </p:spPr>
        </p:pic>
      </p:grpSp>
      <p:sp>
        <p:nvSpPr>
          <p:cNvPr id="5" name="Rounded Rectangle 4"/>
          <p:cNvSpPr>
            <a:spLocks noChangeAspect="1"/>
          </p:cNvSpPr>
          <p:nvPr/>
        </p:nvSpPr>
        <p:spPr>
          <a:xfrm>
            <a:off x="304800" y="76200"/>
            <a:ext cx="8763000" cy="6553200"/>
          </a:xfrm>
          <a:prstGeom prst="roundRect">
            <a:avLst>
              <a:gd name="adj" fmla="val 975"/>
            </a:avLst>
          </a:prstGeom>
          <a:solidFill>
            <a:schemeClr val="bg1"/>
          </a:solidFill>
          <a:ln w="38100">
            <a:solidFill>
              <a:srgbClr val="00B8B4"/>
            </a:solidFill>
          </a:ln>
          <a:effectLst>
            <a:outerShdw blurRad="127000" dist="152400" dir="78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1371600"/>
            <a:ext cx="7696200" cy="1200329"/>
          </a:xfrm>
          <a:prstGeom prst="rect">
            <a:avLst/>
          </a:prstGeom>
          <a:solidFill>
            <a:srgbClr val="00D5D0">
              <a:alpha val="13725"/>
            </a:srgbClr>
          </a:solidFill>
          <a:ln w="12700">
            <a:solidFill>
              <a:srgbClr val="00B8B4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i="1" dirty="0" smtClean="0">
                <a:latin typeface="Sylfaen" pitchFamily="18" charset="0"/>
              </a:rPr>
              <a:t>10000 </a:t>
            </a:r>
            <a:r>
              <a:rPr lang="en-US" sz="2400" i="1" dirty="0" smtClean="0">
                <a:latin typeface="Sylfaen" pitchFamily="18" charset="0"/>
              </a:rPr>
              <a:t>դ</a:t>
            </a:r>
            <a:r>
              <a:rPr lang="en-CA" sz="2400" i="1" dirty="0" err="1" smtClean="0">
                <a:latin typeface="Sylfaen" pitchFamily="18" charset="0"/>
              </a:rPr>
              <a:t>րամը</a:t>
            </a:r>
            <a:r>
              <a:rPr lang="en-CA" sz="2400" i="1" dirty="0" smtClean="0">
                <a:latin typeface="Sylfaen" pitchFamily="18" charset="0"/>
              </a:rPr>
              <a:t> </a:t>
            </a:r>
            <a:r>
              <a:rPr lang="en-CA" sz="2400" i="1" dirty="0" err="1" smtClean="0">
                <a:latin typeface="Sylfaen" pitchFamily="18" charset="0"/>
              </a:rPr>
              <a:t>պետք</a:t>
            </a:r>
            <a:r>
              <a:rPr lang="en-CA" sz="2400" i="1" dirty="0" smtClean="0">
                <a:latin typeface="Sylfaen" pitchFamily="18" charset="0"/>
              </a:rPr>
              <a:t>  է  </a:t>
            </a:r>
            <a:r>
              <a:rPr lang="en-CA" sz="2400" i="1" dirty="0" err="1" smtClean="0">
                <a:latin typeface="Sylfaen" pitchFamily="18" charset="0"/>
              </a:rPr>
              <a:t>մանրել</a:t>
            </a:r>
            <a:r>
              <a:rPr lang="en-CA" sz="2400" i="1" dirty="0" smtClean="0">
                <a:latin typeface="Sylfaen" pitchFamily="18" charset="0"/>
              </a:rPr>
              <a:t>  200 </a:t>
            </a:r>
            <a:r>
              <a:rPr lang="en-CA" sz="2400" i="1" dirty="0" err="1" smtClean="0">
                <a:latin typeface="Sylfaen" pitchFamily="18" charset="0"/>
              </a:rPr>
              <a:t>դրամ</a:t>
            </a:r>
            <a:r>
              <a:rPr lang="en-CA" sz="2400" i="1" dirty="0" smtClean="0">
                <a:latin typeface="Sylfaen" pitchFamily="18" charset="0"/>
              </a:rPr>
              <a:t>  և  500 </a:t>
            </a:r>
            <a:r>
              <a:rPr lang="en-CA" sz="2400" i="1" dirty="0" err="1" smtClean="0">
                <a:latin typeface="Sylfaen" pitchFamily="18" charset="0"/>
              </a:rPr>
              <a:t>դրամ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մետաղադրամներով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այնպես</a:t>
            </a:r>
            <a:r>
              <a:rPr lang="en-CA" sz="2400" i="1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որ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դրանց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թիվը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լինի</a:t>
            </a:r>
            <a:r>
              <a:rPr lang="en-CA" sz="2400" i="1" dirty="0" smtClean="0">
                <a:latin typeface="Sylfaen" pitchFamily="18" charset="0"/>
              </a:rPr>
              <a:t>  26:  </a:t>
            </a:r>
            <a:r>
              <a:rPr lang="en-CA" sz="2400" i="1" dirty="0" err="1" smtClean="0">
                <a:latin typeface="Sylfaen" pitchFamily="18" charset="0"/>
              </a:rPr>
              <a:t>Դրանցից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քանի</a:t>
            </a:r>
            <a:r>
              <a:rPr lang="hy-AM" sz="2400" i="1" dirty="0" smtClean="0">
                <a:latin typeface="Sylfaen" pitchFamily="18" charset="0"/>
              </a:rPr>
              <a:t>՞</a:t>
            </a:r>
            <a:r>
              <a:rPr lang="en-US" sz="2400" i="1" dirty="0" err="1" smtClean="0">
                <a:latin typeface="Sylfaen" pitchFamily="18" charset="0"/>
              </a:rPr>
              <a:t>սը</a:t>
            </a:r>
            <a:r>
              <a:rPr lang="en-US" sz="2400" i="1" dirty="0" smtClean="0">
                <a:latin typeface="Sylfaen" pitchFamily="18" charset="0"/>
              </a:rPr>
              <a:t>  </a:t>
            </a:r>
            <a:r>
              <a:rPr lang="en-US" sz="2400" i="1" dirty="0" err="1" smtClean="0">
                <a:latin typeface="Sylfaen" pitchFamily="18" charset="0"/>
              </a:rPr>
              <a:t>կլինի</a:t>
            </a:r>
            <a:r>
              <a:rPr lang="en-US" sz="2400" i="1" dirty="0" smtClean="0">
                <a:latin typeface="Sylfaen" pitchFamily="18" charset="0"/>
              </a:rPr>
              <a:t> 200 </a:t>
            </a:r>
            <a:r>
              <a:rPr lang="en-US" sz="2400" i="1" dirty="0" err="1" smtClean="0">
                <a:latin typeface="Sylfaen" pitchFamily="18" charset="0"/>
              </a:rPr>
              <a:t>դրամանոց</a:t>
            </a:r>
            <a:r>
              <a:rPr lang="en-US" sz="2400" i="1" dirty="0" smtClean="0">
                <a:latin typeface="Sylfaen" pitchFamily="18" charset="0"/>
              </a:rPr>
              <a:t>:</a:t>
            </a:r>
            <a:endParaRPr lang="en-CA" sz="2400" i="1" dirty="0">
              <a:latin typeface="Sylfaen" pitchFamily="18" charset="0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772400" y="6188075"/>
            <a:ext cx="1219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81002" y="152405"/>
            <a:ext cx="3576259" cy="1276802"/>
            <a:chOff x="685800" y="4191000"/>
            <a:chExt cx="4267200" cy="1523484"/>
          </a:xfrm>
        </p:grpSpPr>
        <p:grpSp>
          <p:nvGrpSpPr>
            <p:cNvPr id="14" name="Group 13"/>
            <p:cNvGrpSpPr/>
            <p:nvPr/>
          </p:nvGrpSpPr>
          <p:grpSpPr>
            <a:xfrm>
              <a:off x="838200" y="4191000"/>
              <a:ext cx="4114800" cy="1523484"/>
              <a:chOff x="5334000" y="5486916"/>
              <a:chExt cx="3733800" cy="1371084"/>
            </a:xfrm>
          </p:grpSpPr>
          <p:pic>
            <p:nvPicPr>
              <p:cNvPr id="185346" name="Picture 2" descr="C:\Users\мм\Desktop\Buttons\43678427-vector-illustration-of-school-subject-icon-for-design-website-background-banner-infographic-learning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2692" r="2000" b="34615"/>
              <a:stretch>
                <a:fillRect/>
              </a:stretch>
            </p:blipFill>
            <p:spPr bwMode="auto">
              <a:xfrm>
                <a:off x="5334000" y="5486916"/>
                <a:ext cx="3733800" cy="1371084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Rounded Rectangle 11"/>
              <p:cNvSpPr/>
              <p:nvPr/>
            </p:nvSpPr>
            <p:spPr>
              <a:xfrm>
                <a:off x="5715000" y="5703154"/>
                <a:ext cx="2286000" cy="974963"/>
              </a:xfrm>
              <a:prstGeom prst="roundRect">
                <a:avLst>
                  <a:gd name="adj" fmla="val 1742"/>
                </a:avLst>
              </a:prstGeom>
              <a:solidFill>
                <a:srgbClr val="F3F3F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5800" y="4514606"/>
              <a:ext cx="2971800" cy="844652"/>
            </a:xfrm>
            <a:prstGeom prst="rect">
              <a:avLst/>
            </a:prstGeom>
            <a:solidFill>
              <a:srgbClr val="F200B3"/>
            </a:solidFill>
            <a:ln>
              <a:solidFill>
                <a:srgbClr val="A8007C"/>
              </a:solidFill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ԽՆԴԻՐ  1.</a:t>
              </a:r>
              <a:r>
                <a:rPr lang="en-CA" sz="4000" b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uFill>
                    <a:solidFill>
                      <a:srgbClr val="00D200"/>
                    </a:solidFill>
                  </a:uFill>
                  <a:latin typeface="Sylfaen" pitchFamily="18" charset="0"/>
                </a:rPr>
                <a:t>  </a:t>
              </a:r>
              <a:endParaRPr lang="en-CA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endParaRPr>
            </a:p>
          </p:txBody>
        </p:sp>
      </p:grpSp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5181600" y="27680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r>
              <a:rPr lang="en-CA" sz="3200" b="1" dirty="0" smtClean="0">
                <a:ln w="0">
                  <a:solidFill>
                    <a:srgbClr val="96006F"/>
                  </a:solidFill>
                </a:ln>
                <a:solidFill>
                  <a:srgbClr val="FF65D7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96006F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endParaRPr lang="en-CA" sz="32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609600" y="2967335"/>
            <a:ext cx="3276600" cy="1676400"/>
          </a:xfrm>
          <a:prstGeom prst="downArrowCallout">
            <a:avLst>
              <a:gd name="adj1" fmla="val 65938"/>
              <a:gd name="adj2" fmla="val 53145"/>
              <a:gd name="adj3" fmla="val 21588"/>
              <a:gd name="adj4" fmla="val 68389"/>
            </a:avLst>
          </a:prstGeom>
          <a:solidFill>
            <a:schemeClr val="bg1"/>
          </a:solidFill>
          <a:ln>
            <a:solidFill>
              <a:srgbClr val="00B8B4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21" name="TextBox 20"/>
          <p:cNvSpPr txBox="1"/>
          <p:nvPr/>
        </p:nvSpPr>
        <p:spPr>
          <a:xfrm>
            <a:off x="685800" y="3043535"/>
            <a:ext cx="2978727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Sylfaen" pitchFamily="18" charset="0"/>
              </a:rPr>
              <a:t>200 </a:t>
            </a:r>
            <a:r>
              <a:rPr lang="en-CA" sz="2400" dirty="0" err="1" smtClean="0">
                <a:latin typeface="Sylfaen" pitchFamily="18" charset="0"/>
              </a:rPr>
              <a:t>դր</a:t>
            </a:r>
            <a:r>
              <a:rPr lang="en-CA" sz="2400" dirty="0" smtClean="0">
                <a:latin typeface="Sylfaen" pitchFamily="18" charset="0"/>
              </a:rPr>
              <a:t>. </a:t>
            </a:r>
            <a:r>
              <a:rPr lang="en-US" sz="2400" dirty="0" smtClean="0">
                <a:latin typeface="Sylfaen" pitchFamily="18" charset="0"/>
              </a:rPr>
              <a:t>ք</a:t>
            </a:r>
            <a:r>
              <a:rPr lang="en-CA" sz="2400" dirty="0" err="1" smtClean="0">
                <a:latin typeface="Sylfaen" pitchFamily="18" charset="0"/>
              </a:rPr>
              <a:t>անակը</a:t>
            </a:r>
            <a:r>
              <a:rPr lang="en-CA" sz="2400" dirty="0" smtClean="0">
                <a:latin typeface="Sylfaen" pitchFamily="18" charset="0"/>
              </a:rPr>
              <a:t>` </a:t>
            </a:r>
            <a:r>
              <a:rPr lang="en-CA" sz="2400" b="1" dirty="0" smtClean="0">
                <a:ln w="0">
                  <a:noFill/>
                </a:ln>
                <a:latin typeface="Sylfaen" pitchFamily="18" charset="0"/>
              </a:rPr>
              <a:t>x</a:t>
            </a:r>
            <a:endParaRPr lang="en-CA" sz="2400" dirty="0" smtClean="0">
              <a:latin typeface="Sylfae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3562290"/>
            <a:ext cx="327660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Sylfaen" pitchFamily="18" charset="0"/>
              </a:rPr>
              <a:t>500 </a:t>
            </a:r>
            <a:r>
              <a:rPr lang="en-CA" sz="2400" dirty="0" err="1" smtClean="0">
                <a:latin typeface="Sylfaen" pitchFamily="18" charset="0"/>
              </a:rPr>
              <a:t>դր</a:t>
            </a:r>
            <a:r>
              <a:rPr lang="en-CA" sz="2400" dirty="0" smtClean="0">
                <a:latin typeface="Sylfaen" pitchFamily="18" charset="0"/>
              </a:rPr>
              <a:t>. </a:t>
            </a:r>
            <a:r>
              <a:rPr lang="en-US" sz="2400" dirty="0" smtClean="0">
                <a:latin typeface="Sylfaen" pitchFamily="18" charset="0"/>
              </a:rPr>
              <a:t>ք</a:t>
            </a:r>
            <a:r>
              <a:rPr lang="en-CA" sz="2400" dirty="0" err="1" smtClean="0">
                <a:latin typeface="Sylfaen" pitchFamily="18" charset="0"/>
              </a:rPr>
              <a:t>անակը</a:t>
            </a:r>
            <a:r>
              <a:rPr lang="en-CA" sz="2400" dirty="0" smtClean="0">
                <a:latin typeface="Sylfaen" pitchFamily="18" charset="0"/>
              </a:rPr>
              <a:t>` 26-</a:t>
            </a:r>
            <a:r>
              <a:rPr lang="en-CA" sz="2400" b="1" dirty="0" smtClean="0">
                <a:ln w="0">
                  <a:noFill/>
                </a:ln>
                <a:latin typeface="Sylfaen" pitchFamily="18" charset="0"/>
              </a:rPr>
              <a:t>x</a:t>
            </a:r>
            <a:endParaRPr lang="en-CA" sz="2400" dirty="0" smtClean="0">
              <a:latin typeface="Sylfae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3429000"/>
            <a:ext cx="4038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6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ru-RU" sz="26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00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+ 500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  <a:cs typeface="Arial"/>
              </a:rPr>
              <a:t>(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26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600" b="1" dirty="0" smtClean="0">
                <a:ln w="0">
                  <a:noFill/>
                </a:ln>
                <a:latin typeface="Sylfaen" pitchFamily="18" charset="0"/>
              </a:rPr>
              <a:t>-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 x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  <a:cs typeface="Arial"/>
              </a:rPr>
              <a:t>)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 = 10000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5800" y="3962400"/>
            <a:ext cx="42672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6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ru-RU" sz="26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00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+ 13000 </a:t>
            </a:r>
            <a:r>
              <a:rPr lang="ru-RU" sz="2600" b="1" dirty="0" smtClean="0">
                <a:ln w="0">
                  <a:noFill/>
                </a:ln>
                <a:latin typeface="Sylfaen" pitchFamily="18" charset="0"/>
              </a:rPr>
              <a:t>-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 500x = 10000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5800" y="4495800"/>
            <a:ext cx="4038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600" b="1" dirty="0" smtClean="0">
                <a:ln w="0">
                  <a:noFill/>
                </a:ln>
                <a:latin typeface="Sylfaen" pitchFamily="18" charset="0"/>
              </a:rPr>
              <a:t>-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 300x = 10000 - 13000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95800" y="5029200"/>
            <a:ext cx="4038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600" b="1" dirty="0" smtClean="0">
                <a:ln w="0">
                  <a:noFill/>
                </a:ln>
                <a:latin typeface="Sylfaen" pitchFamily="18" charset="0"/>
              </a:rPr>
              <a:t>-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 300x = - 3000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5527357"/>
            <a:ext cx="23622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 x = 10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60299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b="1" i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r>
              <a:rPr lang="en-CA" sz="2800" b="1" i="1" dirty="0" err="1" smtClean="0">
                <a:ln w="0">
                  <a:solidFill>
                    <a:srgbClr val="96006F"/>
                  </a:solidFill>
                </a:ln>
                <a:solidFill>
                  <a:srgbClr val="FF65D7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Պատ</a:t>
            </a:r>
            <a:r>
              <a:rPr lang="en-CA" sz="2800" b="1" i="1" dirty="0" smtClean="0">
                <a:ln w="0">
                  <a:solidFill>
                    <a:srgbClr val="96006F"/>
                  </a:solidFill>
                </a:ln>
                <a:solidFill>
                  <a:srgbClr val="FF65D7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՝.</a:t>
            </a:r>
            <a:r>
              <a:rPr lang="en-CA" sz="2800" b="1" i="1" dirty="0" smtClean="0">
                <a:ln>
                  <a:solidFill>
                    <a:srgbClr val="96006F"/>
                  </a:solidFill>
                </a:ln>
                <a:solidFill>
                  <a:srgbClr val="FF65D7"/>
                </a:solidFill>
                <a:latin typeface="Sylfaen" pitchFamily="18" charset="0"/>
              </a:rPr>
              <a:t> </a:t>
            </a:r>
            <a:r>
              <a:rPr lang="en-CA" sz="2600" b="1" i="1" dirty="0" smtClean="0">
                <a:latin typeface="Sylfaen" pitchFamily="18" charset="0"/>
              </a:rPr>
              <a:t>10 </a:t>
            </a:r>
            <a:r>
              <a:rPr lang="en-CA" sz="2600" b="1" i="1" dirty="0" err="1" smtClean="0">
                <a:latin typeface="Sylfaen" pitchFamily="18" charset="0"/>
              </a:rPr>
              <a:t>հատ</a:t>
            </a:r>
            <a:r>
              <a:rPr lang="en-CA" sz="2600" b="1" i="1" dirty="0" smtClean="0">
                <a:latin typeface="Sylfaen" pitchFamily="18" charset="0"/>
              </a:rPr>
              <a:t>  </a:t>
            </a:r>
            <a:r>
              <a:rPr lang="en-CA" sz="2600" i="1" dirty="0" smtClean="0">
                <a:latin typeface="Sylfaen" pitchFamily="18" charset="0"/>
              </a:rPr>
              <a:t>200 </a:t>
            </a:r>
            <a:r>
              <a:rPr lang="en-CA" sz="2600" i="1" dirty="0" err="1" smtClean="0">
                <a:latin typeface="Sylfaen" pitchFamily="18" charset="0"/>
              </a:rPr>
              <a:t>դր</a:t>
            </a:r>
            <a:r>
              <a:rPr lang="en-CA" sz="2600" i="1" dirty="0" smtClean="0">
                <a:latin typeface="Sylfaen" pitchFamily="18" charset="0"/>
              </a:rPr>
              <a:t>.:</a:t>
            </a:r>
            <a:r>
              <a:rPr lang="en-CA" sz="2600" b="1" i="1" dirty="0" smtClean="0">
                <a:latin typeface="Sylfaen" pitchFamily="18" charset="0"/>
              </a:rPr>
              <a:t> </a:t>
            </a:r>
            <a:r>
              <a:rPr lang="en-CA" sz="2600" b="1" i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600" b="1" i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 </a:t>
            </a:r>
            <a:r>
              <a:rPr lang="en-CA" sz="2600" b="1" i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600" b="1" i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600" b="1" i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grpSp>
        <p:nvGrpSpPr>
          <p:cNvPr id="30" name="Group 31"/>
          <p:cNvGrpSpPr>
            <a:grpSpLocks noChangeAspect="1"/>
          </p:cNvGrpSpPr>
          <p:nvPr/>
        </p:nvGrpSpPr>
        <p:grpSpPr>
          <a:xfrm rot="21357895">
            <a:off x="213812" y="4943806"/>
            <a:ext cx="2974528" cy="1789262"/>
            <a:chOff x="413287" y="5020110"/>
            <a:chExt cx="2228743" cy="1321215"/>
          </a:xfrm>
        </p:grpSpPr>
        <p:pic>
          <p:nvPicPr>
            <p:cNvPr id="31" name="Picture 5" descr="C:\Users\мм\Desktop\106103622_1513291523.jpg"/>
            <p:cNvPicPr>
              <a:picLocks noChangeAspect="1" noChangeArrowheads="1"/>
            </p:cNvPicPr>
            <p:nvPr/>
          </p:nvPicPr>
          <p:blipFill>
            <a:blip r:embed="rId4" cstate="print">
              <a:lum bright="-18000" contrast="19000"/>
            </a:blip>
            <a:srcRect l="1368" t="1477" r="2584" b="51244"/>
            <a:stretch>
              <a:fillRect/>
            </a:stretch>
          </p:blipFill>
          <p:spPr bwMode="auto">
            <a:xfrm rot="1004028">
              <a:off x="413287" y="5020110"/>
              <a:ext cx="2228743" cy="1187729"/>
            </a:xfrm>
            <a:prstGeom prst="rect">
              <a:avLst/>
            </a:prstGeom>
            <a:noFill/>
          </p:spPr>
        </p:pic>
        <p:grpSp>
          <p:nvGrpSpPr>
            <p:cNvPr id="32" name="Group 28"/>
            <p:cNvGrpSpPr>
              <a:grpSpLocks noChangeAspect="1"/>
            </p:cNvGrpSpPr>
            <p:nvPr/>
          </p:nvGrpSpPr>
          <p:grpSpPr>
            <a:xfrm rot="724426">
              <a:off x="546158" y="5337616"/>
              <a:ext cx="1447989" cy="1003709"/>
              <a:chOff x="-470137" y="1290856"/>
              <a:chExt cx="4306143" cy="2984907"/>
            </a:xfrm>
          </p:grpSpPr>
          <p:pic>
            <p:nvPicPr>
              <p:cNvPr id="33" name="Picture 4" descr="C:\Users\мм\Desktop\kopekner-e1463412549123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4FAF8"/>
                  </a:clrFrom>
                  <a:clrTo>
                    <a:srgbClr val="F4FAF8">
                      <a:alpha val="0"/>
                    </a:srgbClr>
                  </a:clrTo>
                </a:clrChange>
                <a:lum bright="-7000" contrast="14000"/>
              </a:blip>
              <a:srcRect l="19079" t="5752" r="63333" b="55531"/>
              <a:stretch>
                <a:fillRect/>
              </a:stretch>
            </p:blipFill>
            <p:spPr bwMode="auto">
              <a:xfrm rot="3412146">
                <a:off x="-473765" y="2824334"/>
                <a:ext cx="1455057" cy="1447801"/>
              </a:xfrm>
              <a:prstGeom prst="rect">
                <a:avLst/>
              </a:prstGeom>
              <a:noFill/>
            </p:spPr>
          </p:pic>
          <p:pic>
            <p:nvPicPr>
              <p:cNvPr id="34" name="Picture 3" descr="C:\Users\мм\Desktop\500d_big_new_2003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7000" contrast="14000"/>
              </a:blip>
              <a:srcRect/>
              <a:stretch>
                <a:fillRect/>
              </a:stretch>
            </p:blipFill>
            <p:spPr bwMode="auto">
              <a:xfrm rot="20425386">
                <a:off x="568477" y="2555947"/>
                <a:ext cx="3143251" cy="1524001"/>
              </a:xfrm>
              <a:prstGeom prst="rect">
                <a:avLst/>
              </a:prstGeom>
              <a:noFill/>
            </p:spPr>
          </p:pic>
          <p:pic>
            <p:nvPicPr>
              <p:cNvPr id="35" name="Picture 4" descr="C:\Users\мм\Desktop\kopekner-e1463412549123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4FAF8"/>
                  </a:clrFrom>
                  <a:clrTo>
                    <a:srgbClr val="F4FAF8">
                      <a:alpha val="0"/>
                    </a:srgbClr>
                  </a:clrTo>
                </a:clrChange>
                <a:lum bright="-7000" contrast="14000"/>
              </a:blip>
              <a:srcRect l="2500" t="5752" r="63333" b="55531"/>
              <a:stretch>
                <a:fillRect/>
              </a:stretch>
            </p:blipFill>
            <p:spPr bwMode="auto">
              <a:xfrm>
                <a:off x="228600" y="1752600"/>
                <a:ext cx="2826657" cy="1447800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C:\Users\мм\Desktop\500d_big_new_2003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7000" contrast="14000"/>
              </a:blip>
              <a:srcRect/>
              <a:stretch>
                <a:fillRect/>
              </a:stretch>
            </p:blipFill>
            <p:spPr bwMode="auto">
              <a:xfrm rot="20508262">
                <a:off x="692756" y="1290856"/>
                <a:ext cx="3143250" cy="1524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7" name="Picture 3" descr="C:\Users\naira\Desktop\My documents\mat-nkar\Xar@\mortgage-rates7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lum bright="10000" contrast="40000"/>
          </a:blip>
          <a:stretch>
            <a:fillRect/>
          </a:stretch>
        </p:blipFill>
        <p:spPr bwMode="auto">
          <a:xfrm>
            <a:off x="8152166" y="152400"/>
            <a:ext cx="839434" cy="74420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09600" y="4643735"/>
            <a:ext cx="327660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latin typeface="Sylfaen" pitchFamily="18" charset="0"/>
              </a:rPr>
              <a:t>10000 </a:t>
            </a:r>
            <a:r>
              <a:rPr lang="en-CA" sz="2400" b="1" dirty="0" err="1" smtClean="0">
                <a:latin typeface="Sylfaen" pitchFamily="18" charset="0"/>
              </a:rPr>
              <a:t>դրամ</a:t>
            </a:r>
            <a:endParaRPr lang="en-CA" sz="2400" b="1" dirty="0" smtClean="0"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152400" y="228600"/>
            <a:ext cx="8153400" cy="5181600"/>
          </a:xfrm>
          <a:prstGeom prst="rect">
            <a:avLst/>
          </a:prstGeom>
          <a:solidFill>
            <a:srgbClr val="C1FFF3"/>
          </a:solidFill>
          <a:ln w="12700">
            <a:solidFill>
              <a:srgbClr val="FF2D82"/>
            </a:solidFill>
          </a:ln>
          <a:effectLst>
            <a:outerShdw blurRad="762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TextBox 79"/>
          <p:cNvSpPr txBox="1"/>
          <p:nvPr/>
        </p:nvSpPr>
        <p:spPr>
          <a:xfrm>
            <a:off x="381000" y="1524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spc="-150" dirty="0" err="1" smtClean="0">
                <a:ln w="0">
                  <a:solidFill>
                    <a:srgbClr val="760030"/>
                  </a:solidFill>
                </a:ln>
                <a:solidFill>
                  <a:srgbClr val="FF5D9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Ընտրել</a:t>
            </a:r>
            <a:r>
              <a:rPr lang="en-CA" sz="4800" b="1" spc="-150" dirty="0" smtClean="0">
                <a:ln w="0">
                  <a:solidFill>
                    <a:srgbClr val="760030"/>
                  </a:solidFill>
                </a:ln>
                <a:solidFill>
                  <a:srgbClr val="FF5D9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4800" b="1" spc="-150" dirty="0" err="1" smtClean="0">
                <a:ln w="0">
                  <a:solidFill>
                    <a:srgbClr val="760030"/>
                  </a:solidFill>
                </a:ln>
                <a:solidFill>
                  <a:srgbClr val="FF5D9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հարցը</a:t>
            </a:r>
            <a:endParaRPr lang="en-CA" sz="4800" b="1" spc="-150" dirty="0">
              <a:ln w="0">
                <a:solidFill>
                  <a:srgbClr val="760030"/>
                </a:solidFill>
              </a:ln>
              <a:solidFill>
                <a:srgbClr val="FF5D9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457200" y="1134000"/>
            <a:ext cx="8382000" cy="4876800"/>
            <a:chOff x="414600" y="1143000"/>
            <a:chExt cx="8382000" cy="4876800"/>
          </a:xfrm>
        </p:grpSpPr>
        <p:sp>
          <p:nvSpPr>
            <p:cNvPr id="82" name="Rectangle 81"/>
            <p:cNvSpPr/>
            <p:nvPr/>
          </p:nvSpPr>
          <p:spPr>
            <a:xfrm>
              <a:off x="414600" y="1143000"/>
              <a:ext cx="8382000" cy="4876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2D8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n>
                  <a:solidFill>
                    <a:srgbClr val="1C2B0B"/>
                  </a:solidFill>
                </a:ln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09600" y="1219200"/>
              <a:ext cx="8046558" cy="4572001"/>
              <a:chOff x="609600" y="152400"/>
              <a:chExt cx="8046558" cy="457200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09600" y="1713501"/>
                <a:ext cx="3124200" cy="3010900"/>
                <a:chOff x="1066800" y="1713501"/>
                <a:chExt cx="3124200" cy="3010900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2731170" y="1713501"/>
                  <a:ext cx="1459830" cy="1513661"/>
                  <a:chOff x="4648200" y="914400"/>
                  <a:chExt cx="2438400" cy="2528316"/>
                </a:xfrm>
              </p:grpSpPr>
              <p:pic>
                <p:nvPicPr>
                  <p:cNvPr id="3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1333" t="6000" r="6000" b="50000"/>
                  <a:stretch>
                    <a:fillRect/>
                  </a:stretch>
                </p:blipFill>
                <p:spPr bwMode="auto">
                  <a:xfrm>
                    <a:off x="4648200" y="914400"/>
                    <a:ext cx="2438400" cy="251459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9333" t="88667" r="14000" b="5333"/>
                  <a:stretch>
                    <a:fillRect/>
                  </a:stretch>
                </p:blipFill>
                <p:spPr bwMode="auto">
                  <a:xfrm>
                    <a:off x="5105400" y="3099816"/>
                    <a:ext cx="1524000" cy="342900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1066800" y="1713501"/>
                  <a:ext cx="1414210" cy="1513661"/>
                  <a:chOff x="2057400" y="914400"/>
                  <a:chExt cx="2362200" cy="2528316"/>
                </a:xfrm>
              </p:grpSpPr>
              <p:pic>
                <p:nvPicPr>
                  <p:cNvPr id="6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6000" t="6000" r="52666" b="52667"/>
                  <a:stretch>
                    <a:fillRect/>
                  </a:stretch>
                </p:blipFill>
                <p:spPr bwMode="auto">
                  <a:xfrm>
                    <a:off x="2057400" y="914400"/>
                    <a:ext cx="2362200" cy="23622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9333" t="88667" r="14000" b="5333"/>
                  <a:stretch>
                    <a:fillRect/>
                  </a:stretch>
                </p:blipFill>
                <p:spPr bwMode="auto">
                  <a:xfrm>
                    <a:off x="2505456" y="3099816"/>
                    <a:ext cx="1524000" cy="342900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1066800" y="3218951"/>
                  <a:ext cx="1459830" cy="1505450"/>
                  <a:chOff x="2057400" y="3429000"/>
                  <a:chExt cx="2438400" cy="2514600"/>
                </a:xfrm>
              </p:grpSpPr>
              <p:pic>
                <p:nvPicPr>
                  <p:cNvPr id="9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6000" t="50000" r="51333" b="6000"/>
                  <a:stretch>
                    <a:fillRect/>
                  </a:stretch>
                </p:blipFill>
                <p:spPr bwMode="auto">
                  <a:xfrm>
                    <a:off x="2057400" y="3429000"/>
                    <a:ext cx="2438400" cy="25146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14000" t="6000" r="60667" b="88667"/>
                  <a:stretch>
                    <a:fillRect/>
                  </a:stretch>
                </p:blipFill>
                <p:spPr bwMode="auto">
                  <a:xfrm>
                    <a:off x="2532888" y="3438145"/>
                    <a:ext cx="1426464" cy="30030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1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1333" t="50000" r="6000" b="6000"/>
                <a:stretch>
                  <a:fillRect/>
                </a:stretch>
              </p:blipFill>
              <p:spPr bwMode="auto">
                <a:xfrm>
                  <a:off x="2731170" y="3218951"/>
                  <a:ext cx="1459830" cy="150545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3886200" y="1713501"/>
                <a:ext cx="3124200" cy="3010900"/>
                <a:chOff x="4343400" y="1713501"/>
                <a:chExt cx="3124200" cy="3010900"/>
              </a:xfrm>
            </p:grpSpPr>
            <p:grpSp>
              <p:nvGrpSpPr>
                <p:cNvPr id="14" name="Group 1"/>
                <p:cNvGrpSpPr/>
                <p:nvPr/>
              </p:nvGrpSpPr>
              <p:grpSpPr>
                <a:xfrm>
                  <a:off x="6007770" y="1713501"/>
                  <a:ext cx="1459830" cy="1513661"/>
                  <a:chOff x="4648200" y="914400"/>
                  <a:chExt cx="2438400" cy="2528316"/>
                </a:xfrm>
              </p:grpSpPr>
              <p:pic>
                <p:nvPicPr>
                  <p:cNvPr id="22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1333" t="6000" r="6000" b="50000"/>
                  <a:stretch>
                    <a:fillRect/>
                  </a:stretch>
                </p:blipFill>
                <p:spPr bwMode="auto">
                  <a:xfrm>
                    <a:off x="4648200" y="914400"/>
                    <a:ext cx="2438400" cy="251459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9333" t="88667" r="14000" b="5333"/>
                  <a:stretch>
                    <a:fillRect/>
                  </a:stretch>
                </p:blipFill>
                <p:spPr bwMode="auto">
                  <a:xfrm>
                    <a:off x="5105400" y="3099816"/>
                    <a:ext cx="1524000" cy="342900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5" name="Group 4"/>
                <p:cNvGrpSpPr/>
                <p:nvPr/>
              </p:nvGrpSpPr>
              <p:grpSpPr>
                <a:xfrm>
                  <a:off x="4343400" y="1713501"/>
                  <a:ext cx="1414210" cy="1513661"/>
                  <a:chOff x="2057400" y="914400"/>
                  <a:chExt cx="2362200" cy="2528316"/>
                </a:xfrm>
              </p:grpSpPr>
              <p:pic>
                <p:nvPicPr>
                  <p:cNvPr id="20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6000" t="6000" r="52666" b="52667"/>
                  <a:stretch>
                    <a:fillRect/>
                  </a:stretch>
                </p:blipFill>
                <p:spPr bwMode="auto">
                  <a:xfrm>
                    <a:off x="2057400" y="914400"/>
                    <a:ext cx="2362200" cy="23622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9333" t="88667" r="14000" b="5333"/>
                  <a:stretch>
                    <a:fillRect/>
                  </a:stretch>
                </p:blipFill>
                <p:spPr bwMode="auto">
                  <a:xfrm>
                    <a:off x="2505456" y="3099816"/>
                    <a:ext cx="1524000" cy="342900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6" name="Group 7"/>
                <p:cNvGrpSpPr/>
                <p:nvPr/>
              </p:nvGrpSpPr>
              <p:grpSpPr>
                <a:xfrm>
                  <a:off x="4343400" y="3218951"/>
                  <a:ext cx="1459830" cy="1505450"/>
                  <a:chOff x="2057400" y="3429000"/>
                  <a:chExt cx="2438400" cy="2514600"/>
                </a:xfrm>
              </p:grpSpPr>
              <p:pic>
                <p:nvPicPr>
                  <p:cNvPr id="18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6000" t="50000" r="51333" b="6000"/>
                  <a:stretch>
                    <a:fillRect/>
                  </a:stretch>
                </p:blipFill>
                <p:spPr bwMode="auto">
                  <a:xfrm>
                    <a:off x="2057400" y="3429000"/>
                    <a:ext cx="2438400" cy="25146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14000" t="6000" r="60667" b="88667"/>
                  <a:stretch>
                    <a:fillRect/>
                  </a:stretch>
                </p:blipFill>
                <p:spPr bwMode="auto">
                  <a:xfrm>
                    <a:off x="2532888" y="3438145"/>
                    <a:ext cx="1426464" cy="30030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7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1333" t="50000" r="6000" b="6000"/>
                <a:stretch>
                  <a:fillRect/>
                </a:stretch>
              </p:blipFill>
              <p:spPr bwMode="auto">
                <a:xfrm>
                  <a:off x="6007770" y="3218951"/>
                  <a:ext cx="1459830" cy="150545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9" name="Group 7"/>
              <p:cNvGrpSpPr/>
              <p:nvPr/>
            </p:nvGrpSpPr>
            <p:grpSpPr>
              <a:xfrm>
                <a:off x="609600" y="152400"/>
                <a:ext cx="1459830" cy="1505450"/>
                <a:chOff x="2057400" y="3429000"/>
                <a:chExt cx="2438400" cy="2514600"/>
              </a:xfrm>
            </p:grpSpPr>
            <p:pic>
              <p:nvPicPr>
                <p:cNvPr id="41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000" t="50000" r="51333" b="6000"/>
                <a:stretch>
                  <a:fillRect/>
                </a:stretch>
              </p:blipFill>
              <p:spPr bwMode="auto">
                <a:xfrm>
                  <a:off x="2057400" y="3429000"/>
                  <a:ext cx="2438400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2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00" t="6000" r="60667" b="88667"/>
                <a:stretch>
                  <a:fillRect/>
                </a:stretch>
              </p:blipFill>
              <p:spPr bwMode="auto">
                <a:xfrm>
                  <a:off x="2532888" y="3449365"/>
                  <a:ext cx="1426465" cy="300309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0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1333" t="50000" r="6000" b="6000"/>
              <a:stretch>
                <a:fillRect/>
              </a:stretch>
            </p:blipFill>
            <p:spPr bwMode="auto">
              <a:xfrm>
                <a:off x="2273970" y="152400"/>
                <a:ext cx="1459830" cy="1505450"/>
              </a:xfrm>
              <a:prstGeom prst="rect">
                <a:avLst/>
              </a:prstGeom>
              <a:noFill/>
            </p:spPr>
          </p:pic>
          <p:grpSp>
            <p:nvGrpSpPr>
              <p:cNvPr id="49" name="Group 4"/>
              <p:cNvGrpSpPr/>
              <p:nvPr/>
            </p:nvGrpSpPr>
            <p:grpSpPr>
              <a:xfrm>
                <a:off x="7196328" y="1709928"/>
                <a:ext cx="1414210" cy="1513661"/>
                <a:chOff x="2057400" y="914400"/>
                <a:chExt cx="2362200" cy="2528316"/>
              </a:xfrm>
            </p:grpSpPr>
            <p:pic>
              <p:nvPicPr>
                <p:cNvPr id="54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000" t="6000" r="52666" b="52667"/>
                <a:stretch>
                  <a:fillRect/>
                </a:stretch>
              </p:blipFill>
              <p:spPr bwMode="auto">
                <a:xfrm>
                  <a:off x="2057400" y="914400"/>
                  <a:ext cx="2362200" cy="2362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9333" t="88667" r="14000" b="5333"/>
                <a:stretch>
                  <a:fillRect/>
                </a:stretch>
              </p:blipFill>
              <p:spPr bwMode="auto">
                <a:xfrm>
                  <a:off x="2505456" y="3099816"/>
                  <a:ext cx="1524000" cy="3429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0" name="Group 7"/>
              <p:cNvGrpSpPr/>
              <p:nvPr/>
            </p:nvGrpSpPr>
            <p:grpSpPr>
              <a:xfrm>
                <a:off x="3886200" y="152400"/>
                <a:ext cx="1459830" cy="1505450"/>
                <a:chOff x="2057400" y="3429000"/>
                <a:chExt cx="2438400" cy="2514600"/>
              </a:xfrm>
            </p:grpSpPr>
            <p:pic>
              <p:nvPicPr>
                <p:cNvPr id="52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000" t="50000" r="51333" b="6000"/>
                <a:stretch>
                  <a:fillRect/>
                </a:stretch>
              </p:blipFill>
              <p:spPr bwMode="auto">
                <a:xfrm>
                  <a:off x="2057400" y="3429000"/>
                  <a:ext cx="2438400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00" t="6000" r="60667" b="88667"/>
                <a:stretch>
                  <a:fillRect/>
                </a:stretch>
              </p:blipFill>
              <p:spPr bwMode="auto">
                <a:xfrm>
                  <a:off x="2532888" y="3449365"/>
                  <a:ext cx="1426465" cy="300309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1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1333" t="50000" r="6000" b="6000"/>
              <a:stretch>
                <a:fillRect/>
              </a:stretch>
            </p:blipFill>
            <p:spPr bwMode="auto">
              <a:xfrm>
                <a:off x="5550570" y="152400"/>
                <a:ext cx="1459830" cy="1505450"/>
              </a:xfrm>
              <a:prstGeom prst="rect">
                <a:avLst/>
              </a:prstGeom>
              <a:noFill/>
            </p:spPr>
          </p:pic>
          <p:grpSp>
            <p:nvGrpSpPr>
              <p:cNvPr id="58" name="Group 7"/>
              <p:cNvGrpSpPr/>
              <p:nvPr/>
            </p:nvGrpSpPr>
            <p:grpSpPr>
              <a:xfrm>
                <a:off x="7196328" y="170950"/>
                <a:ext cx="1459830" cy="1505450"/>
                <a:chOff x="2057400" y="3429000"/>
                <a:chExt cx="2438400" cy="2514600"/>
              </a:xfrm>
            </p:grpSpPr>
            <p:pic>
              <p:nvPicPr>
                <p:cNvPr id="59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000" t="50000" r="51333" b="6000"/>
                <a:stretch>
                  <a:fillRect/>
                </a:stretch>
              </p:blipFill>
              <p:spPr bwMode="auto">
                <a:xfrm>
                  <a:off x="2057400" y="3429000"/>
                  <a:ext cx="2438400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00" t="6000" r="60667" b="88667"/>
                <a:stretch>
                  <a:fillRect/>
                </a:stretch>
              </p:blipFill>
              <p:spPr bwMode="auto">
                <a:xfrm>
                  <a:off x="2532888" y="3438145"/>
                  <a:ext cx="1426464" cy="30030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61" name="Group 7"/>
              <p:cNvGrpSpPr/>
              <p:nvPr/>
            </p:nvGrpSpPr>
            <p:grpSpPr>
              <a:xfrm>
                <a:off x="7196328" y="3218950"/>
                <a:ext cx="1459830" cy="1505450"/>
                <a:chOff x="2057400" y="3429000"/>
                <a:chExt cx="2438400" cy="2514600"/>
              </a:xfrm>
            </p:grpSpPr>
            <p:pic>
              <p:nvPicPr>
                <p:cNvPr id="62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000" t="50000" r="51333" b="6000"/>
                <a:stretch>
                  <a:fillRect/>
                </a:stretch>
              </p:blipFill>
              <p:spPr bwMode="auto">
                <a:xfrm>
                  <a:off x="2057400" y="3429000"/>
                  <a:ext cx="2438400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00" t="6000" r="60667" b="88667"/>
                <a:stretch>
                  <a:fillRect/>
                </a:stretch>
              </p:blipFill>
              <p:spPr bwMode="auto">
                <a:xfrm>
                  <a:off x="2532888" y="3438145"/>
                  <a:ext cx="1426464" cy="300308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1022400" y="1440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</a:t>
            </a: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2700000" y="1440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2</a:t>
            </a: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4320000" y="1476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3</a:t>
            </a:r>
          </a:p>
        </p:txBody>
      </p:sp>
      <p:sp>
        <p:nvSpPr>
          <p:cNvPr id="28" name="TextBox 27">
            <a:hlinkClick r:id="rId6" action="ppaction://hlinksldjump"/>
          </p:cNvPr>
          <p:cNvSpPr txBox="1"/>
          <p:nvPr/>
        </p:nvSpPr>
        <p:spPr>
          <a:xfrm>
            <a:off x="5943600" y="14227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4</a:t>
            </a:r>
          </a:p>
        </p:txBody>
      </p:sp>
      <p:sp>
        <p:nvSpPr>
          <p:cNvPr id="32" name="TextBox 31">
            <a:hlinkClick r:id="rId7" action="ppaction://hlinksldjump"/>
          </p:cNvPr>
          <p:cNvSpPr txBox="1"/>
          <p:nvPr/>
        </p:nvSpPr>
        <p:spPr>
          <a:xfrm>
            <a:off x="1008000" y="2988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6</a:t>
            </a:r>
          </a:p>
        </p:txBody>
      </p:sp>
      <p:sp>
        <p:nvSpPr>
          <p:cNvPr id="33" name="TextBox 32">
            <a:hlinkClick r:id="rId8" action="ppaction://hlinksldjump"/>
          </p:cNvPr>
          <p:cNvSpPr txBox="1"/>
          <p:nvPr/>
        </p:nvSpPr>
        <p:spPr>
          <a:xfrm>
            <a:off x="2700000" y="2988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7</a:t>
            </a: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4320000" y="3024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8</a:t>
            </a: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6012000" y="3024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9</a:t>
            </a:r>
          </a:p>
        </p:txBody>
      </p:sp>
      <p:sp>
        <p:nvSpPr>
          <p:cNvPr id="69" name="TextBox 68">
            <a:hlinkClick r:id="rId11" action="ppaction://hlinksldjump"/>
          </p:cNvPr>
          <p:cNvSpPr txBox="1"/>
          <p:nvPr/>
        </p:nvSpPr>
        <p:spPr>
          <a:xfrm>
            <a:off x="7632000" y="1476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5</a:t>
            </a:r>
          </a:p>
        </p:txBody>
      </p:sp>
      <p:sp>
        <p:nvSpPr>
          <p:cNvPr id="70" name="TextBox 69">
            <a:hlinkClick r:id="rId12" action="ppaction://hlinksldjump"/>
          </p:cNvPr>
          <p:cNvSpPr txBox="1"/>
          <p:nvPr/>
        </p:nvSpPr>
        <p:spPr>
          <a:xfrm>
            <a:off x="7452000" y="30390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spc="-300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10</a:t>
            </a:r>
          </a:p>
        </p:txBody>
      </p:sp>
      <p:sp>
        <p:nvSpPr>
          <p:cNvPr id="72" name="TextBox 71">
            <a:hlinkClick r:id="rId13" action="ppaction://hlinksldjump"/>
          </p:cNvPr>
          <p:cNvSpPr txBox="1"/>
          <p:nvPr/>
        </p:nvSpPr>
        <p:spPr>
          <a:xfrm>
            <a:off x="7452000" y="455414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spc="-300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15</a:t>
            </a:r>
          </a:p>
        </p:txBody>
      </p:sp>
      <p:sp>
        <p:nvSpPr>
          <p:cNvPr id="73" name="TextBox 72">
            <a:hlinkClick r:id="rId14" action="ppaction://hlinksldjump"/>
          </p:cNvPr>
          <p:cNvSpPr txBox="1"/>
          <p:nvPr/>
        </p:nvSpPr>
        <p:spPr>
          <a:xfrm>
            <a:off x="5832000" y="45630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spc="-300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14</a:t>
            </a:r>
          </a:p>
        </p:txBody>
      </p:sp>
      <p:sp>
        <p:nvSpPr>
          <p:cNvPr id="74" name="TextBox 73">
            <a:hlinkClick r:id="rId15" action="ppaction://hlinksldjump"/>
          </p:cNvPr>
          <p:cNvSpPr txBox="1"/>
          <p:nvPr/>
        </p:nvSpPr>
        <p:spPr>
          <a:xfrm>
            <a:off x="4140000" y="45630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spc="-300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13</a:t>
            </a:r>
          </a:p>
        </p:txBody>
      </p:sp>
      <p:sp>
        <p:nvSpPr>
          <p:cNvPr id="75" name="TextBox 74">
            <a:hlinkClick r:id="rId16" action="ppaction://hlinksldjump"/>
          </p:cNvPr>
          <p:cNvSpPr txBox="1"/>
          <p:nvPr/>
        </p:nvSpPr>
        <p:spPr>
          <a:xfrm>
            <a:off x="2556000" y="455414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spc="-300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12</a:t>
            </a:r>
          </a:p>
        </p:txBody>
      </p:sp>
      <p:sp>
        <p:nvSpPr>
          <p:cNvPr id="76" name="TextBox 75">
            <a:hlinkClick r:id="rId17" action="ppaction://hlinksldjump"/>
          </p:cNvPr>
          <p:cNvSpPr txBox="1"/>
          <p:nvPr/>
        </p:nvSpPr>
        <p:spPr>
          <a:xfrm>
            <a:off x="838200" y="45630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spc="-300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11</a:t>
            </a:r>
          </a:p>
        </p:txBody>
      </p:sp>
      <p:pic>
        <p:nvPicPr>
          <p:cNvPr id="84" name="Picture 3" descr="C:\Users\naira\Desktop\My documents\mat-nkar\Xar@\mortgage-rates7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7848600" y="5943600"/>
            <a:ext cx="595154" cy="815433"/>
          </a:xfrm>
          <a:prstGeom prst="rect">
            <a:avLst/>
          </a:prstGeom>
          <a:noFill/>
        </p:spPr>
      </p:pic>
      <p:sp>
        <p:nvSpPr>
          <p:cNvPr id="85" name="TextBox 84">
            <a:hlinkClick r:id="rId18" action="ppaction://hlinksldjump"/>
          </p:cNvPr>
          <p:cNvSpPr txBox="1"/>
          <p:nvPr/>
        </p:nvSpPr>
        <p:spPr>
          <a:xfrm>
            <a:off x="3048000" y="6172200"/>
            <a:ext cx="48768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400" b="1" i="1" dirty="0" smtClean="0">
                <a:ln w="0">
                  <a:solidFill>
                    <a:schemeClr val="tx1"/>
                  </a:solidFill>
                </a:ln>
                <a:solidFill>
                  <a:srgbClr val="A7E200"/>
                </a:solidFill>
                <a:latin typeface="Sylfaen" pitchFamily="18" charset="0"/>
              </a:rPr>
              <a:t> </a:t>
            </a:r>
            <a:r>
              <a:rPr lang="en-CA" sz="2400" b="1" i="1" dirty="0" err="1" smtClean="0">
                <a:ln w="0">
                  <a:solidFill>
                    <a:schemeClr val="tx1"/>
                  </a:solidFill>
                </a:ln>
                <a:solidFill>
                  <a:srgbClr val="69FFE2"/>
                </a:solidFill>
                <a:latin typeface="Sylfaen" pitchFamily="18" charset="0"/>
              </a:rPr>
              <a:t>Առաջադրանքներ</a:t>
            </a:r>
            <a:r>
              <a:rPr lang="en-CA" sz="2400" b="1" i="1" dirty="0" smtClean="0">
                <a:ln w="0">
                  <a:solidFill>
                    <a:schemeClr val="tx1"/>
                  </a:solidFill>
                </a:ln>
                <a:solidFill>
                  <a:srgbClr val="69FFE2"/>
                </a:solidFill>
                <a:latin typeface="Sylfaen" pitchFamily="18" charset="0"/>
              </a:rPr>
              <a:t>  և  </a:t>
            </a:r>
            <a:r>
              <a:rPr lang="en-CA" sz="2400" b="1" i="1" dirty="0" err="1" smtClean="0">
                <a:ln w="0">
                  <a:solidFill>
                    <a:schemeClr val="tx1"/>
                  </a:solidFill>
                </a:ln>
                <a:solidFill>
                  <a:srgbClr val="69FFE2"/>
                </a:solidFill>
                <a:latin typeface="Sylfaen" pitchFamily="18" charset="0"/>
              </a:rPr>
              <a:t>խնդիրներ</a:t>
            </a:r>
            <a:endParaRPr lang="en-CA" sz="2400" b="1" i="1" dirty="0">
              <a:ln w="0">
                <a:solidFill>
                  <a:schemeClr val="tx1"/>
                </a:solidFill>
              </a:ln>
              <a:solidFill>
                <a:srgbClr val="69FFE2"/>
              </a:solidFill>
              <a:latin typeface="Sylfae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960120" y="4608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Oval 87"/>
          <p:cNvSpPr/>
          <p:nvPr/>
        </p:nvSpPr>
        <p:spPr>
          <a:xfrm>
            <a:off x="2636520" y="4608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Oval 88"/>
          <p:cNvSpPr/>
          <p:nvPr/>
        </p:nvSpPr>
        <p:spPr>
          <a:xfrm>
            <a:off x="4236720" y="4608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Oval 89"/>
          <p:cNvSpPr/>
          <p:nvPr/>
        </p:nvSpPr>
        <p:spPr>
          <a:xfrm>
            <a:off x="5913120" y="4608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Oval 90"/>
          <p:cNvSpPr/>
          <p:nvPr/>
        </p:nvSpPr>
        <p:spPr>
          <a:xfrm>
            <a:off x="7543800" y="4608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Oval 91"/>
          <p:cNvSpPr/>
          <p:nvPr/>
        </p:nvSpPr>
        <p:spPr>
          <a:xfrm>
            <a:off x="960120" y="1524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Oval 92"/>
          <p:cNvSpPr/>
          <p:nvPr/>
        </p:nvSpPr>
        <p:spPr>
          <a:xfrm>
            <a:off x="2636520" y="1524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Oval 93"/>
          <p:cNvSpPr/>
          <p:nvPr/>
        </p:nvSpPr>
        <p:spPr>
          <a:xfrm>
            <a:off x="4236720" y="1524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Oval 94"/>
          <p:cNvSpPr/>
          <p:nvPr/>
        </p:nvSpPr>
        <p:spPr>
          <a:xfrm>
            <a:off x="5913120" y="1524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Oval 95"/>
          <p:cNvSpPr/>
          <p:nvPr/>
        </p:nvSpPr>
        <p:spPr>
          <a:xfrm>
            <a:off x="7533720" y="15522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Oval 96"/>
          <p:cNvSpPr/>
          <p:nvPr/>
        </p:nvSpPr>
        <p:spPr>
          <a:xfrm>
            <a:off x="960120" y="3078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Oval 97"/>
          <p:cNvSpPr/>
          <p:nvPr/>
        </p:nvSpPr>
        <p:spPr>
          <a:xfrm>
            <a:off x="2636520" y="3078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Oval 98"/>
          <p:cNvSpPr/>
          <p:nvPr/>
        </p:nvSpPr>
        <p:spPr>
          <a:xfrm>
            <a:off x="4236720" y="3078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0" name="Oval 99"/>
          <p:cNvSpPr/>
          <p:nvPr/>
        </p:nvSpPr>
        <p:spPr>
          <a:xfrm>
            <a:off x="5913120" y="3078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Oval 100"/>
          <p:cNvSpPr/>
          <p:nvPr/>
        </p:nvSpPr>
        <p:spPr>
          <a:xfrm>
            <a:off x="7543800" y="3078000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534400" y="64166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80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85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4419600"/>
            <a:ext cx="5410200" cy="2438400"/>
            <a:chOff x="0" y="4419600"/>
            <a:chExt cx="4914265" cy="2438400"/>
          </a:xfrm>
        </p:grpSpPr>
        <p:pic>
          <p:nvPicPr>
            <p:cNvPr id="37" name="Picture 36" descr="C:\Users\naira\Desktop\My documents\Marine-forum\23821370-Вектор-Радуга-цветной-фон-из-цифр-с-copyspace-центра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t="57333"/>
            <a:stretch>
              <a:fillRect/>
            </a:stretch>
          </p:blipFill>
          <p:spPr bwMode="auto">
            <a:xfrm>
              <a:off x="0" y="4419600"/>
              <a:ext cx="4152900" cy="2438400"/>
            </a:xfrm>
            <a:prstGeom prst="rect">
              <a:avLst/>
            </a:prstGeom>
            <a:noFill/>
          </p:spPr>
        </p:pic>
        <p:pic>
          <p:nvPicPr>
            <p:cNvPr id="38" name="Picture 2" descr="C:\Users\naira\Desktop\My documents\Marine-forum\23821370-Вектор-Радуга-цветной-фон-из-цифр-с-copyspace-центра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15000" t="57333" r="66667"/>
            <a:stretch>
              <a:fillRect/>
            </a:stretch>
          </p:blipFill>
          <p:spPr bwMode="auto">
            <a:xfrm>
              <a:off x="4152900" y="4419600"/>
              <a:ext cx="761365" cy="2438400"/>
            </a:xfrm>
            <a:prstGeom prst="rect">
              <a:avLst/>
            </a:prstGeom>
            <a:noFill/>
          </p:spPr>
        </p:pic>
      </p:grpSp>
      <p:sp>
        <p:nvSpPr>
          <p:cNvPr id="5" name="Rounded Rectangle 4"/>
          <p:cNvSpPr>
            <a:spLocks noChangeAspect="1"/>
          </p:cNvSpPr>
          <p:nvPr/>
        </p:nvSpPr>
        <p:spPr>
          <a:xfrm>
            <a:off x="304800" y="76200"/>
            <a:ext cx="8763000" cy="6553200"/>
          </a:xfrm>
          <a:prstGeom prst="roundRect">
            <a:avLst>
              <a:gd name="adj" fmla="val 975"/>
            </a:avLst>
          </a:prstGeom>
          <a:solidFill>
            <a:schemeClr val="bg1"/>
          </a:solidFill>
          <a:ln w="38100">
            <a:solidFill>
              <a:srgbClr val="00B8B4"/>
            </a:solidFill>
          </a:ln>
          <a:effectLst>
            <a:outerShdw blurRad="127000" dist="152400" dir="78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1390471"/>
            <a:ext cx="7696200" cy="1200329"/>
          </a:xfrm>
          <a:prstGeom prst="rect">
            <a:avLst/>
          </a:prstGeom>
          <a:solidFill>
            <a:srgbClr val="00D5D0">
              <a:alpha val="10000"/>
            </a:srgbClr>
          </a:solidFill>
          <a:ln w="12700">
            <a:solidFill>
              <a:srgbClr val="00B8B4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i="1" dirty="0" err="1" smtClean="0">
                <a:latin typeface="Sylfaen" pitchFamily="18" charset="0"/>
              </a:rPr>
              <a:t>Մի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թիվը</a:t>
            </a:r>
            <a:r>
              <a:rPr lang="en-CA" sz="2400" i="1" dirty="0" smtClean="0">
                <a:latin typeface="Sylfaen" pitchFamily="18" charset="0"/>
              </a:rPr>
              <a:t>  13-ով  </a:t>
            </a:r>
            <a:r>
              <a:rPr lang="en-CA" sz="2400" i="1" dirty="0" err="1" smtClean="0">
                <a:latin typeface="Sylfaen" pitchFamily="18" charset="0"/>
              </a:rPr>
              <a:t>մեծ</a:t>
            </a:r>
            <a:r>
              <a:rPr lang="en-CA" sz="2400" i="1" dirty="0" smtClean="0">
                <a:latin typeface="Sylfaen" pitchFamily="18" charset="0"/>
              </a:rPr>
              <a:t>  է  </a:t>
            </a:r>
            <a:r>
              <a:rPr lang="en-CA" sz="2400" i="1" dirty="0" err="1" smtClean="0">
                <a:latin typeface="Sylfaen" pitchFamily="18" charset="0"/>
              </a:rPr>
              <a:t>մյուսից</a:t>
            </a:r>
            <a:r>
              <a:rPr lang="en-CA" sz="2400" i="1" dirty="0" smtClean="0">
                <a:latin typeface="Sylfaen" pitchFamily="18" charset="0"/>
              </a:rPr>
              <a:t>:  </a:t>
            </a:r>
            <a:r>
              <a:rPr lang="en-CA" sz="2400" i="1" dirty="0" err="1" smtClean="0">
                <a:latin typeface="Sylfaen" pitchFamily="18" charset="0"/>
              </a:rPr>
              <a:t>Եթե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փոքր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թիվը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մեծացվի</a:t>
            </a:r>
            <a:r>
              <a:rPr lang="en-CA" sz="2400" i="1" dirty="0" smtClean="0">
                <a:latin typeface="Sylfaen" pitchFamily="18" charset="0"/>
              </a:rPr>
              <a:t>  2  </a:t>
            </a:r>
            <a:r>
              <a:rPr lang="en-CA" sz="2400" i="1" dirty="0" err="1" smtClean="0">
                <a:latin typeface="Sylfaen" pitchFamily="18" charset="0"/>
              </a:rPr>
              <a:t>անգամ</a:t>
            </a:r>
            <a:r>
              <a:rPr lang="en-CA" sz="2400" i="1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իսկ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մեծը</a:t>
            </a:r>
            <a:r>
              <a:rPr lang="en-CA" sz="2400" i="1" dirty="0" smtClean="0">
                <a:latin typeface="Sylfaen" pitchFamily="18" charset="0"/>
              </a:rPr>
              <a:t>`  8-ով,  </a:t>
            </a:r>
            <a:r>
              <a:rPr lang="en-CA" sz="2400" i="1" dirty="0" err="1" smtClean="0">
                <a:latin typeface="Sylfaen" pitchFamily="18" charset="0"/>
              </a:rPr>
              <a:t>ապա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նրանց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գումարը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կլինի</a:t>
            </a:r>
            <a:r>
              <a:rPr lang="en-CA" sz="2400" i="1" dirty="0" smtClean="0">
                <a:latin typeface="Sylfaen" pitchFamily="18" charset="0"/>
              </a:rPr>
              <a:t>  129:  </a:t>
            </a:r>
            <a:r>
              <a:rPr lang="en-CA" sz="2400" i="1" dirty="0" err="1" smtClean="0">
                <a:latin typeface="Sylfaen" pitchFamily="18" charset="0"/>
              </a:rPr>
              <a:t>Գտնել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այդ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թվերը</a:t>
            </a:r>
            <a:r>
              <a:rPr lang="en-CA" sz="2400" i="1" dirty="0" smtClean="0">
                <a:latin typeface="Sylfaen" pitchFamily="18" charset="0"/>
              </a:rPr>
              <a:t>:</a:t>
            </a: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3657600" y="275338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n w="0">
                  <a:solidFill>
                    <a:srgbClr val="00708A"/>
                  </a:solidFill>
                </a:ln>
                <a:solidFill>
                  <a:srgbClr val="00B7E2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r>
              <a:rPr lang="en-CA" sz="3200" b="1" dirty="0" smtClean="0">
                <a:ln w="0">
                  <a:solidFill>
                    <a:srgbClr val="00708A"/>
                  </a:solidFill>
                </a:ln>
                <a:solidFill>
                  <a:srgbClr val="00B7E2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00708A"/>
                  </a:solidFill>
                </a:ln>
                <a:solidFill>
                  <a:srgbClr val="00B7E2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3200" b="1" dirty="0">
              <a:ln w="0">
                <a:solidFill>
                  <a:srgbClr val="00708A"/>
                </a:solidFill>
              </a:ln>
              <a:solidFill>
                <a:srgbClr val="00B7E2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772400" y="6188075"/>
            <a:ext cx="1219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 bwMode="auto">
          <a:xfrm>
            <a:off x="8152166" y="152400"/>
            <a:ext cx="839434" cy="7442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" y="3677960"/>
            <a:ext cx="2978727" cy="49244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2600" dirty="0" smtClean="0">
                <a:latin typeface="Sylfaen" pitchFamily="18" charset="0"/>
              </a:rPr>
              <a:t>1-ին  </a:t>
            </a:r>
            <a:r>
              <a:rPr lang="en-CA" sz="2600" dirty="0" err="1" smtClean="0">
                <a:latin typeface="Sylfaen" pitchFamily="18" charset="0"/>
              </a:rPr>
              <a:t>թիվը</a:t>
            </a:r>
            <a:r>
              <a:rPr lang="en-CA" sz="2600" dirty="0" smtClean="0">
                <a:latin typeface="Sylfaen" pitchFamily="18" charset="0"/>
              </a:rPr>
              <a:t>` 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</a:t>
            </a:r>
            <a:endParaRPr lang="en-CA" sz="2600" dirty="0" smtClean="0">
              <a:latin typeface="Sylfae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196715"/>
            <a:ext cx="3276600" cy="49244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2600" dirty="0" smtClean="0">
                <a:latin typeface="Sylfaen" pitchFamily="18" charset="0"/>
              </a:rPr>
              <a:t>2-րդ  </a:t>
            </a:r>
            <a:r>
              <a:rPr lang="en-CA" sz="2600" dirty="0" err="1" smtClean="0">
                <a:latin typeface="Sylfaen" pitchFamily="18" charset="0"/>
              </a:rPr>
              <a:t>թիվը</a:t>
            </a:r>
            <a:r>
              <a:rPr lang="en-CA" sz="2600" dirty="0" smtClean="0">
                <a:latin typeface="Sylfaen" pitchFamily="18" charset="0"/>
              </a:rPr>
              <a:t>` 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x+13</a:t>
            </a:r>
            <a:endParaRPr lang="en-CA" sz="2600" dirty="0" smtClean="0">
              <a:latin typeface="Sylfaen" pitchFamily="18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3429000" y="3626823"/>
            <a:ext cx="1600200" cy="1447800"/>
          </a:xfrm>
          <a:prstGeom prst="downArrowCallout">
            <a:avLst>
              <a:gd name="adj1" fmla="val 28326"/>
              <a:gd name="adj2" fmla="val 32090"/>
              <a:gd name="adj3" fmla="val 20394"/>
              <a:gd name="adj4" fmla="val 73364"/>
            </a:avLst>
          </a:prstGeom>
          <a:solidFill>
            <a:schemeClr val="bg1"/>
          </a:solidFill>
          <a:ln>
            <a:solidFill>
              <a:srgbClr val="0095B8"/>
            </a:solidFill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20" name="TextBox 19"/>
          <p:cNvSpPr txBox="1"/>
          <p:nvPr/>
        </p:nvSpPr>
        <p:spPr>
          <a:xfrm>
            <a:off x="3886200" y="3677960"/>
            <a:ext cx="685800" cy="49244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2600" b="1" dirty="0" smtClean="0">
                <a:latin typeface="Sylfaen" pitchFamily="18" charset="0"/>
              </a:rPr>
              <a:t>2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</a:t>
            </a:r>
            <a:endParaRPr lang="en-CA" sz="2600" b="1" dirty="0" smtClean="0">
              <a:latin typeface="Sylfae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4196715"/>
            <a:ext cx="1371600" cy="49244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x+13 + 8</a:t>
            </a:r>
            <a:endParaRPr lang="en-CA" sz="2600" dirty="0" smtClean="0">
              <a:latin typeface="Sylfae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5115580"/>
            <a:ext cx="137160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atin typeface="Sylfaen" pitchFamily="18" charset="0"/>
              </a:rPr>
              <a:t>129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276600" y="3743980"/>
            <a:ext cx="0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8800" y="3439180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ru-RU" sz="26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+ x+13+8 = 129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38800" y="3972580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= 129 – 13 – 8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8800" y="4460557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= 108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8800" y="4917757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= 36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38800" y="5374957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36 + 13= 49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15000" y="5943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b="1" i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r>
              <a:rPr lang="en-CA" sz="2800" b="1" i="1" dirty="0" err="1" smtClean="0">
                <a:ln w="0">
                  <a:solidFill>
                    <a:srgbClr val="00708A"/>
                  </a:solidFill>
                </a:ln>
                <a:solidFill>
                  <a:srgbClr val="00B7E2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Պատ</a:t>
            </a:r>
            <a:r>
              <a:rPr lang="en-CA" sz="2800" b="1" i="1" dirty="0" smtClean="0">
                <a:ln w="0">
                  <a:solidFill>
                    <a:srgbClr val="00708A"/>
                  </a:solidFill>
                </a:ln>
                <a:solidFill>
                  <a:srgbClr val="00B7E2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՝.</a:t>
            </a:r>
            <a:r>
              <a:rPr lang="en-CA" sz="2800" b="1" i="1" dirty="0" smtClean="0">
                <a:ln>
                  <a:solidFill>
                    <a:srgbClr val="00708A"/>
                  </a:solidFill>
                </a:ln>
                <a:solidFill>
                  <a:srgbClr val="00B7E2"/>
                </a:solidFill>
                <a:latin typeface="Sylfaen" pitchFamily="18" charset="0"/>
              </a:rPr>
              <a:t> </a:t>
            </a:r>
            <a:r>
              <a:rPr lang="en-CA" sz="2600" b="1" i="1" dirty="0" smtClean="0">
                <a:ln>
                  <a:solidFill>
                    <a:srgbClr val="00708A"/>
                  </a:solidFill>
                </a:ln>
                <a:solidFill>
                  <a:srgbClr val="00B7E2"/>
                </a:solidFill>
                <a:latin typeface="Sylfaen" pitchFamily="18" charset="0"/>
              </a:rPr>
              <a:t> </a:t>
            </a:r>
            <a:r>
              <a:rPr lang="en-CA" sz="2600" b="1" i="1" dirty="0" smtClean="0">
                <a:latin typeface="Sylfaen" pitchFamily="18" charset="0"/>
              </a:rPr>
              <a:t>36  </a:t>
            </a:r>
            <a:r>
              <a:rPr lang="en-CA" sz="2600" i="1" dirty="0" smtClean="0">
                <a:latin typeface="Sylfaen" pitchFamily="18" charset="0"/>
              </a:rPr>
              <a:t>և</a:t>
            </a:r>
            <a:r>
              <a:rPr lang="en-CA" sz="2600" b="1" i="1" dirty="0" smtClean="0">
                <a:latin typeface="Sylfaen" pitchFamily="18" charset="0"/>
              </a:rPr>
              <a:t>  49</a:t>
            </a:r>
            <a:r>
              <a:rPr lang="en-CA" sz="2600" i="1" dirty="0" smtClean="0">
                <a:latin typeface="Sylfaen" pitchFamily="18" charset="0"/>
              </a:rPr>
              <a:t>:</a:t>
            </a:r>
            <a:r>
              <a:rPr lang="en-CA" sz="2600" b="1" i="1" dirty="0" smtClean="0">
                <a:latin typeface="Sylfaen" pitchFamily="18" charset="0"/>
              </a:rPr>
              <a:t> </a:t>
            </a:r>
            <a:r>
              <a:rPr lang="en-CA" sz="2600" b="1" i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600" b="1" i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 </a:t>
            </a:r>
            <a:r>
              <a:rPr lang="en-CA" sz="2600" b="1" i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600" b="1" i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600" b="1" i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381002" y="152405"/>
            <a:ext cx="3576259" cy="1276802"/>
            <a:chOff x="685800" y="4191000"/>
            <a:chExt cx="4267200" cy="1523484"/>
          </a:xfrm>
        </p:grpSpPr>
        <p:grpSp>
          <p:nvGrpSpPr>
            <p:cNvPr id="32" name="Group 13"/>
            <p:cNvGrpSpPr/>
            <p:nvPr/>
          </p:nvGrpSpPr>
          <p:grpSpPr>
            <a:xfrm>
              <a:off x="838200" y="4191000"/>
              <a:ext cx="4114800" cy="1523484"/>
              <a:chOff x="5334000" y="5486916"/>
              <a:chExt cx="3733800" cy="1371084"/>
            </a:xfrm>
          </p:grpSpPr>
          <p:pic>
            <p:nvPicPr>
              <p:cNvPr id="34" name="Picture 2" descr="C:\Users\мм\Desktop\Buttons\43678427-vector-illustration-of-school-subject-icon-for-design-website-background-banner-infographic-learning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32692" r="2000" b="34615"/>
              <a:stretch>
                <a:fillRect/>
              </a:stretch>
            </p:blipFill>
            <p:spPr bwMode="auto">
              <a:xfrm>
                <a:off x="5334000" y="5486916"/>
                <a:ext cx="3733800" cy="1371084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5" name="Rounded Rectangle 34"/>
              <p:cNvSpPr/>
              <p:nvPr/>
            </p:nvSpPr>
            <p:spPr>
              <a:xfrm>
                <a:off x="5715000" y="5703154"/>
                <a:ext cx="2286000" cy="974963"/>
              </a:xfrm>
              <a:prstGeom prst="roundRect">
                <a:avLst>
                  <a:gd name="adj" fmla="val 1742"/>
                </a:avLst>
              </a:prstGeom>
              <a:solidFill>
                <a:srgbClr val="F3F3F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85800" y="4514606"/>
              <a:ext cx="2971800" cy="844652"/>
            </a:xfrm>
            <a:prstGeom prst="rect">
              <a:avLst/>
            </a:prstGeom>
            <a:solidFill>
              <a:srgbClr val="00B7E2"/>
            </a:solidFill>
            <a:ln>
              <a:solidFill>
                <a:srgbClr val="0095B8"/>
              </a:solidFill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ԽՆԴԻՐ  2.</a:t>
              </a:r>
              <a:r>
                <a:rPr lang="en-CA" sz="4000" b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uFill>
                    <a:solidFill>
                      <a:srgbClr val="00D200"/>
                    </a:solidFill>
                  </a:uFill>
                  <a:latin typeface="Sylfaen" pitchFamily="18" charset="0"/>
                </a:rPr>
                <a:t>  </a:t>
              </a:r>
              <a:endParaRPr lang="en-CA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4" grpId="0"/>
      <p:bldP spid="15" grpId="0"/>
      <p:bldP spid="19" grpId="0" animBg="1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4419600"/>
            <a:ext cx="5410200" cy="2438400"/>
            <a:chOff x="0" y="4419600"/>
            <a:chExt cx="4914265" cy="2438400"/>
          </a:xfrm>
        </p:grpSpPr>
        <p:pic>
          <p:nvPicPr>
            <p:cNvPr id="28" name="Picture 27" descr="C:\Users\naira\Desktop\My documents\Marine-forum\23821370-Вектор-Радуга-цветной-фон-из-цифр-с-copyspace-центра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t="57333"/>
            <a:stretch>
              <a:fillRect/>
            </a:stretch>
          </p:blipFill>
          <p:spPr bwMode="auto">
            <a:xfrm>
              <a:off x="0" y="4419600"/>
              <a:ext cx="4152900" cy="2438400"/>
            </a:xfrm>
            <a:prstGeom prst="rect">
              <a:avLst/>
            </a:prstGeom>
            <a:noFill/>
          </p:spPr>
        </p:pic>
        <p:pic>
          <p:nvPicPr>
            <p:cNvPr id="29" name="Picture 2" descr="C:\Users\naira\Desktop\My documents\Marine-forum\23821370-Вектор-Радуга-цветной-фон-из-цифр-с-copyspace-центра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15000" t="57333" r="66667"/>
            <a:stretch>
              <a:fillRect/>
            </a:stretch>
          </p:blipFill>
          <p:spPr bwMode="auto">
            <a:xfrm>
              <a:off x="4152900" y="4419600"/>
              <a:ext cx="761365" cy="2438400"/>
            </a:xfrm>
            <a:prstGeom prst="rect">
              <a:avLst/>
            </a:prstGeom>
            <a:noFill/>
          </p:spPr>
        </p:pic>
      </p:grpSp>
      <p:sp>
        <p:nvSpPr>
          <p:cNvPr id="5" name="Rounded Rectangle 4"/>
          <p:cNvSpPr>
            <a:spLocks noChangeAspect="1"/>
          </p:cNvSpPr>
          <p:nvPr/>
        </p:nvSpPr>
        <p:spPr>
          <a:xfrm>
            <a:off x="304800" y="76200"/>
            <a:ext cx="8763000" cy="6553200"/>
          </a:xfrm>
          <a:prstGeom prst="roundRect">
            <a:avLst>
              <a:gd name="adj" fmla="val 975"/>
            </a:avLst>
          </a:prstGeom>
          <a:solidFill>
            <a:schemeClr val="bg1"/>
          </a:solidFill>
          <a:ln w="38100">
            <a:solidFill>
              <a:srgbClr val="00B8B4"/>
            </a:solidFill>
          </a:ln>
          <a:effectLst>
            <a:outerShdw blurRad="127000" dist="152400" dir="78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402140"/>
            <a:ext cx="7848600" cy="1569660"/>
          </a:xfrm>
          <a:prstGeom prst="rect">
            <a:avLst/>
          </a:prstGeom>
          <a:solidFill>
            <a:srgbClr val="00D5D0">
              <a:alpha val="14000"/>
            </a:srgbClr>
          </a:solidFill>
          <a:ln w="12700">
            <a:solidFill>
              <a:srgbClr val="00B8B4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i="1" dirty="0" err="1" smtClean="0">
                <a:latin typeface="Sylfaen" pitchFamily="18" charset="0"/>
              </a:rPr>
              <a:t>Մի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քաղաքից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մյուսը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հեծանվորդը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գնում</a:t>
            </a:r>
            <a:r>
              <a:rPr lang="en-CA" sz="2400" i="1" dirty="0" smtClean="0">
                <a:latin typeface="Sylfaen" pitchFamily="18" charset="0"/>
              </a:rPr>
              <a:t>  է  5 </a:t>
            </a:r>
            <a:r>
              <a:rPr lang="en-CA" sz="2400" i="1" dirty="0" err="1" smtClean="0">
                <a:latin typeface="Sylfaen" pitchFamily="18" charset="0"/>
              </a:rPr>
              <a:t>ժամում</a:t>
            </a:r>
            <a:r>
              <a:rPr lang="en-CA" sz="2400" i="1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իսկ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մեքենան</a:t>
            </a:r>
            <a:r>
              <a:rPr lang="en-CA" sz="2400" i="1" dirty="0" smtClean="0">
                <a:latin typeface="Sylfaen" pitchFamily="18" charset="0"/>
              </a:rPr>
              <a:t>  2 </a:t>
            </a:r>
            <a:r>
              <a:rPr lang="en-CA" sz="2400" i="1" dirty="0" err="1" smtClean="0">
                <a:latin typeface="Sylfaen" pitchFamily="18" charset="0"/>
              </a:rPr>
              <a:t>ժամում</a:t>
            </a:r>
            <a:r>
              <a:rPr lang="en-CA" sz="2400" i="1" dirty="0" smtClean="0">
                <a:latin typeface="Sylfaen" pitchFamily="18" charset="0"/>
              </a:rPr>
              <a:t>:  </a:t>
            </a:r>
            <a:r>
              <a:rPr lang="en-CA" sz="2400" i="1" dirty="0" err="1" smtClean="0">
                <a:latin typeface="Sylfaen" pitchFamily="18" charset="0"/>
              </a:rPr>
              <a:t>Որքա</a:t>
            </a:r>
            <a:r>
              <a:rPr lang="hy-AM" sz="2400" i="1" dirty="0" smtClean="0">
                <a:latin typeface="Sylfaen" pitchFamily="18" charset="0"/>
              </a:rPr>
              <a:t>՞</a:t>
            </a:r>
            <a:r>
              <a:rPr lang="en-US" sz="2400" i="1" dirty="0" smtClean="0">
                <a:latin typeface="Sylfaen" pitchFamily="18" charset="0"/>
              </a:rPr>
              <a:t>ն  է  </a:t>
            </a:r>
            <a:r>
              <a:rPr lang="en-US" sz="2400" i="1" dirty="0" err="1" smtClean="0">
                <a:latin typeface="Sylfaen" pitchFamily="18" charset="0"/>
              </a:rPr>
              <a:t>հեծանվորդի</a:t>
            </a:r>
            <a:r>
              <a:rPr lang="en-US" sz="2400" i="1" dirty="0" smtClean="0">
                <a:latin typeface="Sylfaen" pitchFamily="18" charset="0"/>
              </a:rPr>
              <a:t>  </a:t>
            </a:r>
            <a:r>
              <a:rPr lang="en-US" sz="2400" i="1" dirty="0" err="1" smtClean="0">
                <a:latin typeface="Sylfaen" pitchFamily="18" charset="0"/>
              </a:rPr>
              <a:t>արագությունը</a:t>
            </a:r>
            <a:r>
              <a:rPr lang="en-US" sz="2400" i="1" dirty="0" smtClean="0">
                <a:latin typeface="Sylfaen" pitchFamily="18" charset="0"/>
              </a:rPr>
              <a:t>,  </a:t>
            </a:r>
            <a:r>
              <a:rPr lang="en-US" sz="2400" i="1" dirty="0" err="1" smtClean="0">
                <a:latin typeface="Sylfaen" pitchFamily="18" charset="0"/>
              </a:rPr>
              <a:t>եթե</a:t>
            </a:r>
            <a:r>
              <a:rPr lang="en-US" sz="2400" i="1" dirty="0" smtClean="0">
                <a:latin typeface="Sylfaen" pitchFamily="18" charset="0"/>
              </a:rPr>
              <a:t>  </a:t>
            </a:r>
            <a:r>
              <a:rPr lang="en-US" sz="2400" i="1" dirty="0" err="1" smtClean="0">
                <a:latin typeface="Sylfaen" pitchFamily="18" charset="0"/>
              </a:rPr>
              <a:t>մեքենայի</a:t>
            </a:r>
            <a:r>
              <a:rPr lang="en-US" sz="2400" i="1" dirty="0" smtClean="0">
                <a:latin typeface="Sylfaen" pitchFamily="18" charset="0"/>
              </a:rPr>
              <a:t>  </a:t>
            </a:r>
            <a:r>
              <a:rPr lang="en-US" sz="2400" i="1" dirty="0" err="1" smtClean="0">
                <a:latin typeface="Sylfaen" pitchFamily="18" charset="0"/>
              </a:rPr>
              <a:t>արագությունը</a:t>
            </a:r>
            <a:r>
              <a:rPr lang="en-US" sz="2400" i="1" dirty="0" smtClean="0">
                <a:latin typeface="Sylfaen" pitchFamily="18" charset="0"/>
              </a:rPr>
              <a:t>  </a:t>
            </a:r>
          </a:p>
          <a:p>
            <a:r>
              <a:rPr lang="en-US" sz="2400" i="1" dirty="0" smtClean="0">
                <a:latin typeface="Sylfaen" pitchFamily="18" charset="0"/>
              </a:rPr>
              <a:t>42 </a:t>
            </a:r>
            <a:r>
              <a:rPr lang="en-US" sz="2400" i="1" dirty="0" err="1" smtClean="0">
                <a:latin typeface="Sylfaen" pitchFamily="18" charset="0"/>
              </a:rPr>
              <a:t>կմ</a:t>
            </a:r>
            <a:r>
              <a:rPr lang="en-US" sz="2400" i="1" dirty="0" smtClean="0">
                <a:latin typeface="Sylfaen" pitchFamily="18" charset="0"/>
              </a:rPr>
              <a:t>/ժ-</a:t>
            </a:r>
            <a:r>
              <a:rPr lang="en-US" sz="2400" i="1" dirty="0" err="1" smtClean="0">
                <a:latin typeface="Sylfaen" pitchFamily="18" charset="0"/>
              </a:rPr>
              <a:t>ով</a:t>
            </a:r>
            <a:r>
              <a:rPr lang="en-US" sz="2400" i="1" dirty="0" smtClean="0">
                <a:latin typeface="Sylfaen" pitchFamily="18" charset="0"/>
              </a:rPr>
              <a:t>  </a:t>
            </a:r>
            <a:r>
              <a:rPr lang="en-US" sz="2400" i="1" dirty="0" err="1" smtClean="0">
                <a:latin typeface="Sylfaen" pitchFamily="18" charset="0"/>
              </a:rPr>
              <a:t>մեծ</a:t>
            </a:r>
            <a:r>
              <a:rPr lang="en-US" sz="2400" i="1" dirty="0" smtClean="0">
                <a:latin typeface="Sylfaen" pitchFamily="18" charset="0"/>
              </a:rPr>
              <a:t>  է  </a:t>
            </a:r>
            <a:r>
              <a:rPr lang="en-US" sz="2400" i="1" dirty="0" err="1" smtClean="0">
                <a:latin typeface="Sylfaen" pitchFamily="18" charset="0"/>
              </a:rPr>
              <a:t>հեծանվորդի</a:t>
            </a:r>
            <a:r>
              <a:rPr lang="en-US" sz="2400" i="1" dirty="0" smtClean="0">
                <a:latin typeface="Sylfaen" pitchFamily="18" charset="0"/>
              </a:rPr>
              <a:t>  </a:t>
            </a:r>
            <a:r>
              <a:rPr lang="en-US" sz="2400" i="1" dirty="0" err="1" smtClean="0">
                <a:latin typeface="Sylfaen" pitchFamily="18" charset="0"/>
              </a:rPr>
              <a:t>արագությունից</a:t>
            </a:r>
            <a:r>
              <a:rPr lang="en-US" sz="2400" i="1" dirty="0" smtClean="0">
                <a:latin typeface="Sylfaen" pitchFamily="18" charset="0"/>
              </a:rPr>
              <a:t>:</a:t>
            </a:r>
            <a:endParaRPr lang="en-CA" sz="2400" i="1" dirty="0">
              <a:latin typeface="Sylfaen" pitchFamily="18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838200" y="33776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n w="0">
                  <a:solidFill>
                    <a:srgbClr val="9E5E00"/>
                  </a:solidFill>
                </a:ln>
                <a:solidFill>
                  <a:srgbClr val="FF9B09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r>
              <a:rPr lang="en-CA" sz="3200" b="1" dirty="0" smtClean="0">
                <a:ln w="0">
                  <a:solidFill>
                    <a:srgbClr val="9E5E00"/>
                  </a:solidFill>
                </a:ln>
                <a:solidFill>
                  <a:srgbClr val="FF9B09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9E5E00"/>
                  </a:solidFill>
                </a:ln>
                <a:solidFill>
                  <a:srgbClr val="FF9B09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3200" b="1" dirty="0">
              <a:ln w="0">
                <a:solidFill>
                  <a:srgbClr val="9E5E00"/>
                </a:solidFill>
              </a:ln>
              <a:solidFill>
                <a:srgbClr val="FF9B09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772400" y="6188075"/>
            <a:ext cx="1219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 bwMode="auto">
          <a:xfrm>
            <a:off x="8152166" y="152400"/>
            <a:ext cx="839434" cy="7442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4399002"/>
            <a:ext cx="335280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latin typeface="Sylfaen" pitchFamily="18" charset="0"/>
              </a:rPr>
              <a:t>Հեծ</a:t>
            </a:r>
            <a:r>
              <a:rPr lang="en-CA" sz="2400" dirty="0" smtClean="0">
                <a:latin typeface="Sylfaen" pitchFamily="18" charset="0"/>
              </a:rPr>
              <a:t>  </a:t>
            </a:r>
            <a:r>
              <a:rPr lang="en-CA" sz="2400" dirty="0" err="1" smtClean="0">
                <a:latin typeface="Sylfaen" pitchFamily="18" charset="0"/>
              </a:rPr>
              <a:t>արագ</a:t>
            </a:r>
            <a:r>
              <a:rPr lang="en-CA" sz="2400" dirty="0" smtClean="0">
                <a:latin typeface="Sylfaen" pitchFamily="18" charset="0"/>
              </a:rPr>
              <a:t>.` </a:t>
            </a:r>
            <a:r>
              <a:rPr lang="en-CA" sz="2400" b="1" dirty="0" smtClean="0">
                <a:ln w="0">
                  <a:noFill/>
                </a:ln>
                <a:latin typeface="Sylfaen" pitchFamily="18" charset="0"/>
              </a:rPr>
              <a:t>x</a:t>
            </a:r>
            <a:r>
              <a:rPr lang="en-CA" sz="2400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400" dirty="0" err="1" smtClean="0">
                <a:ln w="0">
                  <a:noFill/>
                </a:ln>
                <a:latin typeface="Sylfaen" pitchFamily="18" charset="0"/>
              </a:rPr>
              <a:t>կմ</a:t>
            </a:r>
            <a:r>
              <a:rPr lang="en-CA" sz="2400" dirty="0" smtClean="0">
                <a:ln w="0">
                  <a:noFill/>
                </a:ln>
                <a:latin typeface="Sylfaen" pitchFamily="18" charset="0"/>
              </a:rPr>
              <a:t>/ժ</a:t>
            </a:r>
            <a:endParaRPr lang="en-CA" sz="2400" dirty="0" smtClean="0">
              <a:latin typeface="Sylfae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917757"/>
            <a:ext cx="373380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latin typeface="Sylfaen" pitchFamily="18" charset="0"/>
              </a:rPr>
              <a:t>Մեքենայինը</a:t>
            </a:r>
            <a:r>
              <a:rPr lang="en-CA" sz="2400" dirty="0" smtClean="0">
                <a:latin typeface="Sylfaen" pitchFamily="18" charset="0"/>
              </a:rPr>
              <a:t>`</a:t>
            </a:r>
            <a:r>
              <a:rPr lang="en-CA" sz="2400" b="1" dirty="0" smtClean="0">
                <a:latin typeface="Sylfaen" pitchFamily="18" charset="0"/>
                <a:cs typeface="Arial"/>
              </a:rPr>
              <a:t>(</a:t>
            </a:r>
            <a:r>
              <a:rPr lang="en-CA" sz="2400" b="1" dirty="0" smtClean="0">
                <a:ln w="0">
                  <a:noFill/>
                </a:ln>
                <a:latin typeface="Sylfaen" pitchFamily="18" charset="0"/>
              </a:rPr>
              <a:t>x+42</a:t>
            </a:r>
            <a:r>
              <a:rPr lang="en-CA" sz="2400" b="1" dirty="0" smtClean="0">
                <a:ln w="0">
                  <a:noFill/>
                </a:ln>
                <a:latin typeface="Sylfaen" pitchFamily="18" charset="0"/>
                <a:cs typeface="Arial"/>
              </a:rPr>
              <a:t>)</a:t>
            </a:r>
            <a:r>
              <a:rPr lang="en-CA" sz="24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400" dirty="0" err="1" smtClean="0">
                <a:ln w="0">
                  <a:noFill/>
                </a:ln>
                <a:latin typeface="Sylfaen" pitchFamily="18" charset="0"/>
              </a:rPr>
              <a:t>կմ</a:t>
            </a:r>
            <a:r>
              <a:rPr lang="en-CA" sz="2400" dirty="0" smtClean="0">
                <a:ln w="0">
                  <a:noFill/>
                </a:ln>
                <a:latin typeface="Sylfaen" pitchFamily="18" charset="0"/>
              </a:rPr>
              <a:t>/ժ</a:t>
            </a:r>
            <a:r>
              <a:rPr lang="en-CA" sz="24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endParaRPr lang="en-CA" sz="2400" dirty="0" smtClean="0">
              <a:latin typeface="Sylfae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4399002"/>
            <a:ext cx="685800" cy="49244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2600" b="1" dirty="0" smtClean="0">
                <a:latin typeface="Sylfaen" pitchFamily="18" charset="0"/>
              </a:rPr>
              <a:t>5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</a:t>
            </a:r>
            <a:endParaRPr lang="en-CA" sz="2600" b="1" dirty="0" smtClean="0">
              <a:latin typeface="Sylfae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962400" y="4419600"/>
            <a:ext cx="0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0" y="3962400"/>
            <a:ext cx="2057400" cy="40011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2000" dirty="0" err="1" smtClean="0">
                <a:latin typeface="Sylfaen" pitchFamily="18" charset="0"/>
              </a:rPr>
              <a:t>Ճանապարհը</a:t>
            </a:r>
            <a:endParaRPr lang="en-CA" sz="2000" dirty="0" smtClean="0">
              <a:latin typeface="Sylfae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4917757"/>
            <a:ext cx="1447800" cy="49244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2600" b="1" dirty="0" smtClean="0">
                <a:latin typeface="Sylfaen" pitchFamily="18" charset="0"/>
                <a:cs typeface="Arial"/>
              </a:rPr>
              <a:t>2(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x+42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  <a:cs typeface="Arial"/>
              </a:rPr>
              <a:t>)</a:t>
            </a:r>
            <a:endParaRPr lang="en-CA" sz="2600" b="1" dirty="0" smtClean="0">
              <a:latin typeface="Sylfae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429000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5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= </a:t>
            </a:r>
            <a:r>
              <a:rPr lang="en-CA" sz="2600" b="1" dirty="0" smtClean="0">
                <a:latin typeface="Sylfaen" pitchFamily="18" charset="0"/>
                <a:cs typeface="Arial"/>
              </a:rPr>
              <a:t>2(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x+42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  <a:cs typeface="Arial"/>
              </a:rPr>
              <a:t>)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3962400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5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= 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+84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3600" y="4460557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5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- 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= 84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4953000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= 84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3600" y="5451157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= 28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0" y="60299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b="1" i="1" dirty="0" smtClean="0">
                <a:ln w="0">
                  <a:solidFill>
                    <a:srgbClr val="9A5C00"/>
                  </a:solidFill>
                </a:ln>
                <a:solidFill>
                  <a:srgbClr val="FFAA2D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r>
              <a:rPr lang="en-CA" sz="2800" b="1" i="1" dirty="0" err="1" smtClean="0">
                <a:ln w="0">
                  <a:solidFill>
                    <a:srgbClr val="9E5E00"/>
                  </a:solidFill>
                </a:ln>
                <a:solidFill>
                  <a:srgbClr val="FF9B09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Պատ</a:t>
            </a:r>
            <a:r>
              <a:rPr lang="en-CA" sz="2800" b="1" i="1" dirty="0" smtClean="0">
                <a:ln w="0">
                  <a:solidFill>
                    <a:srgbClr val="9E5E00"/>
                  </a:solidFill>
                </a:ln>
                <a:solidFill>
                  <a:srgbClr val="FF9B09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՝.</a:t>
            </a:r>
            <a:r>
              <a:rPr lang="en-CA" sz="2800" b="1" i="1" dirty="0" smtClean="0">
                <a:ln>
                  <a:solidFill>
                    <a:srgbClr val="9E5E00"/>
                  </a:solidFill>
                </a:ln>
                <a:solidFill>
                  <a:srgbClr val="FF9B09"/>
                </a:solidFill>
                <a:latin typeface="Sylfaen" pitchFamily="18" charset="0"/>
              </a:rPr>
              <a:t> </a:t>
            </a:r>
            <a:r>
              <a:rPr lang="en-CA" sz="2600" b="1" i="1" dirty="0" smtClean="0">
                <a:ln>
                  <a:solidFill>
                    <a:srgbClr val="9E5E00"/>
                  </a:solidFill>
                </a:ln>
                <a:solidFill>
                  <a:srgbClr val="FF9B09"/>
                </a:solidFill>
                <a:latin typeface="Sylfaen" pitchFamily="18" charset="0"/>
              </a:rPr>
              <a:t> </a:t>
            </a:r>
            <a:r>
              <a:rPr lang="en-CA" sz="2600" b="1" i="1" dirty="0" smtClean="0">
                <a:latin typeface="Sylfaen" pitchFamily="18" charset="0"/>
              </a:rPr>
              <a:t>28  </a:t>
            </a:r>
            <a:r>
              <a:rPr lang="en-CA" sz="2600" b="1" i="1" dirty="0" err="1" smtClean="0">
                <a:latin typeface="Sylfaen" pitchFamily="18" charset="0"/>
              </a:rPr>
              <a:t>կմ</a:t>
            </a:r>
            <a:r>
              <a:rPr lang="en-CA" sz="2600" b="1" i="1" dirty="0" smtClean="0">
                <a:latin typeface="Sylfaen" pitchFamily="18" charset="0"/>
              </a:rPr>
              <a:t>/ժ : </a:t>
            </a:r>
            <a:r>
              <a:rPr lang="en-CA" sz="2600" b="1" i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600" b="1" i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 </a:t>
            </a:r>
            <a:r>
              <a:rPr lang="en-CA" sz="2600" b="1" i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600" b="1" i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600" b="1" i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81002" y="152405"/>
            <a:ext cx="3576259" cy="1276802"/>
            <a:chOff x="685800" y="4191000"/>
            <a:chExt cx="4267200" cy="1523484"/>
          </a:xfrm>
        </p:grpSpPr>
        <p:grpSp>
          <p:nvGrpSpPr>
            <p:cNvPr id="33" name="Group 13"/>
            <p:cNvGrpSpPr/>
            <p:nvPr/>
          </p:nvGrpSpPr>
          <p:grpSpPr>
            <a:xfrm>
              <a:off x="838200" y="4191000"/>
              <a:ext cx="4114800" cy="1523484"/>
              <a:chOff x="5334000" y="5486916"/>
              <a:chExt cx="3733800" cy="1371084"/>
            </a:xfrm>
          </p:grpSpPr>
          <p:pic>
            <p:nvPicPr>
              <p:cNvPr id="35" name="Picture 2" descr="C:\Users\мм\Desktop\Buttons\43678427-vector-illustration-of-school-subject-icon-for-design-website-background-banner-infographic-learning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32692" r="2000" b="34615"/>
              <a:stretch>
                <a:fillRect/>
              </a:stretch>
            </p:blipFill>
            <p:spPr bwMode="auto">
              <a:xfrm>
                <a:off x="5334000" y="5486916"/>
                <a:ext cx="3733800" cy="1371084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6" name="Rounded Rectangle 35"/>
              <p:cNvSpPr/>
              <p:nvPr/>
            </p:nvSpPr>
            <p:spPr>
              <a:xfrm>
                <a:off x="5715000" y="5703154"/>
                <a:ext cx="2286000" cy="974963"/>
              </a:xfrm>
              <a:prstGeom prst="roundRect">
                <a:avLst>
                  <a:gd name="adj" fmla="val 1742"/>
                </a:avLst>
              </a:prstGeom>
              <a:solidFill>
                <a:srgbClr val="F3F3F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85800" y="4514606"/>
              <a:ext cx="2971800" cy="844652"/>
            </a:xfrm>
            <a:prstGeom prst="rect">
              <a:avLst/>
            </a:prstGeom>
            <a:solidFill>
              <a:srgbClr val="FF9B09"/>
            </a:solidFill>
            <a:ln>
              <a:solidFill>
                <a:srgbClr val="D07C00"/>
              </a:solidFill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ԽՆԴԻՐ  3.</a:t>
              </a:r>
              <a:r>
                <a:rPr lang="en-CA" sz="4000" b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uFill>
                    <a:solidFill>
                      <a:srgbClr val="00D200"/>
                    </a:solidFill>
                  </a:uFill>
                  <a:latin typeface="Sylfaen" pitchFamily="18" charset="0"/>
                </a:rPr>
                <a:t>  </a:t>
              </a:r>
              <a:endParaRPr lang="en-CA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19600"/>
            <a:ext cx="5410200" cy="2438400"/>
            <a:chOff x="0" y="4419600"/>
            <a:chExt cx="4914265" cy="2438400"/>
          </a:xfrm>
        </p:grpSpPr>
        <p:pic>
          <p:nvPicPr>
            <p:cNvPr id="3" name="Picture 2" descr="C:\Users\naira\Desktop\My documents\Marine-forum\23821370-Вектор-Радуга-цветной-фон-из-цифр-с-copyspace-центра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t="57333"/>
            <a:stretch>
              <a:fillRect/>
            </a:stretch>
          </p:blipFill>
          <p:spPr bwMode="auto">
            <a:xfrm>
              <a:off x="0" y="4419600"/>
              <a:ext cx="4152900" cy="2438400"/>
            </a:xfrm>
            <a:prstGeom prst="rect">
              <a:avLst/>
            </a:prstGeom>
            <a:noFill/>
          </p:spPr>
        </p:pic>
        <p:pic>
          <p:nvPicPr>
            <p:cNvPr id="4" name="Picture 2" descr="C:\Users\naira\Desktop\My documents\Marine-forum\23821370-Вектор-Радуга-цветной-фон-из-цифр-с-copyspace-центра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15000" t="57333" r="66667"/>
            <a:stretch>
              <a:fillRect/>
            </a:stretch>
          </p:blipFill>
          <p:spPr bwMode="auto">
            <a:xfrm>
              <a:off x="4152900" y="4419600"/>
              <a:ext cx="761365" cy="2438400"/>
            </a:xfrm>
            <a:prstGeom prst="rect">
              <a:avLst/>
            </a:prstGeom>
            <a:noFill/>
          </p:spPr>
        </p:pic>
      </p:grpSp>
      <p:sp>
        <p:nvSpPr>
          <p:cNvPr id="5" name="Rounded Rectangle 4"/>
          <p:cNvSpPr>
            <a:spLocks noChangeAspect="1"/>
          </p:cNvSpPr>
          <p:nvPr/>
        </p:nvSpPr>
        <p:spPr>
          <a:xfrm>
            <a:off x="304800" y="76200"/>
            <a:ext cx="8763000" cy="6553200"/>
          </a:xfrm>
          <a:prstGeom prst="roundRect">
            <a:avLst>
              <a:gd name="adj" fmla="val 975"/>
            </a:avLst>
          </a:prstGeom>
          <a:solidFill>
            <a:schemeClr val="bg1"/>
          </a:solidFill>
          <a:ln w="38100">
            <a:solidFill>
              <a:srgbClr val="0095B8"/>
            </a:solidFill>
          </a:ln>
          <a:effectLst>
            <a:outerShdw blurRad="127000" dist="152400" dir="78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1390471"/>
            <a:ext cx="7924800" cy="1200329"/>
          </a:xfrm>
          <a:prstGeom prst="rect">
            <a:avLst/>
          </a:prstGeom>
          <a:solidFill>
            <a:srgbClr val="92D050">
              <a:alpha val="14000"/>
            </a:srgbClr>
          </a:solidFill>
          <a:ln w="12700">
            <a:solidFill>
              <a:srgbClr val="008600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i="1" dirty="0" err="1" smtClean="0">
                <a:latin typeface="Sylfaen" pitchFamily="18" charset="0"/>
              </a:rPr>
              <a:t>Եռանկյան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պարագիծը</a:t>
            </a:r>
            <a:r>
              <a:rPr lang="en-CA" sz="2400" i="1" dirty="0" smtClean="0">
                <a:latin typeface="Sylfaen" pitchFamily="18" charset="0"/>
              </a:rPr>
              <a:t>  77 </a:t>
            </a:r>
            <a:r>
              <a:rPr lang="en-CA" sz="2400" i="1" dirty="0" err="1" smtClean="0">
                <a:latin typeface="Sylfaen" pitchFamily="18" charset="0"/>
              </a:rPr>
              <a:t>սմ</a:t>
            </a:r>
            <a:r>
              <a:rPr lang="en-CA" sz="2400" i="1" dirty="0" smtClean="0">
                <a:latin typeface="Sylfaen" pitchFamily="18" charset="0"/>
              </a:rPr>
              <a:t>  է:  </a:t>
            </a:r>
            <a:r>
              <a:rPr lang="en-CA" sz="2400" i="1" dirty="0" err="1" smtClean="0">
                <a:latin typeface="Sylfaen" pitchFamily="18" charset="0"/>
              </a:rPr>
              <a:t>Որոշեք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եռանկյան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կողմերը</a:t>
            </a:r>
            <a:r>
              <a:rPr lang="en-CA" sz="2400" i="1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եթե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նրա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առաջին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կողմը</a:t>
            </a:r>
            <a:r>
              <a:rPr lang="en-CA" sz="2400" i="1" dirty="0" smtClean="0">
                <a:latin typeface="Sylfaen" pitchFamily="18" charset="0"/>
              </a:rPr>
              <a:t>  2  </a:t>
            </a:r>
            <a:r>
              <a:rPr lang="en-CA" sz="2400" i="1" dirty="0" err="1" smtClean="0">
                <a:latin typeface="Sylfaen" pitchFamily="18" charset="0"/>
              </a:rPr>
              <a:t>անգամ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փոքր</a:t>
            </a:r>
            <a:r>
              <a:rPr lang="en-CA" sz="2400" i="1" dirty="0" smtClean="0">
                <a:latin typeface="Sylfaen" pitchFamily="18" charset="0"/>
              </a:rPr>
              <a:t>  է  </a:t>
            </a:r>
            <a:r>
              <a:rPr lang="en-CA" sz="2400" i="1" dirty="0" err="1" smtClean="0">
                <a:latin typeface="Sylfaen" pitchFamily="18" charset="0"/>
              </a:rPr>
              <a:t>երկրորդից</a:t>
            </a:r>
            <a:r>
              <a:rPr lang="en-CA" sz="2400" i="1" dirty="0" smtClean="0">
                <a:latin typeface="Sylfaen" pitchFamily="18" charset="0"/>
              </a:rPr>
              <a:t>,  </a:t>
            </a:r>
            <a:r>
              <a:rPr lang="en-CA" sz="2400" i="1" dirty="0" err="1" smtClean="0">
                <a:latin typeface="Sylfaen" pitchFamily="18" charset="0"/>
              </a:rPr>
              <a:t>իսկ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երրորդը</a:t>
            </a:r>
            <a:r>
              <a:rPr lang="en-CA" sz="2400" i="1" dirty="0" smtClean="0">
                <a:latin typeface="Sylfaen" pitchFamily="18" charset="0"/>
              </a:rPr>
              <a:t>` 5 </a:t>
            </a:r>
            <a:r>
              <a:rPr lang="en-CA" sz="2400" i="1" dirty="0" err="1" smtClean="0">
                <a:latin typeface="Sylfaen" pitchFamily="18" charset="0"/>
              </a:rPr>
              <a:t>սմ-ով</a:t>
            </a:r>
            <a:r>
              <a:rPr lang="en-CA" sz="2400" i="1" dirty="0" smtClean="0">
                <a:latin typeface="Sylfaen" pitchFamily="18" charset="0"/>
              </a:rPr>
              <a:t>  </a:t>
            </a:r>
            <a:r>
              <a:rPr lang="en-CA" sz="2400" i="1" dirty="0" err="1" smtClean="0">
                <a:latin typeface="Sylfaen" pitchFamily="18" charset="0"/>
              </a:rPr>
              <a:t>մեծ</a:t>
            </a:r>
            <a:r>
              <a:rPr lang="en-CA" sz="2400" i="1" dirty="0" smtClean="0">
                <a:latin typeface="Sylfaen" pitchFamily="18" charset="0"/>
              </a:rPr>
              <a:t>  է  </a:t>
            </a:r>
            <a:r>
              <a:rPr lang="en-CA" sz="2400" i="1" dirty="0" err="1" smtClean="0">
                <a:latin typeface="Sylfaen" pitchFamily="18" charset="0"/>
              </a:rPr>
              <a:t>առաջինից</a:t>
            </a:r>
            <a:r>
              <a:rPr lang="en-CA" sz="2400" i="1" dirty="0" smtClean="0">
                <a:latin typeface="Sylfaen" pitchFamily="18" charset="0"/>
              </a:rPr>
              <a:t>:</a:t>
            </a:r>
            <a:endParaRPr lang="en-CA" sz="2400" i="1" dirty="0">
              <a:latin typeface="Sylfaen" pitchFamily="18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5029200" y="26918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r>
              <a:rPr lang="en-CA" sz="3200" b="1" dirty="0" smtClean="0">
                <a:ln w="0">
                  <a:solidFill>
                    <a:srgbClr val="008600"/>
                  </a:solidFill>
                </a:ln>
                <a:solidFill>
                  <a:srgbClr val="85C8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96006F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endParaRPr lang="en-CA" sz="32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772400" y="6188075"/>
            <a:ext cx="1219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 bwMode="auto">
          <a:xfrm>
            <a:off x="8152166" y="152400"/>
            <a:ext cx="839434" cy="744204"/>
          </a:xfrm>
          <a:prstGeom prst="rect">
            <a:avLst/>
          </a:prstGeom>
          <a:noFill/>
        </p:spPr>
      </p:pic>
      <p:sp>
        <p:nvSpPr>
          <p:cNvPr id="12" name="Isosceles Triangle 11"/>
          <p:cNvSpPr/>
          <p:nvPr/>
        </p:nvSpPr>
        <p:spPr>
          <a:xfrm>
            <a:off x="771947" y="3515380"/>
            <a:ext cx="2438400" cy="1828800"/>
          </a:xfrm>
          <a:prstGeom prst="triangle">
            <a:avLst>
              <a:gd name="adj" fmla="val 21855"/>
            </a:avLst>
          </a:prstGeom>
          <a:noFill/>
          <a:ln w="41275">
            <a:solidFill>
              <a:srgbClr val="00B4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4" name="TextBox 13"/>
          <p:cNvSpPr txBox="1"/>
          <p:nvPr/>
        </p:nvSpPr>
        <p:spPr>
          <a:xfrm>
            <a:off x="457200" y="2794337"/>
            <a:ext cx="3657600" cy="49244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latin typeface="Sylfaen" pitchFamily="18" charset="0"/>
              </a:rPr>
              <a:t>Փոքր</a:t>
            </a:r>
            <a:r>
              <a:rPr lang="en-CA" sz="2400" dirty="0" smtClean="0">
                <a:latin typeface="Sylfaen" pitchFamily="18" charset="0"/>
              </a:rPr>
              <a:t>  </a:t>
            </a:r>
            <a:r>
              <a:rPr lang="en-CA" sz="2400" dirty="0" err="1" smtClean="0">
                <a:latin typeface="Sylfaen" pitchFamily="18" charset="0"/>
              </a:rPr>
              <a:t>կողմի</a:t>
            </a:r>
            <a:r>
              <a:rPr lang="en-CA" sz="2400" dirty="0" smtClean="0">
                <a:latin typeface="Sylfaen" pitchFamily="18" charset="0"/>
              </a:rPr>
              <a:t>  </a:t>
            </a:r>
            <a:r>
              <a:rPr lang="en-CA" sz="2400" dirty="0" err="1" smtClean="0">
                <a:latin typeface="Sylfaen" pitchFamily="18" charset="0"/>
              </a:rPr>
              <a:t>երկ</a:t>
            </a:r>
            <a:r>
              <a:rPr lang="en-CA" sz="2400" dirty="0" smtClean="0">
                <a:latin typeface="Sylfaen" pitchFamily="18" charset="0"/>
              </a:rPr>
              <a:t>.` 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</a:t>
            </a:r>
            <a:r>
              <a:rPr lang="en-CA" sz="2400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400" dirty="0" err="1" smtClean="0">
                <a:ln w="0">
                  <a:noFill/>
                </a:ln>
                <a:latin typeface="Sylfaen" pitchFamily="18" charset="0"/>
              </a:rPr>
              <a:t>սմ</a:t>
            </a:r>
            <a:r>
              <a:rPr lang="en-CA" sz="2400" dirty="0" smtClean="0">
                <a:ln w="0">
                  <a:noFill/>
                </a:ln>
                <a:latin typeface="Sylfaen" pitchFamily="18" charset="0"/>
              </a:rPr>
              <a:t>:</a:t>
            </a:r>
            <a:endParaRPr lang="en-CA" sz="2400" dirty="0" smtClean="0">
              <a:latin typeface="Sylfae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7160000">
            <a:off x="273699" y="4229547"/>
            <a:ext cx="99060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</a:t>
            </a:r>
            <a:r>
              <a:rPr lang="en-CA" sz="2400" dirty="0" smtClean="0">
                <a:ln w="0">
                  <a:noFill/>
                </a:ln>
                <a:latin typeface="Sylfaen" pitchFamily="18" charset="0"/>
              </a:rPr>
              <a:t> </a:t>
            </a:r>
            <a:endParaRPr lang="en-CA" sz="2400" dirty="0" smtClean="0">
              <a:latin typeface="Sylfae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641078">
            <a:off x="1957617" y="3938476"/>
            <a:ext cx="99060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Sylfaen" pitchFamily="18" charset="0"/>
              </a:rPr>
              <a:t> 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</a:t>
            </a:r>
            <a:r>
              <a:rPr lang="en-CA" sz="2400" dirty="0" smtClean="0">
                <a:ln w="0">
                  <a:noFill/>
                </a:ln>
                <a:latin typeface="Sylfaen" pitchFamily="18" charset="0"/>
              </a:rPr>
              <a:t> </a:t>
            </a:r>
            <a:endParaRPr lang="en-CA" sz="2400" dirty="0" smtClean="0">
              <a:latin typeface="Sylfae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1547" y="5344180"/>
            <a:ext cx="99060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x+5</a:t>
            </a:r>
            <a:r>
              <a:rPr lang="en-CA" sz="2400" dirty="0" smtClean="0">
                <a:ln w="0">
                  <a:noFill/>
                </a:ln>
                <a:latin typeface="Sylfaen" pitchFamily="18" charset="0"/>
              </a:rPr>
              <a:t> </a:t>
            </a:r>
            <a:endParaRPr lang="en-CA" sz="2400" dirty="0" smtClean="0">
              <a:latin typeface="Sylfae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747" y="5953780"/>
            <a:ext cx="228600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P = 77 </a:t>
            </a:r>
            <a:r>
              <a:rPr lang="en-CA" sz="2800" b="1" dirty="0" err="1" smtClean="0">
                <a:ln w="0">
                  <a:noFill/>
                </a:ln>
                <a:latin typeface="Sylfaen" pitchFamily="18" charset="0"/>
              </a:rPr>
              <a:t>սմ</a:t>
            </a:r>
            <a:r>
              <a:rPr lang="en-CA" sz="2400" dirty="0" smtClean="0">
                <a:ln w="0">
                  <a:noFill/>
                </a:ln>
                <a:latin typeface="Sylfaen" pitchFamily="18" charset="0"/>
              </a:rPr>
              <a:t> </a:t>
            </a:r>
            <a:endParaRPr lang="en-CA" sz="2400" dirty="0" smtClean="0">
              <a:latin typeface="Sylfae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3327737"/>
            <a:ext cx="31242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+ 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+ x + 5 = </a:t>
            </a:r>
            <a:r>
              <a:rPr lang="en-CA" sz="2600" b="1" dirty="0" smtClean="0">
                <a:latin typeface="Sylfaen" pitchFamily="18" charset="0"/>
                <a:cs typeface="Arial"/>
              </a:rPr>
              <a:t>77</a:t>
            </a:r>
            <a:endParaRPr lang="en-CA" sz="2600" b="1" dirty="0" smtClean="0">
              <a:ln w="0">
                <a:noFill/>
              </a:ln>
              <a:latin typeface="Sylfae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3861137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= 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77 - 5</a:t>
            </a:r>
            <a:endParaRPr lang="en-CA" sz="2600" b="1" dirty="0" smtClean="0">
              <a:ln w="0">
                <a:noFill/>
              </a:ln>
              <a:latin typeface="Sylfae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4359294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= 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72</a:t>
            </a:r>
            <a:endParaRPr lang="en-CA" sz="2600" b="1" dirty="0" smtClean="0">
              <a:ln w="0">
                <a:noFill/>
              </a:ln>
              <a:latin typeface="Sylfae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4892694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x = 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18</a:t>
            </a:r>
            <a:endParaRPr lang="en-CA" sz="2600" b="1" dirty="0" smtClean="0">
              <a:ln w="0">
                <a:noFill/>
              </a:ln>
              <a:latin typeface="Sylfae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5426094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CA" sz="2600" b="1" dirty="0" smtClean="0">
                <a:ln w="0">
                  <a:noFill/>
                </a:ln>
                <a:latin typeface="Arial Unicode"/>
              </a:rPr>
              <a:t>· 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18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 = 36 (</a:t>
            </a:r>
            <a:r>
              <a:rPr lang="en-CA" sz="2600" b="1" dirty="0" err="1" smtClean="0">
                <a:ln w="0">
                  <a:noFill/>
                </a:ln>
                <a:latin typeface="Sylfaen" pitchFamily="18" charset="0"/>
              </a:rPr>
              <a:t>սմ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)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 </a:t>
            </a:r>
            <a:endParaRPr lang="en-CA" sz="2600" b="1" dirty="0" smtClean="0">
              <a:ln w="0">
                <a:noFill/>
              </a:ln>
              <a:latin typeface="Sylfae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5451157"/>
            <a:ext cx="28956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18 + 5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 = 23 (</a:t>
            </a:r>
            <a:r>
              <a:rPr lang="en-CA" sz="2600" b="1" dirty="0" err="1" smtClean="0">
                <a:ln w="0">
                  <a:noFill/>
                </a:ln>
                <a:latin typeface="Sylfaen" pitchFamily="18" charset="0"/>
              </a:rPr>
              <a:t>սմ</a:t>
            </a:r>
            <a:r>
              <a:rPr lang="en-CA" sz="2600" b="1" dirty="0" smtClean="0">
                <a:ln w="0">
                  <a:noFill/>
                </a:ln>
                <a:latin typeface="Sylfaen" pitchFamily="18" charset="0"/>
              </a:rPr>
              <a:t>)</a:t>
            </a:r>
            <a:r>
              <a:rPr lang="en-US" sz="2600" b="1" dirty="0" smtClean="0">
                <a:ln w="0">
                  <a:noFill/>
                </a:ln>
                <a:latin typeface="Sylfaen" pitchFamily="18" charset="0"/>
              </a:rPr>
              <a:t> </a:t>
            </a:r>
            <a:endParaRPr lang="en-CA" sz="2600" b="1" dirty="0" smtClean="0">
              <a:ln w="0">
                <a:noFill/>
              </a:ln>
              <a:latin typeface="Sylfae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6200" y="60299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b="1" i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r>
              <a:rPr lang="en-CA" sz="2800" b="1" i="1" dirty="0" err="1" smtClean="0">
                <a:ln w="0">
                  <a:solidFill>
                    <a:srgbClr val="008600"/>
                  </a:solidFill>
                </a:ln>
                <a:solidFill>
                  <a:srgbClr val="85C8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Պատ</a:t>
            </a:r>
            <a:r>
              <a:rPr lang="en-CA" sz="2800" b="1" i="1" dirty="0" smtClean="0">
                <a:ln w="0">
                  <a:solidFill>
                    <a:srgbClr val="008600"/>
                  </a:solidFill>
                </a:ln>
                <a:solidFill>
                  <a:srgbClr val="85C8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՝.</a:t>
            </a:r>
            <a:r>
              <a:rPr lang="en-CA" sz="2800" b="1" i="1" dirty="0" smtClean="0">
                <a:ln>
                  <a:solidFill>
                    <a:srgbClr val="008600"/>
                  </a:solidFill>
                </a:ln>
                <a:solidFill>
                  <a:srgbClr val="85C800"/>
                </a:solidFill>
                <a:latin typeface="Sylfaen" pitchFamily="18" charset="0"/>
              </a:rPr>
              <a:t> </a:t>
            </a:r>
            <a:r>
              <a:rPr lang="en-CA" sz="2600" b="1" i="1" dirty="0" smtClean="0">
                <a:ln>
                  <a:solidFill>
                    <a:srgbClr val="008600"/>
                  </a:solidFill>
                </a:ln>
                <a:solidFill>
                  <a:srgbClr val="85C800"/>
                </a:solidFill>
                <a:latin typeface="Sylfaen" pitchFamily="18" charset="0"/>
              </a:rPr>
              <a:t> </a:t>
            </a:r>
            <a:r>
              <a:rPr lang="en-CA" sz="2600" b="1" i="1" dirty="0" smtClean="0">
                <a:latin typeface="Sylfaen" pitchFamily="18" charset="0"/>
              </a:rPr>
              <a:t>18 </a:t>
            </a:r>
            <a:r>
              <a:rPr lang="en-CA" sz="2600" b="1" i="1" dirty="0" err="1" smtClean="0">
                <a:latin typeface="Sylfaen" pitchFamily="18" charset="0"/>
              </a:rPr>
              <a:t>սմ</a:t>
            </a:r>
            <a:r>
              <a:rPr lang="en-CA" sz="2600" b="1" i="1" dirty="0" smtClean="0">
                <a:latin typeface="Sylfaen" pitchFamily="18" charset="0"/>
              </a:rPr>
              <a:t>,  23 </a:t>
            </a:r>
            <a:r>
              <a:rPr lang="en-CA" sz="2600" b="1" i="1" dirty="0" err="1" smtClean="0">
                <a:latin typeface="Sylfaen" pitchFamily="18" charset="0"/>
              </a:rPr>
              <a:t>սմ</a:t>
            </a:r>
            <a:r>
              <a:rPr lang="en-CA" sz="2600" b="1" i="1" dirty="0" smtClean="0">
                <a:latin typeface="Sylfaen" pitchFamily="18" charset="0"/>
              </a:rPr>
              <a:t>,  36 </a:t>
            </a:r>
            <a:r>
              <a:rPr lang="en-CA" sz="2600" b="1" i="1" dirty="0" err="1" smtClean="0">
                <a:latin typeface="Sylfaen" pitchFamily="18" charset="0"/>
              </a:rPr>
              <a:t>սմ</a:t>
            </a:r>
            <a:r>
              <a:rPr lang="en-CA" sz="2600" b="1" i="1" dirty="0" smtClean="0">
                <a:latin typeface="Sylfaen" pitchFamily="18" charset="0"/>
              </a:rPr>
              <a:t> :</a:t>
            </a:r>
            <a:r>
              <a:rPr lang="en-CA" sz="2600" b="1" i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600" b="1" i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 pitchFamily="18" charset="0"/>
              </a:rPr>
              <a:t> </a:t>
            </a:r>
            <a:r>
              <a:rPr lang="en-CA" sz="2600" b="1" i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2600" b="1" i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600" b="1" i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381002" y="152405"/>
            <a:ext cx="3576259" cy="1276802"/>
            <a:chOff x="685800" y="4191000"/>
            <a:chExt cx="4267200" cy="1523484"/>
          </a:xfrm>
        </p:grpSpPr>
        <p:grpSp>
          <p:nvGrpSpPr>
            <p:cNvPr id="28" name="Group 13"/>
            <p:cNvGrpSpPr/>
            <p:nvPr/>
          </p:nvGrpSpPr>
          <p:grpSpPr>
            <a:xfrm>
              <a:off x="838200" y="4191000"/>
              <a:ext cx="4114800" cy="1523484"/>
              <a:chOff x="5334000" y="5486916"/>
              <a:chExt cx="3733800" cy="1371084"/>
            </a:xfrm>
          </p:grpSpPr>
          <p:pic>
            <p:nvPicPr>
              <p:cNvPr id="30" name="Picture 2" descr="C:\Users\мм\Desktop\Buttons\43678427-vector-illustration-of-school-subject-icon-for-design-website-background-banner-infographic-learning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32692" r="2000" b="34615"/>
              <a:stretch>
                <a:fillRect/>
              </a:stretch>
            </p:blipFill>
            <p:spPr bwMode="auto">
              <a:xfrm>
                <a:off x="5334000" y="5486916"/>
                <a:ext cx="3733800" cy="1371084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1" name="Rounded Rectangle 30"/>
              <p:cNvSpPr/>
              <p:nvPr/>
            </p:nvSpPr>
            <p:spPr>
              <a:xfrm>
                <a:off x="5715000" y="5703154"/>
                <a:ext cx="2286000" cy="974963"/>
              </a:xfrm>
              <a:prstGeom prst="roundRect">
                <a:avLst>
                  <a:gd name="adj" fmla="val 1742"/>
                </a:avLst>
              </a:prstGeom>
              <a:solidFill>
                <a:srgbClr val="F3F3F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85800" y="4514606"/>
              <a:ext cx="2971800" cy="84465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8600"/>
              </a:solidFill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ԽՆԴԻՐ  4.</a:t>
              </a:r>
              <a:r>
                <a:rPr lang="en-CA" sz="4000" b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uFill>
                    <a:solidFill>
                      <a:srgbClr val="00D200"/>
                    </a:solidFill>
                  </a:uFill>
                  <a:latin typeface="Sylfaen" pitchFamily="18" charset="0"/>
                </a:rPr>
                <a:t>  </a:t>
              </a:r>
              <a:endParaRPr lang="en-CA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 animBg="1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0" y="2209800"/>
            <a:ext cx="6705600" cy="4648200"/>
            <a:chOff x="0" y="1524000"/>
            <a:chExt cx="7010400" cy="5334000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1524000"/>
              <a:ext cx="7010400" cy="5334000"/>
              <a:chOff x="-1" y="-14748"/>
              <a:chExt cx="9144001" cy="6872748"/>
            </a:xfrm>
          </p:grpSpPr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0000"/>
              </a:blip>
              <a:srcRect r="10185"/>
              <a:stretch>
                <a:fillRect/>
              </a:stretch>
            </p:blipFill>
            <p:spPr bwMode="auto">
              <a:xfrm>
                <a:off x="-1" y="1"/>
                <a:ext cx="8212668" cy="6857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Freeform 3"/>
              <p:cNvSpPr/>
              <p:nvPr/>
            </p:nvSpPr>
            <p:spPr>
              <a:xfrm>
                <a:off x="678426" y="-14748"/>
                <a:ext cx="8465574" cy="5840361"/>
              </a:xfrm>
              <a:custGeom>
                <a:avLst/>
                <a:gdLst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624916 w 8495071"/>
                  <a:gd name="connsiteY23" fmla="*/ 5014451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551174 w 8495071"/>
                  <a:gd name="connsiteY23" fmla="*/ 51963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474974 w 8465574"/>
                  <a:gd name="connsiteY23" fmla="*/ 52725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398774 w 8465574"/>
                  <a:gd name="connsiteY23" fmla="*/ 53487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398774 w 8465574"/>
                  <a:gd name="connsiteY23" fmla="*/ 53487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465574" h="5840361">
                    <a:moveTo>
                      <a:pt x="309716" y="29496"/>
                    </a:moveTo>
                    <a:lnTo>
                      <a:pt x="191729" y="1312606"/>
                    </a:lnTo>
                    <a:lnTo>
                      <a:pt x="0" y="1637071"/>
                    </a:lnTo>
                    <a:lnTo>
                      <a:pt x="309716" y="2536722"/>
                    </a:lnTo>
                    <a:lnTo>
                      <a:pt x="471948" y="2698954"/>
                    </a:lnTo>
                    <a:lnTo>
                      <a:pt x="457200" y="3097161"/>
                    </a:lnTo>
                    <a:lnTo>
                      <a:pt x="737419" y="3642851"/>
                    </a:lnTo>
                    <a:lnTo>
                      <a:pt x="1120877" y="4572000"/>
                    </a:lnTo>
                    <a:lnTo>
                      <a:pt x="1474839" y="4763729"/>
                    </a:lnTo>
                    <a:lnTo>
                      <a:pt x="1710813" y="4763729"/>
                    </a:lnTo>
                    <a:lnTo>
                      <a:pt x="1917290" y="5088193"/>
                    </a:lnTo>
                    <a:lnTo>
                      <a:pt x="2123768" y="5132438"/>
                    </a:lnTo>
                    <a:lnTo>
                      <a:pt x="2580968" y="5206180"/>
                    </a:lnTo>
                    <a:lnTo>
                      <a:pt x="2964426" y="5265174"/>
                    </a:lnTo>
                    <a:lnTo>
                      <a:pt x="3480619" y="5324167"/>
                    </a:lnTo>
                    <a:lnTo>
                      <a:pt x="4055806" y="5353664"/>
                    </a:lnTo>
                    <a:lnTo>
                      <a:pt x="4129548" y="5840361"/>
                    </a:lnTo>
                    <a:lnTo>
                      <a:pt x="4291780" y="5663380"/>
                    </a:lnTo>
                    <a:lnTo>
                      <a:pt x="5043948" y="5648632"/>
                    </a:lnTo>
                    <a:lnTo>
                      <a:pt x="5560142" y="5412658"/>
                    </a:lnTo>
                    <a:lnTo>
                      <a:pt x="5707626" y="5265174"/>
                    </a:lnTo>
                    <a:lnTo>
                      <a:pt x="6017342" y="5014451"/>
                    </a:lnTo>
                    <a:lnTo>
                      <a:pt x="6681019" y="5014451"/>
                    </a:lnTo>
                    <a:cubicBezTo>
                      <a:pt x="6945671" y="5100483"/>
                      <a:pt x="7089877" y="5262716"/>
                      <a:pt x="7398774" y="5348748"/>
                    </a:cubicBezTo>
                    <a:cubicBezTo>
                      <a:pt x="7805174" y="5444613"/>
                      <a:pt x="8125542" y="5577348"/>
                      <a:pt x="8465574" y="5653548"/>
                    </a:cubicBezTo>
                    <a:lnTo>
                      <a:pt x="8465574" y="0"/>
                    </a:lnTo>
                    <a:lnTo>
                      <a:pt x="309716" y="294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40217" t="78525" r="33696"/>
            <a:stretch>
              <a:fillRect/>
            </a:stretch>
          </p:blipFill>
          <p:spPr bwMode="auto">
            <a:xfrm rot="16200000" flipV="1">
              <a:off x="-342900" y="5372100"/>
              <a:ext cx="1828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ounded Rectangle 4"/>
          <p:cNvSpPr>
            <a:spLocks/>
          </p:cNvSpPr>
          <p:nvPr/>
        </p:nvSpPr>
        <p:spPr>
          <a:xfrm>
            <a:off x="304800" y="76200"/>
            <a:ext cx="8748000" cy="6516000"/>
          </a:xfrm>
          <a:prstGeom prst="roundRect">
            <a:avLst>
              <a:gd name="adj" fmla="val 543"/>
            </a:avLst>
          </a:prstGeom>
          <a:solidFill>
            <a:schemeClr val="bg1"/>
          </a:solidFill>
          <a:ln w="47625">
            <a:solidFill>
              <a:srgbClr val="8BBC00"/>
            </a:solidFill>
          </a:ln>
          <a:effectLst>
            <a:outerShdw blurRad="101600" dist="101600" dir="8100000" algn="tr" rotWithShape="0">
              <a:schemeClr val="tx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>
              <a:solidFill>
                <a:srgbClr val="D72FFF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86000" y="123113"/>
            <a:ext cx="6672788" cy="1934287"/>
            <a:chOff x="2209800" y="108000"/>
            <a:chExt cx="6672788" cy="1934287"/>
          </a:xfrm>
        </p:grpSpPr>
        <p:grpSp>
          <p:nvGrpSpPr>
            <p:cNvPr id="7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8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32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32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3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34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1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23" name="TextBox 22"/>
            <p:cNvSpPr txBox="1"/>
            <p:nvPr/>
          </p:nvSpPr>
          <p:spPr>
            <a:xfrm rot="21122709">
              <a:off x="7085760" y="623240"/>
              <a:ext cx="160020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72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ru-RU" sz="72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4</a:t>
              </a:r>
              <a:endParaRPr lang="en-CA" sz="7200" b="1" dirty="0">
                <a:ln w="0">
                  <a:solidFill>
                    <a:srgbClr val="E22B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90800" y="533400"/>
            <a:ext cx="4953000" cy="110799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Sylfaen" pitchFamily="18" charset="0"/>
              </a:rPr>
              <a:t>Փոփոխականի  ի</a:t>
            </a:r>
            <a:r>
              <a:rPr lang="hy-AM" sz="2200" dirty="0" smtClean="0">
                <a:latin typeface="Sylfaen" pitchFamily="18" charset="0"/>
              </a:rPr>
              <a:t>՞</a:t>
            </a:r>
            <a:r>
              <a:rPr lang="ru-RU" sz="2200" dirty="0" smtClean="0">
                <a:latin typeface="Sylfaen" pitchFamily="18" charset="0"/>
              </a:rPr>
              <a:t>նչ  արժեքի  դեպ-քում  են  տրված  արտահայտու-թյունների  արժեքները  հավասար:</a:t>
            </a:r>
            <a:endParaRPr lang="en-CA" sz="2200" dirty="0" smtClean="0">
              <a:latin typeface="Sylfaen" pitchFamily="18" charset="0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1905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1-ին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28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0600" y="1905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2-րդ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28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46" name="TextBox 45">
            <a:hlinkClick r:id="rId4" action="ppaction://hlinksldjump"/>
          </p:cNvPr>
          <p:cNvSpPr txBox="1"/>
          <p:nvPr/>
        </p:nvSpPr>
        <p:spPr>
          <a:xfrm>
            <a:off x="4953000" y="3119884"/>
            <a:ext cx="2286000" cy="584775"/>
          </a:xfrm>
          <a:prstGeom prst="rect">
            <a:avLst/>
          </a:prstGeom>
          <a:solidFill>
            <a:srgbClr val="73E600">
              <a:alpha val="31000"/>
            </a:srgbClr>
          </a:solidFill>
          <a:ln>
            <a:solidFill>
              <a:srgbClr val="6DDA00">
                <a:alpha val="98824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47" name="TextBox 46">
            <a:hlinkClick r:id="rId5" action="ppaction://hlinksldjump"/>
          </p:cNvPr>
          <p:cNvSpPr txBox="1"/>
          <p:nvPr/>
        </p:nvSpPr>
        <p:spPr>
          <a:xfrm>
            <a:off x="650377" y="3131809"/>
            <a:ext cx="2286000" cy="584775"/>
          </a:xfrm>
          <a:prstGeom prst="rect">
            <a:avLst/>
          </a:prstGeom>
          <a:solidFill>
            <a:srgbClr val="73E600">
              <a:alpha val="31000"/>
            </a:srgbClr>
          </a:solidFill>
          <a:ln>
            <a:solidFill>
              <a:srgbClr val="6DDA00">
                <a:alpha val="98824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pic>
        <p:nvPicPr>
          <p:cNvPr id="48" name="Picture 1" descr="C:\Users\мм\Desktop\Buttons\11118822-set-of-colorful-pointers-in-the-shape-of-the-hand-կանաչ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980000">
            <a:off x="2860178" y="3412761"/>
            <a:ext cx="457199" cy="545323"/>
          </a:xfrm>
          <a:prstGeom prst="rect">
            <a:avLst/>
          </a:prstGeom>
          <a:noFill/>
        </p:spPr>
      </p:pic>
      <p:pic>
        <p:nvPicPr>
          <p:cNvPr id="49" name="Picture 1" descr="C:\Users\мм\Desktop\Buttons\11118822-set-of-colorful-pointers-in-the-shape-of-the-hand-կանաչ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980000">
            <a:off x="7162800" y="3348484"/>
            <a:ext cx="457200" cy="5453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457200" y="2514600"/>
            <a:ext cx="3581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23   և 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+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19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953000" y="2514600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+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35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  և 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1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7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28800" y="4114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3</a:t>
            </a:r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-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րդ  </a:t>
            </a:r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28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00800" y="4063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4</a:t>
            </a:r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-</a:t>
            </a:r>
            <a:r>
              <a:rPr lang="en-CA" sz="28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րդ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28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28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200" y="4736325"/>
            <a:ext cx="3505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+ 5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  և 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x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28</a:t>
            </a:r>
            <a:endParaRPr lang="en-CA" sz="2800" b="1" dirty="0" smtClean="0">
              <a:ln w="0">
                <a:noFill/>
              </a:ln>
              <a:latin typeface="Sylfae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76800" y="4724400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x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+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9   և 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6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1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56" name="TextBox 55">
            <a:hlinkClick r:id="rId7" action="ppaction://hlinksldjump"/>
          </p:cNvPr>
          <p:cNvSpPr txBox="1"/>
          <p:nvPr/>
        </p:nvSpPr>
        <p:spPr>
          <a:xfrm>
            <a:off x="4876800" y="5334000"/>
            <a:ext cx="2362200" cy="584775"/>
          </a:xfrm>
          <a:prstGeom prst="rect">
            <a:avLst/>
          </a:prstGeom>
          <a:solidFill>
            <a:srgbClr val="73E600">
              <a:alpha val="31000"/>
            </a:srgbClr>
          </a:solidFill>
          <a:ln>
            <a:solidFill>
              <a:srgbClr val="6DDA00">
                <a:alpha val="98824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57" name="TextBox 56">
            <a:hlinkClick r:id="rId8" action="ppaction://hlinksldjump"/>
          </p:cNvPr>
          <p:cNvSpPr txBox="1"/>
          <p:nvPr/>
        </p:nvSpPr>
        <p:spPr>
          <a:xfrm>
            <a:off x="650377" y="5334000"/>
            <a:ext cx="2209800" cy="584775"/>
          </a:xfrm>
          <a:prstGeom prst="rect">
            <a:avLst/>
          </a:prstGeom>
          <a:solidFill>
            <a:srgbClr val="73E600">
              <a:alpha val="31000"/>
            </a:srgbClr>
          </a:solidFill>
          <a:ln>
            <a:solidFill>
              <a:srgbClr val="6DDA00">
                <a:alpha val="98824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pic>
        <p:nvPicPr>
          <p:cNvPr id="58" name="Picture 1" descr="C:\Users\мм\Desktop\Buttons\11118822-set-of-colorful-pointers-in-the-shape-of-the-hand-կանաչ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980000">
            <a:off x="2783978" y="5614952"/>
            <a:ext cx="457199" cy="545323"/>
          </a:xfrm>
          <a:prstGeom prst="rect">
            <a:avLst/>
          </a:prstGeom>
          <a:noFill/>
        </p:spPr>
      </p:pic>
      <p:pic>
        <p:nvPicPr>
          <p:cNvPr id="59" name="Picture 1" descr="C:\Users\мм\Desktop\Buttons\11118822-set-of-colorful-pointers-in-the-shape-of-the-hand-կանաչ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980000">
            <a:off x="7162800" y="5638800"/>
            <a:ext cx="457200" cy="545325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6858000" y="62292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b="1" i="1" dirty="0" smtClean="0">
                <a:latin typeface="Sylfaen" pitchFamily="18" charset="0"/>
              </a:rPr>
              <a:t>ԱՎԱՐՏ</a:t>
            </a:r>
            <a:endParaRPr lang="en-CA" sz="2000" b="1" i="1" dirty="0">
              <a:latin typeface="Sylfaen" pitchFamily="18" charset="0"/>
            </a:endParaRPr>
          </a:p>
        </p:txBody>
      </p:sp>
      <p:pic>
        <p:nvPicPr>
          <p:cNvPr id="61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tretch>
            <a:fillRect/>
          </a:stretch>
        </p:blipFill>
        <p:spPr bwMode="auto">
          <a:xfrm>
            <a:off x="8153400" y="6117502"/>
            <a:ext cx="990600" cy="74049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4" grpId="0"/>
      <p:bldP spid="45" grpId="0"/>
      <p:bldP spid="46" grpId="0" animBg="1"/>
      <p:bldP spid="47" grpId="0" animBg="1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0" y="2209800"/>
            <a:ext cx="6705600" cy="4648200"/>
            <a:chOff x="0" y="1524000"/>
            <a:chExt cx="7010400" cy="5334000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1524000"/>
              <a:ext cx="7010400" cy="5334000"/>
              <a:chOff x="-1" y="-14748"/>
              <a:chExt cx="9144001" cy="6872748"/>
            </a:xfrm>
          </p:grpSpPr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0000"/>
              </a:blip>
              <a:srcRect r="10185"/>
              <a:stretch>
                <a:fillRect/>
              </a:stretch>
            </p:blipFill>
            <p:spPr bwMode="auto">
              <a:xfrm>
                <a:off x="-1" y="1"/>
                <a:ext cx="8212668" cy="6857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Freeform 3"/>
              <p:cNvSpPr/>
              <p:nvPr/>
            </p:nvSpPr>
            <p:spPr>
              <a:xfrm>
                <a:off x="678426" y="-14748"/>
                <a:ext cx="8465574" cy="5840361"/>
              </a:xfrm>
              <a:custGeom>
                <a:avLst/>
                <a:gdLst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624916 w 8495071"/>
                  <a:gd name="connsiteY23" fmla="*/ 5014451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551174 w 8495071"/>
                  <a:gd name="connsiteY23" fmla="*/ 51963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474974 w 8465574"/>
                  <a:gd name="connsiteY23" fmla="*/ 52725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398774 w 8465574"/>
                  <a:gd name="connsiteY23" fmla="*/ 53487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398774 w 8465574"/>
                  <a:gd name="connsiteY23" fmla="*/ 53487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465574" h="5840361">
                    <a:moveTo>
                      <a:pt x="309716" y="29496"/>
                    </a:moveTo>
                    <a:lnTo>
                      <a:pt x="191729" y="1312606"/>
                    </a:lnTo>
                    <a:lnTo>
                      <a:pt x="0" y="1637071"/>
                    </a:lnTo>
                    <a:lnTo>
                      <a:pt x="309716" y="2536722"/>
                    </a:lnTo>
                    <a:lnTo>
                      <a:pt x="471948" y="2698954"/>
                    </a:lnTo>
                    <a:lnTo>
                      <a:pt x="457200" y="3097161"/>
                    </a:lnTo>
                    <a:lnTo>
                      <a:pt x="737419" y="3642851"/>
                    </a:lnTo>
                    <a:lnTo>
                      <a:pt x="1120877" y="4572000"/>
                    </a:lnTo>
                    <a:lnTo>
                      <a:pt x="1474839" y="4763729"/>
                    </a:lnTo>
                    <a:lnTo>
                      <a:pt x="1710813" y="4763729"/>
                    </a:lnTo>
                    <a:lnTo>
                      <a:pt x="1917290" y="5088193"/>
                    </a:lnTo>
                    <a:lnTo>
                      <a:pt x="2123768" y="5132438"/>
                    </a:lnTo>
                    <a:lnTo>
                      <a:pt x="2580968" y="5206180"/>
                    </a:lnTo>
                    <a:lnTo>
                      <a:pt x="2964426" y="5265174"/>
                    </a:lnTo>
                    <a:lnTo>
                      <a:pt x="3480619" y="5324167"/>
                    </a:lnTo>
                    <a:lnTo>
                      <a:pt x="4055806" y="5353664"/>
                    </a:lnTo>
                    <a:lnTo>
                      <a:pt x="4129548" y="5840361"/>
                    </a:lnTo>
                    <a:lnTo>
                      <a:pt x="4291780" y="5663380"/>
                    </a:lnTo>
                    <a:lnTo>
                      <a:pt x="5043948" y="5648632"/>
                    </a:lnTo>
                    <a:lnTo>
                      <a:pt x="5560142" y="5412658"/>
                    </a:lnTo>
                    <a:lnTo>
                      <a:pt x="5707626" y="5265174"/>
                    </a:lnTo>
                    <a:lnTo>
                      <a:pt x="6017342" y="5014451"/>
                    </a:lnTo>
                    <a:lnTo>
                      <a:pt x="6681019" y="5014451"/>
                    </a:lnTo>
                    <a:cubicBezTo>
                      <a:pt x="6945671" y="5100483"/>
                      <a:pt x="7089877" y="5262716"/>
                      <a:pt x="7398774" y="5348748"/>
                    </a:cubicBezTo>
                    <a:cubicBezTo>
                      <a:pt x="7805174" y="5444613"/>
                      <a:pt x="8125542" y="5577348"/>
                      <a:pt x="8465574" y="5653548"/>
                    </a:cubicBezTo>
                    <a:lnTo>
                      <a:pt x="8465574" y="0"/>
                    </a:lnTo>
                    <a:lnTo>
                      <a:pt x="309716" y="294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40217" t="78525" r="33696"/>
            <a:stretch>
              <a:fillRect/>
            </a:stretch>
          </p:blipFill>
          <p:spPr bwMode="auto">
            <a:xfrm rot="16200000" flipV="1">
              <a:off x="-342900" y="5372100"/>
              <a:ext cx="1828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ounded Rectangle 4"/>
          <p:cNvSpPr>
            <a:spLocks/>
          </p:cNvSpPr>
          <p:nvPr/>
        </p:nvSpPr>
        <p:spPr>
          <a:xfrm>
            <a:off x="304800" y="76200"/>
            <a:ext cx="8748000" cy="6516000"/>
          </a:xfrm>
          <a:prstGeom prst="roundRect">
            <a:avLst>
              <a:gd name="adj" fmla="val 543"/>
            </a:avLst>
          </a:prstGeom>
          <a:solidFill>
            <a:schemeClr val="bg1"/>
          </a:solidFill>
          <a:ln w="47625">
            <a:solidFill>
              <a:srgbClr val="8BBC00"/>
            </a:solidFill>
          </a:ln>
          <a:effectLst>
            <a:outerShdw blurRad="101600" dist="101600" dir="8100000" algn="tr" rotWithShape="0">
              <a:schemeClr val="tx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>
              <a:solidFill>
                <a:srgbClr val="D72FFF"/>
              </a:solidFill>
            </a:endParaRPr>
          </a:p>
        </p:txBody>
      </p:sp>
      <p:grpSp>
        <p:nvGrpSpPr>
          <p:cNvPr id="7" name="Group 29"/>
          <p:cNvGrpSpPr/>
          <p:nvPr/>
        </p:nvGrpSpPr>
        <p:grpSpPr>
          <a:xfrm>
            <a:off x="2286000" y="123113"/>
            <a:ext cx="6672788" cy="1934287"/>
            <a:chOff x="2209800" y="108000"/>
            <a:chExt cx="6672788" cy="1934287"/>
          </a:xfrm>
        </p:grpSpPr>
        <p:grpSp>
          <p:nvGrpSpPr>
            <p:cNvPr id="8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9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32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32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3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34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1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23" name="TextBox 22"/>
            <p:cNvSpPr txBox="1"/>
            <p:nvPr/>
          </p:nvSpPr>
          <p:spPr>
            <a:xfrm rot="21122709">
              <a:off x="7085760" y="623240"/>
              <a:ext cx="160020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72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ru-RU" sz="72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4</a:t>
              </a:r>
              <a:endParaRPr lang="en-CA" sz="7200" b="1" dirty="0">
                <a:ln w="0">
                  <a:solidFill>
                    <a:srgbClr val="E22B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90800" y="533400"/>
            <a:ext cx="4953000" cy="110799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Sylfaen" pitchFamily="18" charset="0"/>
              </a:rPr>
              <a:t>Փոփոխականի  ի</a:t>
            </a:r>
            <a:r>
              <a:rPr lang="hy-AM" sz="2200" dirty="0" smtClean="0">
                <a:latin typeface="Sylfaen" pitchFamily="18" charset="0"/>
              </a:rPr>
              <a:t>՞</a:t>
            </a:r>
            <a:r>
              <a:rPr lang="ru-RU" sz="2200" dirty="0" smtClean="0">
                <a:latin typeface="Sylfaen" pitchFamily="18" charset="0"/>
              </a:rPr>
              <a:t>նչ  արժեքի  դեպ-քում  են  տրված  արտահայտու-թյունների  արժեքները  հավասար:</a:t>
            </a:r>
            <a:endParaRPr lang="en-CA" sz="2200" dirty="0" smtClean="0">
              <a:latin typeface="Sylfaen" pitchFamily="18" charset="0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1905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1-ին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32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32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19600" y="2133600"/>
            <a:ext cx="2286000" cy="584775"/>
          </a:xfrm>
          <a:prstGeom prst="rect">
            <a:avLst/>
          </a:prstGeom>
          <a:solidFill>
            <a:srgbClr val="73E600">
              <a:alpha val="31000"/>
            </a:srgbClr>
          </a:solidFill>
          <a:ln>
            <a:solidFill>
              <a:srgbClr val="6DDA00">
                <a:alpha val="98824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4800" y="2677180"/>
            <a:ext cx="3581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23   և 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+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19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pic>
        <p:nvPicPr>
          <p:cNvPr id="37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 bwMode="auto">
          <a:xfrm>
            <a:off x="457200" y="228600"/>
            <a:ext cx="839434" cy="744204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038600" y="2829580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23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=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+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19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38600" y="3515380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=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19 +23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00" y="4201180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42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19600" y="4810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42 : (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4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)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19600" y="54203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– 10,5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24600" y="5943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00D200"/>
                  </a:solidFill>
                </a:uFill>
              </a:rPr>
              <a:t> 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Պատ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՝.</a:t>
            </a:r>
            <a:r>
              <a:rPr lang="en-CA" sz="2800" b="1" dirty="0" smtClean="0">
                <a:ln>
                  <a:solidFill>
                    <a:srgbClr val="7A3100"/>
                  </a:solidFill>
                </a:ln>
                <a:solidFill>
                  <a:srgbClr val="FF6600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10,5 </a:t>
            </a:r>
            <a:r>
              <a:rPr lang="en-CA" sz="2800" b="1" dirty="0" smtClean="0">
                <a:latin typeface="Sylfaen" pitchFamily="18" charset="0"/>
              </a:rPr>
              <a:t>: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50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0" y="2209800"/>
            <a:ext cx="6705600" cy="4648200"/>
            <a:chOff x="0" y="1524000"/>
            <a:chExt cx="7010400" cy="5334000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1524000"/>
              <a:ext cx="7010400" cy="5334000"/>
              <a:chOff x="-1" y="-14748"/>
              <a:chExt cx="9144001" cy="6872748"/>
            </a:xfrm>
          </p:grpSpPr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0000"/>
              </a:blip>
              <a:srcRect r="10185"/>
              <a:stretch>
                <a:fillRect/>
              </a:stretch>
            </p:blipFill>
            <p:spPr bwMode="auto">
              <a:xfrm>
                <a:off x="-1" y="1"/>
                <a:ext cx="8212668" cy="6857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Freeform 3"/>
              <p:cNvSpPr/>
              <p:nvPr/>
            </p:nvSpPr>
            <p:spPr>
              <a:xfrm>
                <a:off x="678426" y="-14748"/>
                <a:ext cx="8465574" cy="5840361"/>
              </a:xfrm>
              <a:custGeom>
                <a:avLst/>
                <a:gdLst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624916 w 8495071"/>
                  <a:gd name="connsiteY23" fmla="*/ 5014451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551174 w 8495071"/>
                  <a:gd name="connsiteY23" fmla="*/ 51963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474974 w 8465574"/>
                  <a:gd name="connsiteY23" fmla="*/ 52725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398774 w 8465574"/>
                  <a:gd name="connsiteY23" fmla="*/ 53487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398774 w 8465574"/>
                  <a:gd name="connsiteY23" fmla="*/ 53487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465574" h="5840361">
                    <a:moveTo>
                      <a:pt x="309716" y="29496"/>
                    </a:moveTo>
                    <a:lnTo>
                      <a:pt x="191729" y="1312606"/>
                    </a:lnTo>
                    <a:lnTo>
                      <a:pt x="0" y="1637071"/>
                    </a:lnTo>
                    <a:lnTo>
                      <a:pt x="309716" y="2536722"/>
                    </a:lnTo>
                    <a:lnTo>
                      <a:pt x="471948" y="2698954"/>
                    </a:lnTo>
                    <a:lnTo>
                      <a:pt x="457200" y="3097161"/>
                    </a:lnTo>
                    <a:lnTo>
                      <a:pt x="737419" y="3642851"/>
                    </a:lnTo>
                    <a:lnTo>
                      <a:pt x="1120877" y="4572000"/>
                    </a:lnTo>
                    <a:lnTo>
                      <a:pt x="1474839" y="4763729"/>
                    </a:lnTo>
                    <a:lnTo>
                      <a:pt x="1710813" y="4763729"/>
                    </a:lnTo>
                    <a:lnTo>
                      <a:pt x="1917290" y="5088193"/>
                    </a:lnTo>
                    <a:lnTo>
                      <a:pt x="2123768" y="5132438"/>
                    </a:lnTo>
                    <a:lnTo>
                      <a:pt x="2580968" y="5206180"/>
                    </a:lnTo>
                    <a:lnTo>
                      <a:pt x="2964426" y="5265174"/>
                    </a:lnTo>
                    <a:lnTo>
                      <a:pt x="3480619" y="5324167"/>
                    </a:lnTo>
                    <a:lnTo>
                      <a:pt x="4055806" y="5353664"/>
                    </a:lnTo>
                    <a:lnTo>
                      <a:pt x="4129548" y="5840361"/>
                    </a:lnTo>
                    <a:lnTo>
                      <a:pt x="4291780" y="5663380"/>
                    </a:lnTo>
                    <a:lnTo>
                      <a:pt x="5043948" y="5648632"/>
                    </a:lnTo>
                    <a:lnTo>
                      <a:pt x="5560142" y="5412658"/>
                    </a:lnTo>
                    <a:lnTo>
                      <a:pt x="5707626" y="5265174"/>
                    </a:lnTo>
                    <a:lnTo>
                      <a:pt x="6017342" y="5014451"/>
                    </a:lnTo>
                    <a:lnTo>
                      <a:pt x="6681019" y="5014451"/>
                    </a:lnTo>
                    <a:cubicBezTo>
                      <a:pt x="6945671" y="5100483"/>
                      <a:pt x="7089877" y="5262716"/>
                      <a:pt x="7398774" y="5348748"/>
                    </a:cubicBezTo>
                    <a:cubicBezTo>
                      <a:pt x="7805174" y="5444613"/>
                      <a:pt x="8125542" y="5577348"/>
                      <a:pt x="8465574" y="5653548"/>
                    </a:cubicBezTo>
                    <a:lnTo>
                      <a:pt x="8465574" y="0"/>
                    </a:lnTo>
                    <a:lnTo>
                      <a:pt x="309716" y="294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40217" t="78525" r="33696"/>
            <a:stretch>
              <a:fillRect/>
            </a:stretch>
          </p:blipFill>
          <p:spPr bwMode="auto">
            <a:xfrm rot="16200000" flipV="1">
              <a:off x="-342900" y="5372100"/>
              <a:ext cx="1828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ounded Rectangle 4"/>
          <p:cNvSpPr>
            <a:spLocks/>
          </p:cNvSpPr>
          <p:nvPr/>
        </p:nvSpPr>
        <p:spPr>
          <a:xfrm>
            <a:off x="304800" y="76200"/>
            <a:ext cx="8748000" cy="6516000"/>
          </a:xfrm>
          <a:prstGeom prst="roundRect">
            <a:avLst>
              <a:gd name="adj" fmla="val 543"/>
            </a:avLst>
          </a:prstGeom>
          <a:solidFill>
            <a:schemeClr val="bg1"/>
          </a:solidFill>
          <a:ln w="47625">
            <a:solidFill>
              <a:srgbClr val="8BBC00"/>
            </a:solidFill>
          </a:ln>
          <a:effectLst>
            <a:outerShdw blurRad="101600" dist="101600" dir="8100000" algn="tr" rotWithShape="0">
              <a:schemeClr val="tx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>
              <a:solidFill>
                <a:srgbClr val="D72FFF"/>
              </a:solidFill>
            </a:endParaRPr>
          </a:p>
        </p:txBody>
      </p:sp>
      <p:grpSp>
        <p:nvGrpSpPr>
          <p:cNvPr id="7" name="Group 29"/>
          <p:cNvGrpSpPr/>
          <p:nvPr/>
        </p:nvGrpSpPr>
        <p:grpSpPr>
          <a:xfrm>
            <a:off x="2286000" y="123113"/>
            <a:ext cx="6672788" cy="1934287"/>
            <a:chOff x="2209800" y="108000"/>
            <a:chExt cx="6672788" cy="1934287"/>
          </a:xfrm>
        </p:grpSpPr>
        <p:grpSp>
          <p:nvGrpSpPr>
            <p:cNvPr id="8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9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32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32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3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34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1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23" name="TextBox 22"/>
            <p:cNvSpPr txBox="1"/>
            <p:nvPr/>
          </p:nvSpPr>
          <p:spPr>
            <a:xfrm rot="21122709">
              <a:off x="7085760" y="623240"/>
              <a:ext cx="160020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72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ru-RU" sz="72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4</a:t>
              </a:r>
              <a:endParaRPr lang="en-CA" sz="7200" b="1" dirty="0">
                <a:ln w="0">
                  <a:solidFill>
                    <a:srgbClr val="E22B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90800" y="533400"/>
            <a:ext cx="4953000" cy="110799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Sylfaen" pitchFamily="18" charset="0"/>
              </a:rPr>
              <a:t>Փոփոխականի  ի</a:t>
            </a:r>
            <a:r>
              <a:rPr lang="hy-AM" sz="2200" dirty="0" smtClean="0">
                <a:latin typeface="Sylfaen" pitchFamily="18" charset="0"/>
              </a:rPr>
              <a:t>՞</a:t>
            </a:r>
            <a:r>
              <a:rPr lang="ru-RU" sz="2200" dirty="0" smtClean="0">
                <a:latin typeface="Sylfaen" pitchFamily="18" charset="0"/>
              </a:rPr>
              <a:t>նչ  արժեքի  դեպ-քում  են  տրված  արտահայտու-թյունների  արժեքները  հավասար:</a:t>
            </a:r>
            <a:endParaRPr lang="en-CA" sz="2200" dirty="0" smtClean="0">
              <a:latin typeface="Sylfaen" pitchFamily="18" charset="0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1905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2-րդ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32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32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19600" y="2133600"/>
            <a:ext cx="2286000" cy="584775"/>
          </a:xfrm>
          <a:prstGeom prst="rect">
            <a:avLst/>
          </a:prstGeom>
          <a:solidFill>
            <a:srgbClr val="73E600">
              <a:alpha val="31000"/>
            </a:srgbClr>
          </a:solidFill>
          <a:ln>
            <a:solidFill>
              <a:srgbClr val="6DDA00">
                <a:alpha val="98824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4800" y="2677180"/>
            <a:ext cx="3581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+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35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  և 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1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7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pic>
        <p:nvPicPr>
          <p:cNvPr id="37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 bwMode="auto">
          <a:xfrm>
            <a:off x="457200" y="228600"/>
            <a:ext cx="839434" cy="744204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038600" y="2829580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+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35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= x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1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7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62400" y="35153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– x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= –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17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35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00" y="4201180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5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–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52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19600" y="4810780"/>
            <a:ext cx="236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–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52 : (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5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)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19600" y="54203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10,4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24600" y="5943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00D200"/>
                  </a:solidFill>
                </a:uFill>
              </a:rPr>
              <a:t> 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Պատ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՝.</a:t>
            </a:r>
            <a:r>
              <a:rPr lang="en-CA" sz="2800" b="1" dirty="0" smtClean="0">
                <a:ln>
                  <a:solidFill>
                    <a:srgbClr val="7A3100"/>
                  </a:solidFill>
                </a:ln>
                <a:solidFill>
                  <a:srgbClr val="FF6600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10,4 </a:t>
            </a:r>
            <a:r>
              <a:rPr lang="en-CA" sz="2800" b="1" dirty="0" smtClean="0">
                <a:latin typeface="Sylfaen" pitchFamily="18" charset="0"/>
              </a:rPr>
              <a:t>: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50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0" y="2209800"/>
            <a:ext cx="6705600" cy="4648200"/>
            <a:chOff x="0" y="1524000"/>
            <a:chExt cx="7010400" cy="5334000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1524000"/>
              <a:ext cx="7010400" cy="5334000"/>
              <a:chOff x="-1" y="-14748"/>
              <a:chExt cx="9144001" cy="6872748"/>
            </a:xfrm>
          </p:grpSpPr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0000"/>
              </a:blip>
              <a:srcRect r="10185"/>
              <a:stretch>
                <a:fillRect/>
              </a:stretch>
            </p:blipFill>
            <p:spPr bwMode="auto">
              <a:xfrm>
                <a:off x="-1" y="1"/>
                <a:ext cx="8212668" cy="6857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Freeform 3"/>
              <p:cNvSpPr/>
              <p:nvPr/>
            </p:nvSpPr>
            <p:spPr>
              <a:xfrm>
                <a:off x="678426" y="-14748"/>
                <a:ext cx="8465574" cy="5840361"/>
              </a:xfrm>
              <a:custGeom>
                <a:avLst/>
                <a:gdLst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624916 w 8495071"/>
                  <a:gd name="connsiteY23" fmla="*/ 5014451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551174 w 8495071"/>
                  <a:gd name="connsiteY23" fmla="*/ 51963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474974 w 8465574"/>
                  <a:gd name="connsiteY23" fmla="*/ 52725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398774 w 8465574"/>
                  <a:gd name="connsiteY23" fmla="*/ 53487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398774 w 8465574"/>
                  <a:gd name="connsiteY23" fmla="*/ 53487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465574" h="5840361">
                    <a:moveTo>
                      <a:pt x="309716" y="29496"/>
                    </a:moveTo>
                    <a:lnTo>
                      <a:pt x="191729" y="1312606"/>
                    </a:lnTo>
                    <a:lnTo>
                      <a:pt x="0" y="1637071"/>
                    </a:lnTo>
                    <a:lnTo>
                      <a:pt x="309716" y="2536722"/>
                    </a:lnTo>
                    <a:lnTo>
                      <a:pt x="471948" y="2698954"/>
                    </a:lnTo>
                    <a:lnTo>
                      <a:pt x="457200" y="3097161"/>
                    </a:lnTo>
                    <a:lnTo>
                      <a:pt x="737419" y="3642851"/>
                    </a:lnTo>
                    <a:lnTo>
                      <a:pt x="1120877" y="4572000"/>
                    </a:lnTo>
                    <a:lnTo>
                      <a:pt x="1474839" y="4763729"/>
                    </a:lnTo>
                    <a:lnTo>
                      <a:pt x="1710813" y="4763729"/>
                    </a:lnTo>
                    <a:lnTo>
                      <a:pt x="1917290" y="5088193"/>
                    </a:lnTo>
                    <a:lnTo>
                      <a:pt x="2123768" y="5132438"/>
                    </a:lnTo>
                    <a:lnTo>
                      <a:pt x="2580968" y="5206180"/>
                    </a:lnTo>
                    <a:lnTo>
                      <a:pt x="2964426" y="5265174"/>
                    </a:lnTo>
                    <a:lnTo>
                      <a:pt x="3480619" y="5324167"/>
                    </a:lnTo>
                    <a:lnTo>
                      <a:pt x="4055806" y="5353664"/>
                    </a:lnTo>
                    <a:lnTo>
                      <a:pt x="4129548" y="5840361"/>
                    </a:lnTo>
                    <a:lnTo>
                      <a:pt x="4291780" y="5663380"/>
                    </a:lnTo>
                    <a:lnTo>
                      <a:pt x="5043948" y="5648632"/>
                    </a:lnTo>
                    <a:lnTo>
                      <a:pt x="5560142" y="5412658"/>
                    </a:lnTo>
                    <a:lnTo>
                      <a:pt x="5707626" y="5265174"/>
                    </a:lnTo>
                    <a:lnTo>
                      <a:pt x="6017342" y="5014451"/>
                    </a:lnTo>
                    <a:lnTo>
                      <a:pt x="6681019" y="5014451"/>
                    </a:lnTo>
                    <a:cubicBezTo>
                      <a:pt x="6945671" y="5100483"/>
                      <a:pt x="7089877" y="5262716"/>
                      <a:pt x="7398774" y="5348748"/>
                    </a:cubicBezTo>
                    <a:cubicBezTo>
                      <a:pt x="7805174" y="5444613"/>
                      <a:pt x="8125542" y="5577348"/>
                      <a:pt x="8465574" y="5653548"/>
                    </a:cubicBezTo>
                    <a:lnTo>
                      <a:pt x="8465574" y="0"/>
                    </a:lnTo>
                    <a:lnTo>
                      <a:pt x="309716" y="294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40217" t="78525" r="33696"/>
            <a:stretch>
              <a:fillRect/>
            </a:stretch>
          </p:blipFill>
          <p:spPr bwMode="auto">
            <a:xfrm rot="16200000" flipV="1">
              <a:off x="-342900" y="5372100"/>
              <a:ext cx="1828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ounded Rectangle 4"/>
          <p:cNvSpPr>
            <a:spLocks/>
          </p:cNvSpPr>
          <p:nvPr/>
        </p:nvSpPr>
        <p:spPr>
          <a:xfrm>
            <a:off x="304800" y="76200"/>
            <a:ext cx="8748000" cy="6516000"/>
          </a:xfrm>
          <a:prstGeom prst="roundRect">
            <a:avLst>
              <a:gd name="adj" fmla="val 543"/>
            </a:avLst>
          </a:prstGeom>
          <a:solidFill>
            <a:schemeClr val="bg1"/>
          </a:solidFill>
          <a:ln w="47625">
            <a:solidFill>
              <a:srgbClr val="8BBC00"/>
            </a:solidFill>
          </a:ln>
          <a:effectLst>
            <a:outerShdw blurRad="101600" dist="101600" dir="8100000" algn="tr" rotWithShape="0">
              <a:schemeClr val="tx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>
              <a:solidFill>
                <a:srgbClr val="D72FFF"/>
              </a:solidFill>
            </a:endParaRPr>
          </a:p>
        </p:txBody>
      </p:sp>
      <p:grpSp>
        <p:nvGrpSpPr>
          <p:cNvPr id="7" name="Group 29"/>
          <p:cNvGrpSpPr/>
          <p:nvPr/>
        </p:nvGrpSpPr>
        <p:grpSpPr>
          <a:xfrm>
            <a:off x="2286000" y="123113"/>
            <a:ext cx="6672788" cy="1934287"/>
            <a:chOff x="2209800" y="108000"/>
            <a:chExt cx="6672788" cy="1934287"/>
          </a:xfrm>
        </p:grpSpPr>
        <p:grpSp>
          <p:nvGrpSpPr>
            <p:cNvPr id="8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9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32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32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3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34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1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23" name="TextBox 22"/>
            <p:cNvSpPr txBox="1"/>
            <p:nvPr/>
          </p:nvSpPr>
          <p:spPr>
            <a:xfrm rot="21122709">
              <a:off x="7085760" y="623240"/>
              <a:ext cx="160020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72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ru-RU" sz="72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4</a:t>
              </a:r>
              <a:endParaRPr lang="en-CA" sz="7200" b="1" dirty="0">
                <a:ln w="0">
                  <a:solidFill>
                    <a:srgbClr val="E22B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90800" y="533400"/>
            <a:ext cx="4953000" cy="110799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Sylfaen" pitchFamily="18" charset="0"/>
              </a:rPr>
              <a:t>Փոփոխականի  ի</a:t>
            </a:r>
            <a:r>
              <a:rPr lang="hy-AM" sz="2200" dirty="0" smtClean="0">
                <a:latin typeface="Sylfaen" pitchFamily="18" charset="0"/>
              </a:rPr>
              <a:t>՞</a:t>
            </a:r>
            <a:r>
              <a:rPr lang="ru-RU" sz="2200" dirty="0" smtClean="0">
                <a:latin typeface="Sylfaen" pitchFamily="18" charset="0"/>
              </a:rPr>
              <a:t>նչ  արժեքի  դեպ-քում  են  տրված  արտահայտու-թյունների  արժեքները  հավասար:</a:t>
            </a:r>
            <a:endParaRPr lang="en-CA" sz="2200" dirty="0" smtClean="0">
              <a:latin typeface="Sylfaen" pitchFamily="18" charset="0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1905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3-րդ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32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32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19600" y="2133600"/>
            <a:ext cx="2286000" cy="584775"/>
          </a:xfrm>
          <a:prstGeom prst="rect">
            <a:avLst/>
          </a:prstGeom>
          <a:solidFill>
            <a:srgbClr val="73E600">
              <a:alpha val="31000"/>
            </a:srgbClr>
          </a:solidFill>
          <a:ln>
            <a:solidFill>
              <a:srgbClr val="6DDA00">
                <a:alpha val="98824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4800" y="2677180"/>
            <a:ext cx="3581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+ 5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  և 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x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28</a:t>
            </a:r>
            <a:endParaRPr lang="en-CA" sz="2800" b="1" dirty="0" smtClean="0">
              <a:ln w="0">
                <a:noFill/>
              </a:ln>
              <a:latin typeface="Sylfaen" pitchFamily="18" charset="0"/>
            </a:endParaRPr>
          </a:p>
        </p:txBody>
      </p:sp>
      <p:pic>
        <p:nvPicPr>
          <p:cNvPr id="37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 bwMode="auto">
          <a:xfrm>
            <a:off x="457200" y="228600"/>
            <a:ext cx="839434" cy="744204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038600" y="2829580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+ 5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= x –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28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62400" y="35153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– x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= –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28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54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00" y="4201180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4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–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82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19600" y="4810780"/>
            <a:ext cx="236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–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82 : (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4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)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19600" y="54203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20,5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24600" y="5943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00D200"/>
                  </a:solidFill>
                </a:uFill>
              </a:rPr>
              <a:t> 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Պատ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՝.</a:t>
            </a:r>
            <a:r>
              <a:rPr lang="en-CA" sz="2800" b="1" dirty="0" smtClean="0">
                <a:ln>
                  <a:solidFill>
                    <a:srgbClr val="7A3100"/>
                  </a:solidFill>
                </a:ln>
                <a:solidFill>
                  <a:srgbClr val="FF6600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20,5 </a:t>
            </a:r>
            <a:r>
              <a:rPr lang="en-CA" sz="2800" b="1" dirty="0" smtClean="0">
                <a:latin typeface="Sylfaen" pitchFamily="18" charset="0"/>
              </a:rPr>
              <a:t>: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50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0" y="2209800"/>
            <a:ext cx="6705600" cy="4648200"/>
            <a:chOff x="0" y="1524000"/>
            <a:chExt cx="7010400" cy="5334000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1524000"/>
              <a:ext cx="7010400" cy="5334000"/>
              <a:chOff x="-1" y="-14748"/>
              <a:chExt cx="9144001" cy="6872748"/>
            </a:xfrm>
          </p:grpSpPr>
          <p:pic>
            <p:nvPicPr>
              <p:cNvPr id="3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0000"/>
              </a:blip>
              <a:srcRect r="10185"/>
              <a:stretch>
                <a:fillRect/>
              </a:stretch>
            </p:blipFill>
            <p:spPr bwMode="auto">
              <a:xfrm>
                <a:off x="-1" y="1"/>
                <a:ext cx="8212668" cy="6857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Freeform 3"/>
              <p:cNvSpPr/>
              <p:nvPr/>
            </p:nvSpPr>
            <p:spPr>
              <a:xfrm>
                <a:off x="678426" y="-14748"/>
                <a:ext cx="8465574" cy="5840361"/>
              </a:xfrm>
              <a:custGeom>
                <a:avLst/>
                <a:gdLst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624916 w 8495071"/>
                  <a:gd name="connsiteY23" fmla="*/ 5014451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551174 w 8495071"/>
                  <a:gd name="connsiteY23" fmla="*/ 51963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95071"/>
                  <a:gd name="connsiteY0" fmla="*/ 29496 h 5840361"/>
                  <a:gd name="connsiteX1" fmla="*/ 191729 w 8495071"/>
                  <a:gd name="connsiteY1" fmla="*/ 1312606 h 5840361"/>
                  <a:gd name="connsiteX2" fmla="*/ 0 w 8495071"/>
                  <a:gd name="connsiteY2" fmla="*/ 1637071 h 5840361"/>
                  <a:gd name="connsiteX3" fmla="*/ 309716 w 8495071"/>
                  <a:gd name="connsiteY3" fmla="*/ 2536722 h 5840361"/>
                  <a:gd name="connsiteX4" fmla="*/ 471948 w 8495071"/>
                  <a:gd name="connsiteY4" fmla="*/ 2698954 h 5840361"/>
                  <a:gd name="connsiteX5" fmla="*/ 457200 w 8495071"/>
                  <a:gd name="connsiteY5" fmla="*/ 3097161 h 5840361"/>
                  <a:gd name="connsiteX6" fmla="*/ 737419 w 8495071"/>
                  <a:gd name="connsiteY6" fmla="*/ 3642851 h 5840361"/>
                  <a:gd name="connsiteX7" fmla="*/ 1120877 w 8495071"/>
                  <a:gd name="connsiteY7" fmla="*/ 4572000 h 5840361"/>
                  <a:gd name="connsiteX8" fmla="*/ 1474839 w 8495071"/>
                  <a:gd name="connsiteY8" fmla="*/ 4763729 h 5840361"/>
                  <a:gd name="connsiteX9" fmla="*/ 1710813 w 8495071"/>
                  <a:gd name="connsiteY9" fmla="*/ 4763729 h 5840361"/>
                  <a:gd name="connsiteX10" fmla="*/ 1917290 w 8495071"/>
                  <a:gd name="connsiteY10" fmla="*/ 5088193 h 5840361"/>
                  <a:gd name="connsiteX11" fmla="*/ 2123768 w 8495071"/>
                  <a:gd name="connsiteY11" fmla="*/ 5132438 h 5840361"/>
                  <a:gd name="connsiteX12" fmla="*/ 2580968 w 8495071"/>
                  <a:gd name="connsiteY12" fmla="*/ 5206180 h 5840361"/>
                  <a:gd name="connsiteX13" fmla="*/ 2964426 w 8495071"/>
                  <a:gd name="connsiteY13" fmla="*/ 5265174 h 5840361"/>
                  <a:gd name="connsiteX14" fmla="*/ 3480619 w 8495071"/>
                  <a:gd name="connsiteY14" fmla="*/ 5324167 h 5840361"/>
                  <a:gd name="connsiteX15" fmla="*/ 4055806 w 8495071"/>
                  <a:gd name="connsiteY15" fmla="*/ 5353664 h 5840361"/>
                  <a:gd name="connsiteX16" fmla="*/ 4129548 w 8495071"/>
                  <a:gd name="connsiteY16" fmla="*/ 5840361 h 5840361"/>
                  <a:gd name="connsiteX17" fmla="*/ 4291780 w 8495071"/>
                  <a:gd name="connsiteY17" fmla="*/ 5663380 h 5840361"/>
                  <a:gd name="connsiteX18" fmla="*/ 5043948 w 8495071"/>
                  <a:gd name="connsiteY18" fmla="*/ 5648632 h 5840361"/>
                  <a:gd name="connsiteX19" fmla="*/ 5560142 w 8495071"/>
                  <a:gd name="connsiteY19" fmla="*/ 5412658 h 5840361"/>
                  <a:gd name="connsiteX20" fmla="*/ 5707626 w 8495071"/>
                  <a:gd name="connsiteY20" fmla="*/ 5265174 h 5840361"/>
                  <a:gd name="connsiteX21" fmla="*/ 6017342 w 8495071"/>
                  <a:gd name="connsiteY21" fmla="*/ 5014451 h 5840361"/>
                  <a:gd name="connsiteX22" fmla="*/ 6681019 w 8495071"/>
                  <a:gd name="connsiteY22" fmla="*/ 5014451 h 5840361"/>
                  <a:gd name="connsiteX23" fmla="*/ 7474974 w 8495071"/>
                  <a:gd name="connsiteY23" fmla="*/ 5272548 h 5840361"/>
                  <a:gd name="connsiteX24" fmla="*/ 8495071 w 8495071"/>
                  <a:gd name="connsiteY24" fmla="*/ 5501148 h 5840361"/>
                  <a:gd name="connsiteX25" fmla="*/ 8465574 w 8495071"/>
                  <a:gd name="connsiteY25" fmla="*/ 0 h 5840361"/>
                  <a:gd name="connsiteX26" fmla="*/ 309716 w 8495071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474974 w 8465574"/>
                  <a:gd name="connsiteY23" fmla="*/ 52725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398774 w 8465574"/>
                  <a:gd name="connsiteY23" fmla="*/ 53487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  <a:gd name="connsiteX0" fmla="*/ 309716 w 8465574"/>
                  <a:gd name="connsiteY0" fmla="*/ 29496 h 5840361"/>
                  <a:gd name="connsiteX1" fmla="*/ 191729 w 8465574"/>
                  <a:gd name="connsiteY1" fmla="*/ 1312606 h 5840361"/>
                  <a:gd name="connsiteX2" fmla="*/ 0 w 8465574"/>
                  <a:gd name="connsiteY2" fmla="*/ 1637071 h 5840361"/>
                  <a:gd name="connsiteX3" fmla="*/ 309716 w 8465574"/>
                  <a:gd name="connsiteY3" fmla="*/ 2536722 h 5840361"/>
                  <a:gd name="connsiteX4" fmla="*/ 471948 w 8465574"/>
                  <a:gd name="connsiteY4" fmla="*/ 2698954 h 5840361"/>
                  <a:gd name="connsiteX5" fmla="*/ 457200 w 8465574"/>
                  <a:gd name="connsiteY5" fmla="*/ 3097161 h 5840361"/>
                  <a:gd name="connsiteX6" fmla="*/ 737419 w 8465574"/>
                  <a:gd name="connsiteY6" fmla="*/ 3642851 h 5840361"/>
                  <a:gd name="connsiteX7" fmla="*/ 1120877 w 8465574"/>
                  <a:gd name="connsiteY7" fmla="*/ 4572000 h 5840361"/>
                  <a:gd name="connsiteX8" fmla="*/ 1474839 w 8465574"/>
                  <a:gd name="connsiteY8" fmla="*/ 4763729 h 5840361"/>
                  <a:gd name="connsiteX9" fmla="*/ 1710813 w 8465574"/>
                  <a:gd name="connsiteY9" fmla="*/ 4763729 h 5840361"/>
                  <a:gd name="connsiteX10" fmla="*/ 1917290 w 8465574"/>
                  <a:gd name="connsiteY10" fmla="*/ 5088193 h 5840361"/>
                  <a:gd name="connsiteX11" fmla="*/ 2123768 w 8465574"/>
                  <a:gd name="connsiteY11" fmla="*/ 5132438 h 5840361"/>
                  <a:gd name="connsiteX12" fmla="*/ 2580968 w 8465574"/>
                  <a:gd name="connsiteY12" fmla="*/ 5206180 h 5840361"/>
                  <a:gd name="connsiteX13" fmla="*/ 2964426 w 8465574"/>
                  <a:gd name="connsiteY13" fmla="*/ 5265174 h 5840361"/>
                  <a:gd name="connsiteX14" fmla="*/ 3480619 w 8465574"/>
                  <a:gd name="connsiteY14" fmla="*/ 5324167 h 5840361"/>
                  <a:gd name="connsiteX15" fmla="*/ 4055806 w 8465574"/>
                  <a:gd name="connsiteY15" fmla="*/ 5353664 h 5840361"/>
                  <a:gd name="connsiteX16" fmla="*/ 4129548 w 8465574"/>
                  <a:gd name="connsiteY16" fmla="*/ 5840361 h 5840361"/>
                  <a:gd name="connsiteX17" fmla="*/ 4291780 w 8465574"/>
                  <a:gd name="connsiteY17" fmla="*/ 5663380 h 5840361"/>
                  <a:gd name="connsiteX18" fmla="*/ 5043948 w 8465574"/>
                  <a:gd name="connsiteY18" fmla="*/ 5648632 h 5840361"/>
                  <a:gd name="connsiteX19" fmla="*/ 5560142 w 8465574"/>
                  <a:gd name="connsiteY19" fmla="*/ 5412658 h 5840361"/>
                  <a:gd name="connsiteX20" fmla="*/ 5707626 w 8465574"/>
                  <a:gd name="connsiteY20" fmla="*/ 5265174 h 5840361"/>
                  <a:gd name="connsiteX21" fmla="*/ 6017342 w 8465574"/>
                  <a:gd name="connsiteY21" fmla="*/ 5014451 h 5840361"/>
                  <a:gd name="connsiteX22" fmla="*/ 6681019 w 8465574"/>
                  <a:gd name="connsiteY22" fmla="*/ 5014451 h 5840361"/>
                  <a:gd name="connsiteX23" fmla="*/ 7398774 w 8465574"/>
                  <a:gd name="connsiteY23" fmla="*/ 5348748 h 5840361"/>
                  <a:gd name="connsiteX24" fmla="*/ 8465574 w 8465574"/>
                  <a:gd name="connsiteY24" fmla="*/ 5653548 h 5840361"/>
                  <a:gd name="connsiteX25" fmla="*/ 8465574 w 8465574"/>
                  <a:gd name="connsiteY25" fmla="*/ 0 h 5840361"/>
                  <a:gd name="connsiteX26" fmla="*/ 309716 w 8465574"/>
                  <a:gd name="connsiteY26" fmla="*/ 29496 h 584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465574" h="5840361">
                    <a:moveTo>
                      <a:pt x="309716" y="29496"/>
                    </a:moveTo>
                    <a:lnTo>
                      <a:pt x="191729" y="1312606"/>
                    </a:lnTo>
                    <a:lnTo>
                      <a:pt x="0" y="1637071"/>
                    </a:lnTo>
                    <a:lnTo>
                      <a:pt x="309716" y="2536722"/>
                    </a:lnTo>
                    <a:lnTo>
                      <a:pt x="471948" y="2698954"/>
                    </a:lnTo>
                    <a:lnTo>
                      <a:pt x="457200" y="3097161"/>
                    </a:lnTo>
                    <a:lnTo>
                      <a:pt x="737419" y="3642851"/>
                    </a:lnTo>
                    <a:lnTo>
                      <a:pt x="1120877" y="4572000"/>
                    </a:lnTo>
                    <a:lnTo>
                      <a:pt x="1474839" y="4763729"/>
                    </a:lnTo>
                    <a:lnTo>
                      <a:pt x="1710813" y="4763729"/>
                    </a:lnTo>
                    <a:lnTo>
                      <a:pt x="1917290" y="5088193"/>
                    </a:lnTo>
                    <a:lnTo>
                      <a:pt x="2123768" y="5132438"/>
                    </a:lnTo>
                    <a:lnTo>
                      <a:pt x="2580968" y="5206180"/>
                    </a:lnTo>
                    <a:lnTo>
                      <a:pt x="2964426" y="5265174"/>
                    </a:lnTo>
                    <a:lnTo>
                      <a:pt x="3480619" y="5324167"/>
                    </a:lnTo>
                    <a:lnTo>
                      <a:pt x="4055806" y="5353664"/>
                    </a:lnTo>
                    <a:lnTo>
                      <a:pt x="4129548" y="5840361"/>
                    </a:lnTo>
                    <a:lnTo>
                      <a:pt x="4291780" y="5663380"/>
                    </a:lnTo>
                    <a:lnTo>
                      <a:pt x="5043948" y="5648632"/>
                    </a:lnTo>
                    <a:lnTo>
                      <a:pt x="5560142" y="5412658"/>
                    </a:lnTo>
                    <a:lnTo>
                      <a:pt x="5707626" y="5265174"/>
                    </a:lnTo>
                    <a:lnTo>
                      <a:pt x="6017342" y="5014451"/>
                    </a:lnTo>
                    <a:lnTo>
                      <a:pt x="6681019" y="5014451"/>
                    </a:lnTo>
                    <a:cubicBezTo>
                      <a:pt x="6945671" y="5100483"/>
                      <a:pt x="7089877" y="5262716"/>
                      <a:pt x="7398774" y="5348748"/>
                    </a:cubicBezTo>
                    <a:cubicBezTo>
                      <a:pt x="7805174" y="5444613"/>
                      <a:pt x="8125542" y="5577348"/>
                      <a:pt x="8465574" y="5653548"/>
                    </a:cubicBezTo>
                    <a:lnTo>
                      <a:pt x="8465574" y="0"/>
                    </a:lnTo>
                    <a:lnTo>
                      <a:pt x="309716" y="294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40217" t="78525" r="33696"/>
            <a:stretch>
              <a:fillRect/>
            </a:stretch>
          </p:blipFill>
          <p:spPr bwMode="auto">
            <a:xfrm rot="16200000" flipV="1">
              <a:off x="-342900" y="5372100"/>
              <a:ext cx="1828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ounded Rectangle 4"/>
          <p:cNvSpPr>
            <a:spLocks/>
          </p:cNvSpPr>
          <p:nvPr/>
        </p:nvSpPr>
        <p:spPr>
          <a:xfrm>
            <a:off x="304800" y="76200"/>
            <a:ext cx="8748000" cy="6516000"/>
          </a:xfrm>
          <a:prstGeom prst="roundRect">
            <a:avLst>
              <a:gd name="adj" fmla="val 543"/>
            </a:avLst>
          </a:prstGeom>
          <a:solidFill>
            <a:schemeClr val="bg1"/>
          </a:solidFill>
          <a:ln w="47625">
            <a:solidFill>
              <a:srgbClr val="8BBC00"/>
            </a:solidFill>
          </a:ln>
          <a:effectLst>
            <a:outerShdw blurRad="101600" dist="101600" dir="8100000" algn="tr" rotWithShape="0">
              <a:schemeClr val="tx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 dirty="0">
              <a:solidFill>
                <a:srgbClr val="D72FFF"/>
              </a:solidFill>
            </a:endParaRPr>
          </a:p>
        </p:txBody>
      </p:sp>
      <p:grpSp>
        <p:nvGrpSpPr>
          <p:cNvPr id="7" name="Group 29"/>
          <p:cNvGrpSpPr/>
          <p:nvPr/>
        </p:nvGrpSpPr>
        <p:grpSpPr>
          <a:xfrm>
            <a:off x="2286000" y="123113"/>
            <a:ext cx="6672788" cy="1934287"/>
            <a:chOff x="2209800" y="108000"/>
            <a:chExt cx="6672788" cy="1934287"/>
          </a:xfrm>
        </p:grpSpPr>
        <p:grpSp>
          <p:nvGrpSpPr>
            <p:cNvPr id="8" name="Group 19"/>
            <p:cNvGrpSpPr>
              <a:grpSpLocks noChangeAspect="1"/>
            </p:cNvGrpSpPr>
            <p:nvPr/>
          </p:nvGrpSpPr>
          <p:grpSpPr>
            <a:xfrm>
              <a:off x="2209800" y="108000"/>
              <a:ext cx="6672788" cy="1934287"/>
              <a:chOff x="228600" y="645635"/>
              <a:chExt cx="8991601" cy="2606456"/>
            </a:xfrm>
          </p:grpSpPr>
          <p:grpSp>
            <p:nvGrpSpPr>
              <p:cNvPr id="9" name="Group 10"/>
              <p:cNvGrpSpPr>
                <a:grpSpLocks noChangeAspect="1"/>
              </p:cNvGrpSpPr>
              <p:nvPr/>
            </p:nvGrpSpPr>
            <p:grpSpPr>
              <a:xfrm>
                <a:off x="228600" y="720000"/>
                <a:ext cx="8686802" cy="2514600"/>
                <a:chOff x="228600" y="685800"/>
                <a:chExt cx="8686802" cy="2514600"/>
              </a:xfrm>
            </p:grpSpPr>
            <p:pic>
              <p:nvPicPr>
                <p:cNvPr id="32" name="Picture 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00" t="1389" r="2500" b="52778"/>
                <a:stretch>
                  <a:fillRect/>
                </a:stretch>
              </p:blipFill>
              <p:spPr bwMode="auto">
                <a:xfrm>
                  <a:off x="228600" y="685800"/>
                  <a:ext cx="8686802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32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2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2895600" y="990600"/>
                  <a:ext cx="838200" cy="7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33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5334000" y="990600"/>
                  <a:ext cx="990600" cy="838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34" descr="C:\Users\мм\Desktop\Buttons\յյյ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4000"/>
                </a:blip>
                <a:srcRect l="29167" t="20833" r="59166" b="65278"/>
                <a:stretch>
                  <a:fillRect/>
                </a:stretch>
              </p:blipFill>
              <p:spPr bwMode="auto">
                <a:xfrm>
                  <a:off x="609600" y="990600"/>
                  <a:ext cx="838200" cy="7620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1" name="Picture 3" descr="C:\Users\мм\Desktop\Buttons\յյյ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5000" t="1389" r="2500" b="59722"/>
              <a:stretch>
                <a:fillRect/>
              </a:stretch>
            </p:blipFill>
            <p:spPr bwMode="auto">
              <a:xfrm>
                <a:off x="6706831" y="645635"/>
                <a:ext cx="2513370" cy="2606456"/>
              </a:xfrm>
              <a:prstGeom prst="rect">
                <a:avLst/>
              </a:prstGeom>
              <a:noFill/>
            </p:spPr>
          </p:pic>
        </p:grpSp>
        <p:sp>
          <p:nvSpPr>
            <p:cNvPr id="23" name="TextBox 22"/>
            <p:cNvSpPr txBox="1"/>
            <p:nvPr/>
          </p:nvSpPr>
          <p:spPr>
            <a:xfrm rot="21122709">
              <a:off x="7085760" y="623240"/>
              <a:ext cx="160020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72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 </a:t>
              </a:r>
              <a:r>
                <a:rPr lang="ru-RU" sz="7200" b="1" dirty="0" smtClean="0">
                  <a:ln w="0">
                    <a:solidFill>
                      <a:srgbClr val="E22B00"/>
                    </a:solidFill>
                  </a:ln>
                  <a:solidFill>
                    <a:srgbClr val="8CD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4</a:t>
              </a:r>
              <a:endParaRPr lang="en-CA" sz="7200" b="1" dirty="0">
                <a:ln w="0">
                  <a:solidFill>
                    <a:srgbClr val="E22B00"/>
                  </a:solidFill>
                </a:ln>
                <a:solidFill>
                  <a:srgbClr val="8CD2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90800" y="533400"/>
            <a:ext cx="4953000" cy="110799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Sylfaen" pitchFamily="18" charset="0"/>
              </a:rPr>
              <a:t>Փոփոխականի  ի</a:t>
            </a:r>
            <a:r>
              <a:rPr lang="hy-AM" sz="2200" dirty="0" smtClean="0">
                <a:latin typeface="Sylfaen" pitchFamily="18" charset="0"/>
              </a:rPr>
              <a:t>՞</a:t>
            </a:r>
            <a:r>
              <a:rPr lang="ru-RU" sz="2200" dirty="0" smtClean="0">
                <a:latin typeface="Sylfaen" pitchFamily="18" charset="0"/>
              </a:rPr>
              <a:t>նչ  արժեքի  դեպ-քում  են  տրված  արտահայտու-թյունների  արժեքները  հավասար:</a:t>
            </a:r>
            <a:endParaRPr lang="en-CA" sz="2200" dirty="0" smtClean="0">
              <a:latin typeface="Sylfaen" pitchFamily="18" charset="0"/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1905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4-րդ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խ</a:t>
            </a:r>
            <a:r>
              <a:rPr lang="ru-RU" sz="3200" b="1" u="sng" dirty="0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ու</a:t>
            </a:r>
            <a:r>
              <a:rPr lang="en-CA" sz="3200" b="1" u="sng" dirty="0" err="1" smtClean="0">
                <a:ln w="0">
                  <a:solidFill>
                    <a:srgbClr val="642800"/>
                  </a:solidFill>
                </a:ln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մբ</a:t>
            </a:r>
            <a:r>
              <a:rPr lang="en-CA" sz="3200" b="1" u="sng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uFill>
                  <a:solidFill>
                    <a:srgbClr val="FF6600"/>
                  </a:solidFill>
                </a:uFill>
                <a:latin typeface="Sylfaen" pitchFamily="18" charset="0"/>
              </a:rPr>
              <a:t>  </a:t>
            </a:r>
            <a:endParaRPr lang="en-CA" sz="3200" b="1" u="sng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uFill>
                <a:solidFill>
                  <a:srgbClr val="FF6600"/>
                </a:solidFill>
              </a:uFill>
              <a:latin typeface="Sylfae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43400" y="2133600"/>
            <a:ext cx="2286000" cy="584775"/>
          </a:xfrm>
          <a:prstGeom prst="rect">
            <a:avLst/>
          </a:prstGeom>
          <a:solidFill>
            <a:srgbClr val="73E600">
              <a:alpha val="31000"/>
            </a:srgbClr>
          </a:solidFill>
          <a:ln>
            <a:solidFill>
              <a:srgbClr val="6DDA00">
                <a:alpha val="98824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4800" y="2677180"/>
            <a:ext cx="3429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x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+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3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9  և 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6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1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pic>
        <p:nvPicPr>
          <p:cNvPr id="37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 bwMode="auto">
          <a:xfrm>
            <a:off x="457200" y="228600"/>
            <a:ext cx="839434" cy="744204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962400" y="2829580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x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+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39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=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6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1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6200" y="3515380"/>
            <a:ext cx="3200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x + 6x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= – </a:t>
            </a:r>
            <a:r>
              <a:rPr lang="ru-RU" sz="2800" b="1" dirty="0" smtClean="0">
                <a:ln w="0">
                  <a:noFill/>
                </a:ln>
                <a:latin typeface="Sylfaen" pitchFamily="18" charset="0"/>
              </a:rPr>
              <a:t>1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2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–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39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14800" y="4201180"/>
            <a:ext cx="2209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  <a:cs typeface="Arial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5x = – 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51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67200" y="4810780"/>
            <a:ext cx="236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– 5</a:t>
            </a:r>
            <a:r>
              <a:rPr lang="en-US" sz="2800" b="1" dirty="0" smtClean="0">
                <a:ln w="0">
                  <a:noFill/>
                </a:ln>
                <a:latin typeface="Sylfaen" pitchFamily="18" charset="0"/>
              </a:rPr>
              <a:t>1 :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5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7200" y="54203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x = – 10,2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24600" y="5943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00D200"/>
                  </a:solidFill>
                </a:uFill>
              </a:rPr>
              <a:t>   </a:t>
            </a:r>
            <a:r>
              <a:rPr lang="en-CA" sz="2800" b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Պատ</a:t>
            </a:r>
            <a:r>
              <a:rPr lang="en-CA" sz="2800" b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՝.</a:t>
            </a:r>
            <a:r>
              <a:rPr lang="en-CA" sz="2800" b="1" dirty="0" smtClean="0">
                <a:ln>
                  <a:solidFill>
                    <a:srgbClr val="7A3100"/>
                  </a:solidFill>
                </a:ln>
                <a:solidFill>
                  <a:srgbClr val="FF6600"/>
                </a:solid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noFill/>
                </a:ln>
                <a:latin typeface="Sylfaen" pitchFamily="18" charset="0"/>
              </a:rPr>
              <a:t>– 10,2 </a:t>
            </a:r>
            <a:r>
              <a:rPr lang="en-CA" sz="2800" b="1" dirty="0" smtClean="0">
                <a:latin typeface="Sylfaen" pitchFamily="18" charset="0"/>
              </a:rPr>
              <a:t>: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FF0066"/>
                </a:solidFill>
                <a:latin typeface="Sylfaen"/>
              </a:rPr>
              <a:t> </a:t>
            </a:r>
            <a:r>
              <a:rPr lang="en-CA" sz="2800" b="1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 </a:t>
            </a:r>
            <a:r>
              <a:rPr lang="en-CA" sz="3200" b="1" u="sng" dirty="0" smtClean="0">
                <a:ln w="0">
                  <a:solidFill>
                    <a:srgbClr val="060008"/>
                  </a:solidFill>
                </a:ln>
                <a:solidFill>
                  <a:srgbClr val="A7E200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u="sng" dirty="0">
              <a:ln w="0">
                <a:solidFill>
                  <a:srgbClr val="060008"/>
                </a:solidFill>
              </a:ln>
              <a:solidFill>
                <a:srgbClr val="A7E200"/>
              </a:solidFill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50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4"/>
          <p:cNvGrpSpPr/>
          <p:nvPr/>
        </p:nvGrpSpPr>
        <p:grpSpPr>
          <a:xfrm>
            <a:off x="76200" y="76200"/>
            <a:ext cx="8964000" cy="6696000"/>
            <a:chOff x="373251" y="299605"/>
            <a:chExt cx="8028121" cy="6182591"/>
          </a:xfrm>
        </p:grpSpPr>
        <p:grpSp>
          <p:nvGrpSpPr>
            <p:cNvPr id="27" name="Group 15"/>
            <p:cNvGrpSpPr/>
            <p:nvPr/>
          </p:nvGrpSpPr>
          <p:grpSpPr>
            <a:xfrm>
              <a:off x="373251" y="299605"/>
              <a:ext cx="8028121" cy="6182591"/>
              <a:chOff x="373251" y="299605"/>
              <a:chExt cx="8028121" cy="6182591"/>
            </a:xfrm>
          </p:grpSpPr>
          <p:grpSp>
            <p:nvGrpSpPr>
              <p:cNvPr id="29" name="Group 11"/>
              <p:cNvGrpSpPr/>
              <p:nvPr/>
            </p:nvGrpSpPr>
            <p:grpSpPr>
              <a:xfrm>
                <a:off x="373251" y="299605"/>
                <a:ext cx="8028121" cy="6182591"/>
                <a:chOff x="436485" y="826078"/>
                <a:chExt cx="7308514" cy="5891645"/>
              </a:xfrm>
            </p:grpSpPr>
            <p:grpSp>
              <p:nvGrpSpPr>
                <p:cNvPr id="31" name="Group 9"/>
                <p:cNvGrpSpPr/>
                <p:nvPr/>
              </p:nvGrpSpPr>
              <p:grpSpPr>
                <a:xfrm>
                  <a:off x="436485" y="826078"/>
                  <a:ext cx="7308514" cy="5891645"/>
                  <a:chOff x="436485" y="826078"/>
                  <a:chExt cx="7308514" cy="5891645"/>
                </a:xfrm>
              </p:grpSpPr>
              <p:grpSp>
                <p:nvGrpSpPr>
                  <p:cNvPr id="33" name="Group 5"/>
                  <p:cNvGrpSpPr/>
                  <p:nvPr/>
                </p:nvGrpSpPr>
                <p:grpSpPr>
                  <a:xfrm>
                    <a:off x="436485" y="826078"/>
                    <a:ext cx="7308514" cy="5891645"/>
                    <a:chOff x="436485" y="826078"/>
                    <a:chExt cx="7308514" cy="5891645"/>
                  </a:xfrm>
                </p:grpSpPr>
                <p:grpSp>
                  <p:nvGrpSpPr>
                    <p:cNvPr id="35" name="Group 3"/>
                    <p:cNvGrpSpPr/>
                    <p:nvPr/>
                  </p:nvGrpSpPr>
                  <p:grpSpPr>
                    <a:xfrm>
                      <a:off x="436485" y="826078"/>
                      <a:ext cx="7308514" cy="5891645"/>
                      <a:chOff x="436485" y="826078"/>
                      <a:chExt cx="7308514" cy="5891645"/>
                    </a:xfrm>
                  </p:grpSpPr>
                  <p:pic>
                    <p:nvPicPr>
                      <p:cNvPr id="3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 l="29403" t="18849" r="10871" b="24965"/>
                      <a:stretch>
                        <a:fillRect/>
                      </a:stretch>
                    </p:blipFill>
                    <p:spPr bwMode="auto">
                      <a:xfrm>
                        <a:off x="436485" y="826078"/>
                        <a:ext cx="7308514" cy="58916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 l="32063" t="48759" r="55483" b="33074"/>
                      <a:stretch>
                        <a:fillRect/>
                      </a:stretch>
                    </p:blipFill>
                    <p:spPr bwMode="auto">
                      <a:xfrm>
                        <a:off x="762000" y="2355925"/>
                        <a:ext cx="1600200" cy="1905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40781" t="69106" r="53191" b="24965"/>
                    <a:stretch>
                      <a:fillRect/>
                    </a:stretch>
                  </p:blipFill>
                  <p:spPr bwMode="auto">
                    <a:xfrm>
                      <a:off x="822960" y="6096000"/>
                      <a:ext cx="1005840" cy="6217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68803" t="36405" r="20611" b="24965"/>
                  <a:stretch>
                    <a:fillRect/>
                  </a:stretch>
                </p:blipFill>
                <p:spPr bwMode="auto">
                  <a:xfrm>
                    <a:off x="4114800" y="2667001"/>
                    <a:ext cx="1905000" cy="40507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5616" t="48614" r="10871" b="44701"/>
                <a:stretch>
                  <a:fillRect/>
                </a:stretch>
              </p:blipFill>
              <p:spPr bwMode="auto">
                <a:xfrm>
                  <a:off x="7315200" y="3154680"/>
                  <a:ext cx="429798" cy="8346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9574" t="36405" r="20611" b="58252"/>
              <a:stretch>
                <a:fillRect/>
              </a:stretch>
            </p:blipFill>
            <p:spPr bwMode="auto">
              <a:xfrm rot="5400000">
                <a:off x="6192714" y="893885"/>
                <a:ext cx="1940170" cy="152400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000"/>
            </a:blip>
            <a:srcRect l="69574" t="36405" r="20611" b="58252"/>
            <a:stretch>
              <a:fillRect/>
            </a:stretch>
          </p:blipFill>
          <p:spPr bwMode="auto">
            <a:xfrm rot="5400000">
              <a:off x="668215" y="627187"/>
              <a:ext cx="2092569" cy="19049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429000" y="1752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600" b="1" spc="-300" dirty="0" smtClean="0">
                <a:ln w="0">
                  <a:solidFill>
                    <a:srgbClr val="1C2B0B"/>
                  </a:solidFill>
                </a:ln>
                <a:solidFill>
                  <a:srgbClr val="AAFF0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ՏՆԱՅԻՆ ՀԱՆՁՆԱՐԱՐՈՒԹՅՈՒՆ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5562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spc="-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Գայանե Սիմոնյան</a:t>
            </a:r>
          </a:p>
          <a:p>
            <a:r>
              <a:rPr lang="en-CA" sz="1600" b="1" spc="-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sz="1600" b="1" spc="-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spc="-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sz="1600" b="1" spc="-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CA" sz="1600" b="1" spc="-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sz="1600" b="1" spc="-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spc="-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sz="1600" b="1" spc="-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sz="1600" b="1" spc="-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sz="1600" b="1" spc="-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 rot="639627">
            <a:off x="4824397" y="872809"/>
            <a:ext cx="1479195" cy="365125"/>
          </a:xfrm>
        </p:spPr>
        <p:txBody>
          <a:bodyPr/>
          <a:lstStyle/>
          <a:p>
            <a:fld id="{16409759-280E-450B-8C8B-61F933C700AB}" type="datetime1">
              <a:rPr lang="en-US" sz="1800" smtClean="0">
                <a:latin typeface="Sylfaen" pitchFamily="18" charset="0"/>
              </a:rPr>
              <a:pPr/>
              <a:t>2/26/2023</a:t>
            </a:fld>
            <a:endParaRPr lang="en-US" sz="1800" dirty="0">
              <a:latin typeface="Sylfaen" pitchFamily="18" charset="0"/>
            </a:endParaRPr>
          </a:p>
        </p:txBody>
      </p:sp>
      <p:sp>
        <p:nvSpPr>
          <p:cNvPr id="23" name="TextBox 40"/>
          <p:cNvSpPr txBox="1"/>
          <p:nvPr/>
        </p:nvSpPr>
        <p:spPr>
          <a:xfrm>
            <a:off x="3886200" y="2895600"/>
            <a:ext cx="4800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600" i="1" dirty="0" err="1" smtClean="0">
                <a:latin typeface="Sylfaen"/>
              </a:rPr>
              <a:t>Կատարել</a:t>
            </a:r>
            <a:endParaRPr lang="en-CA" sz="2600" i="1" dirty="0" smtClean="0">
              <a:latin typeface="Sylfaen"/>
            </a:endParaRPr>
          </a:p>
          <a:p>
            <a:endParaRPr lang="en-CA" sz="1100" i="1" dirty="0" smtClean="0">
              <a:latin typeface="Sylfaen"/>
            </a:endParaRPr>
          </a:p>
          <a:p>
            <a:endParaRPr lang="en-CA" sz="300" b="1" i="1" dirty="0" smtClean="0">
              <a:latin typeface="Sylfaen" pitchFamily="18" charset="0"/>
            </a:endParaRPr>
          </a:p>
          <a:p>
            <a:r>
              <a:rPr lang="en-CA" sz="2800" b="1" i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latin typeface="Sylfaen"/>
              </a:rPr>
              <a:t>№ 643,  651,  667,  671</a:t>
            </a:r>
          </a:p>
          <a:p>
            <a:r>
              <a:rPr lang="en-CA" sz="2800" b="1" i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latin typeface="Sylfaen"/>
              </a:rPr>
              <a:t>               </a:t>
            </a:r>
            <a:r>
              <a:rPr lang="en-CA" sz="2800" b="1" i="1" dirty="0" err="1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latin typeface="Sylfaen"/>
              </a:rPr>
              <a:t>առաջադրանքները</a:t>
            </a:r>
            <a:r>
              <a:rPr lang="en-CA" sz="2800" b="1" i="1" dirty="0" smtClean="0">
                <a:ln w="0">
                  <a:solidFill>
                    <a:srgbClr val="7A3100"/>
                  </a:solidFill>
                </a:ln>
                <a:solidFill>
                  <a:srgbClr val="FF6600"/>
                </a:solidFill>
                <a:latin typeface="Sylfaen"/>
              </a:rPr>
              <a:t>:</a:t>
            </a:r>
            <a:endParaRPr lang="en-CA" sz="2800" b="1" i="1" dirty="0">
              <a:ln w="0">
                <a:solidFill>
                  <a:srgbClr val="7A3100"/>
                </a:solidFill>
              </a:ln>
              <a:solidFill>
                <a:srgbClr val="FF6600"/>
              </a:solidFill>
              <a:latin typeface="Sylfaen" pitchFamily="18" charset="0"/>
            </a:endParaRPr>
          </a:p>
        </p:txBody>
      </p:sp>
      <p:sp>
        <p:nvSpPr>
          <p:cNvPr id="25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4800600"/>
            <a:ext cx="3733800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CA" sz="1600" b="1" i="1" dirty="0" err="1" smtClean="0">
                <a:latin typeface="Sylfaen" pitchFamily="18" charset="0"/>
              </a:rPr>
              <a:t>Դասագիրք</a:t>
            </a:r>
            <a:r>
              <a:rPr lang="en-CA" sz="1600" b="1" i="1" dirty="0" smtClean="0">
                <a:latin typeface="Sylfaen" pitchFamily="18" charset="0"/>
              </a:rPr>
              <a:t>՝</a:t>
            </a:r>
            <a:r>
              <a:rPr lang="en-CA" sz="1600" dirty="0" smtClean="0">
                <a:latin typeface="Sylfaen" pitchFamily="18" charset="0"/>
              </a:rPr>
              <a:t> </a:t>
            </a:r>
          </a:p>
          <a:p>
            <a:pPr lvl="0"/>
            <a:r>
              <a:rPr lang="ru-RU" sz="1400" dirty="0">
                <a:latin typeface="Sylfaen" panose="010A0502050306030303" pitchFamily="18" charset="0"/>
                <a:cs typeface="Courier New" panose="02070309020205020404" pitchFamily="49" charset="0"/>
              </a:rPr>
              <a:t>Նիկոլսկի Ս. Մ., Պոտապով Մ. Կ., Ռեշետնիկով Ն.Ն., Շևկին Ա.Վ., «Հանրահաշիվ 7» մաս 1`  </a:t>
            </a:r>
            <a:r>
              <a:rPr lang="ru-RU" sz="1400" u="sng" dirty="0">
                <a:latin typeface="Sylfaen" panose="010A0502050306030303" pitchFamily="18" charset="0"/>
                <a:cs typeface="Courier New" panose="02070309020205020404" pitchFamily="49" charset="0"/>
                <a:hlinkClick r:id="rId4"/>
              </a:rPr>
              <a:t>https://online.fliphtml5.com/fumf/hway/#</a:t>
            </a:r>
            <a:r>
              <a:rPr lang="ru-RU" sz="1400" dirty="0" smtClean="0">
                <a:latin typeface="Sylfaen" panose="010A0502050306030303" pitchFamily="18" charset="0"/>
                <a:cs typeface="Courier New" panose="02070309020205020404" pitchFamily="49" charset="0"/>
                <a:hlinkClick r:id="rId4"/>
              </a:rPr>
              <a:t>p=1</a:t>
            </a:r>
            <a:endParaRPr lang="en-US" sz="1400" smtClean="0">
              <a:latin typeface="Sylfaen" panose="010A0502050306030303" pitchFamily="18" charset="0"/>
              <a:cs typeface="Courier New" panose="02070309020205020404" pitchFamily="49" charset="0"/>
            </a:endParaRPr>
          </a:p>
          <a:p>
            <a:pPr lvl="0"/>
            <a:r>
              <a:rPr lang="ru-RU" sz="1400" smtClean="0">
                <a:latin typeface="Sylfaen" panose="010A0502050306030303" pitchFamily="18" charset="0"/>
                <a:cs typeface="Courier New" panose="02070309020205020404" pitchFamily="49" charset="0"/>
              </a:rPr>
              <a:t>7-րդ  </a:t>
            </a:r>
            <a:r>
              <a:rPr lang="ru-RU" sz="1400" dirty="0">
                <a:latin typeface="Sylfaen" panose="010A0502050306030303" pitchFamily="18" charset="0"/>
                <a:cs typeface="Courier New" panose="02070309020205020404" pitchFamily="49" charset="0"/>
              </a:rPr>
              <a:t>դասարանի  դասագիրք,  «Անտարես»   հրատարակչություն,  Երևան  2021</a:t>
            </a:r>
            <a:r>
              <a:rPr lang="ru-RU" sz="1400" dirty="0" smtClean="0">
                <a:latin typeface="Sylfaen" panose="010A0502050306030303" pitchFamily="18" charset="0"/>
                <a:cs typeface="Courier New" panose="02070309020205020404" pitchFamily="49" charset="0"/>
              </a:rPr>
              <a:t> </a:t>
            </a:r>
            <a:endParaRPr lang="en-CA" sz="1200" dirty="0" smtClean="0">
              <a:latin typeface="Sylfaen" panose="010A0502050306030303" pitchFamily="18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3" name="Trapezoid 2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EE6000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" name="Trapezoid 3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" name="Trapezoid 4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9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" name="Trapezoid 7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10" name="Group 14"/>
          <p:cNvGrpSpPr/>
          <p:nvPr/>
        </p:nvGrpSpPr>
        <p:grpSpPr>
          <a:xfrm>
            <a:off x="1020618" y="304800"/>
            <a:ext cx="960582" cy="990600"/>
            <a:chOff x="487218" y="1066800"/>
            <a:chExt cx="960582" cy="990600"/>
          </a:xfrm>
        </p:grpSpPr>
        <p:pic>
          <p:nvPicPr>
            <p:cNvPr id="13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3" cstate="print"/>
            <a:srcRect l="6000" t="50000" r="51333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40080" y="11430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</a:t>
              </a:r>
            </a:p>
          </p:txBody>
        </p:sp>
      </p:grpSp>
      <p:pic>
        <p:nvPicPr>
          <p:cNvPr id="16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165224" y="228600"/>
            <a:ext cx="779689" cy="69123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95400" y="1451283"/>
            <a:ext cx="7543800" cy="1215717"/>
          </a:xfrm>
          <a:prstGeom prst="rect">
            <a:avLst/>
          </a:prstGeom>
          <a:noFill/>
          <a:ln w="25400">
            <a:solidFill>
              <a:srgbClr val="73E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050" i="1" dirty="0" smtClean="0">
                <a:solidFill>
                  <a:srgbClr val="002F74"/>
                </a:solidFill>
                <a:latin typeface="Sylfaen" pitchFamily="18" charset="0"/>
              </a:rPr>
              <a:t> </a:t>
            </a:r>
            <a:r>
              <a:rPr lang="en-CA" sz="1050" b="1" i="1" dirty="0" smtClean="0">
                <a:solidFill>
                  <a:srgbClr val="FF0066"/>
                </a:solidFill>
                <a:latin typeface="Sylfaen"/>
              </a:rPr>
              <a:t>  </a:t>
            </a:r>
            <a:endParaRPr lang="en-CA" sz="2800" b="1" i="1" dirty="0" smtClean="0">
              <a:solidFill>
                <a:srgbClr val="FF0066"/>
              </a:solidFill>
              <a:latin typeface="Sylfaen"/>
            </a:endParaRPr>
          </a:p>
          <a:p>
            <a:r>
              <a:rPr lang="en-CA" sz="2600" i="1" dirty="0" smtClean="0">
                <a:solidFill>
                  <a:sysClr val="windowText" lastClr="000000"/>
                </a:solidFill>
                <a:effectLst/>
                <a:latin typeface="Sylfaen" pitchFamily="18" charset="0"/>
              </a:rPr>
              <a:t>Ո</a:t>
            </a:r>
            <a:r>
              <a:rPr lang="hy-AM" sz="2600" i="1" dirty="0" smtClean="0">
                <a:solidFill>
                  <a:sysClr val="windowText" lastClr="000000"/>
                </a:solidFill>
                <a:effectLst/>
                <a:latin typeface="Sylfaen"/>
              </a:rPr>
              <a:t>՞</a:t>
            </a:r>
            <a:r>
              <a:rPr lang="en-CA" sz="2600" i="1" dirty="0" smtClean="0">
                <a:solidFill>
                  <a:sysClr val="windowText" lastClr="000000"/>
                </a:solidFill>
                <a:effectLst/>
                <a:latin typeface="Sylfaen"/>
              </a:rPr>
              <a:t>ր  </a:t>
            </a:r>
            <a:r>
              <a:rPr lang="en-CA" sz="2600" i="1" dirty="0" err="1" smtClean="0">
                <a:solidFill>
                  <a:sysClr val="windowText" lastClr="000000"/>
                </a:solidFill>
                <a:effectLst/>
                <a:latin typeface="Sylfaen"/>
              </a:rPr>
              <a:t>հավասարումն</a:t>
            </a:r>
            <a:r>
              <a:rPr lang="en-CA" sz="2600" i="1" dirty="0" smtClean="0">
                <a:solidFill>
                  <a:sysClr val="windowText" lastClr="000000"/>
                </a:solidFill>
                <a:effectLst/>
                <a:latin typeface="Sylfaen"/>
              </a:rPr>
              <a:t>  </a:t>
            </a:r>
            <a:r>
              <a:rPr lang="en-CA" sz="2600" i="1" dirty="0" err="1" smtClean="0">
                <a:solidFill>
                  <a:sysClr val="windowText" lastClr="000000"/>
                </a:solidFill>
                <a:effectLst/>
                <a:latin typeface="Sylfaen"/>
              </a:rPr>
              <a:t>են</a:t>
            </a:r>
            <a:r>
              <a:rPr lang="en-CA" sz="2600" i="1" dirty="0" smtClean="0">
                <a:solidFill>
                  <a:sysClr val="windowText" lastClr="000000"/>
                </a:solidFill>
                <a:effectLst/>
                <a:latin typeface="Sylfaen"/>
              </a:rPr>
              <a:t>  </a:t>
            </a:r>
            <a:r>
              <a:rPr lang="en-CA" sz="2600" i="1" dirty="0" err="1" smtClean="0">
                <a:solidFill>
                  <a:sysClr val="windowText" lastClr="000000"/>
                </a:solidFill>
                <a:effectLst/>
                <a:latin typeface="Sylfaen"/>
              </a:rPr>
              <a:t>անվանում</a:t>
            </a:r>
            <a:r>
              <a:rPr lang="en-CA" sz="2600" i="1" dirty="0" smtClean="0">
                <a:solidFill>
                  <a:sysClr val="windowText" lastClr="000000"/>
                </a:solidFill>
                <a:effectLst/>
                <a:latin typeface="Sylfaen"/>
              </a:rPr>
              <a:t>  </a:t>
            </a:r>
            <a:r>
              <a:rPr lang="en-CA" sz="2600" b="1" i="1" u="heavy" dirty="0" err="1" smtClean="0">
                <a:solidFill>
                  <a:sysClr val="windowText" lastClr="000000"/>
                </a:solidFill>
                <a:effectLst/>
                <a:uFill>
                  <a:solidFill>
                    <a:srgbClr val="8CD200"/>
                  </a:solidFill>
                </a:uFill>
                <a:latin typeface="Sylfaen"/>
              </a:rPr>
              <a:t>մեկ</a:t>
            </a:r>
            <a:r>
              <a:rPr lang="en-CA" sz="2600" b="1" i="1" u="heavy" dirty="0" smtClean="0">
                <a:solidFill>
                  <a:sysClr val="windowText" lastClr="000000"/>
                </a:solidFill>
                <a:effectLst/>
                <a:uFill>
                  <a:solidFill>
                    <a:srgbClr val="00E200"/>
                  </a:solidFill>
                </a:uFill>
                <a:latin typeface="Sylfaen"/>
              </a:rPr>
              <a:t>  </a:t>
            </a:r>
            <a:r>
              <a:rPr lang="en-CA" sz="2600" b="1" i="1" u="heavy" dirty="0" err="1" smtClean="0">
                <a:solidFill>
                  <a:sysClr val="windowText" lastClr="000000"/>
                </a:solidFill>
                <a:effectLst/>
                <a:uFill>
                  <a:solidFill>
                    <a:srgbClr val="8CD200"/>
                  </a:solidFill>
                </a:uFill>
                <a:latin typeface="Sylfaen"/>
              </a:rPr>
              <a:t>անհայտով</a:t>
            </a:r>
            <a:r>
              <a:rPr lang="en-CA" sz="2600" b="1" i="1" u="heavy" dirty="0" smtClean="0">
                <a:solidFill>
                  <a:sysClr val="windowText" lastClr="000000"/>
                </a:solidFill>
                <a:effectLst/>
                <a:uFill>
                  <a:solidFill>
                    <a:srgbClr val="8CD200"/>
                  </a:solidFill>
                </a:uFill>
                <a:latin typeface="Sylfaen"/>
              </a:rPr>
              <a:t>  </a:t>
            </a:r>
            <a:r>
              <a:rPr lang="en-CA" sz="2600" b="1" i="1" u="heavy" dirty="0" err="1" smtClean="0">
                <a:solidFill>
                  <a:sysClr val="windowText" lastClr="000000"/>
                </a:solidFill>
                <a:effectLst/>
                <a:uFill>
                  <a:solidFill>
                    <a:srgbClr val="8CD200"/>
                  </a:solidFill>
                </a:uFill>
                <a:latin typeface="Sylfaen"/>
              </a:rPr>
              <a:t>առաջին</a:t>
            </a:r>
            <a:r>
              <a:rPr lang="en-CA" sz="2600" b="1" i="1" u="heavy" dirty="0" smtClean="0">
                <a:solidFill>
                  <a:sysClr val="windowText" lastClr="000000"/>
                </a:solidFill>
                <a:effectLst/>
                <a:uFill>
                  <a:solidFill>
                    <a:srgbClr val="8CD200"/>
                  </a:solidFill>
                </a:uFill>
                <a:latin typeface="Sylfaen"/>
              </a:rPr>
              <a:t>  </a:t>
            </a:r>
            <a:r>
              <a:rPr lang="en-CA" sz="2600" b="1" i="1" u="heavy" dirty="0" err="1" smtClean="0">
                <a:solidFill>
                  <a:sysClr val="windowText" lastClr="000000"/>
                </a:solidFill>
                <a:effectLst/>
                <a:uFill>
                  <a:solidFill>
                    <a:srgbClr val="8CD200"/>
                  </a:solidFill>
                </a:uFill>
                <a:latin typeface="Sylfaen"/>
              </a:rPr>
              <a:t>աստիճանի</a:t>
            </a:r>
            <a:r>
              <a:rPr lang="en-CA" sz="2600" b="1" i="1" u="heavy" dirty="0" smtClean="0">
                <a:solidFill>
                  <a:sysClr val="windowText" lastClr="000000"/>
                </a:solidFill>
                <a:effectLst/>
                <a:uFill>
                  <a:solidFill>
                    <a:srgbClr val="8CD200"/>
                  </a:solidFill>
                </a:uFill>
                <a:latin typeface="Sylfaen"/>
              </a:rPr>
              <a:t>  </a:t>
            </a:r>
            <a:r>
              <a:rPr lang="en-CA" sz="2600" b="1" i="1" u="heavy" dirty="0" err="1" smtClean="0">
                <a:solidFill>
                  <a:sysClr val="windowText" lastClr="000000"/>
                </a:solidFill>
                <a:effectLst/>
                <a:uFill>
                  <a:solidFill>
                    <a:srgbClr val="8CD200"/>
                  </a:solidFill>
                </a:uFill>
                <a:latin typeface="Sylfaen"/>
              </a:rPr>
              <a:t>հավասարում</a:t>
            </a:r>
            <a:r>
              <a:rPr lang="en-CA" sz="2600" b="1" i="1" u="heavy" dirty="0" smtClean="0">
                <a:solidFill>
                  <a:sysClr val="windowText" lastClr="000000"/>
                </a:solidFill>
                <a:effectLst/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:</a:t>
            </a:r>
            <a:r>
              <a:rPr lang="en-CA" sz="2600" b="1" i="1" u="heavy" dirty="0" smtClean="0">
                <a:solidFill>
                  <a:sysClr val="windowText" lastClr="000000"/>
                </a:solidFill>
                <a:effectLst/>
                <a:uFill>
                  <a:solidFill>
                    <a:srgbClr val="00E200"/>
                  </a:solidFill>
                </a:uFill>
                <a:latin typeface="Sylfaen" pitchFamily="18" charset="0"/>
              </a:rPr>
              <a:t>  </a:t>
            </a:r>
          </a:p>
          <a:p>
            <a:r>
              <a:rPr lang="en-CA" sz="1050" b="1" i="1" u="heavy" dirty="0" smtClean="0">
                <a:solidFill>
                  <a:sysClr val="windowText" lastClr="000000"/>
                </a:solidFill>
                <a:effectLst/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endParaRPr lang="en-CA" sz="2800" b="1" i="1" u="heavy" dirty="0">
              <a:solidFill>
                <a:sysClr val="windowText" lastClr="000000"/>
              </a:solidFill>
              <a:effectLst/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8800" y="3842400"/>
            <a:ext cx="3048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CA" sz="2000" b="1" i="1" dirty="0" smtClean="0">
                <a:ln w="3175" cmpd="dbl">
                  <a:solidFill>
                    <a:srgbClr val="C44F00"/>
                  </a:solidFill>
                </a:ln>
                <a:solidFill>
                  <a:srgbClr val="FF6600"/>
                </a:solidFill>
                <a:latin typeface="Sylfaen" pitchFamily="18" charset="0"/>
              </a:rPr>
              <a:t> </a:t>
            </a:r>
            <a:r>
              <a:rPr lang="en-CA" sz="3200" b="1" i="1" dirty="0" smtClean="0">
                <a:ln w="3175" cmpd="dbl">
                  <a:solidFill>
                    <a:srgbClr val="C44F00"/>
                  </a:solidFill>
                </a:ln>
                <a:solidFill>
                  <a:srgbClr val="FF6600"/>
                </a:solidFill>
                <a:latin typeface="Sylfaen" pitchFamily="18" charset="0"/>
              </a:rPr>
              <a:t>  </a:t>
            </a:r>
            <a:endParaRPr lang="en-CA" sz="4000" i="1" dirty="0">
              <a:ln w="3175" cmpd="dbl">
                <a:solidFill>
                  <a:srgbClr val="C44F00"/>
                </a:solidFill>
              </a:ln>
              <a:solidFill>
                <a:srgbClr val="FF6600"/>
              </a:solidFill>
              <a:latin typeface="Sylfae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97716" y="5867400"/>
            <a:ext cx="3717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i="1" dirty="0" err="1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Բերե</a:t>
            </a:r>
            <a:r>
              <a:rPr lang="hy-AM" sz="2800" b="1" i="1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/>
              </a:rPr>
              <a:t>՛</a:t>
            </a:r>
            <a:r>
              <a:rPr lang="en-CA" sz="2800" b="1" i="1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ք   </a:t>
            </a:r>
            <a:r>
              <a:rPr lang="en-CA" sz="2800" b="1" i="1" dirty="0" err="1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օրինակներ</a:t>
            </a:r>
            <a:r>
              <a:rPr lang="en-CA" sz="2800" b="1" i="1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:  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66800" y="3936563"/>
            <a:ext cx="7696200" cy="1321237"/>
            <a:chOff x="990600" y="3603625"/>
            <a:chExt cx="7696200" cy="1321237"/>
          </a:xfrm>
        </p:grpSpPr>
        <p:grpSp>
          <p:nvGrpSpPr>
            <p:cNvPr id="12" name="Group 24"/>
            <p:cNvGrpSpPr/>
            <p:nvPr/>
          </p:nvGrpSpPr>
          <p:grpSpPr>
            <a:xfrm>
              <a:off x="990600" y="3610412"/>
              <a:ext cx="7696200" cy="1314450"/>
              <a:chOff x="457200" y="4169212"/>
              <a:chExt cx="7696200" cy="131445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7200" y="4191000"/>
                <a:ext cx="76962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հավասարումը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,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որտեղ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   -ն  և     -ն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տրված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թվեր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են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,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իսկ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   -ը`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անհայտ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,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անվանում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են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</a:t>
                </a:r>
                <a:r>
                  <a:rPr lang="en-CA" sz="2600" b="1" i="1" dirty="0" err="1" smtClean="0">
                    <a:ln w="0">
                      <a:solidFill>
                        <a:sysClr val="windowText" lastClr="000000"/>
                      </a:solidFill>
                    </a:ln>
                    <a:solidFill>
                      <a:srgbClr val="00D600"/>
                    </a:solidFill>
                    <a:uFill>
                      <a:solidFill>
                        <a:srgbClr val="8CD200"/>
                      </a:solidFill>
                    </a:uFill>
                    <a:latin typeface="Sylfaen"/>
                  </a:rPr>
                  <a:t>մեկ</a:t>
                </a:r>
                <a:r>
                  <a:rPr lang="en-CA" sz="2600" b="1" i="1" dirty="0" smtClean="0">
                    <a:ln w="0">
                      <a:solidFill>
                        <a:sysClr val="windowText" lastClr="000000"/>
                      </a:solidFill>
                    </a:ln>
                    <a:solidFill>
                      <a:srgbClr val="00D600"/>
                    </a:solidFill>
                    <a:uFill>
                      <a:solidFill>
                        <a:srgbClr val="8CD200"/>
                      </a:solidFill>
                    </a:uFill>
                    <a:latin typeface="Sylfaen"/>
                  </a:rPr>
                  <a:t>  </a:t>
                </a:r>
                <a:r>
                  <a:rPr lang="en-CA" sz="2600" b="1" i="1" dirty="0" err="1" smtClean="0">
                    <a:ln w="0">
                      <a:solidFill>
                        <a:sysClr val="windowText" lastClr="000000"/>
                      </a:solidFill>
                    </a:ln>
                    <a:solidFill>
                      <a:srgbClr val="00D600"/>
                    </a:solidFill>
                    <a:uFill>
                      <a:solidFill>
                        <a:srgbClr val="8CD200"/>
                      </a:solidFill>
                    </a:uFill>
                    <a:latin typeface="Sylfaen"/>
                  </a:rPr>
                  <a:t>անհայտով</a:t>
                </a:r>
                <a:r>
                  <a:rPr lang="en-CA" sz="2600" b="1" i="1" dirty="0" smtClean="0">
                    <a:ln w="0">
                      <a:solidFill>
                        <a:sysClr val="windowText" lastClr="000000"/>
                      </a:solidFill>
                    </a:ln>
                    <a:solidFill>
                      <a:srgbClr val="00D600"/>
                    </a:solidFill>
                    <a:uFill>
                      <a:solidFill>
                        <a:srgbClr val="8CD200"/>
                      </a:solidFill>
                    </a:uFill>
                    <a:latin typeface="Sylfaen"/>
                  </a:rPr>
                  <a:t>  </a:t>
                </a:r>
                <a:r>
                  <a:rPr lang="en-CA" sz="2600" b="1" i="1" dirty="0" err="1" smtClean="0">
                    <a:ln w="0">
                      <a:solidFill>
                        <a:sysClr val="windowText" lastClr="000000"/>
                      </a:solidFill>
                    </a:ln>
                    <a:solidFill>
                      <a:srgbClr val="00D600"/>
                    </a:solidFill>
                    <a:uFill>
                      <a:solidFill>
                        <a:srgbClr val="8CD200"/>
                      </a:solidFill>
                    </a:uFill>
                    <a:latin typeface="Sylfaen"/>
                  </a:rPr>
                  <a:t>առաջին</a:t>
                </a:r>
                <a:r>
                  <a:rPr lang="en-CA" sz="2600" b="1" i="1" dirty="0" smtClean="0">
                    <a:ln w="0">
                      <a:solidFill>
                        <a:sysClr val="windowText" lastClr="000000"/>
                      </a:solidFill>
                    </a:ln>
                    <a:solidFill>
                      <a:srgbClr val="00D600"/>
                    </a:solidFill>
                    <a:uFill>
                      <a:solidFill>
                        <a:srgbClr val="8CD200"/>
                      </a:solidFill>
                    </a:uFill>
                    <a:latin typeface="Sylfaen"/>
                  </a:rPr>
                  <a:t>  </a:t>
                </a:r>
                <a:r>
                  <a:rPr lang="en-CA" sz="2600" b="1" i="1" dirty="0" err="1" smtClean="0">
                    <a:ln w="0">
                      <a:solidFill>
                        <a:sysClr val="windowText" lastClr="000000"/>
                      </a:solidFill>
                    </a:ln>
                    <a:solidFill>
                      <a:srgbClr val="00D600"/>
                    </a:solidFill>
                    <a:uFill>
                      <a:solidFill>
                        <a:srgbClr val="8CD200"/>
                      </a:solidFill>
                    </a:uFill>
                    <a:latin typeface="Sylfaen"/>
                  </a:rPr>
                  <a:t>աստիճանի</a:t>
                </a:r>
                <a:r>
                  <a:rPr lang="en-CA" sz="2600" b="1" i="1" dirty="0" smtClean="0">
                    <a:ln w="0">
                      <a:solidFill>
                        <a:sysClr val="windowText" lastClr="000000"/>
                      </a:solidFill>
                    </a:ln>
                    <a:solidFill>
                      <a:srgbClr val="00D600"/>
                    </a:solidFill>
                    <a:uFill>
                      <a:solidFill>
                        <a:srgbClr val="8CD200"/>
                      </a:solidFill>
                    </a:uFill>
                    <a:latin typeface="Sylfaen"/>
                  </a:rPr>
                  <a:t>  </a:t>
                </a:r>
                <a:r>
                  <a:rPr lang="en-CA" sz="2600" b="1" i="1" dirty="0" err="1" smtClean="0">
                    <a:ln w="0">
                      <a:solidFill>
                        <a:sysClr val="windowText" lastClr="000000"/>
                      </a:solidFill>
                    </a:ln>
                    <a:solidFill>
                      <a:srgbClr val="00D600"/>
                    </a:solidFill>
                    <a:uFill>
                      <a:solidFill>
                        <a:srgbClr val="8CD200"/>
                      </a:solidFill>
                    </a:uFill>
                    <a:latin typeface="Sylfaen"/>
                  </a:rPr>
                  <a:t>հավասարում</a:t>
                </a:r>
                <a:r>
                  <a:rPr lang="en-CA" sz="2600" b="1" i="1" dirty="0" smtClean="0">
                    <a:ln w="0">
                      <a:solidFill>
                        <a:sysClr val="windowText" lastClr="000000"/>
                      </a:solidFill>
                    </a:ln>
                    <a:solidFill>
                      <a:srgbClr val="00D600"/>
                    </a:solidFill>
                    <a:uFill>
                      <a:solidFill>
                        <a:srgbClr val="8CD200"/>
                      </a:solidFill>
                    </a:uFill>
                    <a:latin typeface="Sylfaen" pitchFamily="18" charset="0"/>
                  </a:rPr>
                  <a:t>:    </a:t>
                </a:r>
                <a:endParaRPr lang="en-CA" sz="2600" b="1" i="1" dirty="0">
                  <a:ln w="0">
                    <a:solidFill>
                      <a:sysClr val="windowText" lastClr="000000"/>
                    </a:solidFill>
                  </a:ln>
                  <a:solidFill>
                    <a:srgbClr val="00D600"/>
                  </a:solidFill>
                  <a:uFill>
                    <a:solidFill>
                      <a:srgbClr val="8CD200"/>
                    </a:solidFill>
                  </a:uFill>
                  <a:latin typeface="Sylfaen" pitchFamily="18" charset="0"/>
                </a:endParaRPr>
              </a:p>
            </p:txBody>
          </p:sp>
          <p:graphicFrame>
            <p:nvGraphicFramePr>
              <p:cNvPr id="38914" name="Object 2"/>
              <p:cNvGraphicFramePr>
                <a:graphicFrameLocks noChangeAspect="1"/>
              </p:cNvGraphicFramePr>
              <p:nvPr/>
            </p:nvGraphicFramePr>
            <p:xfrm>
              <a:off x="5257800" y="4169212"/>
              <a:ext cx="292100" cy="476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491" name="Equation" r:id="rId6" imgW="126720" imgH="177480" progId="">
                      <p:embed/>
                    </p:oleObj>
                  </mc:Choice>
                  <mc:Fallback>
                    <p:oleObj name="Equation" r:id="rId6" imgW="126720" imgH="177480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7800" y="4169212"/>
                            <a:ext cx="292100" cy="476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918" name="Object 6"/>
              <p:cNvGraphicFramePr>
                <a:graphicFrameLocks noChangeAspect="1"/>
              </p:cNvGraphicFramePr>
              <p:nvPr/>
            </p:nvGraphicFramePr>
            <p:xfrm>
              <a:off x="1828800" y="4668838"/>
              <a:ext cx="292100" cy="3730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492" name="Equation" r:id="rId8" imgW="126720" imgH="139680" progId="">
                      <p:embed/>
                    </p:oleObj>
                  </mc:Choice>
                  <mc:Fallback>
                    <p:oleObj name="Equation" r:id="rId8" imgW="126720" imgH="139680" progId="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800" y="4668838"/>
                            <a:ext cx="292100" cy="3730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4724400" y="3603625"/>
            <a:ext cx="2921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93" name="Equation" r:id="rId10" imgW="126720" imgH="177480" progId="">
                    <p:embed/>
                  </p:oleObj>
                </mc:Choice>
                <mc:Fallback>
                  <p:oleObj name="Equation" r:id="rId10" imgW="126720" imgH="17748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603625"/>
                          <a:ext cx="292100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3124200" y="3189287"/>
            <a:ext cx="3048000" cy="620713"/>
            <a:chOff x="3276600" y="2787650"/>
            <a:chExt cx="3048000" cy="620713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3276600" y="2830494"/>
            <a:ext cx="1828801" cy="557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94" name="Equation" r:id="rId12" imgW="622080" imgH="177480" progId="">
                    <p:embed/>
                  </p:oleObj>
                </mc:Choice>
                <mc:Fallback>
                  <p:oleObj name="Equation" r:id="rId12" imgW="622080" imgH="17748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2830494"/>
                          <a:ext cx="1828801" cy="5578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465" name="Object 9"/>
            <p:cNvGraphicFramePr>
              <a:graphicFrameLocks noChangeAspect="1"/>
            </p:cNvGraphicFramePr>
            <p:nvPr/>
          </p:nvGraphicFramePr>
          <p:xfrm>
            <a:off x="5230812" y="2787650"/>
            <a:ext cx="1093788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95" name="Equation" r:id="rId14" imgW="444240" imgH="215640" progId="">
                    <p:embed/>
                  </p:oleObj>
                </mc:Choice>
                <mc:Fallback>
                  <p:oleObj name="Equation" r:id="rId14" imgW="444240" imgH="21564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0812" y="2787650"/>
                          <a:ext cx="1093788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38" name="Rounded Rectangle 37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9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40" name="Trapezoid 39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EE6000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1" name="Trapezoid 40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42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44" name="Trapezoid 43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5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solidFill>
                  <a:srgbClr val="D72FFF"/>
                </a:solidFill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43" name="Trapezoid 3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944418" y="228600"/>
            <a:ext cx="960582" cy="990600"/>
            <a:chOff x="487218" y="1066800"/>
            <a:chExt cx="960582" cy="990600"/>
          </a:xfrm>
        </p:grpSpPr>
        <p:pic>
          <p:nvPicPr>
            <p:cNvPr id="47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3" cstate="print"/>
            <a:srcRect l="51333" t="50000" r="6000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640080" y="11430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2</a:t>
              </a:r>
            </a:p>
          </p:txBody>
        </p:sp>
      </p:grpSp>
      <p:pic>
        <p:nvPicPr>
          <p:cNvPr id="14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165224" y="223163"/>
            <a:ext cx="779689" cy="691237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1905000" y="1279029"/>
            <a:ext cx="6400800" cy="1946687"/>
            <a:chOff x="1219200" y="1282005"/>
            <a:chExt cx="6400800" cy="1946687"/>
          </a:xfrm>
        </p:grpSpPr>
        <p:sp>
          <p:nvSpPr>
            <p:cNvPr id="15" name="TextBox 14"/>
            <p:cNvSpPr txBox="1"/>
            <p:nvPr/>
          </p:nvSpPr>
          <p:spPr>
            <a:xfrm>
              <a:off x="1219200" y="1282005"/>
              <a:ext cx="6400800" cy="1946687"/>
            </a:xfrm>
            <a:prstGeom prst="rect">
              <a:avLst/>
            </a:prstGeom>
            <a:noFill/>
            <a:ln w="25400">
              <a:solidFill>
                <a:srgbClr val="CC33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50" i="1" dirty="0" smtClean="0">
                  <a:solidFill>
                    <a:srgbClr val="002F74"/>
                  </a:solidFill>
                  <a:latin typeface="Sylfaen" pitchFamily="18" charset="0"/>
                </a:rPr>
                <a:t> </a:t>
              </a:r>
              <a:endParaRPr lang="en-CA" sz="2600" i="1" dirty="0" smtClean="0">
                <a:solidFill>
                  <a:srgbClr val="002F74"/>
                </a:solidFill>
                <a:latin typeface="Sylfaen" pitchFamily="18" charset="0"/>
              </a:endParaRPr>
            </a:p>
            <a:p>
              <a:pPr algn="ctr"/>
              <a:r>
                <a:rPr lang="en-CA" sz="2600" i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Ի</a:t>
              </a:r>
              <a:r>
                <a:rPr lang="hy-AM" sz="2600" i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՞</a:t>
              </a:r>
              <a:r>
                <a:rPr lang="en-CA" sz="2600" i="1" dirty="0" err="1" smtClean="0">
                  <a:solidFill>
                    <a:sysClr val="windowText" lastClr="000000"/>
                  </a:solidFill>
                  <a:latin typeface="Sylfaen" pitchFamily="18" charset="0"/>
                </a:rPr>
                <a:t>նչն</a:t>
              </a:r>
              <a:r>
                <a:rPr lang="en-CA" sz="2600" i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  </a:t>
              </a:r>
              <a:r>
                <a:rPr lang="en-CA" sz="2600" i="1" dirty="0" err="1" smtClean="0">
                  <a:solidFill>
                    <a:sysClr val="windowText" lastClr="000000"/>
                  </a:solidFill>
                  <a:latin typeface="Sylfaen" pitchFamily="18" charset="0"/>
                </a:rPr>
                <a:t>են</a:t>
              </a:r>
              <a:r>
                <a:rPr lang="en-CA" sz="2600" i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  </a:t>
              </a:r>
              <a:r>
                <a:rPr lang="en-CA" sz="2600" i="1" dirty="0" err="1" smtClean="0">
                  <a:solidFill>
                    <a:sysClr val="windowText" lastClr="000000"/>
                  </a:solidFill>
                  <a:latin typeface="Sylfaen" pitchFamily="18" charset="0"/>
                </a:rPr>
                <a:t>անվանում</a:t>
              </a:r>
              <a:r>
                <a:rPr lang="en-CA" sz="2600" i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   </a:t>
              </a:r>
              <a:r>
                <a:rPr lang="en-CA" sz="2600" i="1" dirty="0" err="1" smtClean="0">
                  <a:solidFill>
                    <a:sysClr val="windowText" lastClr="000000"/>
                  </a:solidFill>
                  <a:latin typeface="Sylfaen" pitchFamily="18" charset="0"/>
                </a:rPr>
                <a:t>մեկ</a:t>
              </a:r>
              <a:r>
                <a:rPr lang="en-CA" sz="2600" i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  </a:t>
              </a:r>
              <a:r>
                <a:rPr lang="en-CA" sz="2600" i="1" dirty="0" err="1" smtClean="0">
                  <a:solidFill>
                    <a:sysClr val="windowText" lastClr="000000"/>
                  </a:solidFill>
                  <a:latin typeface="Sylfaen" pitchFamily="18" charset="0"/>
                </a:rPr>
                <a:t>անհայտով</a:t>
              </a:r>
              <a:r>
                <a:rPr lang="en-CA" sz="2600" i="1" dirty="0" smtClean="0">
                  <a:solidFill>
                    <a:sysClr val="windowText" lastClr="000000"/>
                  </a:solidFill>
                  <a:latin typeface="Sylfaen" pitchFamily="18" charset="0"/>
                </a:rPr>
                <a:t> </a:t>
              </a:r>
            </a:p>
            <a:p>
              <a:pPr algn="ctr"/>
              <a:endParaRPr lang="en-CA" sz="2600" i="1" dirty="0" smtClean="0">
                <a:solidFill>
                  <a:sysClr val="windowText" lastClr="000000"/>
                </a:solidFill>
                <a:latin typeface="Sylfaen" pitchFamily="18" charset="0"/>
              </a:endParaRPr>
            </a:p>
            <a:p>
              <a:pPr algn="ctr"/>
              <a:endParaRPr lang="en-CA" i="1" dirty="0" smtClean="0">
                <a:solidFill>
                  <a:sysClr val="windowText" lastClr="000000"/>
                </a:solidFill>
                <a:latin typeface="Sylfaen" pitchFamily="18" charset="0"/>
              </a:endParaRPr>
            </a:p>
            <a:p>
              <a:pPr algn="ctr"/>
              <a:r>
                <a:rPr lang="en-CA" sz="2600" b="1" i="1" u="heavy" dirty="0" err="1" smtClean="0">
                  <a:solidFill>
                    <a:sysClr val="windowText" lastClr="000000"/>
                  </a:solidFill>
                  <a:uFill>
                    <a:solidFill>
                      <a:srgbClr val="D72FFF"/>
                    </a:solidFill>
                  </a:uFill>
                  <a:latin typeface="Sylfaen" pitchFamily="18" charset="0"/>
                </a:rPr>
                <a:t>հավասարման</a:t>
              </a:r>
              <a:r>
                <a:rPr lang="en-CA" sz="2600" b="1" i="1" u="heavy" dirty="0" smtClean="0">
                  <a:solidFill>
                    <a:sysClr val="windowText" lastClr="000000"/>
                  </a:solidFill>
                  <a:uFill>
                    <a:solidFill>
                      <a:srgbClr val="D72FFF"/>
                    </a:solidFill>
                  </a:uFill>
                  <a:latin typeface="Sylfaen" pitchFamily="18" charset="0"/>
                </a:rPr>
                <a:t>   </a:t>
              </a:r>
              <a:r>
                <a:rPr lang="en-CA" sz="2600" b="1" i="1" u="heavy" dirty="0" err="1" smtClean="0">
                  <a:solidFill>
                    <a:sysClr val="windowText" lastClr="000000"/>
                  </a:solidFill>
                  <a:uFill>
                    <a:solidFill>
                      <a:srgbClr val="D72FFF"/>
                    </a:solidFill>
                  </a:uFill>
                  <a:latin typeface="Sylfaen" pitchFamily="18" charset="0"/>
                </a:rPr>
                <a:t>արմատ</a:t>
              </a:r>
              <a:r>
                <a:rPr lang="en-CA" sz="2600" b="1" i="1" u="heavy" dirty="0" smtClean="0">
                  <a:solidFill>
                    <a:sysClr val="windowText" lastClr="000000"/>
                  </a:solidFill>
                  <a:uFill>
                    <a:solidFill>
                      <a:srgbClr val="D72FFF"/>
                    </a:solidFill>
                  </a:uFill>
                  <a:latin typeface="Sylfaen" pitchFamily="18" charset="0"/>
                </a:rPr>
                <a:t>  </a:t>
              </a:r>
              <a:r>
                <a:rPr lang="en-CA" sz="2600" b="1" i="1" u="heavy" dirty="0" smtClean="0">
                  <a:solidFill>
                    <a:sysClr val="windowText" lastClr="000000"/>
                  </a:solidFill>
                  <a:uFill>
                    <a:solidFill>
                      <a:srgbClr val="D72FFF"/>
                    </a:solidFill>
                  </a:uFill>
                  <a:latin typeface="Sylfaen" pitchFamily="18" charset="0"/>
                  <a:cs typeface="Arial"/>
                </a:rPr>
                <a:t>(</a:t>
              </a:r>
              <a:r>
                <a:rPr lang="en-CA" sz="2600" b="1" i="1" u="heavy" dirty="0" err="1" smtClean="0">
                  <a:solidFill>
                    <a:sysClr val="windowText" lastClr="000000"/>
                  </a:solidFill>
                  <a:uFill>
                    <a:solidFill>
                      <a:srgbClr val="D72FFF"/>
                    </a:solidFill>
                  </a:uFill>
                  <a:latin typeface="Sylfaen" pitchFamily="18" charset="0"/>
                  <a:cs typeface="Arial"/>
                </a:rPr>
                <a:t>կամ</a:t>
              </a:r>
              <a:r>
                <a:rPr lang="en-CA" sz="2600" b="1" i="1" u="heavy" dirty="0" smtClean="0">
                  <a:solidFill>
                    <a:sysClr val="windowText" lastClr="000000"/>
                  </a:solidFill>
                  <a:uFill>
                    <a:solidFill>
                      <a:srgbClr val="D72FFF"/>
                    </a:solidFill>
                  </a:uFill>
                  <a:latin typeface="Sylfaen" pitchFamily="18" charset="0"/>
                  <a:cs typeface="Arial"/>
                </a:rPr>
                <a:t>  </a:t>
              </a:r>
              <a:r>
                <a:rPr lang="en-CA" sz="2600" b="1" i="1" u="heavy" dirty="0" err="1" smtClean="0">
                  <a:solidFill>
                    <a:sysClr val="windowText" lastClr="000000"/>
                  </a:solidFill>
                  <a:uFill>
                    <a:solidFill>
                      <a:srgbClr val="D72FFF"/>
                    </a:solidFill>
                  </a:uFill>
                  <a:latin typeface="Sylfaen" pitchFamily="18" charset="0"/>
                </a:rPr>
                <a:t>լուծում</a:t>
              </a:r>
              <a:r>
                <a:rPr lang="en-CA" sz="2600" b="1" i="1" u="heavy" dirty="0" smtClean="0">
                  <a:solidFill>
                    <a:sysClr val="windowText" lastClr="000000"/>
                  </a:solidFill>
                  <a:uFill>
                    <a:solidFill>
                      <a:srgbClr val="D72FFF"/>
                    </a:solidFill>
                  </a:uFill>
                  <a:latin typeface="Sylfaen" pitchFamily="18" charset="0"/>
                </a:rPr>
                <a:t> </a:t>
              </a:r>
              <a:r>
                <a:rPr lang="en-CA" sz="2600" b="1" i="1" u="heavy" dirty="0" smtClean="0">
                  <a:solidFill>
                    <a:sysClr val="windowText" lastClr="000000"/>
                  </a:solidFill>
                  <a:uFill>
                    <a:solidFill>
                      <a:srgbClr val="D72FFF"/>
                    </a:solidFill>
                  </a:uFill>
                  <a:latin typeface="Sylfaen" pitchFamily="18" charset="0"/>
                  <a:cs typeface="Arial"/>
                </a:rPr>
                <a:t>):</a:t>
              </a:r>
            </a:p>
            <a:p>
              <a:pPr algn="ctr"/>
              <a:endParaRPr lang="en-CA" sz="1050" b="1" i="1" u="heavy" dirty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3759200" y="1983118"/>
            <a:ext cx="1498600" cy="499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04" name="Equation" r:id="rId6" imgW="622080" imgH="177480" progId="">
                    <p:embed/>
                  </p:oleObj>
                </mc:Choice>
                <mc:Fallback>
                  <p:oleObj name="Equation" r:id="rId6" imgW="622080" imgH="177480" progId="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9200" y="1983118"/>
                          <a:ext cx="1498600" cy="4995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219200" y="4174629"/>
            <a:ext cx="7467600" cy="1692771"/>
            <a:chOff x="1143000" y="3733801"/>
            <a:chExt cx="7467600" cy="1692771"/>
          </a:xfrm>
        </p:grpSpPr>
        <p:grpSp>
          <p:nvGrpSpPr>
            <p:cNvPr id="17" name="Group 16"/>
            <p:cNvGrpSpPr/>
            <p:nvPr/>
          </p:nvGrpSpPr>
          <p:grpSpPr>
            <a:xfrm>
              <a:off x="1143000" y="3733801"/>
              <a:ext cx="7467600" cy="1692771"/>
              <a:chOff x="457200" y="4190999"/>
              <a:chExt cx="7467600" cy="144658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7200" y="4190999"/>
                <a:ext cx="7467600" cy="144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Մեկ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   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անհայտով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</a:t>
                </a:r>
                <a:r>
                  <a:rPr lang="en-CA" sz="2600" b="1" i="1" dirty="0" err="1" smtClean="0">
                    <a:ln w="0">
                      <a:solidFill>
                        <a:srgbClr val="3A0048"/>
                      </a:solidFill>
                    </a:ln>
                    <a:solidFill>
                      <a:srgbClr val="D72FFF"/>
                    </a:solidFill>
                    <a:latin typeface="Sylfaen"/>
                  </a:rPr>
                  <a:t>հավասարման</a:t>
                </a:r>
                <a:r>
                  <a:rPr lang="en-CA" sz="2600" b="1" i="1" dirty="0" smtClean="0">
                    <a:ln w="0">
                      <a:solidFill>
                        <a:srgbClr val="3A0048"/>
                      </a:solidFill>
                    </a:ln>
                    <a:solidFill>
                      <a:srgbClr val="D72FFF"/>
                    </a:solidFill>
                    <a:latin typeface="Sylfaen"/>
                  </a:rPr>
                  <a:t>   </a:t>
                </a:r>
                <a:r>
                  <a:rPr lang="en-CA" sz="2600" b="1" i="1" dirty="0" err="1" smtClean="0">
                    <a:ln w="0">
                      <a:solidFill>
                        <a:srgbClr val="3A0048"/>
                      </a:solidFill>
                    </a:ln>
                    <a:solidFill>
                      <a:srgbClr val="D72FFF"/>
                    </a:solidFill>
                    <a:latin typeface="Sylfaen"/>
                  </a:rPr>
                  <a:t>արմատ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անվանում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են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այն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թիվը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,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որը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   -ի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փոխարեն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տեղադրելիս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ստաց</a:t>
                </a:r>
                <a:r>
                  <a:rPr lang="en-CA" sz="2600" i="1" dirty="0" err="1" smtClean="0">
                    <a:ln w="0">
                      <a:noFill/>
                    </a:ln>
                    <a:uFill>
                      <a:solidFill>
                        <a:srgbClr val="8CD200"/>
                      </a:solidFill>
                    </a:uFill>
                    <a:latin typeface="Sylfaen" pitchFamily="18" charset="0"/>
                  </a:rPr>
                  <a:t>վում</a:t>
                </a:r>
                <a:r>
                  <a:rPr lang="en-CA" sz="2600" i="1" dirty="0" smtClean="0">
                    <a:ln w="0">
                      <a:noFill/>
                    </a:ln>
                    <a:uFill>
                      <a:solidFill>
                        <a:srgbClr val="8CD200"/>
                      </a:solidFill>
                    </a:uFill>
                    <a:latin typeface="Sylfaen" pitchFamily="18" charset="0"/>
                  </a:rPr>
                  <a:t>  է  </a:t>
                </a:r>
                <a:r>
                  <a:rPr lang="en-CA" sz="2600" i="1" dirty="0" err="1" smtClean="0">
                    <a:ln w="0">
                      <a:noFill/>
                    </a:ln>
                    <a:uFill>
                      <a:solidFill>
                        <a:srgbClr val="8CD200"/>
                      </a:solidFill>
                    </a:uFill>
                    <a:latin typeface="Sylfaen" pitchFamily="18" charset="0"/>
                  </a:rPr>
                  <a:t>ճիշտ</a:t>
                </a:r>
                <a:r>
                  <a:rPr lang="en-CA" sz="2600" i="1" dirty="0" smtClean="0">
                    <a:ln w="0">
                      <a:noFill/>
                    </a:ln>
                    <a:uFill>
                      <a:solidFill>
                        <a:srgbClr val="8CD200"/>
                      </a:solidFill>
                    </a:uFill>
                    <a:latin typeface="Sylfaen" pitchFamily="18" charset="0"/>
                  </a:rPr>
                  <a:t>  </a:t>
                </a:r>
                <a:r>
                  <a:rPr lang="en-CA" sz="2600" i="1" dirty="0" err="1" smtClean="0">
                    <a:ln w="0">
                      <a:noFill/>
                    </a:ln>
                    <a:uFill>
                      <a:solidFill>
                        <a:srgbClr val="8CD200"/>
                      </a:solidFill>
                    </a:uFill>
                    <a:latin typeface="Sylfaen" pitchFamily="18" charset="0"/>
                  </a:rPr>
                  <a:t>թվային</a:t>
                </a:r>
                <a:r>
                  <a:rPr lang="en-CA" sz="2600" i="1" dirty="0" smtClean="0">
                    <a:ln w="0">
                      <a:noFill/>
                    </a:ln>
                    <a:uFill>
                      <a:solidFill>
                        <a:srgbClr val="8CD200"/>
                      </a:solidFill>
                    </a:uFill>
                    <a:latin typeface="Sylfaen" pitchFamily="18" charset="0"/>
                  </a:rPr>
                  <a:t>  </a:t>
                </a:r>
                <a:r>
                  <a:rPr lang="en-CA" sz="2600" i="1" dirty="0" err="1" smtClean="0">
                    <a:ln w="0">
                      <a:noFill/>
                    </a:ln>
                    <a:uFill>
                      <a:solidFill>
                        <a:srgbClr val="8CD200"/>
                      </a:solidFill>
                    </a:uFill>
                    <a:latin typeface="Sylfaen" pitchFamily="18" charset="0"/>
                  </a:rPr>
                  <a:t>հավասարություն</a:t>
                </a:r>
                <a:r>
                  <a:rPr lang="en-CA" sz="2600" i="1" dirty="0" smtClean="0">
                    <a:ln w="0">
                      <a:noFill/>
                    </a:ln>
                    <a:uFill>
                      <a:solidFill>
                        <a:srgbClr val="8CD200"/>
                      </a:solidFill>
                    </a:uFill>
                    <a:latin typeface="Sylfaen" pitchFamily="18" charset="0"/>
                  </a:rPr>
                  <a:t>:</a:t>
                </a:r>
                <a:endParaRPr lang="en-CA" sz="2600" i="1" dirty="0">
                  <a:ln w="0">
                    <a:noFill/>
                  </a:ln>
                  <a:uFill>
                    <a:solidFill>
                      <a:srgbClr val="8CD200"/>
                    </a:solidFill>
                  </a:uFill>
                  <a:latin typeface="Sylfaen" pitchFamily="18" charset="0"/>
                </a:endParaRPr>
              </a:p>
            </p:txBody>
          </p:sp>
          <p:graphicFrame>
            <p:nvGraphicFramePr>
              <p:cNvPr id="28" name="Object 6"/>
              <p:cNvGraphicFramePr>
                <a:graphicFrameLocks noChangeAspect="1"/>
              </p:cNvGraphicFramePr>
              <p:nvPr/>
            </p:nvGraphicFramePr>
            <p:xfrm>
              <a:off x="1327442" y="4245077"/>
              <a:ext cx="272758" cy="349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05" name="Equation" r:id="rId8" imgW="126720" imgH="139680" progId="">
                      <p:embed/>
                    </p:oleObj>
                  </mc:Choice>
                  <mc:Fallback>
                    <p:oleObj name="Equation" r:id="rId8" imgW="126720" imgH="139680" progId="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7442" y="4245077"/>
                            <a:ext cx="272758" cy="34918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9" name="Object 6"/>
            <p:cNvGraphicFramePr>
              <a:graphicFrameLocks noChangeAspect="1"/>
            </p:cNvGraphicFramePr>
            <p:nvPr/>
          </p:nvGraphicFramePr>
          <p:xfrm>
            <a:off x="5898319" y="4178083"/>
            <a:ext cx="273881" cy="410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06" name="Equation" r:id="rId10" imgW="126720" imgH="139680" progId="">
                    <p:embed/>
                  </p:oleObj>
                </mc:Choice>
                <mc:Fallback>
                  <p:oleObj name="Equation" r:id="rId10" imgW="126720" imgH="13968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8319" y="4178083"/>
                          <a:ext cx="273881" cy="4102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29" name="Rounded Rectangle 28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30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31" name="Trapezoid 30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EE6000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Trapezoid 31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Trapezoid 32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4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35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6" name="Trapezoid 35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37" name="Group 14"/>
          <p:cNvGrpSpPr/>
          <p:nvPr/>
        </p:nvGrpSpPr>
        <p:grpSpPr>
          <a:xfrm>
            <a:off x="944418" y="228600"/>
            <a:ext cx="960582" cy="990600"/>
            <a:chOff x="487218" y="1066800"/>
            <a:chExt cx="960582" cy="990600"/>
          </a:xfrm>
        </p:grpSpPr>
        <p:pic>
          <p:nvPicPr>
            <p:cNvPr id="38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4" cstate="print"/>
            <a:srcRect l="6000" t="50000" r="51333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640080" y="11622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3</a:t>
              </a:r>
            </a:p>
          </p:txBody>
        </p:sp>
      </p:grpSp>
      <p:pic>
        <p:nvPicPr>
          <p:cNvPr id="21" name="Picture 3" descr="C:\Users\naira\Desktop\My documents\mat-nkar\Xar@\mortgage-rates7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165224" y="228600"/>
            <a:ext cx="779689" cy="69123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905000" y="1006495"/>
            <a:ext cx="6324600" cy="1508105"/>
          </a:xfrm>
          <a:prstGeom prst="rect">
            <a:avLst/>
          </a:prstGeom>
          <a:noFill/>
          <a:ln w="25400">
            <a:solidFill>
              <a:srgbClr val="8CD2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CA" sz="800" i="1" dirty="0" smtClean="0">
              <a:solidFill>
                <a:srgbClr val="002F74"/>
              </a:solidFill>
              <a:latin typeface="Sylfaen" pitchFamily="18" charset="0"/>
            </a:endParaRPr>
          </a:p>
          <a:p>
            <a:r>
              <a:rPr lang="en-CA" sz="26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Ինչպիսի</a:t>
            </a:r>
            <a:r>
              <a:rPr lang="hy-AM" sz="2600" i="1" dirty="0" smtClean="0">
                <a:solidFill>
                  <a:sysClr val="windowText" lastClr="000000"/>
                </a:solidFill>
                <a:latin typeface="Sylfaen"/>
              </a:rPr>
              <a:t>՞</a:t>
            </a:r>
            <a:r>
              <a:rPr lang="en-CA" sz="2600" i="1" dirty="0" smtClean="0">
                <a:solidFill>
                  <a:sysClr val="windowText" lastClr="000000"/>
                </a:solidFill>
                <a:latin typeface="Sylfaen"/>
              </a:rPr>
              <a:t>ն  է  </a:t>
            </a:r>
            <a:r>
              <a:rPr lang="en-CA" sz="2600" b="1" i="1" u="heavy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մեկ</a:t>
            </a:r>
            <a:r>
              <a:rPr lang="en-CA" sz="26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</a:t>
            </a:r>
            <a:r>
              <a:rPr lang="en-CA" sz="2600" b="1" i="1" u="heavy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անհայտով</a:t>
            </a:r>
            <a:r>
              <a:rPr lang="en-CA" sz="26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</a:t>
            </a:r>
            <a:r>
              <a:rPr lang="en-CA" sz="2600" b="1" i="1" u="heavy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առաջին</a:t>
            </a:r>
            <a:r>
              <a:rPr lang="en-CA" sz="26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</a:t>
            </a:r>
            <a:r>
              <a:rPr lang="en-CA" sz="2600" b="1" i="1" u="heavy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աստիճանի</a:t>
            </a:r>
            <a:r>
              <a:rPr lang="en-CA" sz="26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 </a:t>
            </a:r>
            <a:r>
              <a:rPr lang="en-CA" sz="2600" b="1" i="1" u="heavy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հավասարման</a:t>
            </a:r>
            <a:r>
              <a:rPr lang="en-CA" sz="26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/>
              </a:rPr>
              <a:t>  </a:t>
            </a:r>
            <a:r>
              <a:rPr lang="en-CA" sz="26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</a:t>
            </a:r>
            <a:r>
              <a:rPr lang="en-CA" sz="2600" b="1" i="1" u="heavy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ընդհանուր</a:t>
            </a:r>
            <a:r>
              <a:rPr lang="en-CA" sz="26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</a:t>
            </a:r>
            <a:r>
              <a:rPr lang="en-CA" sz="2600" b="1" i="1" u="heavy" dirty="0" err="1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տեսքը</a:t>
            </a:r>
            <a:r>
              <a:rPr lang="en-CA" sz="2600" b="1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:</a:t>
            </a:r>
            <a:r>
              <a:rPr lang="en-CA" sz="2600" b="1" i="1" u="heavy" dirty="0" smtClean="0">
                <a:solidFill>
                  <a:sysClr val="windowText" lastClr="000000"/>
                </a:solidFill>
                <a:uFill>
                  <a:solidFill>
                    <a:srgbClr val="00FF00"/>
                  </a:solidFill>
                </a:uFill>
                <a:latin typeface="Sylfaen" pitchFamily="18" charset="0"/>
              </a:rPr>
              <a:t>    </a:t>
            </a:r>
          </a:p>
          <a:p>
            <a:endParaRPr lang="en-CA" sz="600" b="1" i="1" u="heavy" dirty="0">
              <a:solidFill>
                <a:sysClr val="windowText" lastClr="000000"/>
              </a:solidFill>
              <a:uFill>
                <a:solidFill>
                  <a:srgbClr val="00FF00"/>
                </a:solidFill>
              </a:uFill>
              <a:latin typeface="Sylfae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993648"/>
            <a:ext cx="64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i="1" dirty="0" err="1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Առաջին</a:t>
            </a:r>
            <a:r>
              <a:rPr lang="en-CA" sz="2600" b="1" i="1" dirty="0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</a:t>
            </a:r>
            <a:r>
              <a:rPr lang="en-CA" sz="2600" b="1" i="1" dirty="0" err="1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աստիճանի</a:t>
            </a:r>
            <a:r>
              <a:rPr lang="en-CA" sz="2600" b="1" i="1" dirty="0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 </a:t>
            </a:r>
            <a:r>
              <a:rPr lang="en-CA" sz="2600" b="1" i="1" dirty="0" err="1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մեկ</a:t>
            </a:r>
            <a:r>
              <a:rPr lang="en-CA" sz="2600" b="1" i="1" dirty="0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</a:t>
            </a:r>
            <a:r>
              <a:rPr lang="en-CA" sz="2600" b="1" i="1" dirty="0" err="1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անհայտով</a:t>
            </a:r>
            <a:r>
              <a:rPr lang="en-CA" sz="2600" b="1" i="1" dirty="0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</a:t>
            </a:r>
            <a:r>
              <a:rPr lang="en-CA" sz="2600" b="1" i="1" dirty="0" err="1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հավասարման</a:t>
            </a:r>
            <a:r>
              <a:rPr lang="en-CA" sz="2600" b="1" i="1" dirty="0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 </a:t>
            </a:r>
            <a:r>
              <a:rPr lang="en-CA" sz="2600" b="1" i="1" dirty="0" err="1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ընդհանուր</a:t>
            </a:r>
            <a:r>
              <a:rPr lang="en-CA" sz="2600" b="1" i="1" dirty="0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 </a:t>
            </a:r>
            <a:r>
              <a:rPr lang="en-CA" sz="2600" b="1" i="1" dirty="0" err="1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տեսքն</a:t>
            </a:r>
            <a:r>
              <a:rPr lang="en-CA" sz="2600" b="1" i="1" dirty="0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uFill>
                  <a:solidFill>
                    <a:srgbClr val="00D600"/>
                  </a:solidFill>
                </a:uFill>
                <a:latin typeface="Sylfaen"/>
              </a:rPr>
              <a:t>   է`</a:t>
            </a:r>
            <a:endParaRPr lang="en-CA" sz="2600" i="1" u="heavy" dirty="0">
              <a:solidFill>
                <a:sysClr val="windowText" lastClr="000000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8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43000" y="4431982"/>
            <a:ext cx="6248400" cy="521018"/>
            <a:chOff x="990600" y="3603625"/>
            <a:chExt cx="6248400" cy="521018"/>
          </a:xfrm>
        </p:grpSpPr>
        <p:grpSp>
          <p:nvGrpSpPr>
            <p:cNvPr id="26" name="Group 24"/>
            <p:cNvGrpSpPr/>
            <p:nvPr/>
          </p:nvGrpSpPr>
          <p:grpSpPr>
            <a:xfrm>
              <a:off x="990600" y="3610412"/>
              <a:ext cx="6248400" cy="514231"/>
              <a:chOff x="457200" y="4169212"/>
              <a:chExt cx="6248400" cy="51423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57200" y="4191000"/>
                <a:ext cx="624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որտեղ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   -ն   և     -ն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տրված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թվեր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  </a:t>
                </a:r>
                <a:r>
                  <a:rPr lang="en-CA" sz="2600" i="1" dirty="0" err="1" smtClean="0">
                    <a:solidFill>
                      <a:sysClr val="windowText" lastClr="000000"/>
                    </a:solidFill>
                    <a:latin typeface="Sylfaen"/>
                  </a:rPr>
                  <a:t>են</a:t>
                </a:r>
                <a:r>
                  <a:rPr lang="en-CA" sz="2600" i="1" dirty="0" smtClean="0">
                    <a:solidFill>
                      <a:sysClr val="windowText" lastClr="000000"/>
                    </a:solidFill>
                    <a:latin typeface="Sylfaen"/>
                  </a:rPr>
                  <a:t>:</a:t>
                </a:r>
                <a:endParaRPr lang="en-CA" sz="2600" b="1" i="1" dirty="0">
                  <a:ln w="0">
                    <a:solidFill>
                      <a:sysClr val="windowText" lastClr="000000"/>
                    </a:solidFill>
                  </a:ln>
                  <a:solidFill>
                    <a:srgbClr val="00D600"/>
                  </a:solidFill>
                  <a:uFill>
                    <a:solidFill>
                      <a:srgbClr val="8CD200"/>
                    </a:solidFill>
                  </a:uFill>
                  <a:latin typeface="Sylfaen" pitchFamily="18" charset="0"/>
                </a:endParaRPr>
              </a:p>
            </p:txBody>
          </p:sp>
          <p:graphicFrame>
            <p:nvGraphicFramePr>
              <p:cNvPr id="44" name="Object 2"/>
              <p:cNvGraphicFramePr>
                <a:graphicFrameLocks noChangeAspect="1"/>
              </p:cNvGraphicFramePr>
              <p:nvPr/>
            </p:nvGraphicFramePr>
            <p:xfrm>
              <a:off x="2908300" y="4169212"/>
              <a:ext cx="292100" cy="476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03" name="Equation" r:id="rId7" imgW="126720" imgH="177480" progId="">
                      <p:embed/>
                    </p:oleObj>
                  </mc:Choice>
                  <mc:Fallback>
                    <p:oleObj name="Equation" r:id="rId7" imgW="126720" imgH="17748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8300" y="4169212"/>
                            <a:ext cx="292100" cy="476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2298700" y="3603625"/>
            <a:ext cx="2921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4" name="Equation" r:id="rId9" imgW="126720" imgH="177480" progId="">
                    <p:embed/>
                  </p:oleObj>
                </mc:Choice>
                <mc:Fallback>
                  <p:oleObj name="Equation" r:id="rId9" imgW="126720" imgH="17748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8700" y="3603625"/>
                          <a:ext cx="292100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2819400" y="3944937"/>
            <a:ext cx="2786064" cy="474663"/>
            <a:chOff x="3354621" y="2787645"/>
            <a:chExt cx="2852649" cy="644420"/>
          </a:xfrm>
        </p:grpSpPr>
        <p:graphicFrame>
          <p:nvGraphicFramePr>
            <p:cNvPr id="47" name="Object 46"/>
            <p:cNvGraphicFramePr>
              <a:graphicFrameLocks/>
            </p:cNvGraphicFramePr>
            <p:nvPr/>
          </p:nvGraphicFramePr>
          <p:xfrm>
            <a:off x="3354621" y="2830754"/>
            <a:ext cx="1805864" cy="584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5" name="Equation" r:id="rId11" imgW="622080" imgH="177480" progId="">
                    <p:embed/>
                  </p:oleObj>
                </mc:Choice>
                <mc:Fallback>
                  <p:oleObj name="Equation" r:id="rId11" imgW="622080" imgH="177480" progId="">
                    <p:embed/>
                    <p:pic>
                      <p:nvPicPr>
                        <p:cNvPr id="0" name="Picture 5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4621" y="2830754"/>
                          <a:ext cx="1805864" cy="5840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9"/>
            <p:cNvGraphicFramePr>
              <a:graphicFrameLocks noChangeAspect="1"/>
            </p:cNvGraphicFramePr>
            <p:nvPr/>
          </p:nvGraphicFramePr>
          <p:xfrm>
            <a:off x="5205999" y="2787645"/>
            <a:ext cx="1001271" cy="644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6" name="Equation" r:id="rId13" imgW="444240" imgH="215640" progId="">
                    <p:embed/>
                  </p:oleObj>
                </mc:Choice>
                <mc:Fallback>
                  <p:oleObj name="Equation" r:id="rId13" imgW="444240" imgH="21564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5999" y="2787645"/>
                          <a:ext cx="1001271" cy="6444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Group 49"/>
          <p:cNvGrpSpPr/>
          <p:nvPr/>
        </p:nvGrpSpPr>
        <p:grpSpPr>
          <a:xfrm>
            <a:off x="1371600" y="5410200"/>
            <a:ext cx="7467600" cy="533400"/>
            <a:chOff x="838200" y="5334000"/>
            <a:chExt cx="7467600" cy="533400"/>
          </a:xfrm>
        </p:grpSpPr>
        <p:sp>
          <p:nvSpPr>
            <p:cNvPr id="42" name="TextBox 41"/>
            <p:cNvSpPr txBox="1"/>
            <p:nvPr/>
          </p:nvSpPr>
          <p:spPr>
            <a:xfrm>
              <a:off x="838200" y="5374957"/>
              <a:ext cx="7467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600" i="1" dirty="0" smtClean="0">
                  <a:solidFill>
                    <a:sysClr val="windowText" lastClr="0000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     </a:t>
              </a:r>
              <a:r>
                <a:rPr lang="en-CA" sz="2600" i="1" dirty="0" err="1" smtClean="0">
                  <a:solidFill>
                    <a:sysClr val="windowText" lastClr="0000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թիվն</a:t>
              </a:r>
              <a:r>
                <a:rPr lang="en-CA" sz="2600" i="1" dirty="0" smtClean="0">
                  <a:solidFill>
                    <a:sysClr val="windowText" lastClr="0000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  </a:t>
              </a:r>
              <a:r>
                <a:rPr lang="en-CA" sz="2600" i="1" dirty="0" err="1" smtClean="0">
                  <a:solidFill>
                    <a:sysClr val="windowText" lastClr="0000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անվանում</a:t>
              </a:r>
              <a:r>
                <a:rPr lang="en-CA" sz="2600" i="1" dirty="0" smtClean="0">
                  <a:solidFill>
                    <a:sysClr val="windowText" lastClr="0000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  </a:t>
              </a:r>
              <a:r>
                <a:rPr lang="en-CA" sz="2600" i="1" dirty="0" err="1" smtClean="0">
                  <a:solidFill>
                    <a:sysClr val="windowText" lastClr="0000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են</a:t>
              </a:r>
              <a:r>
                <a:rPr lang="en-CA" sz="2600" i="1" dirty="0" smtClean="0">
                  <a:solidFill>
                    <a:sysClr val="windowText" lastClr="0000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  </a:t>
              </a:r>
              <a:r>
                <a:rPr lang="en-CA" sz="2600" b="1" i="1" dirty="0" err="1" smtClean="0">
                  <a:ln w="0">
                    <a:solidFill>
                      <a:srgbClr val="002200"/>
                    </a:solidFill>
                  </a:ln>
                  <a:solidFill>
                    <a:srgbClr val="00D6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անհայտի</a:t>
              </a:r>
              <a:r>
                <a:rPr lang="en-CA" sz="2600" b="1" i="1" dirty="0" smtClean="0">
                  <a:ln w="0">
                    <a:solidFill>
                      <a:srgbClr val="002200"/>
                    </a:solidFill>
                  </a:ln>
                  <a:solidFill>
                    <a:srgbClr val="00D6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   </a:t>
              </a:r>
              <a:r>
                <a:rPr lang="en-CA" sz="2600" b="1" i="1" dirty="0" err="1" smtClean="0">
                  <a:ln w="0">
                    <a:solidFill>
                      <a:srgbClr val="002200"/>
                    </a:solidFill>
                  </a:ln>
                  <a:solidFill>
                    <a:srgbClr val="00D6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գործակից</a:t>
              </a:r>
              <a:r>
                <a:rPr lang="en-CA" sz="2600" i="1" dirty="0" smtClean="0">
                  <a:solidFill>
                    <a:sysClr val="windowText" lastClr="0000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,       </a:t>
              </a:r>
            </a:p>
          </p:txBody>
        </p:sp>
        <p:graphicFrame>
          <p:nvGraphicFramePr>
            <p:cNvPr id="49" name="Object 2"/>
            <p:cNvGraphicFramePr>
              <a:graphicFrameLocks noChangeAspect="1"/>
            </p:cNvGraphicFramePr>
            <p:nvPr/>
          </p:nvGraphicFramePr>
          <p:xfrm>
            <a:off x="927100" y="5334000"/>
            <a:ext cx="2921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7" name="Equation" r:id="rId15" imgW="126720" imgH="177480" progId="">
                    <p:embed/>
                  </p:oleObj>
                </mc:Choice>
                <mc:Fallback>
                  <p:oleObj name="Equation" r:id="rId15" imgW="126720" imgH="17748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7100" y="5334000"/>
                          <a:ext cx="292100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1"/>
          <p:cNvGrpSpPr/>
          <p:nvPr/>
        </p:nvGrpSpPr>
        <p:grpSpPr>
          <a:xfrm>
            <a:off x="1295400" y="5984557"/>
            <a:ext cx="5943600" cy="492443"/>
            <a:chOff x="1295400" y="5943600"/>
            <a:chExt cx="5943600" cy="492443"/>
          </a:xfrm>
        </p:grpSpPr>
        <p:sp>
          <p:nvSpPr>
            <p:cNvPr id="43" name="TextBox 42"/>
            <p:cNvSpPr txBox="1"/>
            <p:nvPr/>
          </p:nvSpPr>
          <p:spPr>
            <a:xfrm>
              <a:off x="1295400" y="5943600"/>
              <a:ext cx="5943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600" b="1" dirty="0" smtClean="0">
                  <a:ln w="0">
                    <a:solidFill>
                      <a:srgbClr val="002200"/>
                    </a:solidFill>
                  </a:ln>
                  <a:solidFill>
                    <a:srgbClr val="00D600"/>
                  </a:solidFill>
                  <a:latin typeface="Sylfaen"/>
                </a:rPr>
                <a:t> </a:t>
              </a:r>
              <a:r>
                <a:rPr lang="en-CA" sz="2600" i="1" dirty="0" err="1" smtClean="0">
                  <a:solidFill>
                    <a:sysClr val="windowText" lastClr="0000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իսկ</a:t>
              </a:r>
              <a:r>
                <a:rPr lang="en-CA" sz="2600" i="1" dirty="0" smtClean="0">
                  <a:solidFill>
                    <a:sysClr val="windowText" lastClr="0000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      -ն`  </a:t>
              </a:r>
              <a:r>
                <a:rPr lang="en-CA" sz="2600" b="1" i="1" dirty="0" err="1" smtClean="0">
                  <a:ln w="0">
                    <a:solidFill>
                      <a:srgbClr val="002200"/>
                    </a:solidFill>
                  </a:ln>
                  <a:solidFill>
                    <a:srgbClr val="00D6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ազատ</a:t>
              </a:r>
              <a:r>
                <a:rPr lang="en-CA" sz="2600" b="1" i="1" dirty="0" smtClean="0">
                  <a:ln w="0">
                    <a:solidFill>
                      <a:srgbClr val="002200"/>
                    </a:solidFill>
                  </a:ln>
                  <a:solidFill>
                    <a:srgbClr val="00D6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   </a:t>
              </a:r>
              <a:r>
                <a:rPr lang="en-CA" sz="2600" b="1" i="1" dirty="0" err="1" smtClean="0">
                  <a:ln w="0">
                    <a:solidFill>
                      <a:srgbClr val="002200"/>
                    </a:solidFill>
                  </a:ln>
                  <a:solidFill>
                    <a:srgbClr val="00D6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անդամ</a:t>
              </a:r>
              <a:r>
                <a:rPr lang="en-CA" sz="2600" b="1" i="1" dirty="0" smtClean="0">
                  <a:ln w="0">
                    <a:solidFill>
                      <a:srgbClr val="002200"/>
                    </a:solidFill>
                  </a:ln>
                  <a:solidFill>
                    <a:srgbClr val="00D6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:</a:t>
              </a:r>
              <a:r>
                <a:rPr lang="en-CA" sz="2600" i="1" dirty="0" smtClean="0">
                  <a:solidFill>
                    <a:sysClr val="windowText" lastClr="000000"/>
                  </a:solidFill>
                  <a:uFill>
                    <a:solidFill>
                      <a:srgbClr val="00D600"/>
                    </a:solidFill>
                  </a:uFill>
                  <a:latin typeface="Sylfaen"/>
                </a:rPr>
                <a:t>       </a:t>
              </a: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2298700" y="5943600"/>
            <a:ext cx="2921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08" name="Equation" r:id="rId16" imgW="126720" imgH="177480" progId="">
                    <p:embed/>
                  </p:oleObj>
                </mc:Choice>
                <mc:Fallback>
                  <p:oleObj name="Equation" r:id="rId16" imgW="126720" imgH="17748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8700" y="5943600"/>
                          <a:ext cx="292100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30" name="Rounded Rectangle 29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1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32" name="Trapezoid 31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EE6000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Trapezoid 32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4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46" name="Trapezoid 45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7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solidFill>
                  <a:srgbClr val="D72FFF"/>
                </a:solidFill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41" name="Trapezoid 3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944418" y="228600"/>
            <a:ext cx="960582" cy="990600"/>
            <a:chOff x="487218" y="1066800"/>
            <a:chExt cx="960582" cy="990600"/>
          </a:xfrm>
        </p:grpSpPr>
        <p:pic>
          <p:nvPicPr>
            <p:cNvPr id="49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2" cstate="print"/>
            <a:srcRect l="51333" t="50000" r="6000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</p:spPr>
        </p:pic>
        <p:sp>
          <p:nvSpPr>
            <p:cNvPr id="50" name="TextBox 49"/>
            <p:cNvSpPr txBox="1"/>
            <p:nvPr/>
          </p:nvSpPr>
          <p:spPr>
            <a:xfrm>
              <a:off x="640080" y="11430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4</a:t>
              </a:r>
            </a:p>
          </p:txBody>
        </p:sp>
      </p:grpSp>
      <p:pic>
        <p:nvPicPr>
          <p:cNvPr id="21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165224" y="228600"/>
            <a:ext cx="779689" cy="69123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905000" y="1066800"/>
            <a:ext cx="6400800" cy="1769715"/>
          </a:xfrm>
          <a:prstGeom prst="rect">
            <a:avLst/>
          </a:prstGeom>
          <a:noFill/>
          <a:ln w="25400">
            <a:solidFill>
              <a:srgbClr val="D72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CA" sz="800" i="1" dirty="0" smtClean="0">
              <a:solidFill>
                <a:sysClr val="windowText" lastClr="000000"/>
              </a:solidFill>
              <a:latin typeface="Sylfaen" pitchFamily="18" charset="0"/>
            </a:endParaRPr>
          </a:p>
          <a:p>
            <a:pPr algn="ctr"/>
            <a:r>
              <a:rPr lang="en-CA" sz="28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Ստորև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28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բերված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28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թվերից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sz="2800" i="1" dirty="0" err="1" smtClean="0">
                <a:solidFill>
                  <a:sysClr val="windowText" lastClr="000000"/>
                </a:solidFill>
                <a:latin typeface="Sylfaen" pitchFamily="18" charset="0"/>
              </a:rPr>
              <a:t>որո</a:t>
            </a:r>
            <a:r>
              <a:rPr lang="hy-AM" sz="2800" i="1" dirty="0" smtClean="0">
                <a:solidFill>
                  <a:sysClr val="windowText" lastClr="000000"/>
                </a:solidFill>
                <a:latin typeface="Sylfaen"/>
              </a:rPr>
              <a:t>՞</a:t>
            </a:r>
            <a:r>
              <a:rPr lang="en-CA" sz="2800" i="1" dirty="0" err="1" smtClean="0">
                <a:solidFill>
                  <a:sysClr val="windowText" lastClr="000000"/>
                </a:solidFill>
                <a:latin typeface="Sylfaen"/>
              </a:rPr>
              <a:t>նք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   </a:t>
            </a:r>
            <a:r>
              <a:rPr lang="en-CA" sz="2800" i="1" dirty="0" err="1" smtClean="0">
                <a:solidFill>
                  <a:sysClr val="windowText" lastClr="000000"/>
                </a:solidFill>
                <a:latin typeface="Sylfaen"/>
              </a:rPr>
              <a:t>են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   </a:t>
            </a:r>
          </a:p>
          <a:p>
            <a:pPr algn="ctr"/>
            <a:r>
              <a:rPr lang="en-CA" sz="3600" b="1" dirty="0" smtClean="0">
                <a:ln w="0">
                  <a:solidFill>
                    <a:srgbClr val="5B0070"/>
                  </a:solidFill>
                </a:ln>
                <a:solidFill>
                  <a:srgbClr val="D72FFF"/>
                </a:solidFill>
                <a:latin typeface="Sylfaen"/>
              </a:rPr>
              <a:t>2x - 9 = - x + 3   </a:t>
            </a:r>
          </a:p>
          <a:p>
            <a:pPr algn="ctr"/>
            <a:r>
              <a:rPr lang="en-CA" sz="2800" i="1" dirty="0" err="1" smtClean="0">
                <a:solidFill>
                  <a:sysClr val="windowText" lastClr="000000"/>
                </a:solidFill>
                <a:latin typeface="Sylfaen"/>
              </a:rPr>
              <a:t>հավասարման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  </a:t>
            </a:r>
            <a:r>
              <a:rPr lang="en-CA" sz="2800" i="1" dirty="0" err="1" smtClean="0">
                <a:solidFill>
                  <a:sysClr val="windowText" lastClr="000000"/>
                </a:solidFill>
                <a:latin typeface="Sylfaen"/>
              </a:rPr>
              <a:t>արմատներ</a:t>
            </a:r>
            <a:r>
              <a:rPr lang="en-CA" sz="2800" i="1" dirty="0" smtClean="0">
                <a:solidFill>
                  <a:sysClr val="windowText" lastClr="000000"/>
                </a:solidFill>
                <a:latin typeface="Sylfaen"/>
              </a:rPr>
              <a:t>:</a:t>
            </a:r>
          </a:p>
          <a:p>
            <a:pPr algn="ctr"/>
            <a:r>
              <a:rPr lang="en-CA" sz="900" i="1" dirty="0" smtClean="0">
                <a:solidFill>
                  <a:sysClr val="windowText" lastClr="000000"/>
                </a:solidFill>
                <a:latin typeface="Sylfaen"/>
              </a:rPr>
              <a:t>   </a:t>
            </a:r>
            <a:r>
              <a:rPr lang="en-CA" sz="900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  </a:t>
            </a:r>
            <a:endParaRPr lang="en-CA" sz="900" i="1" u="heavy" dirty="0">
              <a:solidFill>
                <a:sysClr val="windowText" lastClr="000000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3657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/>
              </a:rPr>
              <a:t>ա)</a:t>
            </a:r>
            <a:endParaRPr lang="en-CA" sz="3600" b="1" dirty="0" smtClean="0">
              <a:ln w="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3657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n w="0">
                  <a:solidFill>
                    <a:srgbClr val="5B0070"/>
                  </a:solidFill>
                </a:ln>
                <a:solidFill>
                  <a:srgbClr val="D72FFF"/>
                </a:solidFill>
                <a:latin typeface="Sylfaen"/>
              </a:rPr>
              <a:t>-6</a:t>
            </a:r>
            <a:endParaRPr lang="en-CA" sz="3600" b="1" dirty="0" smtClean="0">
              <a:ln w="0">
                <a:solidFill>
                  <a:srgbClr val="5B0070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7800" y="5257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/>
              </a:rPr>
              <a:t>գ)</a:t>
            </a:r>
            <a:endParaRPr lang="en-CA" sz="3600" b="1" dirty="0" smtClean="0">
              <a:ln w="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7400" y="5257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n w="0">
                  <a:solidFill>
                    <a:srgbClr val="5B0070"/>
                  </a:solidFill>
                </a:ln>
                <a:solidFill>
                  <a:srgbClr val="D72FFF"/>
                </a:solidFill>
                <a:latin typeface="Sylfaen"/>
              </a:rPr>
              <a:t>4</a:t>
            </a:r>
            <a:endParaRPr lang="en-CA" sz="3600" b="1" dirty="0" smtClean="0">
              <a:ln w="0">
                <a:solidFill>
                  <a:srgbClr val="5B0070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3657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/>
              </a:rPr>
              <a:t>բ)</a:t>
            </a:r>
            <a:endParaRPr lang="en-CA" sz="3600" b="1" dirty="0" smtClean="0">
              <a:ln w="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0" y="3657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n w="0">
                  <a:solidFill>
                    <a:srgbClr val="5B0070"/>
                  </a:solidFill>
                </a:ln>
                <a:solidFill>
                  <a:srgbClr val="D72FFF"/>
                </a:solidFill>
                <a:latin typeface="Sylfaen"/>
              </a:rPr>
              <a:t>12</a:t>
            </a:r>
            <a:endParaRPr lang="en-CA" sz="3600" b="1" dirty="0" smtClean="0">
              <a:ln w="0">
                <a:solidFill>
                  <a:srgbClr val="5B0070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5400" y="52210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/>
              </a:rPr>
              <a:t>դ)</a:t>
            </a:r>
            <a:endParaRPr lang="en-CA" sz="3600" b="1" dirty="0" smtClean="0">
              <a:ln w="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5000" y="52210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n w="0">
                  <a:solidFill>
                    <a:srgbClr val="5B0070"/>
                  </a:solidFill>
                </a:ln>
                <a:solidFill>
                  <a:srgbClr val="D72FFF"/>
                </a:solidFill>
                <a:latin typeface="Sylfaen"/>
              </a:rPr>
              <a:t>-4</a:t>
            </a:r>
            <a:endParaRPr lang="en-CA" sz="3600" b="1" dirty="0" smtClean="0">
              <a:ln w="0">
                <a:solidFill>
                  <a:srgbClr val="5B0070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38400" y="4277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Sylfaen"/>
              </a:rPr>
              <a:t>Լ</a:t>
            </a:r>
            <a:r>
              <a:rPr lang="en-CA" sz="2800" b="1" dirty="0" err="1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Sylfaen"/>
              </a:rPr>
              <a:t>ուծում</a:t>
            </a:r>
            <a:r>
              <a:rPr lang="en-CA" sz="2800" b="1" dirty="0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Sylfaen"/>
              </a:rPr>
              <a:t>  </a:t>
            </a:r>
            <a:r>
              <a:rPr lang="en-CA" sz="2800" b="1" dirty="0" err="1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Sylfaen"/>
              </a:rPr>
              <a:t>չէ</a:t>
            </a:r>
            <a:endParaRPr lang="en-CA" sz="2800" b="1" dirty="0" smtClean="0">
              <a:ln w="0">
                <a:solidFill>
                  <a:srgbClr val="32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38400" y="5791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latin typeface="Sylfaen"/>
              </a:rPr>
              <a:t>Լ</a:t>
            </a:r>
            <a:r>
              <a:rPr lang="en-CA" sz="2800" b="1" dirty="0" err="1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latin typeface="Sylfaen"/>
              </a:rPr>
              <a:t>ուծում</a:t>
            </a:r>
            <a:r>
              <a:rPr lang="en-CA" sz="2800" b="1" dirty="0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latin typeface="Sylfaen"/>
              </a:rPr>
              <a:t>  է</a:t>
            </a:r>
            <a:endParaRPr lang="en-CA" sz="2800" b="1" dirty="0" smtClean="0">
              <a:ln w="0">
                <a:solidFill>
                  <a:srgbClr val="002200"/>
                </a:solidFill>
              </a:ln>
              <a:solidFill>
                <a:srgbClr val="00D600"/>
              </a:solidFill>
            </a:endParaRPr>
          </a:p>
        </p:txBody>
      </p:sp>
      <p:sp>
        <p:nvSpPr>
          <p:cNvPr id="28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0" y="423791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Sylfaen"/>
              </a:rPr>
              <a:t>Լ</a:t>
            </a:r>
            <a:r>
              <a:rPr lang="en-CA" sz="2800" b="1" dirty="0" err="1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Sylfaen"/>
              </a:rPr>
              <a:t>ուծում</a:t>
            </a:r>
            <a:r>
              <a:rPr lang="en-CA" sz="2800" b="1" dirty="0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Sylfaen"/>
              </a:rPr>
              <a:t>  </a:t>
            </a:r>
            <a:r>
              <a:rPr lang="en-CA" sz="2800" b="1" dirty="0" err="1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Sylfaen"/>
              </a:rPr>
              <a:t>չէ</a:t>
            </a:r>
            <a:endParaRPr lang="en-CA" sz="2800" b="1" dirty="0" smtClean="0">
              <a:ln w="0">
                <a:solidFill>
                  <a:srgbClr val="32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9800" y="5801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Sylfaen"/>
              </a:rPr>
              <a:t>Լ</a:t>
            </a:r>
            <a:r>
              <a:rPr lang="en-CA" sz="2800" b="1" dirty="0" err="1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Sylfaen"/>
              </a:rPr>
              <a:t>ուծում</a:t>
            </a:r>
            <a:r>
              <a:rPr lang="en-CA" sz="2800" b="1" dirty="0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Sylfaen"/>
              </a:rPr>
              <a:t>  </a:t>
            </a:r>
            <a:r>
              <a:rPr lang="en-CA" sz="2800" b="1" dirty="0" err="1" smtClean="0">
                <a:ln w="0">
                  <a:solidFill>
                    <a:srgbClr val="320000"/>
                  </a:solidFill>
                </a:ln>
                <a:solidFill>
                  <a:srgbClr val="FF0000"/>
                </a:solidFill>
                <a:latin typeface="Sylfaen"/>
              </a:rPr>
              <a:t>չէ</a:t>
            </a:r>
            <a:endParaRPr lang="en-CA" sz="2800" b="1" dirty="0" smtClean="0">
              <a:ln w="0">
                <a:solidFill>
                  <a:srgbClr val="32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47800" y="309044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ysClr val="windowText" lastClr="000000"/>
                </a:solidFill>
                <a:latin typeface="Sylfaen" pitchFamily="18" charset="0"/>
              </a:rPr>
              <a:t>Պատասխանը</a:t>
            </a:r>
            <a:r>
              <a:rPr lang="en-CA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dirty="0" err="1" smtClean="0">
                <a:solidFill>
                  <a:sysClr val="windowText" lastClr="000000"/>
                </a:solidFill>
                <a:latin typeface="Sylfaen" pitchFamily="18" charset="0"/>
              </a:rPr>
              <a:t>ստուգելու</a:t>
            </a:r>
            <a:r>
              <a:rPr lang="en-CA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dirty="0" err="1" smtClean="0">
                <a:solidFill>
                  <a:sysClr val="windowText" lastClr="000000"/>
                </a:solidFill>
                <a:latin typeface="Sylfaen" pitchFamily="18" charset="0"/>
              </a:rPr>
              <a:t>համար</a:t>
            </a:r>
            <a:r>
              <a:rPr lang="en-CA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dirty="0" err="1" smtClean="0">
                <a:solidFill>
                  <a:sysClr val="windowText" lastClr="000000"/>
                </a:solidFill>
                <a:latin typeface="Sylfaen" pitchFamily="18" charset="0"/>
              </a:rPr>
              <a:t>սեղմել</a:t>
            </a:r>
            <a:r>
              <a:rPr lang="en-CA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dirty="0" err="1" smtClean="0">
                <a:solidFill>
                  <a:sysClr val="windowText" lastClr="000000"/>
                </a:solidFill>
                <a:latin typeface="Sylfaen" pitchFamily="18" charset="0"/>
              </a:rPr>
              <a:t>թվի</a:t>
            </a:r>
            <a:r>
              <a:rPr lang="en-CA" dirty="0" smtClean="0">
                <a:solidFill>
                  <a:sysClr val="windowText" lastClr="000000"/>
                </a:solidFill>
                <a:latin typeface="Sylfaen" pitchFamily="18" charset="0"/>
              </a:rPr>
              <a:t>  </a:t>
            </a:r>
            <a:r>
              <a:rPr lang="en-CA" dirty="0" err="1" smtClean="0">
                <a:solidFill>
                  <a:sysClr val="windowText" lastClr="000000"/>
                </a:solidFill>
                <a:latin typeface="Sylfaen" pitchFamily="18" charset="0"/>
              </a:rPr>
              <a:t>վրա</a:t>
            </a:r>
            <a:r>
              <a:rPr lang="en-CA" dirty="0" smtClean="0">
                <a:solidFill>
                  <a:sysClr val="windowText" lastClr="000000"/>
                </a:solidFill>
                <a:latin typeface="Sylfaen" pitchFamily="18" charset="0"/>
              </a:rPr>
              <a:t>:</a:t>
            </a:r>
            <a:endParaRPr lang="en-CA" dirty="0" smtClean="0">
              <a:solidFill>
                <a:sysClr val="windowText" lastClr="000000"/>
              </a:solidFill>
              <a:latin typeface="Sylfae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5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2" grpId="1"/>
      <p:bldP spid="45" grpId="0"/>
      <p:bldP spid="45" grpId="1"/>
      <p:bldP spid="51" grpId="0"/>
      <p:bldP spid="51" grpId="1"/>
      <p:bldP spid="52" grpId="0"/>
      <p:bldP spid="52" grpId="1"/>
      <p:bldP spid="53" grpId="0"/>
      <p:bldP spid="53" grpId="1"/>
      <p:bldP spid="53" grpId="2"/>
      <p:bldP spid="5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76200" y="76201"/>
            <a:ext cx="8915400" cy="6664199"/>
            <a:chOff x="76200" y="76201"/>
            <a:chExt cx="8915400" cy="6664199"/>
          </a:xfrm>
        </p:grpSpPr>
        <p:sp>
          <p:nvSpPr>
            <p:cNvPr id="29" name="Rounded Rectangle 28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0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31" name="Trapezoid 30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EE6000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Trapezoid 31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Trapezoid 32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4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35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6" name="Trapezoid 35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</p:grpSp>
      <p:grpSp>
        <p:nvGrpSpPr>
          <p:cNvPr id="37" name="Group 14"/>
          <p:cNvGrpSpPr/>
          <p:nvPr/>
        </p:nvGrpSpPr>
        <p:grpSpPr>
          <a:xfrm>
            <a:off x="944418" y="304800"/>
            <a:ext cx="960582" cy="990600"/>
            <a:chOff x="487218" y="1066800"/>
            <a:chExt cx="960582" cy="990600"/>
          </a:xfrm>
        </p:grpSpPr>
        <p:pic>
          <p:nvPicPr>
            <p:cNvPr id="38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2" cstate="print"/>
            <a:srcRect l="6000" t="50000" r="51333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640080" y="11430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5</a:t>
              </a:r>
            </a:p>
          </p:txBody>
        </p:sp>
      </p:grpSp>
      <p:pic>
        <p:nvPicPr>
          <p:cNvPr id="21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153400" y="223163"/>
            <a:ext cx="779689" cy="691237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1600200" y="1219200"/>
            <a:ext cx="723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600" i="1" dirty="0" smtClean="0">
                <a:solidFill>
                  <a:sysClr val="windowText" lastClr="000000"/>
                </a:solidFill>
                <a:latin typeface="Sylfaen" pitchFamily="18" charset="0"/>
              </a:rPr>
              <a:t>Կազմե´ք   </a:t>
            </a:r>
            <a:r>
              <a:rPr lang="en-CA" sz="3200" i="1" dirty="0" smtClean="0">
                <a:ln w="0">
                  <a:noFill/>
                </a:ln>
                <a:latin typeface="Sylfaen"/>
              </a:rPr>
              <a:t>x</a:t>
            </a:r>
            <a:r>
              <a:rPr lang="en-CA" sz="2800" b="1" dirty="0" smtClean="0">
                <a:ln w="0">
                  <a:solidFill>
                    <a:srgbClr val="002200"/>
                  </a:solidFill>
                </a:ln>
                <a:solidFill>
                  <a:srgbClr val="00D600"/>
                </a:solidFill>
                <a:latin typeface="Sylfaen"/>
              </a:rPr>
              <a:t> </a:t>
            </a:r>
            <a:r>
              <a:rPr lang="hy-AM" sz="2600" i="1" dirty="0" smtClean="0">
                <a:solidFill>
                  <a:sysClr val="windowText" lastClr="000000"/>
                </a:solidFill>
                <a:latin typeface="Sylfaen" pitchFamily="18" charset="0"/>
              </a:rPr>
              <a:t>  անհայտով  առաջին  աստիճանի  հավասարում,  եթե.</a:t>
            </a:r>
            <a:r>
              <a:rPr lang="en-CA" sz="2600" i="1" dirty="0" smtClean="0">
                <a:solidFill>
                  <a:sysClr val="windowText" lastClr="000000"/>
                </a:solidFill>
                <a:latin typeface="Sylfaen"/>
              </a:rPr>
              <a:t>        </a:t>
            </a:r>
            <a:r>
              <a:rPr lang="en-CA" sz="2600" i="1" u="heavy" dirty="0" smtClean="0">
                <a:solidFill>
                  <a:sysClr val="windowText" lastClr="00000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  </a:t>
            </a:r>
            <a:endParaRPr lang="en-CA" sz="2600" i="1" u="heavy" dirty="0">
              <a:solidFill>
                <a:sysClr val="windowText" lastClr="000000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8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905000" y="2753360"/>
          <a:ext cx="6324600" cy="3266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hy-AM" sz="2000" b="0" i="0" dirty="0" smtClean="0">
                          <a:solidFill>
                            <a:schemeClr val="tx1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ylfaen" pitchFamily="18" charset="0"/>
                        </a:rPr>
                        <a:t>Անհայտի  գործակիցը</a:t>
                      </a:r>
                      <a:endParaRPr lang="hy-AM" sz="2000" b="0" i="0" dirty="0">
                        <a:solidFill>
                          <a:schemeClr val="tx1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CD200">
                            <a:tint val="66000"/>
                            <a:satMod val="160000"/>
                          </a:srgbClr>
                        </a:gs>
                        <a:gs pos="50000">
                          <a:srgbClr val="8CD200">
                            <a:tint val="44500"/>
                            <a:satMod val="160000"/>
                          </a:srgbClr>
                        </a:gs>
                        <a:gs pos="100000">
                          <a:srgbClr val="8CD2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2000" b="0" i="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ylfaen" pitchFamily="18" charset="0"/>
                        </a:rPr>
                        <a:t>Ազատ  անդամը</a:t>
                      </a:r>
                      <a:endParaRPr lang="hy-AM" sz="2000" b="0" i="0" dirty="0"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CD200">
                            <a:tint val="66000"/>
                            <a:satMod val="160000"/>
                          </a:srgbClr>
                        </a:gs>
                        <a:gs pos="50000">
                          <a:srgbClr val="8CD200">
                            <a:tint val="44500"/>
                            <a:satMod val="160000"/>
                          </a:srgbClr>
                        </a:gs>
                        <a:gs pos="100000">
                          <a:srgbClr val="8CD2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2000" b="0" i="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ylfaen" pitchFamily="18" charset="0"/>
                        </a:rPr>
                        <a:t>Հավասարումը</a:t>
                      </a:r>
                      <a:endParaRPr lang="hy-AM" sz="2000" b="0" i="0" dirty="0"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CD200">
                            <a:tint val="66000"/>
                            <a:satMod val="160000"/>
                          </a:srgbClr>
                        </a:gs>
                        <a:gs pos="50000">
                          <a:srgbClr val="8CD200">
                            <a:tint val="44500"/>
                            <a:satMod val="160000"/>
                          </a:srgbClr>
                        </a:gs>
                        <a:gs pos="100000">
                          <a:srgbClr val="8CD2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hy-AM" sz="240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ylfaen" pitchFamily="18" charset="0"/>
                        </a:rPr>
                        <a:t>k = -2</a:t>
                      </a:r>
                      <a:endParaRPr lang="hy-AM" sz="2400" dirty="0"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40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ylfaen" pitchFamily="18" charset="0"/>
                        </a:rPr>
                        <a:t>b = 1/4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y-AM" dirty="0"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40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ylfaen" pitchFamily="18" charset="0"/>
                        </a:rPr>
                        <a:t>k = 3,25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40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ylfaen" pitchFamily="18" charset="0"/>
                        </a:rPr>
                        <a:t>b = 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y-AM" dirty="0"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40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ylfaen" pitchFamily="18" charset="0"/>
                        </a:rPr>
                        <a:t>k = -1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40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ylfaen" pitchFamily="18" charset="0"/>
                        </a:rPr>
                        <a:t>b = 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y-AM" dirty="0"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40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ylfaen" pitchFamily="18" charset="0"/>
                        </a:rPr>
                        <a:t>k = 7,5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40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ylfaen" pitchFamily="18" charset="0"/>
                        </a:rPr>
                        <a:t>b = -1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y-AM" dirty="0"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486400" y="376256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dirty="0" smtClean="0">
                <a:ln w="0">
                  <a:solidFill>
                    <a:srgbClr val="74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- 2x + 1/4 = 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86400" y="434909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dirty="0" smtClean="0">
                <a:ln w="0">
                  <a:solidFill>
                    <a:srgbClr val="74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3,25x = 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86400" y="491456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dirty="0" smtClean="0">
                <a:ln w="0">
                  <a:solidFill>
                    <a:srgbClr val="74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- x + 10 = 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86400" y="545456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dirty="0" smtClean="0">
                <a:ln w="0">
                  <a:solidFill>
                    <a:srgbClr val="74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7,5x - 1 = 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2" grpId="0"/>
      <p:bldP spid="43" grpId="0"/>
      <p:bldP spid="46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76200" y="76200"/>
            <a:ext cx="8915400" cy="6664199"/>
            <a:chOff x="76200" y="76201"/>
            <a:chExt cx="8915400" cy="6664199"/>
          </a:xfrm>
        </p:grpSpPr>
        <p:sp>
          <p:nvSpPr>
            <p:cNvPr id="35" name="Rounded Rectangle 34"/>
            <p:cNvSpPr/>
            <p:nvPr/>
          </p:nvSpPr>
          <p:spPr>
            <a:xfrm>
              <a:off x="152400" y="152400"/>
              <a:ext cx="8839200" cy="6588000"/>
            </a:xfrm>
            <a:prstGeom prst="roundRect">
              <a:avLst>
                <a:gd name="adj" fmla="val 2237"/>
              </a:avLst>
            </a:prstGeom>
            <a:solidFill>
              <a:srgbClr val="FBFBFB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6" name="Group 16"/>
            <p:cNvGrpSpPr/>
            <p:nvPr/>
          </p:nvGrpSpPr>
          <p:grpSpPr>
            <a:xfrm rot="5400000" flipV="1">
              <a:off x="-2910900" y="3063301"/>
              <a:ext cx="6660000" cy="685799"/>
              <a:chOff x="76199" y="1447802"/>
              <a:chExt cx="6732000" cy="1071643"/>
            </a:xfrm>
          </p:grpSpPr>
          <p:sp>
            <p:nvSpPr>
              <p:cNvPr id="37" name="Trapezoid 3"/>
              <p:cNvSpPr/>
              <p:nvPr/>
            </p:nvSpPr>
            <p:spPr>
              <a:xfrm rot="10800000">
                <a:off x="2590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D72F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" name="Trapezoid 37"/>
              <p:cNvSpPr/>
              <p:nvPr/>
            </p:nvSpPr>
            <p:spPr>
              <a:xfrm rot="10800000">
                <a:off x="3733799" y="2114200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EE6000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9" name="Group 5"/>
              <p:cNvGrpSpPr/>
              <p:nvPr/>
            </p:nvGrpSpPr>
            <p:grpSpPr>
              <a:xfrm>
                <a:off x="76199" y="1447802"/>
                <a:ext cx="6732000" cy="1071642"/>
                <a:chOff x="-1" y="76201"/>
                <a:chExt cx="6732000" cy="1071642"/>
              </a:xfrm>
              <a:solidFill>
                <a:srgbClr val="8CD200"/>
              </a:solidFill>
            </p:grpSpPr>
            <p:sp>
              <p:nvSpPr>
                <p:cNvPr id="41" name="Trapezoid 40"/>
                <p:cNvSpPr/>
                <p:nvPr/>
              </p:nvSpPr>
              <p:spPr>
                <a:xfrm rot="10800000">
                  <a:off x="219599" y="742598"/>
                  <a:ext cx="1152000" cy="405245"/>
                </a:xfrm>
                <a:prstGeom prst="trapezoid">
                  <a:avLst>
                    <a:gd name="adj" fmla="val 60065"/>
                  </a:avLst>
                </a:prstGeom>
                <a:grpFill/>
                <a:ln>
                  <a:noFill/>
                </a:ln>
                <a:effectLst>
                  <a:outerShdw blurRad="50800" dist="508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2" name="Rectangle 6"/>
                <p:cNvSpPr/>
                <p:nvPr/>
              </p:nvSpPr>
              <p:spPr>
                <a:xfrm>
                  <a:off x="-1" y="76201"/>
                  <a:ext cx="6732000" cy="685800"/>
                </a:xfrm>
                <a:prstGeom prst="rect">
                  <a:avLst/>
                </a:prstGeom>
                <a:solidFill>
                  <a:srgbClr val="2F83FF"/>
                </a:solidFill>
                <a:ln>
                  <a:noFill/>
                </a:ln>
                <a:effectLst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40" name="Trapezoid 39"/>
              <p:cNvSpPr/>
              <p:nvPr/>
            </p:nvSpPr>
            <p:spPr>
              <a:xfrm rot="10800000">
                <a:off x="1447799" y="2114202"/>
                <a:ext cx="1152000" cy="405243"/>
              </a:xfrm>
              <a:prstGeom prst="trapezoid">
                <a:avLst>
                  <a:gd name="adj" fmla="val 60065"/>
                </a:avLst>
              </a:prstGeom>
              <a:solidFill>
                <a:srgbClr val="2F83FF"/>
              </a:solidFill>
              <a:ln>
                <a:noFill/>
              </a:ln>
              <a:effectLst>
                <a:outerShdw blurRad="50800" dist="508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963168" y="351282"/>
            <a:ext cx="941832" cy="1020318"/>
            <a:chOff x="457200" y="1066800"/>
            <a:chExt cx="941832" cy="1020318"/>
          </a:xfrm>
        </p:grpSpPr>
        <p:grpSp>
          <p:nvGrpSpPr>
            <p:cNvPr id="44" name="Group 13"/>
            <p:cNvGrpSpPr>
              <a:grpSpLocks noChangeAspect="1"/>
            </p:cNvGrpSpPr>
            <p:nvPr/>
          </p:nvGrpSpPr>
          <p:grpSpPr>
            <a:xfrm>
              <a:off x="457200" y="1066800"/>
              <a:ext cx="941832" cy="1020318"/>
              <a:chOff x="609600" y="2780301"/>
              <a:chExt cx="1414210" cy="1513661"/>
            </a:xfrm>
          </p:grpSpPr>
          <p:pic>
            <p:nvPicPr>
              <p:cNvPr id="46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000" t="6000" r="52666" b="52667"/>
              <a:stretch>
                <a:fillRect/>
              </a:stretch>
            </p:blipFill>
            <p:spPr bwMode="auto">
              <a:xfrm>
                <a:off x="609600" y="2780301"/>
                <a:ext cx="1414210" cy="1414210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9333" t="88667" r="14000" b="5333"/>
              <a:stretch>
                <a:fillRect/>
              </a:stretch>
            </p:blipFill>
            <p:spPr bwMode="auto">
              <a:xfrm>
                <a:off x="877844" y="4088673"/>
                <a:ext cx="912394" cy="205289"/>
              </a:xfrm>
              <a:prstGeom prst="rect">
                <a:avLst/>
              </a:prstGeom>
              <a:noFill/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560832" y="1161288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6</a:t>
              </a:r>
            </a:p>
          </p:txBody>
        </p:sp>
      </p:grpSp>
      <p:pic>
        <p:nvPicPr>
          <p:cNvPr id="17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8211911" y="223163"/>
            <a:ext cx="779689" cy="691237"/>
          </a:xfrm>
          <a:prstGeom prst="rect">
            <a:avLst/>
          </a:prstGeom>
          <a:noFill/>
        </p:spPr>
      </p:pic>
      <p:sp>
        <p:nvSpPr>
          <p:cNvPr id="32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33600" y="136415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i="1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33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Շարունակե</a:t>
            </a:r>
            <a:r>
              <a:rPr lang="hy-AM" sz="4400" b="1" i="1" spc="-150" dirty="0" smtClean="0">
                <a:ln w="0">
                  <a:solidFill>
                    <a:sysClr val="windowText" lastClr="000000"/>
                  </a:solidFill>
                </a:ln>
                <a:solidFill>
                  <a:srgbClr val="FF33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՛</a:t>
            </a:r>
            <a:r>
              <a:rPr lang="en-CA" sz="4400" b="1" i="1" spc="-150" dirty="0" smtClean="0">
                <a:ln w="0">
                  <a:solidFill>
                    <a:sysClr val="windowText" lastClr="000000"/>
                  </a:solidFill>
                </a:ln>
                <a:solidFill>
                  <a:srgbClr val="FF33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ք:      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71600" y="309913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i="1" u="heavy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Լուծել</a:t>
            </a:r>
            <a:r>
              <a:rPr lang="en-CA" sz="3000" i="1" u="heavy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 </a:t>
            </a:r>
            <a:r>
              <a:rPr lang="en-CA" sz="3000" i="1" u="heavy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հավասարումը</a:t>
            </a:r>
            <a:r>
              <a:rPr lang="en-CA" sz="3000" i="1" u="heavy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,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նշանակում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8CD200"/>
                  </a:solidFill>
                </a:uFill>
                <a:latin typeface="Sylfaen" pitchFamily="18" charset="0"/>
              </a:rPr>
              <a:t>  է  . . . </a:t>
            </a:r>
            <a:r>
              <a:rPr lang="en-CA" sz="3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endParaRPr lang="en-CA" sz="3000" i="1" u="heavy" dirty="0">
              <a:ln w="0">
                <a:solidFill>
                  <a:sysClr val="windowText" lastClr="000000"/>
                </a:solidFill>
              </a:ln>
              <a:solidFill>
                <a:srgbClr val="00B0F0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77200" y="3200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TextBox 50"/>
          <p:cNvSpPr txBox="1"/>
          <p:nvPr/>
        </p:nvSpPr>
        <p:spPr>
          <a:xfrm>
            <a:off x="1371600" y="3632537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գ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տնել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նրա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բոլոր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արմատները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կամ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ցույց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տալ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,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որ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արմատներ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 </a:t>
            </a:r>
            <a:r>
              <a:rPr lang="en-CA" sz="3000" i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չկան</a:t>
            </a:r>
            <a:r>
              <a:rPr lang="en-CA" sz="30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:</a:t>
            </a:r>
            <a:endParaRPr lang="en-CA" sz="3000" i="1" dirty="0">
              <a:ln w="0">
                <a:solidFill>
                  <a:sysClr val="windowText" lastClr="000000"/>
                </a:solidFill>
              </a:ln>
              <a:solidFill>
                <a:srgbClr val="00B0F0"/>
              </a:solidFill>
              <a:uFill>
                <a:solidFill>
                  <a:srgbClr val="FF0000"/>
                </a:solidFill>
              </a:u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3F3F3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n w="0">
              <a:solidFill>
                <a:schemeClr val="tx1"/>
              </a:solidFill>
            </a:ln>
            <a:solidFill>
              <a:srgbClr val="D41D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6445</TotalTime>
  <Words>2263</Words>
  <Application>Microsoft Office PowerPoint</Application>
  <PresentationFormat>On-screen Show (4:3)</PresentationFormat>
  <Paragraphs>485</Paragraphs>
  <Slides>38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Unicode</vt:lpstr>
      <vt:lpstr>Calibri</vt:lpstr>
      <vt:lpstr>Courier New</vt:lpstr>
      <vt:lpstr>Courier Unicode</vt:lpstr>
      <vt:lpstr>Sylfaen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Gayane</dc:creator>
  <cp:lastModifiedBy>gayasimonyan1969@gmail.com</cp:lastModifiedBy>
  <cp:revision>616</cp:revision>
  <dcterms:created xsi:type="dcterms:W3CDTF">2006-08-16T00:00:00Z</dcterms:created>
  <dcterms:modified xsi:type="dcterms:W3CDTF">2023-02-26T18:33:11Z</dcterms:modified>
</cp:coreProperties>
</file>