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424" r:id="rId2"/>
    <p:sldId id="371" r:id="rId3"/>
    <p:sldId id="431" r:id="rId4"/>
    <p:sldId id="433" r:id="rId5"/>
    <p:sldId id="434" r:id="rId6"/>
    <p:sldId id="435" r:id="rId7"/>
    <p:sldId id="436" r:id="rId8"/>
    <p:sldId id="426" r:id="rId9"/>
    <p:sldId id="439" r:id="rId10"/>
    <p:sldId id="441" r:id="rId11"/>
    <p:sldId id="438" r:id="rId12"/>
    <p:sldId id="440" r:id="rId13"/>
    <p:sldId id="442" r:id="rId14"/>
    <p:sldId id="443" r:id="rId15"/>
    <p:sldId id="42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R9Upb1KC6bg8WClekCE9Q==" hashData="I5SlY3ko4yXN85pKuSqQIH/THZo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  <a:srgbClr val="005EA4"/>
    <a:srgbClr val="00D000"/>
    <a:srgbClr val="EBE600"/>
    <a:srgbClr val="FFFC6D"/>
    <a:srgbClr val="FFFA37"/>
    <a:srgbClr val="00BC00"/>
    <a:srgbClr val="00C400"/>
    <a:srgbClr val="FF2D9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69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2CED7-D736-4E31-8261-E23DB1BA1F2F}" type="datetimeFigureOut">
              <a:rPr lang="en-CA" smtClean="0"/>
              <a:pPr/>
              <a:t>2023-02-26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0CEC0-7255-47C6-9440-007F3D88342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Song%20from%20&#960;!%20(with%20Sheet%20Music-HQ%20Download)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Song%20from%20&#960;!%20(with%20Sheet%20Music-HQ%20Download)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Song%20from%20&#960;!%20(with%20Sheet%20Music-HQ%20Download)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Song%20from%20&#960;!%20(with%20Sheet%20Music-HQ%20Download)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Song%20from%20&#960;!%20(with%20Sheet%20Music-HQ%20Download)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M-x3pUcdeo&amp;feature=emb_log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914400"/>
            <a:ext cx="7239000" cy="5795400"/>
          </a:xfrm>
          <a:prstGeom prst="rect">
            <a:avLst/>
          </a:prstGeom>
          <a:solidFill>
            <a:srgbClr val="FF8029">
              <a:alpha val="20000"/>
            </a:srgbClr>
          </a:solidFill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52400"/>
            <a:ext cx="7848599" cy="5867400"/>
          </a:xfrm>
          <a:prstGeom prst="rect">
            <a:avLst/>
          </a:prstGeom>
          <a:solidFill>
            <a:srgbClr val="FFFFFF"/>
          </a:solidFill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0400" y="3581400"/>
            <a:ext cx="2133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096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rgbClr val="004F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Գայանե Սիմոնյան</a:t>
            </a:r>
          </a:p>
          <a:p>
            <a:r>
              <a:rPr lang="en-CA" sz="1600" b="1" dirty="0" err="1" smtClean="0">
                <a:solidFill>
                  <a:srgbClr val="004F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Կոտայքի</a:t>
            </a:r>
            <a:r>
              <a:rPr lang="en-CA" sz="1600" b="1" dirty="0" smtClean="0">
                <a:solidFill>
                  <a:srgbClr val="004F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solidFill>
                  <a:srgbClr val="004F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մարզի</a:t>
            </a:r>
            <a:r>
              <a:rPr lang="en-CA" sz="1600" b="1" dirty="0" smtClean="0">
                <a:solidFill>
                  <a:srgbClr val="004F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solidFill>
                  <a:srgbClr val="004F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Ակունքի</a:t>
            </a:r>
            <a:r>
              <a:rPr lang="en-CA" sz="1600" b="1" dirty="0" smtClean="0">
                <a:solidFill>
                  <a:srgbClr val="004F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solidFill>
                  <a:srgbClr val="004F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միջն</a:t>
            </a:r>
            <a:r>
              <a:rPr lang="en-CA" sz="1600" b="1" dirty="0" smtClean="0">
                <a:solidFill>
                  <a:srgbClr val="004F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CA" sz="1600" b="1" dirty="0" err="1" smtClean="0">
                <a:solidFill>
                  <a:srgbClr val="004F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դպրոց</a:t>
            </a:r>
            <a:endParaRPr lang="en-CA" sz="1600" b="1" dirty="0">
              <a:solidFill>
                <a:srgbClr val="004F8A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n w="0" cmpd="sng">
                  <a:solidFill>
                    <a:srgbClr val="FF0180"/>
                  </a:solidFill>
                  <a:prstDash val="solid"/>
                  <a:miter lim="800000"/>
                </a:ln>
                <a:solidFill>
                  <a:srgbClr val="FF61B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ՄԱՐՏԻ  14-Ը  ՄԱԹԵՄԱՏԻԿԱՅԻ  ՄԻՋԱԶԳԱՅԻՆ  ՕՐՆ  Է</a:t>
            </a:r>
            <a:r>
              <a:rPr lang="en-CA" sz="4800" dirty="0" smtClean="0">
                <a:ln w="0" cmpd="sng">
                  <a:solidFill>
                    <a:srgbClr val="FF0180"/>
                  </a:solidFill>
                  <a:prstDash val="solid"/>
                  <a:miter lim="800000"/>
                </a:ln>
                <a:solidFill>
                  <a:srgbClr val="FF61B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 </a:t>
            </a:r>
          </a:p>
        </p:txBody>
      </p:sp>
      <p:pic>
        <p:nvPicPr>
          <p:cNvPr id="9" name="Picture 2" descr="C:\Users\naira\Desktop\Aleq Manukyan\tsarskoe_delo-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72582" y="2743200"/>
            <a:ext cx="7062539" cy="2590800"/>
          </a:xfrm>
          <a:prstGeom prst="rect">
            <a:avLst/>
          </a:prstGeom>
          <a:noFill/>
          <a:ln w="19050">
            <a:noFill/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90800" y="762000"/>
            <a:ext cx="6324600" cy="5795400"/>
          </a:xfrm>
          <a:prstGeom prst="rect">
            <a:avLst/>
          </a:prstGeom>
          <a:solidFill>
            <a:schemeClr val="accent5">
              <a:lumMod val="60000"/>
              <a:lumOff val="40000"/>
              <a:alpha val="21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52400"/>
            <a:ext cx="7772400" cy="6019800"/>
          </a:xfrm>
          <a:prstGeom prst="rect">
            <a:avLst/>
          </a:prstGeom>
          <a:solidFill>
            <a:srgbClr val="FFFFFF"/>
          </a:solidFill>
          <a:ln w="38100">
            <a:gradFill>
              <a:gsLst>
                <a:gs pos="0">
                  <a:schemeClr val="accent5">
                    <a:lumMod val="75000"/>
                  </a:scheme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2600000" scaled="0"/>
            </a:gra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naira\Desktop\Aleq Manukyan\tsarskoe_delo-4.jpg"/>
          <p:cNvPicPr>
            <a:picLocks noChangeAspect="1" noChangeArrowheads="1"/>
          </p:cNvPicPr>
          <p:nvPr/>
        </p:nvPicPr>
        <p:blipFill>
          <a:blip r:embed="rId2" cstate="print"/>
          <a:srcRect l="4443" r="4484"/>
          <a:stretch>
            <a:fillRect/>
          </a:stretch>
        </p:blipFill>
        <p:spPr bwMode="auto">
          <a:xfrm>
            <a:off x="228600" y="533400"/>
            <a:ext cx="3529740" cy="4495800"/>
          </a:xfrm>
          <a:prstGeom prst="rect">
            <a:avLst/>
          </a:prstGeom>
          <a:noFill/>
          <a:ln w="19050">
            <a:noFill/>
          </a:ln>
          <a:effectLst>
            <a:outerShdw blurRad="254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160020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i="1" dirty="0" err="1" smtClean="0">
                <a:latin typeface="Sylfaen" pitchFamily="18" charset="0"/>
              </a:rPr>
              <a:t>Ոգեշնչումը</a:t>
            </a:r>
            <a:r>
              <a:rPr lang="en-CA" sz="2800" i="1" dirty="0" smtClean="0">
                <a:latin typeface="Sylfaen" pitchFamily="18" charset="0"/>
              </a:rPr>
              <a:t>,  </a:t>
            </a:r>
            <a:r>
              <a:rPr lang="en-CA" sz="2800" i="1" dirty="0" err="1" smtClean="0">
                <a:latin typeface="Sylfaen" pitchFamily="18" charset="0"/>
              </a:rPr>
              <a:t>որը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պետք</a:t>
            </a:r>
            <a:r>
              <a:rPr lang="en-CA" sz="2800" i="1" dirty="0" smtClean="0">
                <a:latin typeface="Sylfaen" pitchFamily="18" charset="0"/>
              </a:rPr>
              <a:t>  է  </a:t>
            </a:r>
            <a:r>
              <a:rPr lang="en-CA" sz="2800" i="1" dirty="0" err="1" smtClean="0">
                <a:latin typeface="Sylfaen" pitchFamily="18" charset="0"/>
              </a:rPr>
              <a:t>երկրաչափության</a:t>
            </a:r>
            <a:r>
              <a:rPr lang="en-CA" sz="2800" i="1" dirty="0" smtClean="0">
                <a:latin typeface="Sylfaen" pitchFamily="18" charset="0"/>
              </a:rPr>
              <a:t>   </a:t>
            </a:r>
            <a:r>
              <a:rPr lang="en-CA" sz="2800" i="1" dirty="0" err="1" smtClean="0">
                <a:latin typeface="Sylfaen" pitchFamily="18" charset="0"/>
              </a:rPr>
              <a:t>մեջ</a:t>
            </a:r>
            <a:r>
              <a:rPr lang="en-CA" sz="2800" i="1" dirty="0" smtClean="0">
                <a:latin typeface="Sylfaen" pitchFamily="18" charset="0"/>
              </a:rPr>
              <a:t>,  </a:t>
            </a:r>
            <a:r>
              <a:rPr lang="en-CA" sz="2800" i="1" dirty="0" err="1" smtClean="0">
                <a:latin typeface="Sylfaen" pitchFamily="18" charset="0"/>
              </a:rPr>
              <a:t>պոեզիայում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անհրաժեշտ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ոգեշնչումից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պակաս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չէ</a:t>
            </a:r>
            <a:r>
              <a:rPr lang="en-CA" sz="2800" i="1" dirty="0" smtClean="0">
                <a:latin typeface="Sylfaen" pitchFamily="18" charset="0"/>
              </a:rPr>
              <a:t>:</a:t>
            </a:r>
            <a:endParaRPr lang="ru-RU" sz="2800" i="1" dirty="0"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5266492"/>
            <a:ext cx="541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800" b="1" spc="-150" dirty="0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ԱԼԵՔՍԱՆԴՐ ՊՈՒՇԿԻՆ</a:t>
            </a:r>
            <a:endParaRPr lang="en-CA" sz="3800" b="1" spc="-150" dirty="0">
              <a:ln w="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90800" y="762000"/>
            <a:ext cx="6324600" cy="5795400"/>
          </a:xfrm>
          <a:prstGeom prst="rect">
            <a:avLst/>
          </a:prstGeom>
          <a:solidFill>
            <a:schemeClr val="accent5">
              <a:lumMod val="60000"/>
              <a:lumOff val="40000"/>
              <a:alpha val="21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52400"/>
            <a:ext cx="7772400" cy="6019800"/>
          </a:xfrm>
          <a:prstGeom prst="rect">
            <a:avLst/>
          </a:prstGeom>
          <a:solidFill>
            <a:srgbClr val="FFFFFF"/>
          </a:solidFill>
          <a:ln w="38100">
            <a:gradFill>
              <a:gsLst>
                <a:gs pos="0">
                  <a:schemeClr val="accent5">
                    <a:lumMod val="75000"/>
                  </a:scheme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2600000" scaled="0"/>
            </a:gra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naira\Desktop\Aleq Manukyan\tsarskoe_delo-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457200"/>
            <a:ext cx="3430403" cy="4828822"/>
          </a:xfrm>
          <a:prstGeom prst="rect">
            <a:avLst/>
          </a:prstGeom>
          <a:noFill/>
          <a:ln w="19050">
            <a:noFill/>
          </a:ln>
          <a:effectLst>
            <a:outerShdw blurRad="254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1132344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i="1" dirty="0" err="1" smtClean="0">
                <a:latin typeface="Sylfaen" pitchFamily="18" charset="0"/>
              </a:rPr>
              <a:t>Յուրաքանչյուր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բնական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գիտություն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պարունակում</a:t>
            </a:r>
            <a:r>
              <a:rPr lang="en-CA" sz="2800" i="1" dirty="0" smtClean="0">
                <a:latin typeface="Sylfaen" pitchFamily="18" charset="0"/>
              </a:rPr>
              <a:t>  է  </a:t>
            </a:r>
            <a:r>
              <a:rPr lang="en-CA" sz="2800" i="1" dirty="0" err="1" smtClean="0">
                <a:latin typeface="Sylfaen" pitchFamily="18" charset="0"/>
              </a:rPr>
              <a:t>այնքան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ճշմարտություն</a:t>
            </a:r>
            <a:r>
              <a:rPr lang="en-CA" sz="2800" i="1" dirty="0" smtClean="0">
                <a:latin typeface="Sylfaen" pitchFamily="18" charset="0"/>
              </a:rPr>
              <a:t>,  </a:t>
            </a:r>
            <a:r>
              <a:rPr lang="en-CA" sz="2800" i="1" dirty="0" err="1" smtClean="0">
                <a:latin typeface="Sylfaen" pitchFamily="18" charset="0"/>
              </a:rPr>
              <a:t>որքան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նրանում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մաթեմատիկա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կա</a:t>
            </a:r>
            <a:r>
              <a:rPr lang="en-CA" sz="2800" i="1" dirty="0" smtClean="0">
                <a:latin typeface="Sylfaen" pitchFamily="18" charset="0"/>
              </a:rPr>
              <a:t>:</a:t>
            </a:r>
            <a:endParaRPr lang="ru-RU" sz="2800" i="1" dirty="0"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5105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000" b="1" spc="-150" dirty="0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ԷՄԱՆՈՒԵԼ ԿԱՆՏ</a:t>
            </a:r>
            <a:endParaRPr lang="en-CA" sz="4000" b="1" spc="-150" dirty="0">
              <a:ln w="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90800" y="762000"/>
            <a:ext cx="6324600" cy="5795400"/>
          </a:xfrm>
          <a:prstGeom prst="rect">
            <a:avLst/>
          </a:prstGeom>
          <a:solidFill>
            <a:schemeClr val="accent5">
              <a:lumMod val="60000"/>
              <a:lumOff val="40000"/>
              <a:alpha val="21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52400"/>
            <a:ext cx="7848600" cy="6019800"/>
          </a:xfrm>
          <a:prstGeom prst="rect">
            <a:avLst/>
          </a:prstGeom>
          <a:solidFill>
            <a:srgbClr val="FFFFFF"/>
          </a:solidFill>
          <a:ln w="38100">
            <a:gradFill>
              <a:gsLst>
                <a:gs pos="0">
                  <a:schemeClr val="accent5">
                    <a:lumMod val="75000"/>
                  </a:scheme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2600000" scaled="0"/>
            </a:gra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naira\Desktop\Aleq Manukyan\tsarskoe_delo-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533400"/>
            <a:ext cx="3810000" cy="3810000"/>
          </a:xfrm>
          <a:prstGeom prst="rect">
            <a:avLst/>
          </a:prstGeom>
          <a:noFill/>
          <a:ln w="19050">
            <a:noFill/>
          </a:ln>
          <a:effectLst>
            <a:outerShdw blurRad="254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91000" y="721816"/>
            <a:ext cx="426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i="1" dirty="0" err="1" smtClean="0">
                <a:latin typeface="Sylfaen" pitchFamily="18" charset="0"/>
              </a:rPr>
              <a:t>Մաթեմատիկան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գեղեցիկի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նույնպիսի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արարում</a:t>
            </a:r>
            <a:r>
              <a:rPr lang="en-CA" sz="2400" i="1" dirty="0" smtClean="0">
                <a:latin typeface="Sylfaen" pitchFamily="18" charset="0"/>
              </a:rPr>
              <a:t>  է,  </a:t>
            </a:r>
            <a:r>
              <a:rPr lang="en-CA" sz="2400" i="1" dirty="0" err="1" smtClean="0">
                <a:latin typeface="Sylfaen" pitchFamily="18" charset="0"/>
              </a:rPr>
              <a:t>ինչպիսին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գեղանկարչի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կամ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բանաստեղծի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ստեղծագործությունը</a:t>
            </a:r>
            <a:r>
              <a:rPr lang="en-CA" sz="2400" i="1" dirty="0" smtClean="0">
                <a:latin typeface="Sylfaen" pitchFamily="18" charset="0"/>
              </a:rPr>
              <a:t>:  </a:t>
            </a:r>
            <a:r>
              <a:rPr lang="en-CA" sz="2400" i="1" dirty="0" err="1" smtClean="0">
                <a:latin typeface="Sylfaen" pitchFamily="18" charset="0"/>
              </a:rPr>
              <a:t>Գույների</a:t>
            </a:r>
            <a:r>
              <a:rPr lang="en-CA" sz="2400" i="1" dirty="0" smtClean="0">
                <a:latin typeface="Sylfaen" pitchFamily="18" charset="0"/>
              </a:rPr>
              <a:t>  և  </a:t>
            </a:r>
            <a:r>
              <a:rPr lang="en-CA" sz="2400" i="1" dirty="0" err="1" smtClean="0">
                <a:latin typeface="Sylfaen" pitchFamily="18" charset="0"/>
              </a:rPr>
              <a:t>բառերի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համախմբության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նմանությամբ</a:t>
            </a:r>
            <a:r>
              <a:rPr lang="en-CA" sz="2400" i="1" dirty="0" smtClean="0">
                <a:latin typeface="Sylfaen" pitchFamily="18" charset="0"/>
              </a:rPr>
              <a:t>`  </a:t>
            </a:r>
            <a:r>
              <a:rPr lang="en-CA" sz="2400" i="1" dirty="0" err="1" smtClean="0">
                <a:latin typeface="Sylfaen" pitchFamily="18" charset="0"/>
              </a:rPr>
              <a:t>մտքերի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համախմբությունը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պետք</a:t>
            </a:r>
            <a:r>
              <a:rPr lang="en-CA" sz="2400" i="1" dirty="0" smtClean="0">
                <a:latin typeface="Sylfaen" pitchFamily="18" charset="0"/>
              </a:rPr>
              <a:t>  է  </a:t>
            </a:r>
            <a:r>
              <a:rPr lang="en-CA" sz="2400" i="1" dirty="0" err="1" smtClean="0">
                <a:latin typeface="Sylfaen" pitchFamily="18" charset="0"/>
              </a:rPr>
              <a:t>օժտված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լինի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ներքին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ներդաշնակությամբ</a:t>
            </a:r>
            <a:r>
              <a:rPr lang="en-CA" sz="2400" i="1" dirty="0" smtClean="0">
                <a:latin typeface="Sylfaen" pitchFamily="18" charset="0"/>
              </a:rPr>
              <a:t>:</a:t>
            </a:r>
            <a:endParaRPr lang="ru-RU" sz="2400" i="1" dirty="0"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5159514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000" b="1" spc="-150" dirty="0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ԳՈԴՖՐԻ ՀԱՐՈԼԴ ՀԱՐԴԻ</a:t>
            </a:r>
            <a:endParaRPr lang="en-CA" sz="4000" b="1" spc="-150" dirty="0">
              <a:ln w="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914400"/>
            <a:ext cx="5638800" cy="5795400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1" y="152400"/>
            <a:ext cx="7696200" cy="6172200"/>
          </a:xfrm>
          <a:prstGeom prst="rect">
            <a:avLst/>
          </a:prstGeom>
          <a:solidFill>
            <a:srgbClr val="FFFFFF"/>
          </a:solidFill>
          <a:ln w="38100">
            <a:gradFill>
              <a:gsLst>
                <a:gs pos="0">
                  <a:schemeClr val="accent6">
                    <a:lumMod val="75000"/>
                  </a:scheme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naira\Desktop\Aleq Manukyan\tsarskoe_delo-4.jpg"/>
          <p:cNvPicPr>
            <a:picLocks noChangeAspect="1" noChangeArrowheads="1"/>
          </p:cNvPicPr>
          <p:nvPr/>
        </p:nvPicPr>
        <p:blipFill>
          <a:blip r:embed="rId2" cstate="print">
            <a:lum bright="-15000" contrast="17000"/>
          </a:blip>
          <a:stretch>
            <a:fillRect/>
          </a:stretch>
        </p:blipFill>
        <p:spPr bwMode="auto">
          <a:xfrm>
            <a:off x="5181600" y="609600"/>
            <a:ext cx="3733799" cy="4362789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38200" y="914400"/>
            <a:ext cx="388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i="1" dirty="0" err="1" smtClean="0">
                <a:latin typeface="Sylfaen" pitchFamily="18" charset="0"/>
              </a:rPr>
              <a:t>Կա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մի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գիտություն</a:t>
            </a:r>
            <a:r>
              <a:rPr lang="en-CA" sz="2400" i="1" dirty="0" smtClean="0">
                <a:latin typeface="Sylfaen" pitchFamily="18" charset="0"/>
              </a:rPr>
              <a:t>,  </a:t>
            </a:r>
            <a:r>
              <a:rPr lang="en-CA" sz="2400" i="1" dirty="0" err="1" smtClean="0">
                <a:latin typeface="Sylfaen" pitchFamily="18" charset="0"/>
              </a:rPr>
              <a:t>առանց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որի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անհնար</a:t>
            </a:r>
            <a:r>
              <a:rPr lang="en-CA" sz="2400" i="1" dirty="0" smtClean="0">
                <a:latin typeface="Sylfaen" pitchFamily="18" charset="0"/>
              </a:rPr>
              <a:t>  է  </a:t>
            </a:r>
            <a:r>
              <a:rPr lang="en-CA" sz="2400" i="1" dirty="0" err="1" smtClean="0">
                <a:latin typeface="Sylfaen" pitchFamily="18" charset="0"/>
              </a:rPr>
              <a:t>մնացածների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համար</a:t>
            </a:r>
            <a:r>
              <a:rPr lang="en-CA" sz="2400" i="1" dirty="0" smtClean="0">
                <a:latin typeface="Sylfaen" pitchFamily="18" charset="0"/>
              </a:rPr>
              <a:t>:  </a:t>
            </a:r>
            <a:r>
              <a:rPr lang="en-CA" sz="2400" i="1" dirty="0" err="1" smtClean="0">
                <a:latin typeface="Sylfaen" pitchFamily="18" charset="0"/>
              </a:rPr>
              <a:t>Դա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մաթեմատիկան</a:t>
            </a:r>
            <a:r>
              <a:rPr lang="en-CA" sz="2400" i="1" dirty="0" smtClean="0">
                <a:latin typeface="Sylfaen" pitchFamily="18" charset="0"/>
              </a:rPr>
              <a:t>  է,  </a:t>
            </a:r>
            <a:r>
              <a:rPr lang="en-CA" sz="2400" i="1" dirty="0" err="1" smtClean="0">
                <a:latin typeface="Sylfaen" pitchFamily="18" charset="0"/>
              </a:rPr>
              <a:t>որի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գաղափարները</a:t>
            </a:r>
            <a:r>
              <a:rPr lang="en-CA" sz="2400" i="1" dirty="0" smtClean="0">
                <a:latin typeface="Sylfaen" pitchFamily="18" charset="0"/>
              </a:rPr>
              <a:t>,  </a:t>
            </a:r>
            <a:r>
              <a:rPr lang="en-CA" sz="2400" i="1" dirty="0" err="1" smtClean="0">
                <a:latin typeface="Sylfaen" pitchFamily="18" charset="0"/>
              </a:rPr>
              <a:t>դատողությունները</a:t>
            </a:r>
            <a:r>
              <a:rPr lang="en-CA" sz="2400" i="1" dirty="0" smtClean="0">
                <a:latin typeface="Sylfaen" pitchFamily="18" charset="0"/>
              </a:rPr>
              <a:t>  և  </a:t>
            </a:r>
            <a:r>
              <a:rPr lang="en-CA" sz="2400" i="1" dirty="0" err="1" smtClean="0">
                <a:latin typeface="Sylfaen" pitchFamily="18" charset="0"/>
              </a:rPr>
              <a:t>խորհրդանիշերը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ծառայում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են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որպես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լեզու</a:t>
            </a:r>
            <a:r>
              <a:rPr lang="en-CA" sz="2400" i="1" dirty="0" smtClean="0">
                <a:latin typeface="Sylfaen" pitchFamily="18" charset="0"/>
              </a:rPr>
              <a:t>.  </a:t>
            </a:r>
            <a:r>
              <a:rPr lang="en-US" sz="2400" i="1" dirty="0" smtClean="0">
                <a:latin typeface="Sylfaen" pitchFamily="18" charset="0"/>
              </a:rPr>
              <a:t>ն</a:t>
            </a:r>
            <a:r>
              <a:rPr lang="en-CA" sz="2400" i="1" dirty="0" err="1" smtClean="0">
                <a:latin typeface="Sylfaen" pitchFamily="18" charset="0"/>
              </a:rPr>
              <a:t>րանով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գրում</a:t>
            </a:r>
            <a:r>
              <a:rPr lang="en-CA" sz="2400" i="1" dirty="0" smtClean="0">
                <a:latin typeface="Sylfaen" pitchFamily="18" charset="0"/>
              </a:rPr>
              <a:t>,  </a:t>
            </a:r>
            <a:r>
              <a:rPr lang="en-CA" sz="2400" i="1" dirty="0" err="1" smtClean="0">
                <a:latin typeface="Sylfaen" pitchFamily="18" charset="0"/>
              </a:rPr>
              <a:t>խոսում</a:t>
            </a:r>
            <a:r>
              <a:rPr lang="en-CA" sz="2400" i="1" dirty="0" smtClean="0">
                <a:latin typeface="Sylfaen" pitchFamily="18" charset="0"/>
              </a:rPr>
              <a:t>  և  </a:t>
            </a:r>
            <a:r>
              <a:rPr lang="en-CA" sz="2400" i="1" dirty="0" err="1" smtClean="0">
                <a:latin typeface="Sylfaen" pitchFamily="18" charset="0"/>
              </a:rPr>
              <a:t>մտածում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են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մյուս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գիտությունները</a:t>
            </a:r>
            <a:r>
              <a:rPr lang="en-CA" sz="2400" i="1" dirty="0" smtClean="0">
                <a:latin typeface="Sylfaen" pitchFamily="18" charset="0"/>
              </a:rPr>
              <a:t>: </a:t>
            </a:r>
            <a:endParaRPr lang="ru-RU" sz="2400" i="1" dirty="0">
              <a:latin typeface="Sylfae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464314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000" b="1" spc="-150" dirty="0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ՍԵՐԳԵՅ ՍՈԲՈԼԵՎ</a:t>
            </a:r>
            <a:endParaRPr lang="en-CA" sz="4000" b="1" spc="-150" dirty="0">
              <a:ln w="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90800" y="762000"/>
            <a:ext cx="6324600" cy="5795400"/>
          </a:xfrm>
          <a:prstGeom prst="rect">
            <a:avLst/>
          </a:prstGeom>
          <a:solidFill>
            <a:schemeClr val="accent5">
              <a:lumMod val="60000"/>
              <a:lumOff val="40000"/>
              <a:alpha val="21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52400"/>
            <a:ext cx="7772400" cy="6019800"/>
          </a:xfrm>
          <a:prstGeom prst="rect">
            <a:avLst/>
          </a:prstGeom>
          <a:solidFill>
            <a:srgbClr val="FFFFFF"/>
          </a:solidFill>
          <a:ln w="38100">
            <a:gradFill>
              <a:gsLst>
                <a:gs pos="0">
                  <a:schemeClr val="accent5">
                    <a:lumMod val="75000"/>
                  </a:scheme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2600000" scaled="0"/>
            </a:gra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naira\Desktop\Aleq Manukyan\tsarskoe_delo-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457200"/>
            <a:ext cx="3887247" cy="4953000"/>
          </a:xfrm>
          <a:prstGeom prst="rect">
            <a:avLst/>
          </a:prstGeom>
          <a:noFill/>
          <a:ln w="19050">
            <a:noFill/>
          </a:ln>
          <a:effectLst>
            <a:outerShdw blurRad="254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22098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i="1" dirty="0" err="1" smtClean="0">
                <a:latin typeface="Sylfaen" pitchFamily="18" charset="0"/>
              </a:rPr>
              <a:t>Մաթեմատիկան</a:t>
            </a:r>
            <a:r>
              <a:rPr lang="en-CA" sz="3200" i="1" dirty="0" smtClean="0">
                <a:latin typeface="Sylfaen" pitchFamily="18" charset="0"/>
              </a:rPr>
              <a:t>  </a:t>
            </a:r>
            <a:r>
              <a:rPr lang="en-CA" sz="3200" i="1" dirty="0" err="1" smtClean="0">
                <a:latin typeface="Sylfaen" pitchFamily="18" charset="0"/>
              </a:rPr>
              <a:t>գիտությունների</a:t>
            </a:r>
            <a:r>
              <a:rPr lang="en-CA" sz="3200" i="1" dirty="0" smtClean="0">
                <a:latin typeface="Sylfaen" pitchFamily="18" charset="0"/>
              </a:rPr>
              <a:t>  </a:t>
            </a:r>
            <a:r>
              <a:rPr lang="en-CA" sz="3200" i="1" dirty="0" err="1" smtClean="0">
                <a:latin typeface="Sylfaen" pitchFamily="18" charset="0"/>
              </a:rPr>
              <a:t>թագուհին</a:t>
            </a:r>
            <a:r>
              <a:rPr lang="en-CA" sz="3200" i="1" dirty="0" smtClean="0">
                <a:latin typeface="Sylfaen" pitchFamily="18" charset="0"/>
              </a:rPr>
              <a:t>  է...</a:t>
            </a:r>
            <a:endParaRPr lang="ru-RU" sz="3200" i="1" dirty="0"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5334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spc="-150" dirty="0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ԿԱՌԼ ԳԱՈՒՍ</a:t>
            </a:r>
            <a:endParaRPr lang="en-CA" sz="4000" b="1" spc="-150" dirty="0">
              <a:ln w="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914400"/>
            <a:ext cx="7467600" cy="5795400"/>
          </a:xfrm>
          <a:prstGeom prst="rect">
            <a:avLst/>
          </a:prstGeom>
          <a:solidFill>
            <a:srgbClr val="FF0000">
              <a:alpha val="15000"/>
            </a:srgbClr>
          </a:solidFill>
          <a:ln w="25400">
            <a:gradFill>
              <a:gsLst>
                <a:gs pos="0">
                  <a:srgbClr val="FF0000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5000000" scaled="0"/>
            </a:gradFill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52400"/>
            <a:ext cx="8001000" cy="5867400"/>
          </a:xfrm>
          <a:prstGeom prst="rect">
            <a:avLst/>
          </a:prstGeom>
          <a:solidFill>
            <a:srgbClr val="FFFFFF"/>
          </a:solidFill>
          <a:ln w="25400">
            <a:gradFill>
              <a:gsLst>
                <a:gs pos="0">
                  <a:srgbClr val="FF0000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096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Գայանե Սիմոնյան</a:t>
            </a:r>
          </a:p>
          <a:p>
            <a:r>
              <a:rPr lang="en-CA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Կոտայքի</a:t>
            </a:r>
            <a:r>
              <a:rPr lang="en-C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մարզի</a:t>
            </a:r>
            <a:r>
              <a:rPr lang="en-C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Ակունքի</a:t>
            </a:r>
            <a:r>
              <a:rPr lang="en-C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միջն</a:t>
            </a:r>
            <a:r>
              <a:rPr lang="en-C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CA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դպրոց</a:t>
            </a:r>
            <a:endParaRPr lang="en-CA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28600"/>
            <a:ext cx="7696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n w="0" cmpd="sng">
                  <a:solidFill>
                    <a:srgbClr val="CC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m Scool" pitchFamily="18" charset="0"/>
              </a:rPr>
              <a:t>ՄԱՐՏԻ 14-Ը ՄԱԹԵՄԱՏԻԿԱՅԻ ՄԻՋԱԶԳԱՅԻՆ ՕՐՆ Է</a:t>
            </a:r>
            <a:r>
              <a:rPr lang="en-CA" sz="4400" dirty="0" smtClean="0">
                <a:ln w="0" cmpd="sng">
                  <a:solidFill>
                    <a:srgbClr val="CC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m Scool" pitchFamily="18" charset="0"/>
              </a:rPr>
              <a:t>  </a:t>
            </a:r>
          </a:p>
        </p:txBody>
      </p:sp>
      <p:pic>
        <p:nvPicPr>
          <p:cNvPr id="9" name="Picture 2" descr="C:\Users\naira\Desktop\Aleq Manukyan\tsarskoe_delo-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86200" y="1828800"/>
            <a:ext cx="5068500" cy="2698698"/>
          </a:xfrm>
          <a:prstGeom prst="rect">
            <a:avLst/>
          </a:prstGeom>
          <a:noFill/>
          <a:ln w="0">
            <a:gradFill>
              <a:gsLst>
                <a:gs pos="0">
                  <a:srgbClr val="FF0000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7800000" scaled="0"/>
            </a:gra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38200" y="4749225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Թվերն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են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կառավարում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աշխարհը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5389602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i="1" dirty="0" smtClean="0">
                <a:ln w="0">
                  <a:solidFill>
                    <a:srgbClr val="CC0000"/>
                  </a:solidFill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ՊՅՈՒԹԱԳՈՐԱՍ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914400"/>
            <a:ext cx="7924800" cy="5795400"/>
          </a:xfrm>
          <a:prstGeom prst="rect">
            <a:avLst/>
          </a:prstGeom>
          <a:solidFill>
            <a:srgbClr val="00FF00">
              <a:alpha val="20000"/>
            </a:srgbClr>
          </a:solidFill>
          <a:ln w="25400">
            <a:gradFill>
              <a:gsLst>
                <a:gs pos="0">
                  <a:srgbClr val="00D00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600000" scaled="0"/>
            </a:gradFill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2400"/>
            <a:ext cx="8077200" cy="6172200"/>
          </a:xfrm>
          <a:prstGeom prst="rect">
            <a:avLst/>
          </a:prstGeom>
          <a:solidFill>
            <a:srgbClr val="FFFFFF"/>
          </a:solidFill>
          <a:ln w="25400">
            <a:gradFill>
              <a:gsLst>
                <a:gs pos="0">
                  <a:srgbClr val="00D00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600000" scaled="0"/>
            </a:gradFill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2" descr="C:\Users\naira\Desktop\Aleq Manukyan\tsarskoe_delo-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57601" y="1985620"/>
            <a:ext cx="5257800" cy="3957980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38200" y="228600"/>
            <a:ext cx="7010400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EA00"/>
                </a:solidFill>
                <a:latin typeface="Sylfaen" pitchFamily="18" charset="0"/>
              </a:rPr>
              <a:t>ԱՅՆ  ԱՆՎԱՆՈՒՄ  ԵՆ  ՆԱԵՎ  </a:t>
            </a:r>
            <a:r>
              <a:rPr lang="en-CA" sz="40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EA00"/>
                </a:solidFill>
                <a:latin typeface="Sylfaen" pitchFamily="18" charset="0"/>
              </a:rPr>
              <a:t>π</a:t>
            </a:r>
            <a:r>
              <a:rPr lang="en-CA" sz="3600" b="1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EA00"/>
                </a:solidFill>
                <a:latin typeface="Sylfaen" pitchFamily="18" charset="0"/>
              </a:rPr>
              <a:t> (ՊԻ)  ԹՎԻ  ՕՐ  </a:t>
            </a:r>
            <a:endParaRPr lang="en-CA" sz="3600" b="1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rgbClr val="00EA00"/>
              </a:solidFill>
              <a:latin typeface="Sylfae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33400"/>
            <a:ext cx="7924800" cy="6176400"/>
          </a:xfrm>
          <a:prstGeom prst="rect">
            <a:avLst/>
          </a:prstGeom>
          <a:solidFill>
            <a:srgbClr val="FF8029">
              <a:alpha val="20000"/>
            </a:srgbClr>
          </a:solidFill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28600"/>
            <a:ext cx="8077200" cy="6172200"/>
          </a:xfrm>
          <a:prstGeom prst="rect">
            <a:avLst/>
          </a:prstGeom>
          <a:solidFill>
            <a:srgbClr val="FFFFFF"/>
          </a:solidFill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1270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4400" y="1371600"/>
            <a:ext cx="8001000" cy="2743200"/>
            <a:chOff x="2895600" y="152400"/>
            <a:chExt cx="5486400" cy="1600800"/>
          </a:xfrm>
        </p:grpSpPr>
        <p:pic>
          <p:nvPicPr>
            <p:cNvPr id="11" name="Picture 2" descr="C:\Users\naira\Desktop\New folder\112724_html_3ab3526a.jpg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7059" t="7192" r="8235" b="68102"/>
            <a:stretch>
              <a:fillRect/>
            </a:stretch>
          </p:blipFill>
          <p:spPr bwMode="auto">
            <a:xfrm>
              <a:off x="2895600" y="152400"/>
              <a:ext cx="5486400" cy="1600200"/>
            </a:xfrm>
            <a:prstGeom prst="rect">
              <a:avLst/>
            </a:prstGeom>
            <a:noFill/>
            <a:effectLst>
              <a:outerShdw blurRad="127000" sx="102000" sy="102000" algn="c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2895600" y="152400"/>
              <a:ext cx="3978000" cy="1368000"/>
            </a:xfrm>
            <a:prstGeom prst="rect">
              <a:avLst/>
            </a:prstGeom>
            <a:solidFill>
              <a:srgbClr val="008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10000" y="1566000"/>
              <a:ext cx="5472000" cy="187200"/>
            </a:xfrm>
            <a:prstGeom prst="rect">
              <a:avLst/>
            </a:prstGeom>
            <a:solidFill>
              <a:srgbClr val="008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sp>
          <p:nvSpPr>
            <p:cNvPr id="15" name="Right Triangle 14"/>
            <p:cNvSpPr/>
            <p:nvPr/>
          </p:nvSpPr>
          <p:spPr>
            <a:xfrm rot="10800000">
              <a:off x="8001000" y="152400"/>
              <a:ext cx="381000" cy="381000"/>
            </a:xfrm>
            <a:prstGeom prst="rtTriangle">
              <a:avLst/>
            </a:prstGeom>
            <a:solidFill>
              <a:srgbClr val="008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1333143"/>
            <a:ext cx="5943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i="1" dirty="0" smtClean="0">
                <a:solidFill>
                  <a:srgbClr val="FCF600"/>
                </a:solidFill>
                <a:latin typeface="Sylfaen" pitchFamily="18" charset="0"/>
              </a:rPr>
              <a:t>π</a:t>
            </a:r>
            <a:r>
              <a:rPr lang="en-CA" sz="2400" b="1" i="1" dirty="0" smtClean="0">
                <a:solidFill>
                  <a:srgbClr val="FCF600"/>
                </a:solidFill>
                <a:latin typeface="Sylfaen" pitchFamily="18" charset="0"/>
              </a:rPr>
              <a:t> (</a:t>
            </a:r>
            <a:r>
              <a:rPr lang="en-CA" sz="2400" b="1" i="1" dirty="0" err="1" smtClean="0">
                <a:solidFill>
                  <a:srgbClr val="FCF600"/>
                </a:solidFill>
                <a:latin typeface="Sylfaen" pitchFamily="18" charset="0"/>
              </a:rPr>
              <a:t>պի</a:t>
            </a:r>
            <a:r>
              <a:rPr lang="en-CA" sz="2400" b="1" i="1" dirty="0" smtClean="0">
                <a:solidFill>
                  <a:srgbClr val="FCF600"/>
                </a:solidFill>
                <a:latin typeface="Sylfaen" pitchFamily="18" charset="0"/>
              </a:rPr>
              <a:t>)  </a:t>
            </a:r>
            <a:r>
              <a:rPr lang="en-CA" sz="2400" b="1" i="1" dirty="0" err="1" smtClean="0">
                <a:solidFill>
                  <a:srgbClr val="FCF600"/>
                </a:solidFill>
                <a:latin typeface="Sylfaen" pitchFamily="18" charset="0"/>
              </a:rPr>
              <a:t>թիվը</a:t>
            </a:r>
            <a:r>
              <a:rPr lang="en-CA" sz="2400" b="1" i="1" dirty="0" smtClean="0">
                <a:solidFill>
                  <a:srgbClr val="FCF600"/>
                </a:solidFill>
                <a:latin typeface="Sylfaen" pitchFamily="18" charset="0"/>
              </a:rPr>
              <a:t>   </a:t>
            </a:r>
            <a:r>
              <a:rPr lang="en-CA" sz="2400" b="1" i="1" dirty="0" err="1" smtClean="0">
                <a:solidFill>
                  <a:srgbClr val="FCF600"/>
                </a:solidFill>
                <a:latin typeface="Sylfaen" pitchFamily="18" charset="0"/>
              </a:rPr>
              <a:t>ամենահայտնի</a:t>
            </a:r>
            <a:r>
              <a:rPr lang="en-CA" sz="2400" b="1" i="1" dirty="0" smtClean="0">
                <a:solidFill>
                  <a:srgbClr val="FCF600"/>
                </a:solidFill>
                <a:latin typeface="Sylfaen" pitchFamily="18" charset="0"/>
              </a:rPr>
              <a:t>   և </a:t>
            </a:r>
            <a:r>
              <a:rPr lang="en-CA" sz="2400" b="1" i="1" dirty="0" err="1" smtClean="0">
                <a:solidFill>
                  <a:srgbClr val="FCF600"/>
                </a:solidFill>
                <a:latin typeface="Sylfaen" pitchFamily="18" charset="0"/>
              </a:rPr>
              <a:t>ամենախորհրդավոր</a:t>
            </a:r>
            <a:r>
              <a:rPr lang="en-CA" sz="2400" b="1" i="1" dirty="0" smtClean="0">
                <a:solidFill>
                  <a:srgbClr val="FCF600"/>
                </a:solidFill>
                <a:latin typeface="Sylfaen" pitchFamily="18" charset="0"/>
              </a:rPr>
              <a:t>   </a:t>
            </a:r>
            <a:r>
              <a:rPr lang="en-CA" sz="2400" b="1" i="1" dirty="0" err="1" smtClean="0">
                <a:solidFill>
                  <a:srgbClr val="FCF600"/>
                </a:solidFill>
                <a:latin typeface="Sylfaen" pitchFamily="18" charset="0"/>
              </a:rPr>
              <a:t>մաթեմատիկական</a:t>
            </a:r>
            <a:r>
              <a:rPr lang="en-CA" sz="2400" b="1" i="1" dirty="0" smtClean="0">
                <a:solidFill>
                  <a:srgbClr val="FCF600"/>
                </a:solidFill>
                <a:latin typeface="Sylfaen" pitchFamily="18" charset="0"/>
              </a:rPr>
              <a:t> </a:t>
            </a:r>
            <a:r>
              <a:rPr lang="en-CA" sz="2400" b="1" i="1" dirty="0" err="1" smtClean="0">
                <a:solidFill>
                  <a:srgbClr val="FCF600"/>
                </a:solidFill>
                <a:latin typeface="Sylfaen" pitchFamily="18" charset="0"/>
              </a:rPr>
              <a:t>հաստատունն</a:t>
            </a:r>
            <a:r>
              <a:rPr lang="en-CA" sz="2400" b="1" i="1" dirty="0" smtClean="0">
                <a:solidFill>
                  <a:srgbClr val="FCF600"/>
                </a:solidFill>
                <a:latin typeface="Sylfaen" pitchFamily="18" charset="0"/>
              </a:rPr>
              <a:t>  է,  </a:t>
            </a:r>
            <a:r>
              <a:rPr lang="en-CA" sz="2400" b="1" i="1" dirty="0" err="1" smtClean="0">
                <a:solidFill>
                  <a:srgbClr val="FCF600"/>
                </a:solidFill>
                <a:latin typeface="Sylfaen" pitchFamily="18" charset="0"/>
              </a:rPr>
              <a:t>որն</a:t>
            </a:r>
            <a:r>
              <a:rPr lang="en-CA" sz="2400" b="1" i="1" dirty="0" smtClean="0">
                <a:solidFill>
                  <a:srgbClr val="FCF600"/>
                </a:solidFill>
                <a:latin typeface="Sylfaen" pitchFamily="18" charset="0"/>
              </a:rPr>
              <a:t>  </a:t>
            </a:r>
            <a:r>
              <a:rPr lang="en-CA" sz="2400" b="1" i="1" dirty="0" err="1" smtClean="0">
                <a:solidFill>
                  <a:srgbClr val="FCF600"/>
                </a:solidFill>
                <a:latin typeface="Sylfaen" pitchFamily="18" charset="0"/>
              </a:rPr>
              <a:t>արտահայտում</a:t>
            </a:r>
            <a:r>
              <a:rPr lang="en-CA" sz="2400" b="1" i="1" dirty="0" smtClean="0">
                <a:solidFill>
                  <a:srgbClr val="FCF600"/>
                </a:solidFill>
                <a:latin typeface="Sylfaen" pitchFamily="18" charset="0"/>
              </a:rPr>
              <a:t>  է </a:t>
            </a:r>
            <a:r>
              <a:rPr lang="en-CA" sz="2400" b="1" i="1" dirty="0" err="1" smtClean="0">
                <a:solidFill>
                  <a:srgbClr val="FCF600"/>
                </a:solidFill>
                <a:latin typeface="Sylfaen" pitchFamily="18" charset="0"/>
              </a:rPr>
              <a:t>շրջանագծի</a:t>
            </a:r>
            <a:r>
              <a:rPr lang="en-CA" sz="2400" b="1" i="1" dirty="0" smtClean="0">
                <a:solidFill>
                  <a:srgbClr val="FCF600"/>
                </a:solidFill>
                <a:latin typeface="Sylfaen" pitchFamily="18" charset="0"/>
              </a:rPr>
              <a:t>  </a:t>
            </a:r>
            <a:r>
              <a:rPr lang="en-CA" sz="2400" b="1" i="1" dirty="0" err="1" smtClean="0">
                <a:solidFill>
                  <a:srgbClr val="FCF600"/>
                </a:solidFill>
                <a:latin typeface="Sylfaen" pitchFamily="18" charset="0"/>
              </a:rPr>
              <a:t>երկարության</a:t>
            </a:r>
            <a:r>
              <a:rPr lang="en-CA" sz="2400" b="1" i="1" dirty="0" smtClean="0">
                <a:solidFill>
                  <a:srgbClr val="FCF600"/>
                </a:solidFill>
                <a:latin typeface="Sylfaen" pitchFamily="18" charset="0"/>
              </a:rPr>
              <a:t> </a:t>
            </a:r>
            <a:r>
              <a:rPr lang="en-CA" sz="2400" b="1" i="1" dirty="0" err="1" smtClean="0">
                <a:solidFill>
                  <a:srgbClr val="FCF600"/>
                </a:solidFill>
                <a:latin typeface="Sylfaen" pitchFamily="18" charset="0"/>
              </a:rPr>
              <a:t>հարաբերությունը</a:t>
            </a:r>
            <a:r>
              <a:rPr lang="en-CA" sz="2400" b="1" i="1" dirty="0" smtClean="0">
                <a:solidFill>
                  <a:srgbClr val="FCF600"/>
                </a:solidFill>
                <a:latin typeface="Sylfaen" pitchFamily="18" charset="0"/>
              </a:rPr>
              <a:t>   </a:t>
            </a:r>
            <a:r>
              <a:rPr lang="en-CA" sz="2400" b="1" i="1" dirty="0" err="1" smtClean="0">
                <a:solidFill>
                  <a:srgbClr val="FCF600"/>
                </a:solidFill>
                <a:latin typeface="Sylfaen" pitchFamily="18" charset="0"/>
              </a:rPr>
              <a:t>տրամագծին</a:t>
            </a:r>
            <a:r>
              <a:rPr lang="en-CA" sz="2400" b="1" i="1" dirty="0" smtClean="0">
                <a:solidFill>
                  <a:srgbClr val="FCF600"/>
                </a:solidFill>
                <a:latin typeface="Sylfaen" pitchFamily="18" charset="0"/>
              </a:rPr>
              <a:t>։  </a:t>
            </a:r>
            <a:r>
              <a:rPr lang="en-CA" sz="2400" b="1" i="1" dirty="0" err="1" smtClean="0">
                <a:solidFill>
                  <a:srgbClr val="FCF600"/>
                </a:solidFill>
                <a:latin typeface="Sylfaen" pitchFamily="18" charset="0"/>
              </a:rPr>
              <a:t>Հին</a:t>
            </a:r>
            <a:r>
              <a:rPr lang="en-CA" sz="2400" b="1" i="1" dirty="0" smtClean="0">
                <a:solidFill>
                  <a:srgbClr val="FCF600"/>
                </a:solidFill>
                <a:latin typeface="Sylfaen" pitchFamily="18" charset="0"/>
              </a:rPr>
              <a:t> </a:t>
            </a:r>
            <a:r>
              <a:rPr lang="en-CA" sz="2400" b="1" i="1" dirty="0" err="1" smtClean="0">
                <a:solidFill>
                  <a:srgbClr val="FCF600"/>
                </a:solidFill>
                <a:latin typeface="Sylfaen" pitchFamily="18" charset="0"/>
              </a:rPr>
              <a:t>անվանումը</a:t>
            </a:r>
            <a:r>
              <a:rPr lang="en-CA" sz="2400" b="1" i="1" dirty="0" smtClean="0">
                <a:solidFill>
                  <a:srgbClr val="FCF600"/>
                </a:solidFill>
                <a:latin typeface="Sylfaen" pitchFamily="18" charset="0"/>
              </a:rPr>
              <a:t>՝  </a:t>
            </a:r>
            <a:r>
              <a:rPr lang="en-CA" sz="2400" b="1" i="1" dirty="0" err="1" smtClean="0">
                <a:solidFill>
                  <a:srgbClr val="FCF600"/>
                </a:solidFill>
                <a:latin typeface="Sylfaen" pitchFamily="18" charset="0"/>
              </a:rPr>
              <a:t>Լուդոլֆյան</a:t>
            </a:r>
            <a:r>
              <a:rPr lang="en-CA" sz="2400" b="1" i="1" dirty="0" smtClean="0">
                <a:solidFill>
                  <a:srgbClr val="FCF600"/>
                </a:solidFill>
                <a:latin typeface="Sylfaen" pitchFamily="18" charset="0"/>
              </a:rPr>
              <a:t>  </a:t>
            </a:r>
            <a:r>
              <a:rPr lang="en-CA" sz="2400" b="1" i="1" dirty="0" err="1" smtClean="0">
                <a:solidFill>
                  <a:srgbClr val="FCF600"/>
                </a:solidFill>
                <a:latin typeface="Sylfaen" pitchFamily="18" charset="0"/>
              </a:rPr>
              <a:t>թիվ</a:t>
            </a:r>
            <a:r>
              <a:rPr lang="en-CA" sz="2400" b="1" i="1" dirty="0" smtClean="0">
                <a:solidFill>
                  <a:srgbClr val="FCF600"/>
                </a:solidFill>
                <a:latin typeface="Sylfaen" pitchFamily="18" charset="0"/>
              </a:rPr>
              <a:t>։</a:t>
            </a:r>
            <a:endParaRPr lang="ru-RU" sz="2400" b="1" i="1" dirty="0">
              <a:solidFill>
                <a:srgbClr val="FCF600"/>
              </a:solidFill>
              <a:latin typeface="Sylfaen" pitchFamily="18" charset="0"/>
            </a:endParaRPr>
          </a:p>
        </p:txBody>
      </p:sp>
      <p:pic>
        <p:nvPicPr>
          <p:cNvPr id="21" name="Picture 2" descr="C:\Users\naira\Desktop\New folder\112724_html_3ab3526a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/>
          <a:stretch>
            <a:fillRect/>
          </a:stretch>
        </p:blipFill>
        <p:spPr bwMode="auto">
          <a:xfrm>
            <a:off x="685801" y="4321277"/>
            <a:ext cx="1981199" cy="2045109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533400"/>
            <a:ext cx="7924800" cy="6176400"/>
          </a:xfrm>
          <a:prstGeom prst="rect">
            <a:avLst/>
          </a:prstGeom>
          <a:solidFill>
            <a:srgbClr val="FF8029">
              <a:alpha val="20000"/>
            </a:srgbClr>
          </a:solidFill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8153400" cy="6172200"/>
          </a:xfrm>
          <a:prstGeom prst="rect">
            <a:avLst/>
          </a:prstGeom>
          <a:solidFill>
            <a:srgbClr val="FFFFFF"/>
          </a:solidFill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2" descr="C:\Users\naira\Desktop\New folder\112724_html_3ab3526a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/>
          <a:stretch>
            <a:fillRect/>
          </a:stretch>
        </p:blipFill>
        <p:spPr bwMode="auto">
          <a:xfrm>
            <a:off x="6553200" y="4343400"/>
            <a:ext cx="1979792" cy="2043656"/>
          </a:xfrm>
          <a:prstGeom prst="rect">
            <a:avLst/>
          </a:prstGeom>
          <a:noFill/>
          <a:effectLst/>
        </p:spPr>
      </p:pic>
      <p:grpSp>
        <p:nvGrpSpPr>
          <p:cNvPr id="16" name="Group 15"/>
          <p:cNvGrpSpPr/>
          <p:nvPr/>
        </p:nvGrpSpPr>
        <p:grpSpPr>
          <a:xfrm>
            <a:off x="228600" y="1371600"/>
            <a:ext cx="8077200" cy="2514600"/>
            <a:chOff x="2209800" y="1981200"/>
            <a:chExt cx="5562600" cy="1600800"/>
          </a:xfrm>
        </p:grpSpPr>
        <p:pic>
          <p:nvPicPr>
            <p:cNvPr id="17" name="Picture 2" descr="C:\Users\naira\Desktop\New folder\112724_html_3ab3526a.jpg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7059" t="37780" r="7059" b="37514"/>
            <a:stretch>
              <a:fillRect/>
            </a:stretch>
          </p:blipFill>
          <p:spPr bwMode="auto">
            <a:xfrm>
              <a:off x="2209800" y="1981200"/>
              <a:ext cx="5562600" cy="1600200"/>
            </a:xfrm>
            <a:prstGeom prst="rect">
              <a:avLst/>
            </a:prstGeom>
            <a:noFill/>
            <a:effectLst>
              <a:outerShdw blurRad="127000" sx="102000" sy="102000" algn="c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2209800" y="3402000"/>
              <a:ext cx="5562600" cy="180000"/>
            </a:xfrm>
            <a:prstGeom prst="rect">
              <a:avLst/>
            </a:prstGeom>
            <a:solidFill>
              <a:srgbClr val="00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86200" y="1981200"/>
              <a:ext cx="3886200" cy="1371600"/>
            </a:xfrm>
            <a:prstGeom prst="rect">
              <a:avLst/>
            </a:prstGeom>
            <a:solidFill>
              <a:srgbClr val="00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09800" y="1981200"/>
              <a:ext cx="1828800" cy="228600"/>
            </a:xfrm>
            <a:prstGeom prst="rect">
              <a:avLst/>
            </a:prstGeom>
            <a:solidFill>
              <a:srgbClr val="00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62200" y="1490008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b="1" i="1" dirty="0" err="1" smtClean="0">
                <a:solidFill>
                  <a:schemeClr val="bg1"/>
                </a:solidFill>
                <a:latin typeface="Sylfaen" pitchFamily="18" charset="0"/>
              </a:rPr>
              <a:t>Այն</a:t>
            </a:r>
            <a:r>
              <a:rPr lang="en-CA" sz="2400" b="1" i="1" dirty="0" smtClean="0">
                <a:solidFill>
                  <a:schemeClr val="bg1"/>
                </a:solidFill>
                <a:latin typeface="Sylfaen" pitchFamily="18" charset="0"/>
              </a:rPr>
              <a:t>   </a:t>
            </a:r>
            <a:r>
              <a:rPr lang="en-CA" sz="2400" b="1" i="1" dirty="0" err="1" smtClean="0">
                <a:solidFill>
                  <a:schemeClr val="bg1"/>
                </a:solidFill>
                <a:latin typeface="Sylfaen" pitchFamily="18" charset="0"/>
              </a:rPr>
              <a:t>օգտագործում</a:t>
            </a:r>
            <a:r>
              <a:rPr lang="en-CA" sz="2400" b="1" i="1" dirty="0" smtClean="0">
                <a:solidFill>
                  <a:schemeClr val="bg1"/>
                </a:solidFill>
                <a:latin typeface="Sylfaen" pitchFamily="18" charset="0"/>
              </a:rPr>
              <a:t>   </a:t>
            </a:r>
            <a:r>
              <a:rPr lang="en-CA" sz="2400" b="1" i="1" dirty="0" err="1" smtClean="0">
                <a:solidFill>
                  <a:schemeClr val="bg1"/>
                </a:solidFill>
                <a:latin typeface="Sylfaen" pitchFamily="18" charset="0"/>
              </a:rPr>
              <a:t>են</a:t>
            </a:r>
            <a:r>
              <a:rPr lang="en-CA" sz="2400" b="1" i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CA" sz="2400" b="1" i="1" dirty="0" err="1" smtClean="0">
                <a:solidFill>
                  <a:schemeClr val="bg1"/>
                </a:solidFill>
                <a:latin typeface="Sylfaen" pitchFamily="18" charset="0"/>
              </a:rPr>
              <a:t>համաշխարհային</a:t>
            </a:r>
            <a:r>
              <a:rPr lang="en-CA" sz="2400" b="1" i="1" dirty="0" smtClean="0">
                <a:solidFill>
                  <a:schemeClr val="bg1"/>
                </a:solidFill>
                <a:latin typeface="Sylfaen" pitchFamily="18" charset="0"/>
              </a:rPr>
              <a:t>   </a:t>
            </a:r>
            <a:r>
              <a:rPr lang="en-CA" sz="2400" b="1" i="1" dirty="0" err="1" smtClean="0">
                <a:solidFill>
                  <a:schemeClr val="bg1"/>
                </a:solidFill>
                <a:latin typeface="Sylfaen" pitchFamily="18" charset="0"/>
              </a:rPr>
              <a:t>վիճակագրության</a:t>
            </a:r>
            <a:r>
              <a:rPr lang="en-CA" sz="2400" b="1" i="1" dirty="0" smtClean="0">
                <a:solidFill>
                  <a:schemeClr val="bg1"/>
                </a:solidFill>
                <a:latin typeface="Sylfaen" pitchFamily="18" charset="0"/>
              </a:rPr>
              <a:t>, </a:t>
            </a:r>
            <a:r>
              <a:rPr lang="en-CA" sz="2400" b="1" i="1" dirty="0" err="1" smtClean="0">
                <a:solidFill>
                  <a:schemeClr val="bg1"/>
                </a:solidFill>
                <a:latin typeface="Sylfaen" pitchFamily="18" charset="0"/>
              </a:rPr>
              <a:t>եղանակի</a:t>
            </a:r>
            <a:r>
              <a:rPr lang="en-CA" sz="2400" b="1" i="1" dirty="0" smtClean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400" b="1" i="1" dirty="0" err="1" smtClean="0">
                <a:solidFill>
                  <a:schemeClr val="bg1"/>
                </a:solidFill>
                <a:latin typeface="Sylfaen" pitchFamily="18" charset="0"/>
              </a:rPr>
              <a:t>կանխագուշակման</a:t>
            </a:r>
            <a:r>
              <a:rPr lang="en-CA" sz="2400" b="1" i="1" dirty="0" smtClean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400" b="1" i="1" dirty="0" err="1" smtClean="0">
                <a:solidFill>
                  <a:schemeClr val="bg1"/>
                </a:solidFill>
                <a:latin typeface="Sylfaen" pitchFamily="18" charset="0"/>
              </a:rPr>
              <a:t>մեջ</a:t>
            </a:r>
            <a:r>
              <a:rPr lang="en-CA" sz="2400" b="1" i="1" dirty="0" smtClean="0">
                <a:solidFill>
                  <a:schemeClr val="bg1"/>
                </a:solidFill>
                <a:latin typeface="Sylfaen" pitchFamily="18" charset="0"/>
              </a:rPr>
              <a:t>  և </a:t>
            </a:r>
            <a:r>
              <a:rPr lang="en-CA" sz="2400" b="1" i="1" dirty="0" err="1" smtClean="0">
                <a:solidFill>
                  <a:schemeClr val="bg1"/>
                </a:solidFill>
                <a:latin typeface="Sylfaen" pitchFamily="18" charset="0"/>
              </a:rPr>
              <a:t>այն</a:t>
            </a:r>
            <a:r>
              <a:rPr lang="en-CA" sz="2400" b="1" i="1" dirty="0" smtClean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400" b="1" i="1" dirty="0" err="1" smtClean="0">
                <a:solidFill>
                  <a:schemeClr val="bg1"/>
                </a:solidFill>
                <a:latin typeface="Sylfaen" pitchFamily="18" charset="0"/>
              </a:rPr>
              <a:t>դեպքերում</a:t>
            </a:r>
            <a:r>
              <a:rPr lang="en-CA" sz="2400" b="1" i="1" dirty="0" smtClean="0">
                <a:solidFill>
                  <a:schemeClr val="bg1"/>
                </a:solidFill>
                <a:latin typeface="Sylfaen" pitchFamily="18" charset="0"/>
              </a:rPr>
              <a:t>,  </a:t>
            </a:r>
            <a:r>
              <a:rPr lang="en-CA" sz="2400" b="1" i="1" dirty="0" err="1" smtClean="0">
                <a:solidFill>
                  <a:schemeClr val="bg1"/>
                </a:solidFill>
                <a:latin typeface="Sylfaen" pitchFamily="18" charset="0"/>
              </a:rPr>
              <a:t>երբ</a:t>
            </a:r>
            <a:r>
              <a:rPr lang="en-CA" sz="2400" b="1" i="1" dirty="0" smtClean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400" b="1" i="1" dirty="0" err="1" smtClean="0">
                <a:solidFill>
                  <a:schemeClr val="bg1"/>
                </a:solidFill>
                <a:latin typeface="Sylfaen" pitchFamily="18" charset="0"/>
              </a:rPr>
              <a:t>պահանջվում</a:t>
            </a:r>
            <a:r>
              <a:rPr lang="en-CA" sz="2400" b="1" i="1" dirty="0" smtClean="0">
                <a:solidFill>
                  <a:schemeClr val="bg1"/>
                </a:solidFill>
                <a:latin typeface="Sylfaen" pitchFamily="18" charset="0"/>
              </a:rPr>
              <a:t>  է  </a:t>
            </a:r>
            <a:r>
              <a:rPr lang="en-CA" sz="2400" b="1" i="1" dirty="0" err="1" smtClean="0">
                <a:solidFill>
                  <a:schemeClr val="bg1"/>
                </a:solidFill>
                <a:latin typeface="Sylfaen" pitchFamily="18" charset="0"/>
              </a:rPr>
              <a:t>հաշվարկման</a:t>
            </a:r>
            <a:r>
              <a:rPr lang="en-CA" sz="2400" b="1" i="1" dirty="0" smtClean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400" b="1" i="1" dirty="0" err="1" smtClean="0">
                <a:solidFill>
                  <a:schemeClr val="bg1"/>
                </a:solidFill>
                <a:latin typeface="Sylfaen" pitchFamily="18" charset="0"/>
              </a:rPr>
              <a:t>մեծ</a:t>
            </a:r>
            <a:r>
              <a:rPr lang="en-CA" sz="2400" b="1" i="1" dirty="0" smtClean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400" b="1" i="1" dirty="0" err="1" smtClean="0">
                <a:solidFill>
                  <a:schemeClr val="bg1"/>
                </a:solidFill>
                <a:latin typeface="Sylfaen" pitchFamily="18" charset="0"/>
              </a:rPr>
              <a:t>ճշտություն</a:t>
            </a:r>
            <a:r>
              <a:rPr lang="en-CA" sz="2400" b="1" i="1" dirty="0" smtClean="0">
                <a:solidFill>
                  <a:schemeClr val="bg1"/>
                </a:solidFill>
                <a:latin typeface="Sylfaen" pitchFamily="18" charset="0"/>
              </a:rPr>
              <a:t>:</a:t>
            </a:r>
            <a:endParaRPr lang="ru-RU" sz="2400" b="1" i="1" dirty="0">
              <a:solidFill>
                <a:schemeClr val="bg1"/>
              </a:solidFill>
              <a:latin typeface="Sylfae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33400"/>
            <a:ext cx="7924800" cy="6176400"/>
          </a:xfrm>
          <a:prstGeom prst="rect">
            <a:avLst/>
          </a:prstGeom>
          <a:solidFill>
            <a:srgbClr val="FF8029">
              <a:alpha val="20000"/>
            </a:srgbClr>
          </a:solidFill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28600"/>
            <a:ext cx="8153400" cy="6172200"/>
          </a:xfrm>
          <a:prstGeom prst="rect">
            <a:avLst/>
          </a:prstGeom>
          <a:solidFill>
            <a:srgbClr val="FFFFFF"/>
          </a:solidFill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1270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90600" y="1066800"/>
            <a:ext cx="7924800" cy="2438400"/>
            <a:chOff x="2880000" y="4038600"/>
            <a:chExt cx="5508000" cy="1613400"/>
          </a:xfrm>
        </p:grpSpPr>
        <p:pic>
          <p:nvPicPr>
            <p:cNvPr id="23" name="Picture 2" descr="C:\Users\naira\Desktop\New folder\112724_html_3ab3526a.jpg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5000"/>
            </a:blip>
            <a:srcRect l="7059" t="69545" r="8235" b="5749"/>
            <a:stretch>
              <a:fillRect/>
            </a:stretch>
          </p:blipFill>
          <p:spPr bwMode="auto">
            <a:xfrm>
              <a:off x="2895600" y="4038600"/>
              <a:ext cx="5486400" cy="1600200"/>
            </a:xfrm>
            <a:prstGeom prst="rect">
              <a:avLst/>
            </a:prstGeom>
            <a:noFill/>
            <a:effectLst>
              <a:outerShdw blurRad="127000" sx="102000" sy="102000" algn="c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24" name="Rectangle 23"/>
            <p:cNvSpPr/>
            <p:nvPr/>
          </p:nvSpPr>
          <p:spPr>
            <a:xfrm>
              <a:off x="2880000" y="5436000"/>
              <a:ext cx="5508000" cy="216000"/>
            </a:xfrm>
            <a:prstGeom prst="rect">
              <a:avLst/>
            </a:prstGeom>
            <a:solidFill>
              <a:srgbClr val="FF2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80000" y="4068000"/>
              <a:ext cx="3978000" cy="1332000"/>
            </a:xfrm>
            <a:prstGeom prst="rect">
              <a:avLst/>
            </a:prstGeom>
            <a:solidFill>
              <a:srgbClr val="FF2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53200" y="4038600"/>
              <a:ext cx="1828800" cy="216000"/>
            </a:xfrm>
            <a:prstGeom prst="rect">
              <a:avLst/>
            </a:prstGeom>
            <a:solidFill>
              <a:srgbClr val="FF2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6800" y="1066800"/>
            <a:ext cx="6019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Հետաքրքիր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  է,  </a:t>
            </a:r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որ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  </a:t>
            </a:r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հանրահայտ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  </a:t>
            </a:r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Քեոփսի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  </a:t>
            </a:r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բուրգը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  </a:t>
            </a:r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պի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  </a:t>
            </a:r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թվի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 «</a:t>
            </a:r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մարմնացումն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  է»,  </a:t>
            </a:r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քանի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  </a:t>
            </a:r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որ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  </a:t>
            </a:r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նրա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  </a:t>
            </a:r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բարձրության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  </a:t>
            </a:r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հարաբերությունը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  </a:t>
            </a:r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հիմքի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  </a:t>
            </a:r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պարագծին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  </a:t>
            </a:r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հավասար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  է  </a:t>
            </a:r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պի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  </a:t>
            </a:r>
            <a:r>
              <a:rPr lang="en-CA" sz="2500" b="1" i="1" dirty="0" err="1" smtClean="0">
                <a:solidFill>
                  <a:srgbClr val="FFFC6D"/>
                </a:solidFill>
                <a:latin typeface="Sylfaen" pitchFamily="18" charset="0"/>
              </a:rPr>
              <a:t>թվին</a:t>
            </a:r>
            <a:r>
              <a:rPr lang="en-CA" sz="2500" b="1" i="1" dirty="0" smtClean="0">
                <a:solidFill>
                  <a:srgbClr val="FFFC6D"/>
                </a:solidFill>
                <a:latin typeface="Sylfaen" pitchFamily="18" charset="0"/>
              </a:rPr>
              <a:t>:</a:t>
            </a:r>
            <a:endParaRPr lang="ru-RU" sz="2500" b="1" i="1" dirty="0">
              <a:solidFill>
                <a:srgbClr val="FFFC6D"/>
              </a:solidFill>
              <a:latin typeface="Sylfaen" pitchFamily="18" charset="0"/>
            </a:endParaRPr>
          </a:p>
        </p:txBody>
      </p:sp>
      <p:pic>
        <p:nvPicPr>
          <p:cNvPr id="21" name="Picture 2" descr="C:\Users\naira\Desktop\New folder\112724_html_3ab3526a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/>
          <a:stretch>
            <a:fillRect/>
          </a:stretch>
        </p:blipFill>
        <p:spPr bwMode="auto">
          <a:xfrm>
            <a:off x="685801" y="4321277"/>
            <a:ext cx="1981200" cy="2045110"/>
          </a:xfrm>
          <a:prstGeom prst="rect">
            <a:avLst/>
          </a:prstGeom>
          <a:noFill/>
          <a:effectLst/>
        </p:spPr>
      </p:pic>
      <p:pic>
        <p:nvPicPr>
          <p:cNvPr id="1026" name="Picture 2" descr="C:\Users\мм\Desktop\3206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7668" y="3657600"/>
            <a:ext cx="5147732" cy="2895600"/>
          </a:xfrm>
          <a:prstGeom prst="rect">
            <a:avLst/>
          </a:prstGeom>
          <a:noFill/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533400"/>
            <a:ext cx="7924800" cy="6176400"/>
          </a:xfrm>
          <a:prstGeom prst="rect">
            <a:avLst/>
          </a:prstGeom>
          <a:solidFill>
            <a:srgbClr val="FF8029">
              <a:alpha val="20000"/>
            </a:srgbClr>
          </a:solidFill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8153400" cy="6172200"/>
          </a:xfrm>
          <a:prstGeom prst="rect">
            <a:avLst/>
          </a:prstGeom>
          <a:solidFill>
            <a:srgbClr val="FFFFFF"/>
          </a:solidFill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2" descr="C:\Users\naira\Desktop\New folder\112724_html_3ab3526a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/>
          <a:stretch>
            <a:fillRect/>
          </a:stretch>
        </p:blipFill>
        <p:spPr bwMode="auto">
          <a:xfrm>
            <a:off x="6629400" y="4419600"/>
            <a:ext cx="1905973" cy="1967456"/>
          </a:xfrm>
          <a:prstGeom prst="rect">
            <a:avLst/>
          </a:prstGeom>
          <a:noFill/>
          <a:effectLst/>
        </p:spPr>
      </p:pic>
      <p:grpSp>
        <p:nvGrpSpPr>
          <p:cNvPr id="2" name="Group 15"/>
          <p:cNvGrpSpPr/>
          <p:nvPr/>
        </p:nvGrpSpPr>
        <p:grpSpPr>
          <a:xfrm>
            <a:off x="228600" y="1752600"/>
            <a:ext cx="7924800" cy="2133600"/>
            <a:chOff x="2209800" y="1981200"/>
            <a:chExt cx="5562600" cy="1600800"/>
          </a:xfrm>
        </p:grpSpPr>
        <p:pic>
          <p:nvPicPr>
            <p:cNvPr id="17" name="Picture 2" descr="C:\Users\naira\Desktop\New folder\112724_html_3ab3526a.jpg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7059" t="37780" r="7059" b="37514"/>
            <a:stretch>
              <a:fillRect/>
            </a:stretch>
          </p:blipFill>
          <p:spPr bwMode="auto">
            <a:xfrm>
              <a:off x="2209800" y="1981200"/>
              <a:ext cx="5562600" cy="1600200"/>
            </a:xfrm>
            <a:prstGeom prst="rect">
              <a:avLst/>
            </a:prstGeom>
            <a:noFill/>
            <a:effectLst>
              <a:outerShdw blurRad="127000" sx="102000" sy="102000" algn="c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2209800" y="3402000"/>
              <a:ext cx="5562600" cy="180000"/>
            </a:xfrm>
            <a:prstGeom prst="rect">
              <a:avLst/>
            </a:prstGeom>
            <a:solidFill>
              <a:srgbClr val="00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86200" y="1981200"/>
              <a:ext cx="3886200" cy="1371600"/>
            </a:xfrm>
            <a:prstGeom prst="rect">
              <a:avLst/>
            </a:prstGeom>
            <a:solidFill>
              <a:srgbClr val="00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09800" y="1981200"/>
              <a:ext cx="1828800" cy="228600"/>
            </a:xfrm>
            <a:prstGeom prst="rect">
              <a:avLst/>
            </a:prstGeom>
            <a:solidFill>
              <a:srgbClr val="00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09800" y="2044005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600" b="1" i="1" dirty="0" err="1" smtClean="0">
                <a:solidFill>
                  <a:schemeClr val="bg1"/>
                </a:solidFill>
                <a:latin typeface="Sylfaen" pitchFamily="18" charset="0"/>
              </a:rPr>
              <a:t>Այս</a:t>
            </a:r>
            <a:r>
              <a:rPr lang="en-CA" sz="2600" b="1" i="1" dirty="0" smtClean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600" b="1" i="1" dirty="0" err="1" smtClean="0">
                <a:solidFill>
                  <a:schemeClr val="bg1"/>
                </a:solidFill>
                <a:latin typeface="Sylfaen" pitchFamily="18" charset="0"/>
              </a:rPr>
              <a:t>թիվն</a:t>
            </a:r>
            <a:r>
              <a:rPr lang="en-CA" sz="2600" b="1" i="1" dirty="0" smtClean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600" b="1" i="1" dirty="0" err="1" smtClean="0">
                <a:solidFill>
                  <a:schemeClr val="bg1"/>
                </a:solidFill>
                <a:latin typeface="Sylfaen" pitchFamily="18" charset="0"/>
              </a:rPr>
              <a:t>այնքան</a:t>
            </a:r>
            <a:r>
              <a:rPr lang="en-CA" sz="2600" b="1" i="1" dirty="0" smtClean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600" b="1" i="1" dirty="0" err="1" smtClean="0">
                <a:solidFill>
                  <a:schemeClr val="bg1"/>
                </a:solidFill>
                <a:latin typeface="Sylfaen" pitchFamily="18" charset="0"/>
              </a:rPr>
              <a:t>հետաքրքիր</a:t>
            </a:r>
            <a:r>
              <a:rPr lang="en-CA" sz="2600" b="1" i="1" dirty="0" smtClean="0">
                <a:solidFill>
                  <a:schemeClr val="bg1"/>
                </a:solidFill>
                <a:latin typeface="Sylfaen" pitchFamily="18" charset="0"/>
              </a:rPr>
              <a:t>  և  </a:t>
            </a:r>
            <a:r>
              <a:rPr lang="en-CA" sz="2600" b="1" i="1" dirty="0" err="1" smtClean="0">
                <a:solidFill>
                  <a:schemeClr val="bg1"/>
                </a:solidFill>
                <a:latin typeface="Sylfaen" pitchFamily="18" charset="0"/>
              </a:rPr>
              <a:t>կարևոր</a:t>
            </a:r>
            <a:r>
              <a:rPr lang="en-CA" sz="2600" b="1" i="1" dirty="0" smtClean="0">
                <a:solidFill>
                  <a:schemeClr val="bg1"/>
                </a:solidFill>
                <a:latin typeface="Sylfaen" pitchFamily="18" charset="0"/>
              </a:rPr>
              <a:t>  է,  </a:t>
            </a:r>
            <a:r>
              <a:rPr lang="en-CA" sz="2600" b="1" i="1" dirty="0" err="1" smtClean="0">
                <a:solidFill>
                  <a:schemeClr val="bg1"/>
                </a:solidFill>
                <a:latin typeface="Sylfaen" pitchFamily="18" charset="0"/>
              </a:rPr>
              <a:t>որ</a:t>
            </a:r>
            <a:r>
              <a:rPr lang="en-CA" sz="2600" b="1" i="1" dirty="0" smtClean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600" b="1" i="1" dirty="0" err="1" smtClean="0">
                <a:solidFill>
                  <a:schemeClr val="bg1"/>
                </a:solidFill>
                <a:latin typeface="Sylfaen" pitchFamily="18" charset="0"/>
              </a:rPr>
              <a:t>մարտի</a:t>
            </a:r>
            <a:r>
              <a:rPr lang="en-CA" sz="2600" b="1" i="1" dirty="0" smtClean="0">
                <a:solidFill>
                  <a:schemeClr val="bg1"/>
                </a:solidFill>
                <a:latin typeface="Sylfaen" pitchFamily="18" charset="0"/>
              </a:rPr>
              <a:t>  14-ը  </a:t>
            </a:r>
            <a:r>
              <a:rPr lang="en-CA" sz="2600" b="1" i="1" dirty="0" err="1" smtClean="0">
                <a:solidFill>
                  <a:schemeClr val="bg1"/>
                </a:solidFill>
                <a:latin typeface="Sylfaen" pitchFamily="18" charset="0"/>
              </a:rPr>
              <a:t>նշվում</a:t>
            </a:r>
            <a:r>
              <a:rPr lang="en-CA" sz="2600" b="1" i="1" dirty="0" smtClean="0">
                <a:solidFill>
                  <a:schemeClr val="bg1"/>
                </a:solidFill>
                <a:latin typeface="Sylfaen" pitchFamily="18" charset="0"/>
              </a:rPr>
              <a:t>  է  </a:t>
            </a:r>
            <a:r>
              <a:rPr lang="en-CA" sz="2600" b="1" i="1" dirty="0" err="1" smtClean="0">
                <a:solidFill>
                  <a:schemeClr val="bg1"/>
                </a:solidFill>
                <a:latin typeface="Sylfaen" pitchFamily="18" charset="0"/>
              </a:rPr>
              <a:t>որպես</a:t>
            </a:r>
            <a:r>
              <a:rPr lang="en-CA" sz="2600" b="1" i="1" dirty="0" smtClean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3200" b="1" i="1" dirty="0" smtClean="0">
                <a:solidFill>
                  <a:schemeClr val="bg1"/>
                </a:solidFill>
                <a:latin typeface="Sylfaen" pitchFamily="18" charset="0"/>
              </a:rPr>
              <a:t>π</a:t>
            </a:r>
            <a:r>
              <a:rPr lang="en-CA" sz="2800" b="1" i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CA" sz="2600" b="1" i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CA" sz="2600" b="1" i="1" dirty="0" err="1" smtClean="0">
                <a:solidFill>
                  <a:schemeClr val="bg1"/>
                </a:solidFill>
                <a:latin typeface="Sylfaen" pitchFamily="18" charset="0"/>
              </a:rPr>
              <a:t>թվի</a:t>
            </a:r>
            <a:r>
              <a:rPr lang="en-CA" sz="2600" b="1" i="1" dirty="0" smtClean="0">
                <a:solidFill>
                  <a:schemeClr val="bg1"/>
                </a:solidFill>
                <a:latin typeface="Sylfaen" pitchFamily="18" charset="0"/>
              </a:rPr>
              <a:t>   </a:t>
            </a:r>
            <a:r>
              <a:rPr lang="en-CA" sz="2600" b="1" i="1" dirty="0" err="1" smtClean="0">
                <a:solidFill>
                  <a:schemeClr val="bg1"/>
                </a:solidFill>
                <a:latin typeface="Sylfaen" pitchFamily="18" charset="0"/>
              </a:rPr>
              <a:t>միջազգային</a:t>
            </a:r>
            <a:r>
              <a:rPr lang="en-CA" sz="2600" b="1" i="1" dirty="0" smtClean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600" b="1" i="1" dirty="0" err="1" smtClean="0">
                <a:solidFill>
                  <a:schemeClr val="bg1"/>
                </a:solidFill>
                <a:latin typeface="Sylfaen" pitchFamily="18" charset="0"/>
              </a:rPr>
              <a:t>օր</a:t>
            </a:r>
            <a:r>
              <a:rPr lang="en-CA" sz="2600" b="1" i="1" dirty="0" smtClean="0">
                <a:solidFill>
                  <a:schemeClr val="bg1"/>
                </a:solidFill>
                <a:latin typeface="Sylfaen" pitchFamily="18" charset="0"/>
              </a:rPr>
              <a:t>։</a:t>
            </a:r>
            <a:endParaRPr lang="ru-RU" sz="2600" b="1" i="1" dirty="0">
              <a:solidFill>
                <a:schemeClr val="bg1"/>
              </a:solidFill>
              <a:latin typeface="Sylfae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33400"/>
            <a:ext cx="7924800" cy="6176400"/>
          </a:xfrm>
          <a:prstGeom prst="rect">
            <a:avLst/>
          </a:prstGeom>
          <a:solidFill>
            <a:srgbClr val="FF8029">
              <a:alpha val="20000"/>
            </a:srgbClr>
          </a:solidFill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04800"/>
            <a:ext cx="8077200" cy="6172200"/>
          </a:xfrm>
          <a:prstGeom prst="rect">
            <a:avLst/>
          </a:prstGeom>
          <a:solidFill>
            <a:srgbClr val="FFFFFF"/>
          </a:solidFill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1270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792000" y="1752600"/>
            <a:ext cx="8153400" cy="2362200"/>
            <a:chOff x="2895600" y="152400"/>
            <a:chExt cx="5486400" cy="1600800"/>
          </a:xfrm>
        </p:grpSpPr>
        <p:pic>
          <p:nvPicPr>
            <p:cNvPr id="11" name="Picture 2" descr="C:\Users\naira\Desktop\New folder\112724_html_3ab3526a.jpg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7059" t="7192" r="8235" b="68102"/>
            <a:stretch>
              <a:fillRect/>
            </a:stretch>
          </p:blipFill>
          <p:spPr bwMode="auto">
            <a:xfrm>
              <a:off x="2895600" y="152400"/>
              <a:ext cx="5486400" cy="1600200"/>
            </a:xfrm>
            <a:prstGeom prst="rect">
              <a:avLst/>
            </a:prstGeom>
            <a:noFill/>
            <a:effectLst>
              <a:outerShdw blurRad="127000" sx="102000" sy="102000" algn="c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2895600" y="152400"/>
              <a:ext cx="3978000" cy="1368000"/>
            </a:xfrm>
            <a:prstGeom prst="rect">
              <a:avLst/>
            </a:prstGeom>
            <a:solidFill>
              <a:srgbClr val="008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10000" y="1566000"/>
              <a:ext cx="5472000" cy="187200"/>
            </a:xfrm>
            <a:prstGeom prst="rect">
              <a:avLst/>
            </a:prstGeom>
            <a:solidFill>
              <a:srgbClr val="008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sp>
          <p:nvSpPr>
            <p:cNvPr id="15" name="Right Triangle 14"/>
            <p:cNvSpPr/>
            <p:nvPr/>
          </p:nvSpPr>
          <p:spPr>
            <a:xfrm rot="10800000">
              <a:off x="8001000" y="152400"/>
              <a:ext cx="381000" cy="381000"/>
            </a:xfrm>
            <a:prstGeom prst="rtTriangle">
              <a:avLst/>
            </a:prstGeom>
            <a:solidFill>
              <a:srgbClr val="008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8200" y="1828800"/>
            <a:ext cx="60960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i="1" dirty="0" smtClean="0">
                <a:solidFill>
                  <a:srgbClr val="EBE600"/>
                </a:solidFill>
                <a:latin typeface="Sylfaen" pitchFamily="18" charset="0"/>
              </a:rPr>
              <a:t>π </a:t>
            </a:r>
            <a:r>
              <a:rPr lang="en-CA" sz="2700" b="1" i="1" dirty="0" smtClean="0">
                <a:solidFill>
                  <a:srgbClr val="EBE600"/>
                </a:solidFill>
                <a:latin typeface="Sylfaen" pitchFamily="18" charset="0"/>
              </a:rPr>
              <a:t> </a:t>
            </a:r>
            <a:r>
              <a:rPr lang="en-CA" sz="2700" b="1" i="1" dirty="0" err="1" smtClean="0">
                <a:solidFill>
                  <a:srgbClr val="EBE600"/>
                </a:solidFill>
                <a:latin typeface="Sylfaen" pitchFamily="18" charset="0"/>
              </a:rPr>
              <a:t>թվի</a:t>
            </a:r>
            <a:r>
              <a:rPr lang="en-CA" sz="2700" b="1" i="1" dirty="0" smtClean="0">
                <a:solidFill>
                  <a:srgbClr val="EBE600"/>
                </a:solidFill>
                <a:latin typeface="Sylfaen" pitchFamily="18" charset="0"/>
              </a:rPr>
              <a:t>  </a:t>
            </a:r>
            <a:r>
              <a:rPr lang="en-CA" sz="2700" b="1" i="1" dirty="0" err="1" smtClean="0">
                <a:solidFill>
                  <a:srgbClr val="EBE600"/>
                </a:solidFill>
                <a:latin typeface="Sylfaen" pitchFamily="18" charset="0"/>
              </a:rPr>
              <a:t>դիրքային</a:t>
            </a:r>
            <a:r>
              <a:rPr lang="en-CA" sz="2700" b="1" i="1" dirty="0" smtClean="0">
                <a:solidFill>
                  <a:srgbClr val="EBE600"/>
                </a:solidFill>
                <a:latin typeface="Sylfaen" pitchFamily="18" charset="0"/>
              </a:rPr>
              <a:t>  </a:t>
            </a:r>
            <a:r>
              <a:rPr lang="en-CA" sz="2700" b="1" i="1" dirty="0" err="1" smtClean="0">
                <a:solidFill>
                  <a:srgbClr val="EBE600"/>
                </a:solidFill>
                <a:latin typeface="Sylfaen" pitchFamily="18" charset="0"/>
              </a:rPr>
              <a:t>գրառման</a:t>
            </a:r>
            <a:r>
              <a:rPr lang="en-CA" sz="2700" b="1" i="1" dirty="0" smtClean="0">
                <a:solidFill>
                  <a:srgbClr val="EBE600"/>
                </a:solidFill>
                <a:latin typeface="Sylfaen" pitchFamily="18" charset="0"/>
              </a:rPr>
              <a:t>  </a:t>
            </a:r>
            <a:r>
              <a:rPr lang="en-CA" sz="2700" b="1" i="1" dirty="0" err="1" smtClean="0">
                <a:solidFill>
                  <a:srgbClr val="EBE600"/>
                </a:solidFill>
                <a:latin typeface="Sylfaen" pitchFamily="18" charset="0"/>
              </a:rPr>
              <a:t>մեջ</a:t>
            </a:r>
            <a:r>
              <a:rPr lang="en-CA" sz="2700" b="1" i="1" dirty="0" smtClean="0">
                <a:solidFill>
                  <a:srgbClr val="EBE600"/>
                </a:solidFill>
                <a:latin typeface="Sylfaen" pitchFamily="18" charset="0"/>
              </a:rPr>
              <a:t> </a:t>
            </a:r>
            <a:r>
              <a:rPr lang="en-CA" sz="2700" b="1" i="1" dirty="0" err="1" smtClean="0">
                <a:solidFill>
                  <a:srgbClr val="EBE600"/>
                </a:solidFill>
                <a:latin typeface="Sylfaen" pitchFamily="18" charset="0"/>
              </a:rPr>
              <a:t>տասնորդական</a:t>
            </a:r>
            <a:r>
              <a:rPr lang="en-CA" sz="2700" b="1" i="1" dirty="0" smtClean="0">
                <a:solidFill>
                  <a:srgbClr val="EBE600"/>
                </a:solidFill>
                <a:latin typeface="Sylfaen" pitchFamily="18" charset="0"/>
              </a:rPr>
              <a:t>  </a:t>
            </a:r>
            <a:r>
              <a:rPr lang="en-CA" sz="2700" b="1" i="1" dirty="0" err="1" smtClean="0">
                <a:solidFill>
                  <a:srgbClr val="EBE600"/>
                </a:solidFill>
                <a:latin typeface="Sylfaen" pitchFamily="18" charset="0"/>
              </a:rPr>
              <a:t>կարգերում</a:t>
            </a:r>
            <a:r>
              <a:rPr lang="en-CA" sz="2700" b="1" i="1" dirty="0" smtClean="0">
                <a:solidFill>
                  <a:srgbClr val="EBE600"/>
                </a:solidFill>
                <a:latin typeface="Sylfaen" pitchFamily="18" charset="0"/>
              </a:rPr>
              <a:t>   </a:t>
            </a:r>
            <a:r>
              <a:rPr lang="en-CA" sz="2700" b="1" i="1" dirty="0" err="1" smtClean="0">
                <a:solidFill>
                  <a:srgbClr val="EBE600"/>
                </a:solidFill>
                <a:latin typeface="Sylfaen" pitchFamily="18" charset="0"/>
              </a:rPr>
              <a:t>գրված</a:t>
            </a:r>
            <a:r>
              <a:rPr lang="en-CA" sz="2700" b="1" i="1" dirty="0" smtClean="0">
                <a:solidFill>
                  <a:srgbClr val="EBE600"/>
                </a:solidFill>
                <a:latin typeface="Sylfaen" pitchFamily="18" charset="0"/>
              </a:rPr>
              <a:t>  </a:t>
            </a:r>
            <a:r>
              <a:rPr lang="en-CA" sz="2700" b="1" i="1" dirty="0" err="1" smtClean="0">
                <a:solidFill>
                  <a:srgbClr val="EBE600"/>
                </a:solidFill>
                <a:latin typeface="Sylfaen" pitchFamily="18" charset="0"/>
              </a:rPr>
              <a:t>թվերը</a:t>
            </a:r>
            <a:r>
              <a:rPr lang="en-CA" sz="2700" b="1" i="1" dirty="0" smtClean="0">
                <a:solidFill>
                  <a:srgbClr val="EBE600"/>
                </a:solidFill>
                <a:latin typeface="Sylfaen" pitchFamily="18" charset="0"/>
              </a:rPr>
              <a:t>  </a:t>
            </a:r>
            <a:r>
              <a:rPr lang="en-CA" sz="2700" b="1" i="1" dirty="0" err="1" smtClean="0">
                <a:solidFill>
                  <a:srgbClr val="EBE600"/>
                </a:solidFill>
                <a:latin typeface="Sylfaen" pitchFamily="18" charset="0"/>
              </a:rPr>
              <a:t>պարբերաբար</a:t>
            </a:r>
            <a:r>
              <a:rPr lang="en-CA" sz="2700" b="1" i="1" dirty="0" smtClean="0">
                <a:solidFill>
                  <a:srgbClr val="EBE600"/>
                </a:solidFill>
                <a:latin typeface="Sylfaen" pitchFamily="18" charset="0"/>
              </a:rPr>
              <a:t>  </a:t>
            </a:r>
            <a:r>
              <a:rPr lang="en-CA" sz="2700" b="1" i="1" dirty="0" err="1" smtClean="0">
                <a:solidFill>
                  <a:srgbClr val="EBE600"/>
                </a:solidFill>
                <a:latin typeface="Sylfaen" pitchFamily="18" charset="0"/>
              </a:rPr>
              <a:t>չեն</a:t>
            </a:r>
            <a:r>
              <a:rPr lang="en-CA" sz="2700" b="1" i="1" dirty="0" smtClean="0">
                <a:solidFill>
                  <a:srgbClr val="EBE600"/>
                </a:solidFill>
                <a:latin typeface="Sylfaen" pitchFamily="18" charset="0"/>
              </a:rPr>
              <a:t>  </a:t>
            </a:r>
            <a:r>
              <a:rPr lang="en-CA" sz="2700" b="1" i="1" dirty="0" err="1" smtClean="0">
                <a:solidFill>
                  <a:srgbClr val="EBE600"/>
                </a:solidFill>
                <a:latin typeface="Sylfaen" pitchFamily="18" charset="0"/>
              </a:rPr>
              <a:t>կրկնվում</a:t>
            </a:r>
            <a:r>
              <a:rPr lang="en-CA" sz="2700" b="1" i="1" dirty="0" smtClean="0">
                <a:solidFill>
                  <a:srgbClr val="EBE600"/>
                </a:solidFill>
                <a:latin typeface="Sylfaen" pitchFamily="18" charset="0"/>
              </a:rPr>
              <a:t>  և  </a:t>
            </a:r>
            <a:r>
              <a:rPr lang="en-CA" sz="2700" b="1" i="1" dirty="0" err="1" smtClean="0">
                <a:solidFill>
                  <a:srgbClr val="EBE600"/>
                </a:solidFill>
                <a:latin typeface="Sylfaen" pitchFamily="18" charset="0"/>
              </a:rPr>
              <a:t>անվերջ</a:t>
            </a:r>
            <a:r>
              <a:rPr lang="en-CA" sz="2700" b="1" i="1" dirty="0" smtClean="0">
                <a:solidFill>
                  <a:srgbClr val="EBE600"/>
                </a:solidFill>
                <a:latin typeface="Sylfaen" pitchFamily="18" charset="0"/>
              </a:rPr>
              <a:t>  </a:t>
            </a:r>
            <a:r>
              <a:rPr lang="en-CA" sz="2700" b="1" i="1" dirty="0" err="1" smtClean="0">
                <a:solidFill>
                  <a:srgbClr val="EBE600"/>
                </a:solidFill>
                <a:latin typeface="Sylfaen" pitchFamily="18" charset="0"/>
              </a:rPr>
              <a:t>շարունակվում</a:t>
            </a:r>
            <a:r>
              <a:rPr lang="en-CA" sz="2700" b="1" i="1" dirty="0" smtClean="0">
                <a:solidFill>
                  <a:srgbClr val="EBE600"/>
                </a:solidFill>
                <a:latin typeface="Sylfaen" pitchFamily="18" charset="0"/>
              </a:rPr>
              <a:t>  </a:t>
            </a:r>
            <a:r>
              <a:rPr lang="en-CA" sz="2700" b="1" i="1" dirty="0" err="1" smtClean="0">
                <a:solidFill>
                  <a:srgbClr val="EBE600"/>
                </a:solidFill>
                <a:latin typeface="Sylfaen" pitchFamily="18" charset="0"/>
              </a:rPr>
              <a:t>են</a:t>
            </a:r>
            <a:r>
              <a:rPr lang="en-CA" sz="2700" b="1" i="1" dirty="0" smtClean="0">
                <a:solidFill>
                  <a:srgbClr val="EBE600"/>
                </a:solidFill>
                <a:latin typeface="Sylfaen" pitchFamily="18" charset="0"/>
              </a:rPr>
              <a:t>:</a:t>
            </a:r>
            <a:endParaRPr lang="ru-RU" sz="2700" b="1" i="1" dirty="0">
              <a:solidFill>
                <a:srgbClr val="EBE600"/>
              </a:solidFill>
              <a:latin typeface="Sylfaen" pitchFamily="18" charset="0"/>
            </a:endParaRPr>
          </a:p>
        </p:txBody>
      </p:sp>
      <p:pic>
        <p:nvPicPr>
          <p:cNvPr id="21" name="Picture 2" descr="C:\Users\naira\Desktop\New folder\112724_html_3ab3526a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/>
          <a:stretch>
            <a:fillRect/>
          </a:stretch>
        </p:blipFill>
        <p:spPr bwMode="auto">
          <a:xfrm>
            <a:off x="685801" y="4321277"/>
            <a:ext cx="1981199" cy="2045109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33400"/>
            <a:ext cx="7924800" cy="6176400"/>
          </a:xfrm>
          <a:prstGeom prst="rect">
            <a:avLst/>
          </a:prstGeom>
          <a:solidFill>
            <a:srgbClr val="FF8029">
              <a:alpha val="20000"/>
            </a:srgbClr>
          </a:solidFill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6600000" scaled="0"/>
            </a:gradFill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2400"/>
            <a:ext cx="8077200" cy="6172200"/>
          </a:xfrm>
          <a:prstGeom prst="rect">
            <a:avLst/>
          </a:prstGeom>
          <a:solidFill>
            <a:srgbClr val="FFFFFF"/>
          </a:solidFill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6600000" scaled="0"/>
            </a:gradFill>
          </a:ln>
          <a:effectLst>
            <a:outerShdw blurRad="1270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048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>
                <a:ln w="0"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π  </a:t>
            </a:r>
            <a:r>
              <a:rPr lang="en-CA" sz="3200" i="1" dirty="0" err="1" smtClean="0">
                <a:ln w="0"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թվի</a:t>
            </a:r>
            <a:r>
              <a:rPr lang="en-CA" sz="3200" i="1" dirty="0" smtClean="0">
                <a:ln w="0"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՝ </a:t>
            </a:r>
            <a:r>
              <a:rPr lang="en-CA" sz="3200" i="1" dirty="0" err="1" smtClean="0">
                <a:ln w="0"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ստորակետից</a:t>
            </a:r>
            <a:r>
              <a:rPr lang="en-CA" sz="3200" i="1" dirty="0" smtClean="0">
                <a:ln w="0"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  </a:t>
            </a:r>
            <a:r>
              <a:rPr lang="en-CA" sz="3200" i="1" dirty="0" err="1" smtClean="0">
                <a:ln w="0"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հետո</a:t>
            </a:r>
            <a:r>
              <a:rPr lang="en-CA" sz="3200" i="1" dirty="0" smtClean="0">
                <a:ln w="0"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  </a:t>
            </a:r>
            <a:r>
              <a:rPr lang="en-CA" sz="3200" i="1" dirty="0" err="1" smtClean="0">
                <a:ln w="0"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առաջին</a:t>
            </a:r>
            <a:r>
              <a:rPr lang="en-CA" sz="3200" i="1" dirty="0" smtClean="0">
                <a:ln w="0"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 100 </a:t>
            </a:r>
            <a:r>
              <a:rPr lang="en-CA" sz="3200" i="1" dirty="0" err="1" smtClean="0">
                <a:ln w="0"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թվանշանները</a:t>
            </a:r>
            <a:r>
              <a:rPr lang="en-CA" sz="3200" i="1" dirty="0" smtClean="0">
                <a:ln w="0"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  </a:t>
            </a:r>
            <a:r>
              <a:rPr lang="en-CA" sz="3200" i="1" dirty="0" err="1" smtClean="0">
                <a:ln w="0"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ունեն</a:t>
            </a:r>
            <a:r>
              <a:rPr lang="en-CA" sz="3200" i="1" dirty="0" smtClean="0">
                <a:ln w="0"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  </a:t>
            </a:r>
            <a:r>
              <a:rPr lang="en-CA" sz="3200" i="1" dirty="0" err="1" smtClean="0">
                <a:ln w="0"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հետևյալ</a:t>
            </a:r>
            <a:r>
              <a:rPr lang="en-CA" sz="3200" i="1" dirty="0" smtClean="0">
                <a:ln w="0"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  </a:t>
            </a:r>
            <a:r>
              <a:rPr lang="en-CA" sz="3200" i="1" dirty="0" err="1" smtClean="0">
                <a:ln w="0"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տեսքը</a:t>
            </a:r>
            <a:r>
              <a:rPr lang="en-CA" sz="3200" i="1" dirty="0" smtClean="0">
                <a:ln w="0"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.</a:t>
            </a:r>
          </a:p>
        </p:txBody>
      </p:sp>
      <p:pic>
        <p:nvPicPr>
          <p:cNvPr id="7" name="Picture 2" descr="C:\Users\naira\Desktop\New folder\112724_html_3ab3526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77000" y="3352800"/>
            <a:ext cx="2438400" cy="2438400"/>
          </a:xfrm>
          <a:prstGeom prst="rect">
            <a:avLst/>
          </a:prstGeom>
          <a:noFill/>
          <a:effectLst>
            <a:outerShdw blurRad="889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38200" y="2099608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n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3,14</a:t>
            </a:r>
            <a:r>
              <a:rPr lang="en-CA" sz="3000" dirty="0" smtClean="0">
                <a:latin typeface="Sylfaen" pitchFamily="18" charset="0"/>
              </a:rPr>
              <a:t>15926535897932384626433832795028841971693993751058209749445923078164062862089986280348253421170679</a:t>
            </a:r>
            <a:r>
              <a:rPr lang="en-CA" sz="3000" dirty="0" smtClean="0">
                <a:ln>
                  <a:solidFill>
                    <a:srgbClr val="F26200"/>
                  </a:solidFill>
                </a:ln>
                <a:solidFill>
                  <a:srgbClr val="FF9900"/>
                </a:solidFill>
                <a:latin typeface="Sylfaen" pitchFamily="18" charset="0"/>
              </a:rPr>
              <a:t>...</a:t>
            </a:r>
            <a:endParaRPr lang="en-CA" sz="3000" dirty="0">
              <a:ln>
                <a:solidFill>
                  <a:srgbClr val="F26200"/>
                </a:solidFill>
              </a:ln>
              <a:solidFill>
                <a:srgbClr val="FF9900"/>
              </a:solidFill>
              <a:latin typeface="Sylfaen" pitchFamily="18" charset="0"/>
            </a:endParaRPr>
          </a:p>
        </p:txBody>
      </p:sp>
      <p:pic>
        <p:nvPicPr>
          <p:cNvPr id="9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720680"/>
            <a:ext cx="1018305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62000" y="4927937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CA" sz="2000" i="1" dirty="0" err="1" smtClean="0">
                <a:latin typeface="Sylfaen" pitchFamily="18" charset="0"/>
              </a:rPr>
              <a:t>Երաժիշտ</a:t>
            </a:r>
            <a:r>
              <a:rPr lang="en-CA" sz="2000" i="1" dirty="0" smtClean="0">
                <a:latin typeface="Sylfaen" pitchFamily="18" charset="0"/>
              </a:rPr>
              <a:t>  </a:t>
            </a:r>
            <a:r>
              <a:rPr lang="en-CA" sz="2000" i="1" dirty="0" err="1" smtClean="0">
                <a:latin typeface="Sylfaen" pitchFamily="18" charset="0"/>
              </a:rPr>
              <a:t>Դեյվիդ</a:t>
            </a:r>
            <a:r>
              <a:rPr lang="en-CA" sz="2000" i="1" dirty="0" smtClean="0">
                <a:latin typeface="Sylfaen" pitchFamily="18" charset="0"/>
              </a:rPr>
              <a:t>  </a:t>
            </a:r>
            <a:r>
              <a:rPr lang="en-CA" sz="2000" i="1" dirty="0" err="1" smtClean="0">
                <a:latin typeface="Sylfaen" pitchFamily="18" charset="0"/>
              </a:rPr>
              <a:t>Մակ</a:t>
            </a:r>
            <a:r>
              <a:rPr lang="en-CA" sz="2000" i="1" dirty="0" smtClean="0">
                <a:latin typeface="Sylfaen" pitchFamily="18" charset="0"/>
              </a:rPr>
              <a:t> </a:t>
            </a:r>
            <a:r>
              <a:rPr lang="en-CA" sz="2000" i="1" dirty="0" err="1" smtClean="0">
                <a:latin typeface="Sylfaen" pitchFamily="18" charset="0"/>
              </a:rPr>
              <a:t>Դոնալդը</a:t>
            </a:r>
            <a:r>
              <a:rPr lang="en-CA" sz="2000" i="1" dirty="0" smtClean="0">
                <a:latin typeface="Sylfaen" pitchFamily="18" charset="0"/>
              </a:rPr>
              <a:t>  </a:t>
            </a:r>
            <a:r>
              <a:rPr lang="en-CA" sz="2000" i="1" dirty="0" err="1" smtClean="0">
                <a:latin typeface="Sylfaen" pitchFamily="18" charset="0"/>
              </a:rPr>
              <a:t>ձայնագրել</a:t>
            </a:r>
            <a:r>
              <a:rPr lang="en-CA" sz="2000" i="1" dirty="0" smtClean="0">
                <a:latin typeface="Sylfaen" pitchFamily="18" charset="0"/>
              </a:rPr>
              <a:t>  է  π  </a:t>
            </a:r>
            <a:r>
              <a:rPr lang="en-CA" sz="2000" i="1" dirty="0" err="1" smtClean="0">
                <a:latin typeface="Sylfaen" pitchFamily="18" charset="0"/>
              </a:rPr>
              <a:t>թվի</a:t>
            </a:r>
            <a:r>
              <a:rPr lang="en-CA" sz="2000" i="1" dirty="0" smtClean="0">
                <a:latin typeface="Sylfaen" pitchFamily="18" charset="0"/>
              </a:rPr>
              <a:t>՝  </a:t>
            </a:r>
            <a:r>
              <a:rPr lang="en-CA" sz="2000" i="1" dirty="0" err="1" smtClean="0">
                <a:latin typeface="Sylfaen" pitchFamily="18" charset="0"/>
              </a:rPr>
              <a:t>ստորակետից</a:t>
            </a:r>
            <a:r>
              <a:rPr lang="en-CA" sz="2000" i="1" dirty="0" smtClean="0">
                <a:latin typeface="Sylfaen" pitchFamily="18" charset="0"/>
              </a:rPr>
              <a:t>  </a:t>
            </a:r>
            <a:r>
              <a:rPr lang="en-CA" sz="2000" i="1" dirty="0" err="1" smtClean="0">
                <a:latin typeface="Sylfaen" pitchFamily="18" charset="0"/>
              </a:rPr>
              <a:t>հետո</a:t>
            </a:r>
            <a:r>
              <a:rPr lang="en-CA" sz="2000" i="1" dirty="0" smtClean="0">
                <a:latin typeface="Sylfaen" pitchFamily="18" charset="0"/>
              </a:rPr>
              <a:t>  </a:t>
            </a:r>
            <a:r>
              <a:rPr lang="en-CA" sz="2000" i="1" dirty="0" err="1" smtClean="0">
                <a:latin typeface="Sylfaen" pitchFamily="18" charset="0"/>
              </a:rPr>
              <a:t>առաջին</a:t>
            </a:r>
            <a:r>
              <a:rPr lang="en-CA" sz="2000" i="1" dirty="0" smtClean="0">
                <a:latin typeface="Sylfaen" pitchFamily="18" charset="0"/>
              </a:rPr>
              <a:t>  122  </a:t>
            </a:r>
            <a:r>
              <a:rPr lang="en-CA" sz="2000" i="1" dirty="0" err="1" smtClean="0">
                <a:latin typeface="Sylfaen" pitchFamily="18" charset="0"/>
              </a:rPr>
              <a:t>նիշերից</a:t>
            </a:r>
            <a:r>
              <a:rPr lang="en-CA" sz="2000" i="1" dirty="0" smtClean="0">
                <a:latin typeface="Sylfaen" pitchFamily="18" charset="0"/>
              </a:rPr>
              <a:t>  </a:t>
            </a:r>
            <a:r>
              <a:rPr lang="en-CA" sz="2000" i="1" dirty="0" err="1" smtClean="0">
                <a:latin typeface="Sylfaen" pitchFamily="18" charset="0"/>
              </a:rPr>
              <a:t>կազմված</a:t>
            </a:r>
            <a:r>
              <a:rPr lang="en-CA" sz="2000" i="1" dirty="0" smtClean="0">
                <a:latin typeface="Sylfaen" pitchFamily="18" charset="0"/>
              </a:rPr>
              <a:t>  </a:t>
            </a:r>
            <a:r>
              <a:rPr lang="en-CA" sz="2000" i="1" dirty="0" err="1" smtClean="0">
                <a:latin typeface="Sylfaen" pitchFamily="18" charset="0"/>
              </a:rPr>
              <a:t>դաշնամուրային</a:t>
            </a:r>
            <a:r>
              <a:rPr lang="en-CA" sz="2000" i="1" dirty="0" smtClean="0">
                <a:latin typeface="Sylfaen" pitchFamily="18" charset="0"/>
              </a:rPr>
              <a:t>  </a:t>
            </a:r>
            <a:r>
              <a:rPr lang="en-CA" sz="2000" i="1" dirty="0" err="1" smtClean="0">
                <a:latin typeface="Sylfaen" pitchFamily="18" charset="0"/>
              </a:rPr>
              <a:t>մեղեդին</a:t>
            </a:r>
            <a:r>
              <a:rPr lang="en-CA" sz="2000" i="1" dirty="0" smtClean="0">
                <a:latin typeface="Sylfaen" pitchFamily="18" charset="0"/>
              </a:rPr>
              <a:t>:</a:t>
            </a:r>
            <a:endParaRPr lang="ru-RU" sz="2000" b="1" i="1" dirty="0">
              <a:latin typeface="Sylfae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914400"/>
            <a:ext cx="5638800" cy="5795400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1" y="152400"/>
            <a:ext cx="7696200" cy="6172200"/>
          </a:xfrm>
          <a:prstGeom prst="rect">
            <a:avLst/>
          </a:prstGeom>
          <a:solidFill>
            <a:srgbClr val="FFFFFF"/>
          </a:solidFill>
          <a:ln w="38100">
            <a:gradFill>
              <a:gsLst>
                <a:gs pos="0">
                  <a:schemeClr val="accent6">
                    <a:lumMod val="75000"/>
                  </a:scheme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naira\Desktop\Aleq Manukyan\tsarskoe_delo-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77030" y="604882"/>
            <a:ext cx="3585969" cy="480531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85800" y="2099608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i="1" dirty="0" err="1" smtClean="0">
                <a:latin typeface="Sylfaen" pitchFamily="18" charset="0"/>
              </a:rPr>
              <a:t>Մաթեմատիկան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պետք</a:t>
            </a:r>
            <a:r>
              <a:rPr lang="en-CA" sz="2800" i="1" dirty="0" smtClean="0">
                <a:latin typeface="Sylfaen" pitchFamily="18" charset="0"/>
              </a:rPr>
              <a:t>  է  </a:t>
            </a:r>
            <a:r>
              <a:rPr lang="en-CA" sz="2800" i="1" dirty="0" err="1" smtClean="0">
                <a:latin typeface="Sylfaen" pitchFamily="18" charset="0"/>
              </a:rPr>
              <a:t>սիրել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թեկուզ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նրա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համար</a:t>
            </a:r>
            <a:r>
              <a:rPr lang="en-CA" sz="2800" i="1" dirty="0" smtClean="0">
                <a:latin typeface="Sylfaen" pitchFamily="18" charset="0"/>
              </a:rPr>
              <a:t>,  </a:t>
            </a:r>
            <a:r>
              <a:rPr lang="en-CA" sz="2800" i="1" dirty="0" err="1" smtClean="0">
                <a:latin typeface="Sylfaen" pitchFamily="18" charset="0"/>
              </a:rPr>
              <a:t>որ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կարգի</a:t>
            </a:r>
            <a:r>
              <a:rPr lang="en-CA" sz="2800" i="1" dirty="0" smtClean="0">
                <a:latin typeface="Sylfaen" pitchFamily="18" charset="0"/>
              </a:rPr>
              <a:t>  է  </a:t>
            </a:r>
            <a:r>
              <a:rPr lang="en-CA" sz="2800" i="1" dirty="0" err="1" smtClean="0">
                <a:latin typeface="Sylfaen" pitchFamily="18" charset="0"/>
              </a:rPr>
              <a:t>բերում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մեր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միտքը</a:t>
            </a:r>
            <a:r>
              <a:rPr lang="en-CA" sz="2800" i="1" dirty="0" smtClean="0">
                <a:latin typeface="Sylfaen" pitchFamily="18" charset="0"/>
              </a:rPr>
              <a:t>:</a:t>
            </a:r>
            <a:endParaRPr lang="ru-RU" sz="2800" i="1" dirty="0">
              <a:latin typeface="Sylfae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464314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000" b="1" spc="-150" dirty="0" smtClean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ՄԻԽԱՅԻԼ  ԼՈՄՈՆՈՍՈՎ</a:t>
            </a:r>
            <a:endParaRPr lang="en-CA" sz="4000" b="1" spc="-150" dirty="0">
              <a:ln w="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271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Arm Scool</vt:lpstr>
      <vt:lpstr>Calibri</vt:lpstr>
      <vt:lpstr>Courier New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Gayane</dc:creator>
  <cp:lastModifiedBy>gayasimonyan1969@gmail.com</cp:lastModifiedBy>
  <cp:revision>286</cp:revision>
  <dcterms:created xsi:type="dcterms:W3CDTF">2006-08-16T00:00:00Z</dcterms:created>
  <dcterms:modified xsi:type="dcterms:W3CDTF">2023-02-26T18:32:10Z</dcterms:modified>
</cp:coreProperties>
</file>