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3" r:id="rId4"/>
    <p:sldId id="284" r:id="rId5"/>
    <p:sldId id="285" r:id="rId6"/>
    <p:sldId id="286" r:id="rId7"/>
    <p:sldId id="257" r:id="rId8"/>
    <p:sldId id="258" r:id="rId9"/>
    <p:sldId id="259" r:id="rId10"/>
    <p:sldId id="260" r:id="rId11"/>
    <p:sldId id="261" r:id="rId12"/>
    <p:sldId id="262" r:id="rId13"/>
    <p:sldId id="272" r:id="rId14"/>
    <p:sldId id="273" r:id="rId15"/>
    <p:sldId id="264" r:id="rId16"/>
    <p:sldId id="265" r:id="rId17"/>
    <p:sldId id="266" r:id="rId18"/>
    <p:sldId id="267" r:id="rId19"/>
    <p:sldId id="268" r:id="rId20"/>
    <p:sldId id="277" r:id="rId21"/>
    <p:sldId id="278" r:id="rId22"/>
    <p:sldId id="279" r:id="rId23"/>
    <p:sldId id="280" r:id="rId24"/>
    <p:sldId id="270" r:id="rId25"/>
    <p:sldId id="274" r:id="rId26"/>
    <p:sldId id="271" r:id="rId27"/>
    <p:sldId id="269"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1/27/2023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1/27/2023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1/27/2023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4.xml" /></Relationships>
</file>

<file path=ppt/slides/_rels/slide2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4.xml" /></Relationships>
</file>

<file path=ppt/slides/_rels/slide28.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DCA166A-F879-9310-057E-F6C7B48FA70A}"/>
              </a:ext>
            </a:extLst>
          </p:cNvPr>
          <p:cNvSpPr>
            <a:spLocks noGrp="1"/>
          </p:cNvSpPr>
          <p:nvPr>
            <p:ph type="title"/>
          </p:nvPr>
        </p:nvSpPr>
        <p:spPr/>
        <p:txBody>
          <a:bodyPr>
            <a:normAutofit fontScale="90000"/>
          </a:bodyPr>
          <a:lstStyle/>
          <a:p>
            <a:r>
              <a:rPr lang="en-US" sz="3600" b="1" err="1"/>
              <a:t>Նախնական</a:t>
            </a:r>
            <a:r>
              <a:rPr lang="en-US" sz="3600" b="1"/>
              <a:t> </a:t>
            </a:r>
            <a:r>
              <a:rPr lang="en-US" sz="3600" b="1" err="1"/>
              <a:t>զինվորական</a:t>
            </a:r>
            <a:r>
              <a:rPr lang="en-US" sz="3600" b="1"/>
              <a:t> </a:t>
            </a:r>
            <a:r>
              <a:rPr lang="en-US" sz="3600" b="1" err="1"/>
              <a:t>պատրաստություն</a:t>
            </a:r>
            <a:endParaRPr lang="" sz="3600" b="1"/>
          </a:p>
        </p:txBody>
      </p:sp>
      <p:sp>
        <p:nvSpPr>
          <p:cNvPr id="11" name="Content Placeholder 10">
            <a:extLst>
              <a:ext uri="{FF2B5EF4-FFF2-40B4-BE49-F238E27FC236}">
                <a16:creationId xmlns:a16="http://schemas.microsoft.com/office/drawing/2014/main" id="{4B4BD225-E3F7-9EE2-7661-DD9BAF59EF71}"/>
              </a:ext>
            </a:extLst>
          </p:cNvPr>
          <p:cNvSpPr>
            <a:spLocks noGrp="1"/>
          </p:cNvSpPr>
          <p:nvPr>
            <p:ph idx="1"/>
          </p:nvPr>
        </p:nvSpPr>
        <p:spPr/>
        <p:txBody>
          <a:bodyPr>
            <a:normAutofit fontScale="92500" lnSpcReduction="20000"/>
          </a:bodyPr>
          <a:lstStyle/>
          <a:p>
            <a:r>
              <a:rPr lang="en-US" dirty="0" err="1"/>
              <a:t>Աշակերտական</a:t>
            </a:r>
            <a:r>
              <a:rPr lang="en-US" dirty="0"/>
              <a:t> </a:t>
            </a:r>
            <a:r>
              <a:rPr lang="en-US" dirty="0" err="1"/>
              <a:t>կազմը</a:t>
            </a:r>
            <a:r>
              <a:rPr lang="en-US" dirty="0"/>
              <a:t>.</a:t>
            </a:r>
          </a:p>
          <a:p>
            <a:pPr marL="457200" indent="-457200">
              <a:buFont typeface="+mj-lt"/>
              <a:buAutoNum type="arabicPeriod"/>
            </a:pPr>
            <a:r>
              <a:rPr lang="en-US" dirty="0" err="1"/>
              <a:t>Գասպարյան</a:t>
            </a:r>
            <a:r>
              <a:rPr lang="en-US" dirty="0"/>
              <a:t> </a:t>
            </a:r>
            <a:r>
              <a:rPr lang="en-US" dirty="0" err="1"/>
              <a:t>Նվեր</a:t>
            </a:r>
            <a:endParaRPr lang="en-US" dirty="0"/>
          </a:p>
          <a:p>
            <a:pPr marL="457200" indent="-457200">
              <a:buFont typeface="+mj-lt"/>
              <a:buAutoNum type="arabicPeriod"/>
            </a:pPr>
            <a:r>
              <a:rPr lang="en-US" dirty="0" err="1"/>
              <a:t>Ավետիսյան</a:t>
            </a:r>
            <a:r>
              <a:rPr lang="en-US" dirty="0"/>
              <a:t> </a:t>
            </a:r>
            <a:r>
              <a:rPr lang="en-US" dirty="0" err="1"/>
              <a:t>Ջուլիետա</a:t>
            </a:r>
            <a:endParaRPr lang="en-US" dirty="0"/>
          </a:p>
          <a:p>
            <a:pPr marL="457200" indent="-457200">
              <a:buFont typeface="+mj-lt"/>
              <a:buAutoNum type="arabicPeriod"/>
            </a:pPr>
            <a:r>
              <a:rPr lang="en-US" dirty="0" err="1"/>
              <a:t>Խաչատրյան</a:t>
            </a:r>
            <a:r>
              <a:rPr lang="en-US" dirty="0"/>
              <a:t> </a:t>
            </a:r>
            <a:r>
              <a:rPr lang="en-US" dirty="0" err="1"/>
              <a:t>Սյուզի</a:t>
            </a:r>
            <a:endParaRPr lang="en-US" dirty="0"/>
          </a:p>
          <a:p>
            <a:pPr marL="457200" indent="-457200">
              <a:buFont typeface="+mj-lt"/>
              <a:buAutoNum type="arabicPeriod"/>
            </a:pPr>
            <a:r>
              <a:rPr lang="en-US" dirty="0" err="1"/>
              <a:t>Թորոսյան</a:t>
            </a:r>
            <a:r>
              <a:rPr lang="en-US" dirty="0"/>
              <a:t> </a:t>
            </a:r>
            <a:r>
              <a:rPr lang="en-US" dirty="0" err="1"/>
              <a:t>Եսթեր</a:t>
            </a:r>
            <a:endParaRPr lang="en-US" dirty="0"/>
          </a:p>
          <a:p>
            <a:pPr marL="457200" indent="-457200">
              <a:buFont typeface="+mj-lt"/>
              <a:buAutoNum type="arabicPeriod"/>
            </a:pPr>
            <a:r>
              <a:rPr lang="en-US" dirty="0" err="1"/>
              <a:t>Խաչատրյան</a:t>
            </a:r>
            <a:r>
              <a:rPr lang="en-US" dirty="0"/>
              <a:t> </a:t>
            </a:r>
            <a:r>
              <a:rPr lang="en-US" dirty="0" err="1"/>
              <a:t>Արուսյակ</a:t>
            </a:r>
            <a:endParaRPr lang="en-US" dirty="0"/>
          </a:p>
          <a:p>
            <a:pPr marL="457200" indent="-457200">
              <a:buFont typeface="+mj-lt"/>
              <a:buAutoNum type="arabicPeriod"/>
            </a:pPr>
            <a:r>
              <a:rPr lang="en-US" dirty="0" err="1"/>
              <a:t>Մովսիսյան</a:t>
            </a:r>
            <a:r>
              <a:rPr lang="en-US" dirty="0"/>
              <a:t> </a:t>
            </a:r>
            <a:r>
              <a:rPr lang="en-US" dirty="0" err="1"/>
              <a:t>Էդվարդ</a:t>
            </a:r>
            <a:endParaRPr lang="en-US" dirty="0"/>
          </a:p>
          <a:p>
            <a:pPr marL="457200" indent="-457200">
              <a:buFont typeface="+mj-lt"/>
              <a:buAutoNum type="arabicPeriod"/>
            </a:pPr>
            <a:r>
              <a:rPr lang="en-US" dirty="0" err="1"/>
              <a:t>Մարտիրոսյան</a:t>
            </a:r>
            <a:r>
              <a:rPr lang="en-US" dirty="0"/>
              <a:t> </a:t>
            </a:r>
            <a:r>
              <a:rPr lang="en-US"/>
              <a:t>Սուրիկ</a:t>
            </a:r>
            <a:endParaRPr lang=""/>
          </a:p>
        </p:txBody>
      </p:sp>
      <p:pic>
        <p:nvPicPr>
          <p:cNvPr id="14" name="Picture 14">
            <a:extLst>
              <a:ext uri="{FF2B5EF4-FFF2-40B4-BE49-F238E27FC236}">
                <a16:creationId xmlns:a16="http://schemas.microsoft.com/office/drawing/2014/main" id="{6DA97DB6-AECC-D645-C4FE-2A47C327BC8F}"/>
              </a:ext>
            </a:extLst>
          </p:cNvPr>
          <p:cNvPicPr>
            <a:picLocks noChangeAspect="1"/>
          </p:cNvPicPr>
          <p:nvPr/>
        </p:nvPicPr>
        <p:blipFill>
          <a:blip r:embed="rId2"/>
          <a:stretch>
            <a:fillRect/>
          </a:stretch>
        </p:blipFill>
        <p:spPr>
          <a:xfrm>
            <a:off x="5393377" y="2015732"/>
            <a:ext cx="5661477" cy="3711638"/>
          </a:xfrm>
          <a:prstGeom prst="rect">
            <a:avLst/>
          </a:prstGeom>
        </p:spPr>
      </p:pic>
    </p:spTree>
    <p:extLst>
      <p:ext uri="{BB962C8B-B14F-4D97-AF65-F5344CB8AC3E}">
        <p14:creationId xmlns:p14="http://schemas.microsoft.com/office/powerpoint/2010/main" val="61982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34D07-7827-741D-0EDE-CD0515F55E1A}"/>
              </a:ext>
            </a:extLst>
          </p:cNvPr>
          <p:cNvSpPr>
            <a:spLocks noGrp="1"/>
          </p:cNvSpPr>
          <p:nvPr>
            <p:ph type="title"/>
          </p:nvPr>
        </p:nvSpPr>
        <p:spPr/>
        <p:txBody>
          <a:bodyPr>
            <a:normAutofit/>
          </a:bodyPr>
          <a:lstStyle/>
          <a:p>
            <a:r>
              <a:rPr lang="hy-AM" sz="3600" b="1"/>
              <a:t>Ռազմարվեստի պատմություն</a:t>
            </a:r>
            <a:endParaRPr lang="" sz="3600" b="1"/>
          </a:p>
        </p:txBody>
      </p:sp>
      <p:sp>
        <p:nvSpPr>
          <p:cNvPr id="3" name="Content Placeholder 2">
            <a:extLst>
              <a:ext uri="{FF2B5EF4-FFF2-40B4-BE49-F238E27FC236}">
                <a16:creationId xmlns:a16="http://schemas.microsoft.com/office/drawing/2014/main" id="{73611F1A-7682-3F83-B35B-93C00A6FA245}"/>
              </a:ext>
            </a:extLst>
          </p:cNvPr>
          <p:cNvSpPr>
            <a:spLocks noGrp="1"/>
          </p:cNvSpPr>
          <p:nvPr>
            <p:ph sz="half" idx="1"/>
          </p:nvPr>
        </p:nvSpPr>
        <p:spPr/>
        <p:txBody>
          <a:bodyPr>
            <a:noAutofit/>
          </a:bodyPr>
          <a:lstStyle/>
          <a:p>
            <a:pPr marL="0" indent="0">
              <a:buNone/>
            </a:pPr>
            <a:r>
              <a:rPr lang="hy-AM" sz="1400" b="0" i="0">
                <a:solidFill>
                  <a:srgbClr val="202122"/>
                </a:solidFill>
                <a:effectLst/>
                <a:latin typeface="-apple-system"/>
              </a:rPr>
              <a:t>Ներկայիս Հայաստանի Հանրապետությունում ռազմական արվեստի տեսությունը սկզբնավորվել է </a:t>
            </a:r>
            <a:r>
              <a:rPr lang="hy-AM" sz="1400" b="1" i="0">
                <a:solidFill>
                  <a:srgbClr val="202122"/>
                </a:solidFill>
                <a:effectLst/>
                <a:latin typeface="-apple-system"/>
              </a:rPr>
              <a:t>ԽՍՀՄ֊ի (</a:t>
            </a:r>
            <a:r>
              <a:rPr lang="hy-AM" sz="1400" b="0" i="0">
                <a:solidFill>
                  <a:srgbClr val="202122"/>
                </a:solidFill>
                <a:effectLst/>
                <a:latin typeface="-apple-system"/>
              </a:rPr>
              <a:t>1922-1991), Ռուսաստանյան Խորհրդային Սոցիալիստական Հանրապետության (1917-1922, 1922-1991) և նրանց նախորդած Ռուսաստանի Դեմոկրատական Հանրապետության (1917) ու  Ռուսաստանյան կայսրության (1721֊1917) ռազմական արվեստի տեսությունից։ Ռուսաստանկան կայսրությունում ընդունվալ էր, որ ռազմարվեստը հանդիսանում է ռազմական գիտության (ռազմագիտություն, այսինքն` գիտություն պատերազմի մասին) երկու գլխավոր ճյուղերից մեկը և ընդգրկում էր.</a:t>
            </a:r>
            <a:endParaRPr lang="" sz="1400">
              <a:solidFill>
                <a:srgbClr val="202122"/>
              </a:solidFill>
              <a:latin typeface="-apple-system"/>
            </a:endParaRPr>
          </a:p>
        </p:txBody>
      </p:sp>
      <p:sp>
        <p:nvSpPr>
          <p:cNvPr id="4" name="Content Placeholder 3">
            <a:extLst>
              <a:ext uri="{FF2B5EF4-FFF2-40B4-BE49-F238E27FC236}">
                <a16:creationId xmlns:a16="http://schemas.microsoft.com/office/drawing/2014/main" id="{AFC2404F-5899-785E-6B0F-5A4BF0F97A07}"/>
              </a:ext>
            </a:extLst>
          </p:cNvPr>
          <p:cNvSpPr>
            <a:spLocks noGrp="1"/>
          </p:cNvSpPr>
          <p:nvPr>
            <p:ph sz="half" idx="2"/>
          </p:nvPr>
        </p:nvSpPr>
        <p:spPr/>
        <p:txBody>
          <a:bodyPr>
            <a:normAutofit fontScale="85000" lnSpcReduction="20000"/>
          </a:bodyPr>
          <a:lstStyle/>
          <a:p>
            <a:pPr marL="457200" indent="-457200">
              <a:buFont typeface="+mj-lt"/>
              <a:buAutoNum type="arabicPeriod"/>
            </a:pPr>
            <a:r>
              <a:rPr lang="hy-AM"/>
              <a:t>Ռազմարվեստի տեսությունը</a:t>
            </a:r>
          </a:p>
          <a:p>
            <a:r>
              <a:rPr lang="hy-AM"/>
              <a:t>Մարտավարություն,</a:t>
            </a:r>
          </a:p>
          <a:p>
            <a:r>
              <a:rPr lang="hy-AM"/>
              <a:t>Ռազմավարություն։</a:t>
            </a:r>
          </a:p>
          <a:p>
            <a:pPr marL="457200" indent="-457200">
              <a:buFont typeface="+mj-lt"/>
              <a:buAutoNum type="arabicPeriod"/>
            </a:pPr>
            <a:r>
              <a:rPr lang="hy-AM"/>
              <a:t>Ռազմարվեստի պատմություն</a:t>
            </a:r>
          </a:p>
          <a:p>
            <a:r>
              <a:rPr lang="hy-AM"/>
              <a:t>Պատերազմների պատմություն,</a:t>
            </a:r>
          </a:p>
          <a:p>
            <a:r>
              <a:rPr lang="hy-AM"/>
              <a:t>Ռազմարվեստի պատմություն,</a:t>
            </a:r>
          </a:p>
          <a:p>
            <a:r>
              <a:rPr lang="hy-AM"/>
              <a:t>Զորքերի պատմություն,</a:t>
            </a:r>
          </a:p>
          <a:p>
            <a:r>
              <a:rPr lang="hy-AM"/>
              <a:t>Ռազմական հիմնարկությունների պատմություն</a:t>
            </a:r>
            <a:r>
              <a:rPr lang="en-US"/>
              <a:t>:</a:t>
            </a:r>
            <a:endParaRPr lang=""/>
          </a:p>
        </p:txBody>
      </p:sp>
    </p:spTree>
    <p:extLst>
      <p:ext uri="{BB962C8B-B14F-4D97-AF65-F5344CB8AC3E}">
        <p14:creationId xmlns:p14="http://schemas.microsoft.com/office/powerpoint/2010/main" val="201924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E188-24CD-F6AF-8F80-14D047CF20C6}"/>
              </a:ext>
            </a:extLst>
          </p:cNvPr>
          <p:cNvSpPr>
            <a:spLocks noGrp="1"/>
          </p:cNvSpPr>
          <p:nvPr>
            <p:ph type="title"/>
          </p:nvPr>
        </p:nvSpPr>
        <p:spPr/>
        <p:txBody>
          <a:bodyPr>
            <a:normAutofit/>
          </a:bodyPr>
          <a:lstStyle/>
          <a:p>
            <a:r>
              <a:rPr lang="hy-AM" sz="3600" b="1"/>
              <a:t>Ռազմարվեստի կազմը</a:t>
            </a:r>
            <a:endParaRPr lang="" sz="3600" b="1"/>
          </a:p>
        </p:txBody>
      </p:sp>
      <p:sp>
        <p:nvSpPr>
          <p:cNvPr id="3" name="Content Placeholder 2">
            <a:extLst>
              <a:ext uri="{FF2B5EF4-FFF2-40B4-BE49-F238E27FC236}">
                <a16:creationId xmlns:a16="http://schemas.microsoft.com/office/drawing/2014/main" id="{0C9D680B-0EA4-90E7-0E04-D5E5564F363D}"/>
              </a:ext>
            </a:extLst>
          </p:cNvPr>
          <p:cNvSpPr>
            <a:spLocks noGrp="1"/>
          </p:cNvSpPr>
          <p:nvPr>
            <p:ph idx="1"/>
          </p:nvPr>
        </p:nvSpPr>
        <p:spPr/>
        <p:txBody>
          <a:bodyPr>
            <a:normAutofit fontScale="70000" lnSpcReduction="20000"/>
          </a:bodyPr>
          <a:lstStyle/>
          <a:p>
            <a:pPr marL="0" indent="0" fontAlgn="base">
              <a:buNone/>
            </a:pPr>
            <a:r>
              <a:rPr lang="hy-AM"/>
              <a:t>Ռազմարվեստն </a:t>
            </a:r>
            <a:r>
              <a:rPr lang="hy-AM">
                <a:solidFill>
                  <a:srgbClr val="202122"/>
                </a:solidFill>
                <a:effectLst/>
                <a:latin typeface="-apple-system"/>
              </a:rPr>
              <a:t>ընդգրկում է</a:t>
            </a:r>
          </a:p>
          <a:p>
            <a:pPr fontAlgn="base"/>
            <a:r>
              <a:rPr lang="hy-AM">
                <a:solidFill>
                  <a:srgbClr val="202122"/>
                </a:solidFill>
                <a:effectLst/>
                <a:latin typeface="inherit"/>
              </a:rPr>
              <a:t>ռազմավարությունը,</a:t>
            </a:r>
          </a:p>
          <a:p>
            <a:pPr fontAlgn="base"/>
            <a:r>
              <a:rPr lang="hy-AM">
                <a:solidFill>
                  <a:srgbClr val="202122"/>
                </a:solidFill>
                <a:effectLst/>
                <a:latin typeface="inherit"/>
              </a:rPr>
              <a:t>օպերատիվ արվեստը,</a:t>
            </a:r>
          </a:p>
          <a:p>
            <a:pPr fontAlgn="base"/>
            <a:r>
              <a:rPr lang="hy-AM">
                <a:solidFill>
                  <a:srgbClr val="202122"/>
                </a:solidFill>
                <a:effectLst/>
                <a:latin typeface="inherit"/>
              </a:rPr>
              <a:t>մարտավարությունը։</a:t>
            </a:r>
          </a:p>
          <a:p>
            <a:pPr marL="0" indent="0" fontAlgn="base">
              <a:buNone/>
            </a:pPr>
            <a:r>
              <a:rPr lang="hy-AM">
                <a:solidFill>
                  <a:srgbClr val="202122"/>
                </a:solidFill>
                <a:effectLst/>
                <a:latin typeface="-apple-system"/>
              </a:rPr>
              <a:t>Ռազմարվեստի այդ երեք բաղկացուցիչ մասերն իրար սերտորեն կապված են։</a:t>
            </a:r>
            <a:r>
              <a:rPr lang="hy-AM">
                <a:solidFill>
                  <a:srgbClr val="202122"/>
                </a:solidFill>
                <a:effectLst/>
                <a:latin typeface="inherit"/>
              </a:rPr>
              <a:t>Ռազմարվեստի</a:t>
            </a:r>
            <a:r>
              <a:rPr lang="hy-AM">
                <a:solidFill>
                  <a:srgbClr val="202122"/>
                </a:solidFill>
                <a:effectLst/>
                <a:latin typeface="-apple-system"/>
              </a:rPr>
              <a:t> հիմնական դրույթներն արտահայտվում են իր սկզբունքներում, որոնք ընդհանուր են թե՛ ռազմավարական, թե՛ օպերատիվ և թե՛ մարտավարական մասշտաբի ռազմական (մարտական) գործողությունների համար, քանզի նրանցում իրենց արտահայտությունն են գտնում պատերազմների առարկայական (օբյեկտիվ) օրենքների և զինված ուժերի գործնական կիրառման ուղիները։</a:t>
            </a:r>
            <a:r>
              <a:rPr lang="hy-AM">
                <a:solidFill>
                  <a:srgbClr val="202122"/>
                </a:solidFill>
                <a:effectLst/>
                <a:latin typeface="inherit"/>
              </a:rPr>
              <a:t>Ռազմարվեստի</a:t>
            </a:r>
            <a:r>
              <a:rPr lang="hy-AM">
                <a:solidFill>
                  <a:srgbClr val="202122"/>
                </a:solidFill>
                <a:effectLst/>
                <a:latin typeface="-apple-system"/>
              </a:rPr>
              <a:t> վիճակը կախված է պետությունում ռազմական գործի, պաշտոնական արտադրության և զինված պայքարի միջոցների զարգացման մակարդակից, պետության հասարակարգի բնույթից։ Ռազմարվեստի զարգացման վրա ազդեցություն են գործում պատմական և ազգային առանձնահատկությունները, աշխարհագրական պայմանները և ռազմական տնտեսությունը։</a:t>
            </a:r>
          </a:p>
          <a:p>
            <a:pPr marL="0" indent="0">
              <a:buNone/>
            </a:pPr>
            <a:endParaRPr lang=""/>
          </a:p>
        </p:txBody>
      </p:sp>
    </p:spTree>
    <p:extLst>
      <p:ext uri="{BB962C8B-B14F-4D97-AF65-F5344CB8AC3E}">
        <p14:creationId xmlns:p14="http://schemas.microsoft.com/office/powerpoint/2010/main" val="81566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FDD1-2323-624C-4721-984B51B75FAB}"/>
              </a:ext>
            </a:extLst>
          </p:cNvPr>
          <p:cNvSpPr>
            <a:spLocks noGrp="1"/>
          </p:cNvSpPr>
          <p:nvPr>
            <p:ph type="title"/>
          </p:nvPr>
        </p:nvSpPr>
        <p:spPr/>
        <p:txBody>
          <a:bodyPr>
            <a:normAutofit/>
          </a:bodyPr>
          <a:lstStyle/>
          <a:p>
            <a:r>
              <a:rPr lang="hy-AM" sz="3600" b="1"/>
              <a:t>Ռազմավարություն</a:t>
            </a:r>
            <a:endParaRPr lang="" sz="3600" b="1"/>
          </a:p>
        </p:txBody>
      </p:sp>
      <p:sp>
        <p:nvSpPr>
          <p:cNvPr id="3" name="Content Placeholder 2">
            <a:extLst>
              <a:ext uri="{FF2B5EF4-FFF2-40B4-BE49-F238E27FC236}">
                <a16:creationId xmlns:a16="http://schemas.microsoft.com/office/drawing/2014/main" id="{4AC5FA2A-B9EC-765B-F677-842F854705E6}"/>
              </a:ext>
            </a:extLst>
          </p:cNvPr>
          <p:cNvSpPr>
            <a:spLocks noGrp="1"/>
          </p:cNvSpPr>
          <p:nvPr>
            <p:ph sz="half" idx="1"/>
          </p:nvPr>
        </p:nvSpPr>
        <p:spPr>
          <a:xfrm>
            <a:off x="1447331" y="2010878"/>
            <a:ext cx="4972766" cy="3448595"/>
          </a:xfrm>
        </p:spPr>
        <p:txBody>
          <a:bodyPr>
            <a:noAutofit/>
          </a:bodyPr>
          <a:lstStyle/>
          <a:p>
            <a:pPr marL="0" indent="0" fontAlgn="base">
              <a:buNone/>
            </a:pPr>
            <a:r>
              <a:rPr lang="hy-AM" sz="900" b="1" i="0">
                <a:solidFill>
                  <a:srgbClr val="202122"/>
                </a:solidFill>
                <a:effectLst/>
                <a:latin typeface="-apple-system"/>
              </a:rPr>
              <a:t>Ռազմավարություն</a:t>
            </a:r>
            <a:r>
              <a:rPr lang="hy-AM" sz="900">
                <a:solidFill>
                  <a:srgbClr val="202122"/>
                </a:solidFill>
                <a:latin typeface="-apple-system"/>
              </a:rPr>
              <a:t>,</a:t>
            </a:r>
            <a:r>
              <a:rPr lang="hy-AM" sz="900" b="0" i="0">
                <a:solidFill>
                  <a:srgbClr val="202122"/>
                </a:solidFill>
                <a:effectLst/>
                <a:latin typeface="-apple-system"/>
              </a:rPr>
              <a:t> գիտություն պատերազմի մասին, մասնավորապես՝ հրամանատարի գիտություն, ռազմական գործողությունների ընդհանուր, ոչ մանրամասնորը ընդգրկում է երկար ժամանակ։ Ռազմավարությունը դժվար նպատակին հասնելու մի միջոց է, նաև մարդու ցանկացած գործունեության գլխավոր միջոց։Ռազմավարության նպատակն է, արդյունավետ օգտագործելով առկա ռեսուրսները, հասնել հիմնական նպատակին։ Այն դառնում է հատկապես անհրաժեշտ որպես գործողության միջոց մի իրավիճակում, որտեղ հիմնական նպատակին ուղղակի հասնելու համար բավարար չեն դրամական և այլ միջոցները։Մարտավարությունը մի գործիք է ռազմավարության իրականացման համար և այն ստորադասվում է ռազմավարության հիմնական նպատակներին։ Ռազմավարությունը հասնում է իր հիմնական նպատակին միջանկյալ մարտավարական խնդիրների լուծման միջոցով« պաշարներից՝ նպատակ» առանցքով։</a:t>
            </a:r>
          </a:p>
          <a:p>
            <a:pPr marL="0" indent="0" fontAlgn="base">
              <a:buNone/>
            </a:pPr>
            <a:r>
              <a:rPr lang="hy-AM" sz="900" b="0" i="0">
                <a:solidFill>
                  <a:srgbClr val="202122"/>
                </a:solidFill>
                <a:effectLst/>
                <a:latin typeface="-apple-system"/>
              </a:rPr>
              <a:t>Ըստ Կարլ ֆոն Կլաուզևիցի</a:t>
            </a:r>
            <a:r>
              <a:rPr lang="hy-AM" sz="900" baseline="30000">
                <a:solidFill>
                  <a:srgbClr val="3366CC"/>
                </a:solidFill>
                <a:latin typeface="inherit"/>
              </a:rPr>
              <a:t>, </a:t>
            </a:r>
            <a:r>
              <a:rPr lang="hy-AM" sz="900" b="0" i="0">
                <a:solidFill>
                  <a:srgbClr val="202122"/>
                </a:solidFill>
                <a:effectLst/>
                <a:latin typeface="-apple-system"/>
              </a:rPr>
              <a:t>պատերազմում ներառում է երկու տարբեր տեսակի գործունեություն.</a:t>
            </a:r>
          </a:p>
          <a:p>
            <a:pPr fontAlgn="base"/>
            <a:r>
              <a:rPr lang="hy-AM" sz="900" b="0" i="0">
                <a:solidFill>
                  <a:srgbClr val="202122"/>
                </a:solidFill>
                <a:effectLst/>
                <a:latin typeface="inherit"/>
              </a:rPr>
              <a:t>առանձին մարտերի կազմակերպումը և անցկացումը և</a:t>
            </a:r>
          </a:p>
          <a:p>
            <a:pPr fontAlgn="base"/>
            <a:r>
              <a:rPr lang="hy-AM" sz="900" b="0" i="0">
                <a:solidFill>
                  <a:srgbClr val="202122"/>
                </a:solidFill>
                <a:effectLst/>
                <a:latin typeface="inherit"/>
              </a:rPr>
              <a:t>դրանց կապը պատերազմի ընդհանուր նպատակի հետ։</a:t>
            </a:r>
          </a:p>
          <a:p>
            <a:pPr marL="0" indent="0" fontAlgn="base">
              <a:buNone/>
            </a:pPr>
            <a:r>
              <a:rPr lang="hy-AM" sz="900" b="0" i="0">
                <a:solidFill>
                  <a:srgbClr val="202122"/>
                </a:solidFill>
                <a:effectLst/>
                <a:latin typeface="-apple-system"/>
              </a:rPr>
              <a:t>Առաջինը կոչվում է մարտավարություն, իսկ երկրորդը՝ ռազմավարություն։ Մարտավարությունը հարկավոր  է, որպեսզի հաղթեն ճակատամսրտում։ Ռ</a:t>
            </a:r>
            <a:r>
              <a:rPr lang="hy-AM" sz="900">
                <a:solidFill>
                  <a:srgbClr val="202122"/>
                </a:solidFill>
                <a:latin typeface="-apple-system"/>
              </a:rPr>
              <a:t>ազմավարությունը անհրաժեշտ է, որպեսցի հաղթեն պատերազմը։</a:t>
            </a:r>
            <a:endParaRPr lang="hy-AM" sz="900" b="0" i="0">
              <a:solidFill>
                <a:srgbClr val="202122"/>
              </a:solidFill>
              <a:effectLst/>
              <a:latin typeface="-apple-system"/>
            </a:endParaRPr>
          </a:p>
        </p:txBody>
      </p:sp>
      <p:pic>
        <p:nvPicPr>
          <p:cNvPr id="7" name="Picture 7">
            <a:extLst>
              <a:ext uri="{FF2B5EF4-FFF2-40B4-BE49-F238E27FC236}">
                <a16:creationId xmlns:a16="http://schemas.microsoft.com/office/drawing/2014/main" id="{8849B7A0-AFCC-2297-4B48-8B730A2EB85B}"/>
              </a:ext>
            </a:extLst>
          </p:cNvPr>
          <p:cNvPicPr>
            <a:picLocks noChangeAspect="1"/>
          </p:cNvPicPr>
          <p:nvPr/>
        </p:nvPicPr>
        <p:blipFill>
          <a:blip r:embed="rId2"/>
          <a:stretch>
            <a:fillRect/>
          </a:stretch>
        </p:blipFill>
        <p:spPr>
          <a:xfrm>
            <a:off x="6711986" y="1942941"/>
            <a:ext cx="4342866" cy="3889674"/>
          </a:xfrm>
          <a:prstGeom prst="rect">
            <a:avLst/>
          </a:prstGeom>
        </p:spPr>
      </p:pic>
    </p:spTree>
    <p:extLst>
      <p:ext uri="{BB962C8B-B14F-4D97-AF65-F5344CB8AC3E}">
        <p14:creationId xmlns:p14="http://schemas.microsoft.com/office/powerpoint/2010/main" val="159390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B796-69C7-8262-45F8-EB7A9893D2F9}"/>
              </a:ext>
            </a:extLst>
          </p:cNvPr>
          <p:cNvSpPr>
            <a:spLocks noGrp="1"/>
          </p:cNvSpPr>
          <p:nvPr>
            <p:ph type="title"/>
          </p:nvPr>
        </p:nvSpPr>
        <p:spPr/>
        <p:txBody>
          <a:bodyPr>
            <a:normAutofit/>
          </a:bodyPr>
          <a:lstStyle/>
          <a:p>
            <a:r>
              <a:rPr lang="en-US" sz="3600" b="1" err="1"/>
              <a:t>Մարտական</a:t>
            </a:r>
            <a:r>
              <a:rPr lang="en-US" sz="3600" b="1"/>
              <a:t> </a:t>
            </a:r>
            <a:r>
              <a:rPr lang="en-US" sz="3600" b="1" err="1"/>
              <a:t>ռազմավարություՆ</a:t>
            </a:r>
            <a:endParaRPr lang="" sz="3600" b="1"/>
          </a:p>
        </p:txBody>
      </p:sp>
      <p:sp>
        <p:nvSpPr>
          <p:cNvPr id="3" name="Content Placeholder 2">
            <a:extLst>
              <a:ext uri="{FF2B5EF4-FFF2-40B4-BE49-F238E27FC236}">
                <a16:creationId xmlns:a16="http://schemas.microsoft.com/office/drawing/2014/main" id="{AB10147A-E5A5-1658-6C36-281D808346A4}"/>
              </a:ext>
            </a:extLst>
          </p:cNvPr>
          <p:cNvSpPr>
            <a:spLocks noGrp="1"/>
          </p:cNvSpPr>
          <p:nvPr>
            <p:ph sz="half" idx="1"/>
          </p:nvPr>
        </p:nvSpPr>
        <p:spPr/>
        <p:txBody>
          <a:bodyPr>
            <a:noAutofit/>
          </a:bodyPr>
          <a:lstStyle/>
          <a:p>
            <a:pPr marL="0" indent="0">
              <a:buNone/>
            </a:pPr>
            <a:r>
              <a:rPr lang="hy-AM" sz="1100" b="0" i="0" u="none" strike="noStrike">
                <a:solidFill>
                  <a:srgbClr val="000000"/>
                </a:solidFill>
                <a:effectLst/>
                <a:latin typeface="Arial" panose="020B0604020202020204" pitchFamily="34" charset="0"/>
              </a:rPr>
              <a:t>Ռազմական մարտավարութիւն, ռազմական արուեստի հիմնական բաղադրիչներից։ Ներառում է ցամաքում, օդում և ծովում զորամիավորումները, զորամասերը և զինված ուժեր տարբեր տեսակները, զորատեսակները, հատուկ զորքերը մարտի նախապատրաստելու և այն վարելու տեսությունն ու պրակտիկան, ռազմատեսական գիտակարգը։ Ընդգրկում է բոլոր տեսակի մարտական գործողությունների (հարձակում, պաշտպանություն, հանդիպակաց մարտ, մարտավարական վերախմբավորում և այլն) ուսումնասիրումը, մշակումը, նախապատրաստումը և վարումը։ Լեռնային Ղարաբաղի հանրապետության պաշտպանության բանակում, ինչպես շատ բանակներում մարտավարություն ստորադաս դիրք ունի ռազմավարության և օպերատիվ արվեստի համեմատությամբ։ Օպերատիվ արվեստը որոշում է մարտավարությունյան զարգացման խնդիրներն ու ուղղվածությունը՝ հաշվի առնելով զորամիավորումների, զորամասերի մարտավարական հնարավորություններն ու նրանց գործողությունների առանձնահատկությունները և բնույթը։</a:t>
            </a:r>
            <a:endParaRPr lang="" sz="1100"/>
          </a:p>
        </p:txBody>
      </p:sp>
      <p:pic>
        <p:nvPicPr>
          <p:cNvPr id="6" name="Picture 6">
            <a:extLst>
              <a:ext uri="{FF2B5EF4-FFF2-40B4-BE49-F238E27FC236}">
                <a16:creationId xmlns:a16="http://schemas.microsoft.com/office/drawing/2014/main" id="{41C452CB-5FF6-371E-B244-188AEF700D57}"/>
              </a:ext>
            </a:extLst>
          </p:cNvPr>
          <p:cNvPicPr>
            <a:picLocks noChangeAspect="1"/>
          </p:cNvPicPr>
          <p:nvPr/>
        </p:nvPicPr>
        <p:blipFill>
          <a:blip r:embed="rId2"/>
          <a:stretch>
            <a:fillRect/>
          </a:stretch>
        </p:blipFill>
        <p:spPr>
          <a:xfrm>
            <a:off x="6092482" y="2010878"/>
            <a:ext cx="4962369" cy="3448595"/>
          </a:xfrm>
          <a:prstGeom prst="rect">
            <a:avLst/>
          </a:prstGeom>
        </p:spPr>
      </p:pic>
    </p:spTree>
    <p:extLst>
      <p:ext uri="{BB962C8B-B14F-4D97-AF65-F5344CB8AC3E}">
        <p14:creationId xmlns:p14="http://schemas.microsoft.com/office/powerpoint/2010/main" val="137570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1A92-E95F-CB61-54BA-ABE7778A550E}"/>
              </a:ext>
            </a:extLst>
          </p:cNvPr>
          <p:cNvSpPr>
            <a:spLocks noGrp="1"/>
          </p:cNvSpPr>
          <p:nvPr>
            <p:ph type="title"/>
          </p:nvPr>
        </p:nvSpPr>
        <p:spPr/>
        <p:txBody>
          <a:bodyPr>
            <a:normAutofit/>
          </a:bodyPr>
          <a:lstStyle/>
          <a:p>
            <a:r>
              <a:rPr lang="hy-AM" sz="3600" b="1"/>
              <a:t>Մարտական ռազմավարություն</a:t>
            </a:r>
            <a:endParaRPr lang="" sz="3600" b="1"/>
          </a:p>
        </p:txBody>
      </p:sp>
      <p:sp>
        <p:nvSpPr>
          <p:cNvPr id="3" name="Content Placeholder 2">
            <a:extLst>
              <a:ext uri="{FF2B5EF4-FFF2-40B4-BE49-F238E27FC236}">
                <a16:creationId xmlns:a16="http://schemas.microsoft.com/office/drawing/2014/main" id="{94901197-7403-1856-5CB0-1BE679BEE071}"/>
              </a:ext>
            </a:extLst>
          </p:cNvPr>
          <p:cNvSpPr>
            <a:spLocks noGrp="1"/>
          </p:cNvSpPr>
          <p:nvPr>
            <p:ph sz="half" idx="1"/>
          </p:nvPr>
        </p:nvSpPr>
        <p:spPr/>
        <p:txBody>
          <a:bodyPr>
            <a:normAutofit fontScale="62500" lnSpcReduction="20000"/>
          </a:bodyPr>
          <a:lstStyle/>
          <a:p>
            <a:pPr marL="0" indent="0" rtl="0">
              <a:buNone/>
            </a:pPr>
            <a:r>
              <a:rPr lang="hy-AM" sz="1800" b="0" i="0" u="none" strike="noStrike">
                <a:solidFill>
                  <a:srgbClr val="000000"/>
                </a:solidFill>
                <a:effectLst/>
                <a:latin typeface="Arial" panose="020B0604020202020204" pitchFamily="34" charset="0"/>
              </a:rPr>
              <a:t>Տարբերում են ընդհանուր (համազորային մարտին մասնակցող բոլոր զորատեսակների մարտական գործողությունների նախապատրաստում և վարում, միմյանց հետ սերտ փոխգործողությունների հաստատում ու պահպանում) և զորատեսակների ու հատուկ զորքերի (մարտական գործողությունների կազմակերպման և վարման դրույթներ) մարտավարություն։ Մարտավարությունյան մակարդակը մեծապես պայմանավորված է գիտության և տեխնիկայի զարգացման մակարդակով, որը հնարավորություն է տալիս պատերազմում մարտավարական և ռազմավարական խնդիրներ լուծել առավել փոքրաթիվ ուժերով։, ռազմական արվեստի հիմնական բաղադրիչներից։ Ներառում է ցամաքում, օդում և ծովում զորամիավորումները, զորամասերը և զինուժի տարբեր տեսակները, զորատեսակները, հատուկ զորքերը մարտի նախապատրաստելու և այն վարելու տեսությունն ու պրակտիկան, ռազմատեսական գիտակարգը։ Ընդգրկում է բոլոր տեսակի մարտական գործողությունների (հարձակում, պաշտպանություն, հանդիպակաց մարտ, մարտավարական վերախմբավորում և այլն) ուսումնասիրումը, մշակումը, նախապատրաստումը և վարումը։</a:t>
            </a:r>
            <a:endParaRPr lang="hy-AM">
              <a:effectLst/>
            </a:endParaRPr>
          </a:p>
          <a:p>
            <a:pPr marL="0" indent="0">
              <a:buNone/>
            </a:pPr>
            <a:endParaRPr lang=""/>
          </a:p>
        </p:txBody>
      </p:sp>
      <p:pic>
        <p:nvPicPr>
          <p:cNvPr id="5" name="Picture 5">
            <a:extLst>
              <a:ext uri="{FF2B5EF4-FFF2-40B4-BE49-F238E27FC236}">
                <a16:creationId xmlns:a16="http://schemas.microsoft.com/office/drawing/2014/main" id="{7D137C29-A7C8-057C-DD0E-92C390F901F4}"/>
              </a:ext>
            </a:extLst>
          </p:cNvPr>
          <p:cNvPicPr>
            <a:picLocks noChangeAspect="1"/>
          </p:cNvPicPr>
          <p:nvPr/>
        </p:nvPicPr>
        <p:blipFill>
          <a:blip r:embed="rId2"/>
          <a:stretch>
            <a:fillRect/>
          </a:stretch>
        </p:blipFill>
        <p:spPr>
          <a:xfrm>
            <a:off x="6092482" y="2010878"/>
            <a:ext cx="4962369" cy="3543310"/>
          </a:xfrm>
          <a:prstGeom prst="rect">
            <a:avLst/>
          </a:prstGeom>
        </p:spPr>
      </p:pic>
    </p:spTree>
    <p:extLst>
      <p:ext uri="{BB962C8B-B14F-4D97-AF65-F5344CB8AC3E}">
        <p14:creationId xmlns:p14="http://schemas.microsoft.com/office/powerpoint/2010/main" val="344146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A7F6-A636-9CDF-51AC-993DF7503D4D}"/>
              </a:ext>
            </a:extLst>
          </p:cNvPr>
          <p:cNvSpPr>
            <a:spLocks noGrp="1"/>
          </p:cNvSpPr>
          <p:nvPr>
            <p:ph type="title"/>
          </p:nvPr>
        </p:nvSpPr>
        <p:spPr/>
        <p:txBody>
          <a:bodyPr>
            <a:normAutofit fontScale="90000"/>
          </a:bodyPr>
          <a:lstStyle/>
          <a:p>
            <a:r>
              <a:rPr lang="en-US" sz="3600" b="1" err="1"/>
              <a:t>Մարտավարությունը</a:t>
            </a:r>
            <a:r>
              <a:rPr lang="en-US" sz="3600" b="1"/>
              <a:t> </a:t>
            </a:r>
            <a:r>
              <a:rPr lang="en-US" sz="3600" b="1" err="1"/>
              <a:t>Լեռնային</a:t>
            </a:r>
            <a:r>
              <a:rPr lang="en-US" sz="3600" b="1"/>
              <a:t> </a:t>
            </a:r>
            <a:r>
              <a:rPr lang="en-US" sz="3600" b="1" err="1"/>
              <a:t>Ղարաբաղի</a:t>
            </a:r>
            <a:r>
              <a:rPr lang="en-US" sz="3600" b="1"/>
              <a:t> </a:t>
            </a:r>
            <a:r>
              <a:rPr lang="en-US" sz="3600" b="1" err="1"/>
              <a:t>հանրապետությունում</a:t>
            </a:r>
            <a:endParaRPr lang="" sz="3600" b="1"/>
          </a:p>
        </p:txBody>
      </p:sp>
      <p:sp>
        <p:nvSpPr>
          <p:cNvPr id="3" name="Content Placeholder 2">
            <a:extLst>
              <a:ext uri="{FF2B5EF4-FFF2-40B4-BE49-F238E27FC236}">
                <a16:creationId xmlns:a16="http://schemas.microsoft.com/office/drawing/2014/main" id="{A8280561-F1EB-7730-C2E2-D966EFD9A856}"/>
              </a:ext>
            </a:extLst>
          </p:cNvPr>
          <p:cNvSpPr>
            <a:spLocks noGrp="1"/>
          </p:cNvSpPr>
          <p:nvPr>
            <p:ph sz="half" idx="1"/>
          </p:nvPr>
        </p:nvSpPr>
        <p:spPr/>
        <p:txBody>
          <a:bodyPr>
            <a:normAutofit fontScale="55000" lnSpcReduction="20000"/>
          </a:bodyPr>
          <a:lstStyle/>
          <a:p>
            <a:pPr marL="0" indent="0" fontAlgn="base">
              <a:buNone/>
            </a:pPr>
            <a:r>
              <a:rPr lang="en-US" err="1"/>
              <a:t>Լեռնային</a:t>
            </a:r>
            <a:r>
              <a:rPr lang="en-US"/>
              <a:t> </a:t>
            </a:r>
            <a:r>
              <a:rPr lang="en-US" err="1"/>
              <a:t>Ղարաբաղի</a:t>
            </a:r>
            <a:r>
              <a:rPr lang="en-US"/>
              <a:t> </a:t>
            </a:r>
            <a:r>
              <a:rPr lang="en-US" err="1"/>
              <a:t>Հանրապետություն</a:t>
            </a:r>
            <a:r>
              <a:rPr lang="en-US"/>
              <a:t> </a:t>
            </a:r>
            <a:r>
              <a:rPr lang="hy-AM" b="0" i="0">
                <a:solidFill>
                  <a:srgbClr val="202122"/>
                </a:solidFill>
                <a:effectLst/>
                <a:latin typeface="-apple-system"/>
              </a:rPr>
              <a:t>պաշտպանության բանակում, ինչպես շատ բանակներում մարտավարություն ստորադաս դիրք ունի ռազմավարության և օպերատիվ արվեստի համեմատությամբ։ Օպերատիվ արվեստը որոշում է մարտավարությունյան զարգացման խնդիրներն ու ուղղվածությունը՝ հաշվի առնելով զորամիավորումների, զորամասերի մարտավարական հնարավորություններն ու նրանց գործողությունների առանձնահատկությունները և բնույթը։</a:t>
            </a:r>
          </a:p>
          <a:p>
            <a:pPr marL="0" indent="0" fontAlgn="base">
              <a:buNone/>
            </a:pPr>
            <a:r>
              <a:rPr lang="hy-AM" b="0" i="0">
                <a:solidFill>
                  <a:srgbClr val="202122"/>
                </a:solidFill>
                <a:effectLst/>
                <a:latin typeface="-apple-system"/>
              </a:rPr>
              <a:t>Տարբերում են ընդհանուր (համազորային մարտին մասնակցող բոլոր զորատեսակների մարտական գործողությունների նախապատրաստում և վարում, միմյանց հետ սերտ փոխգործողությունների հաստատում ու պահպանում) և զորատեսակների ու</a:t>
            </a:r>
            <a:r>
              <a:rPr lang="en-US">
                <a:solidFill>
                  <a:srgbClr val="202122"/>
                </a:solidFill>
                <a:latin typeface="-apple-system"/>
              </a:rPr>
              <a:t> </a:t>
            </a:r>
            <a:r>
              <a:rPr lang="en-US" err="1">
                <a:solidFill>
                  <a:srgbClr val="202122"/>
                </a:solidFill>
                <a:latin typeface="-apple-system"/>
              </a:rPr>
              <a:t>հատուկ</a:t>
            </a:r>
            <a:r>
              <a:rPr lang="en-US">
                <a:solidFill>
                  <a:srgbClr val="202122"/>
                </a:solidFill>
                <a:latin typeface="-apple-system"/>
              </a:rPr>
              <a:t> </a:t>
            </a:r>
            <a:r>
              <a:rPr lang="en-US" err="1">
                <a:solidFill>
                  <a:srgbClr val="202122"/>
                </a:solidFill>
                <a:latin typeface="-apple-system"/>
              </a:rPr>
              <a:t>զորքերի</a:t>
            </a:r>
            <a:r>
              <a:rPr lang="en-US">
                <a:solidFill>
                  <a:srgbClr val="202122"/>
                </a:solidFill>
                <a:latin typeface="-apple-system"/>
              </a:rPr>
              <a:t> </a:t>
            </a:r>
            <a:r>
              <a:rPr lang="hy-AM" b="0" i="0">
                <a:solidFill>
                  <a:srgbClr val="202122"/>
                </a:solidFill>
                <a:effectLst/>
                <a:latin typeface="-apple-system"/>
              </a:rPr>
              <a:t>մարտական գործողությունների կազմակերպման և վարման դրույթներ) մարտավարություն։ Մարտավարությունյան մակարդակը մեծապես պայմանավորված է</a:t>
            </a:r>
            <a:r>
              <a:rPr lang="en-US" b="0" i="0">
                <a:solidFill>
                  <a:srgbClr val="202122"/>
                </a:solidFill>
                <a:effectLst/>
                <a:latin typeface="-apple-system"/>
              </a:rPr>
              <a:t> </a:t>
            </a:r>
            <a:r>
              <a:rPr lang="en-US" b="0" i="0" err="1">
                <a:solidFill>
                  <a:srgbClr val="202122"/>
                </a:solidFill>
                <a:effectLst/>
                <a:latin typeface="-apple-system"/>
              </a:rPr>
              <a:t>գիտության</a:t>
            </a:r>
            <a:r>
              <a:rPr lang="en-US" b="0" i="0">
                <a:solidFill>
                  <a:srgbClr val="202122"/>
                </a:solidFill>
                <a:effectLst/>
                <a:latin typeface="-apple-system"/>
              </a:rPr>
              <a:t> և </a:t>
            </a:r>
            <a:r>
              <a:rPr lang="en-US" b="0" i="0" err="1">
                <a:solidFill>
                  <a:srgbClr val="202122"/>
                </a:solidFill>
                <a:effectLst/>
                <a:latin typeface="-apple-system"/>
              </a:rPr>
              <a:t>տեխնիկայի</a:t>
            </a:r>
            <a:r>
              <a:rPr lang="en-US" b="0" i="0">
                <a:solidFill>
                  <a:srgbClr val="202122"/>
                </a:solidFill>
                <a:effectLst/>
                <a:latin typeface="-apple-system"/>
              </a:rPr>
              <a:t> </a:t>
            </a:r>
            <a:r>
              <a:rPr lang="en-US" b="0" i="0" err="1">
                <a:solidFill>
                  <a:srgbClr val="202122"/>
                </a:solidFill>
                <a:effectLst/>
                <a:latin typeface="-apple-system"/>
              </a:rPr>
              <a:t>զարգացման</a:t>
            </a:r>
            <a:r>
              <a:rPr lang="en-US" b="0" i="0">
                <a:solidFill>
                  <a:srgbClr val="202122"/>
                </a:solidFill>
                <a:effectLst/>
                <a:latin typeface="-apple-system"/>
              </a:rPr>
              <a:t> </a:t>
            </a:r>
            <a:r>
              <a:rPr lang="en-US" b="0" i="0" err="1">
                <a:solidFill>
                  <a:srgbClr val="202122"/>
                </a:solidFill>
                <a:effectLst/>
                <a:latin typeface="-apple-system"/>
              </a:rPr>
              <a:t>մակարդակով</a:t>
            </a:r>
            <a:r>
              <a:rPr lang="en-US" b="0" i="0">
                <a:solidFill>
                  <a:srgbClr val="202122"/>
                </a:solidFill>
                <a:effectLst/>
                <a:latin typeface="-apple-system"/>
              </a:rPr>
              <a:t>, </a:t>
            </a:r>
            <a:r>
              <a:rPr lang="en-US" b="0" i="0" err="1">
                <a:solidFill>
                  <a:srgbClr val="202122"/>
                </a:solidFill>
                <a:effectLst/>
                <a:latin typeface="-apple-system"/>
              </a:rPr>
              <a:t>որը</a:t>
            </a:r>
            <a:r>
              <a:rPr lang="en-US" b="0" i="0">
                <a:solidFill>
                  <a:srgbClr val="202122"/>
                </a:solidFill>
                <a:effectLst/>
                <a:latin typeface="-apple-system"/>
              </a:rPr>
              <a:t> </a:t>
            </a:r>
            <a:r>
              <a:rPr lang="en-US" b="0" i="0" err="1">
                <a:solidFill>
                  <a:srgbClr val="202122"/>
                </a:solidFill>
                <a:effectLst/>
                <a:latin typeface="-apple-system"/>
              </a:rPr>
              <a:t>հնարավորություն</a:t>
            </a:r>
            <a:r>
              <a:rPr lang="en-US" b="0" i="0">
                <a:solidFill>
                  <a:srgbClr val="202122"/>
                </a:solidFill>
                <a:effectLst/>
                <a:latin typeface="-apple-system"/>
              </a:rPr>
              <a:t> է </a:t>
            </a:r>
            <a:r>
              <a:rPr lang="en-US" b="0" i="0" err="1">
                <a:solidFill>
                  <a:srgbClr val="202122"/>
                </a:solidFill>
                <a:effectLst/>
                <a:latin typeface="-apple-system"/>
              </a:rPr>
              <a:t>տալիս</a:t>
            </a:r>
            <a:r>
              <a:rPr lang="en-US" b="0" i="0">
                <a:solidFill>
                  <a:srgbClr val="202122"/>
                </a:solidFill>
                <a:effectLst/>
                <a:latin typeface="-apple-system"/>
              </a:rPr>
              <a:t> </a:t>
            </a:r>
            <a:r>
              <a:rPr lang="en-US" b="0" i="0" err="1">
                <a:solidFill>
                  <a:srgbClr val="202122"/>
                </a:solidFill>
                <a:effectLst/>
                <a:latin typeface="-apple-system"/>
              </a:rPr>
              <a:t>պատերազմում</a:t>
            </a:r>
            <a:r>
              <a:rPr lang="en-US" b="0" i="0">
                <a:solidFill>
                  <a:srgbClr val="202122"/>
                </a:solidFill>
                <a:effectLst/>
                <a:latin typeface="-apple-system"/>
              </a:rPr>
              <a:t> </a:t>
            </a:r>
            <a:r>
              <a:rPr lang="en-US" b="0" i="0" err="1">
                <a:solidFill>
                  <a:srgbClr val="202122"/>
                </a:solidFill>
                <a:effectLst/>
                <a:latin typeface="-apple-system"/>
              </a:rPr>
              <a:t>մարտավարական</a:t>
            </a:r>
            <a:r>
              <a:rPr lang="hy-AM" b="0" i="0">
                <a:solidFill>
                  <a:srgbClr val="202122"/>
                </a:solidFill>
                <a:effectLst/>
                <a:latin typeface="-apple-system"/>
              </a:rPr>
              <a:t> և ռազմավարական խնդիրներ լուծել առավել փոքրաթիվ ուժերով։</a:t>
            </a:r>
          </a:p>
        </p:txBody>
      </p:sp>
      <p:pic>
        <p:nvPicPr>
          <p:cNvPr id="4" name="Picture 5">
            <a:extLst>
              <a:ext uri="{FF2B5EF4-FFF2-40B4-BE49-F238E27FC236}">
                <a16:creationId xmlns:a16="http://schemas.microsoft.com/office/drawing/2014/main" id="{D2C2BB1A-D0EE-AE68-B39B-18BF2B27AB18}"/>
              </a:ext>
            </a:extLst>
          </p:cNvPr>
          <p:cNvPicPr>
            <a:picLocks noChangeAspect="1"/>
          </p:cNvPicPr>
          <p:nvPr/>
        </p:nvPicPr>
        <p:blipFill>
          <a:blip r:embed="rId2"/>
          <a:stretch>
            <a:fillRect/>
          </a:stretch>
        </p:blipFill>
        <p:spPr>
          <a:xfrm>
            <a:off x="6092483" y="2010878"/>
            <a:ext cx="5708621" cy="3448595"/>
          </a:xfrm>
          <a:prstGeom prst="rect">
            <a:avLst/>
          </a:prstGeom>
        </p:spPr>
      </p:pic>
    </p:spTree>
    <p:extLst>
      <p:ext uri="{BB962C8B-B14F-4D97-AF65-F5344CB8AC3E}">
        <p14:creationId xmlns:p14="http://schemas.microsoft.com/office/powerpoint/2010/main" val="22511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D990-C51B-B41C-387F-ABF4172AD161}"/>
              </a:ext>
            </a:extLst>
          </p:cNvPr>
          <p:cNvSpPr>
            <a:spLocks noGrp="1"/>
          </p:cNvSpPr>
          <p:nvPr>
            <p:ph type="title"/>
          </p:nvPr>
        </p:nvSpPr>
        <p:spPr/>
        <p:txBody>
          <a:bodyPr>
            <a:normAutofit/>
          </a:bodyPr>
          <a:lstStyle/>
          <a:p>
            <a:r>
              <a:rPr lang="en-US" sz="3600" b="1" err="1"/>
              <a:t>Հայաստանի</a:t>
            </a:r>
            <a:r>
              <a:rPr lang="en-US" sz="3600" b="1"/>
              <a:t> </a:t>
            </a:r>
            <a:r>
              <a:rPr lang="en-US" sz="3600" b="1" err="1"/>
              <a:t>զինված</a:t>
            </a:r>
            <a:r>
              <a:rPr lang="en-US" sz="3600" b="1"/>
              <a:t> </a:t>
            </a:r>
            <a:r>
              <a:rPr lang="en-US" sz="3600" b="1" err="1"/>
              <a:t>ուժեր</a:t>
            </a:r>
            <a:endParaRPr lang="" sz="3600" b="1"/>
          </a:p>
        </p:txBody>
      </p:sp>
      <p:sp>
        <p:nvSpPr>
          <p:cNvPr id="3" name="Content Placeholder 2">
            <a:extLst>
              <a:ext uri="{FF2B5EF4-FFF2-40B4-BE49-F238E27FC236}">
                <a16:creationId xmlns:a16="http://schemas.microsoft.com/office/drawing/2014/main" id="{B7F9FD85-3957-4584-D909-371B8912F8CF}"/>
              </a:ext>
            </a:extLst>
          </p:cNvPr>
          <p:cNvSpPr>
            <a:spLocks noGrp="1"/>
          </p:cNvSpPr>
          <p:nvPr>
            <p:ph sz="half" idx="1"/>
          </p:nvPr>
        </p:nvSpPr>
        <p:spPr>
          <a:xfrm>
            <a:off x="1449217" y="2109839"/>
            <a:ext cx="5440945" cy="3448595"/>
          </a:xfrm>
        </p:spPr>
        <p:txBody>
          <a:bodyPr>
            <a:noAutofit/>
          </a:bodyPr>
          <a:lstStyle/>
          <a:p>
            <a:pPr marL="0" indent="0">
              <a:buNone/>
            </a:pPr>
            <a:r>
              <a:rPr lang="en-US" sz="1200" err="1"/>
              <a:t>Հայաստանի</a:t>
            </a:r>
            <a:r>
              <a:rPr lang="en-US" sz="1200"/>
              <a:t> </a:t>
            </a:r>
            <a:r>
              <a:rPr lang="en-US" sz="1200" err="1"/>
              <a:t>զինված</a:t>
            </a:r>
            <a:r>
              <a:rPr lang="en-US" sz="1200"/>
              <a:t> </a:t>
            </a:r>
            <a:r>
              <a:rPr lang="en-US" sz="1200" err="1"/>
              <a:t>ուժեր</a:t>
            </a:r>
            <a:r>
              <a:rPr lang="en-US" sz="1200"/>
              <a:t>, </a:t>
            </a:r>
            <a:r>
              <a:rPr lang="en-US" sz="1200" err="1"/>
              <a:t>Հայաստանի</a:t>
            </a:r>
            <a:r>
              <a:rPr lang="en-US" sz="1200"/>
              <a:t> </a:t>
            </a:r>
            <a:r>
              <a:rPr lang="en-US" sz="1200" err="1"/>
              <a:t>անվտանգությունը</a:t>
            </a:r>
            <a:r>
              <a:rPr lang="en-US" sz="1200"/>
              <a:t>, </a:t>
            </a:r>
            <a:r>
              <a:rPr lang="en-US" sz="1200" err="1"/>
              <a:t>պաշտպանությունը</a:t>
            </a:r>
            <a:r>
              <a:rPr lang="en-US" sz="1200"/>
              <a:t> և </a:t>
            </a:r>
            <a:r>
              <a:rPr lang="en-US" sz="1200" err="1"/>
              <a:t>տարածքային</a:t>
            </a:r>
            <a:r>
              <a:rPr lang="en-US" sz="1200"/>
              <a:t> </a:t>
            </a:r>
            <a:r>
              <a:rPr lang="en-US" sz="1200" err="1"/>
              <a:t>ամբողջականությունը</a:t>
            </a:r>
            <a:r>
              <a:rPr lang="en-US" sz="1200"/>
              <a:t>, </a:t>
            </a:r>
            <a:r>
              <a:rPr lang="en-US" sz="1200" err="1"/>
              <a:t>նրա</a:t>
            </a:r>
            <a:r>
              <a:rPr lang="en-US" sz="1200"/>
              <a:t> </a:t>
            </a:r>
            <a:r>
              <a:rPr lang="en-US" sz="1200" err="1"/>
              <a:t>սահմանների</a:t>
            </a:r>
            <a:r>
              <a:rPr lang="en-US" sz="1200"/>
              <a:t> </a:t>
            </a:r>
            <a:r>
              <a:rPr lang="en-US" sz="1200" err="1"/>
              <a:t>անձեռնմխելիությունը</a:t>
            </a:r>
            <a:r>
              <a:rPr lang="en-US" sz="1200"/>
              <a:t> </a:t>
            </a:r>
            <a:r>
              <a:rPr lang="en-US" sz="1200" err="1"/>
              <a:t>պաշտպանող</a:t>
            </a:r>
            <a:r>
              <a:rPr lang="en-US" sz="1200"/>
              <a:t> </a:t>
            </a:r>
            <a:r>
              <a:rPr lang="en-US" sz="1200" err="1"/>
              <a:t>պետական</a:t>
            </a:r>
            <a:r>
              <a:rPr lang="en-US" sz="1200"/>
              <a:t> </a:t>
            </a:r>
            <a:r>
              <a:rPr lang="en-US" sz="1200" err="1"/>
              <a:t>ռազմական</a:t>
            </a:r>
            <a:r>
              <a:rPr lang="en-US" sz="1200"/>
              <a:t> </a:t>
            </a:r>
            <a:r>
              <a:rPr lang="en-US" sz="1200" err="1"/>
              <a:t>հաստատություն</a:t>
            </a:r>
            <a:r>
              <a:rPr lang="en-US" sz="1200"/>
              <a:t>։ </a:t>
            </a:r>
          </a:p>
          <a:p>
            <a:pPr marL="0" indent="0">
              <a:buNone/>
            </a:pPr>
            <a:r>
              <a:rPr lang="en-US" sz="1200" err="1"/>
              <a:t>Հայաստանի</a:t>
            </a:r>
            <a:r>
              <a:rPr lang="en-US" sz="1200"/>
              <a:t> </a:t>
            </a:r>
            <a:r>
              <a:rPr lang="en-US" sz="1200" err="1"/>
              <a:t>զինված</a:t>
            </a:r>
            <a:r>
              <a:rPr lang="en-US" sz="1200"/>
              <a:t> </a:t>
            </a:r>
            <a:r>
              <a:rPr lang="en-US" sz="1200" err="1"/>
              <a:t>ուժերը</a:t>
            </a:r>
            <a:r>
              <a:rPr lang="en-US" sz="1200"/>
              <a:t> </a:t>
            </a:r>
            <a:r>
              <a:rPr lang="en-US" sz="1200" err="1"/>
              <a:t>կազմավորվել</a:t>
            </a:r>
            <a:r>
              <a:rPr lang="en-US" sz="1200"/>
              <a:t> </a:t>
            </a:r>
            <a:r>
              <a:rPr lang="en-US" sz="1200" err="1"/>
              <a:t>են</a:t>
            </a:r>
            <a:r>
              <a:rPr lang="hy-AM" sz="1200"/>
              <a:t> </a:t>
            </a:r>
            <a:r>
              <a:rPr lang="hy-AM" sz="1200" b="0" i="0">
                <a:solidFill>
                  <a:srgbClr val="202122"/>
                </a:solidFill>
                <a:effectLst/>
                <a:latin typeface="-apple-system"/>
              </a:rPr>
              <a:t>բավականին բարդ ժամանակաշրջանում, երբ աշխարհաքաղաքական դաշտում Խորհրդային Միությունը ապրում էր իր գոյության վերջին ամիսները՝ փլուզման շրջանը, իսկ տարածաշրջանում սկսվել էր միջէթնիկական, տարածքային պատերազմ</a:t>
            </a:r>
            <a:r>
              <a:rPr lang="en-US" sz="1200"/>
              <a:t> </a:t>
            </a:r>
            <a:r>
              <a:rPr lang="hy-AM" sz="1200"/>
              <a:t>հայերի </a:t>
            </a:r>
            <a:r>
              <a:rPr lang="en-US" sz="1200"/>
              <a:t>և </a:t>
            </a:r>
            <a:r>
              <a:rPr lang="en-US" sz="1200" err="1"/>
              <a:t>ադրբեջանցիների</a:t>
            </a:r>
            <a:r>
              <a:rPr lang="en-US" sz="1200"/>
              <a:t> </a:t>
            </a:r>
            <a:r>
              <a:rPr lang="en-US" sz="1200" err="1"/>
              <a:t>միջև</a:t>
            </a:r>
            <a:r>
              <a:rPr lang="en-US" sz="1200"/>
              <a:t>։</a:t>
            </a:r>
            <a:endParaRPr lang="hy-AM" sz="1200"/>
          </a:p>
          <a:p>
            <a:pPr marL="0" indent="0">
              <a:buNone/>
            </a:pPr>
            <a:r>
              <a:rPr lang="hy-AM" sz="1200"/>
              <a:t>1990 թվականի սեպտեմբերին կազմավորվեց Երևանի հատուկ գունդը, իսկ Արարատում, Գորիսում, Վարդենիսում, Իջևանում, Մեղրիում ձևավորվեցին հինգ վաշտեր։ 1991 թվականին Հայաստանի Հանրապետության կառավարության որոշմամբ ստեղծվեց Նախարարների խորհրդին առընթեր Պաշտպանության պետական կոմիտե։</a:t>
            </a:r>
            <a:endParaRPr lang="" sz="1200"/>
          </a:p>
        </p:txBody>
      </p:sp>
      <p:pic>
        <p:nvPicPr>
          <p:cNvPr id="4" name="Picture 5">
            <a:extLst>
              <a:ext uri="{FF2B5EF4-FFF2-40B4-BE49-F238E27FC236}">
                <a16:creationId xmlns:a16="http://schemas.microsoft.com/office/drawing/2014/main" id="{5F43D861-43FF-C91A-B809-4AC5D7144C01}"/>
              </a:ext>
            </a:extLst>
          </p:cNvPr>
          <p:cNvPicPr>
            <a:picLocks noChangeAspect="1"/>
          </p:cNvPicPr>
          <p:nvPr/>
        </p:nvPicPr>
        <p:blipFill>
          <a:blip r:embed="rId2"/>
          <a:stretch>
            <a:fillRect/>
          </a:stretch>
        </p:blipFill>
        <p:spPr>
          <a:xfrm>
            <a:off x="6667500" y="2109839"/>
            <a:ext cx="4387351" cy="3448595"/>
          </a:xfrm>
          <a:prstGeom prst="rect">
            <a:avLst/>
          </a:prstGeom>
        </p:spPr>
      </p:pic>
    </p:spTree>
    <p:extLst>
      <p:ext uri="{BB962C8B-B14F-4D97-AF65-F5344CB8AC3E}">
        <p14:creationId xmlns:p14="http://schemas.microsoft.com/office/powerpoint/2010/main" val="2931179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8EAF-0B6B-9996-8DA3-0147A6D376AA}"/>
              </a:ext>
            </a:extLst>
          </p:cNvPr>
          <p:cNvSpPr>
            <a:spLocks noGrp="1"/>
          </p:cNvSpPr>
          <p:nvPr>
            <p:ph type="title"/>
          </p:nvPr>
        </p:nvSpPr>
        <p:spPr/>
        <p:txBody>
          <a:bodyPr>
            <a:normAutofit/>
          </a:bodyPr>
          <a:lstStyle/>
          <a:p>
            <a:r>
              <a:rPr lang="en-US" sz="3600" b="1" err="1"/>
              <a:t>Հհ</a:t>
            </a:r>
            <a:r>
              <a:rPr lang="en-US" sz="3600" b="1"/>
              <a:t> </a:t>
            </a:r>
            <a:r>
              <a:rPr lang="en-US" sz="3600" b="1" err="1"/>
              <a:t>զինված</a:t>
            </a:r>
            <a:r>
              <a:rPr lang="en-US" sz="3600" b="1"/>
              <a:t> </a:t>
            </a:r>
            <a:r>
              <a:rPr lang="en-US" sz="3600" b="1" err="1"/>
              <a:t>ուժերի</a:t>
            </a:r>
            <a:r>
              <a:rPr lang="en-US" sz="3600" b="1"/>
              <a:t> </a:t>
            </a:r>
            <a:r>
              <a:rPr lang="en-US" sz="3600" b="1" err="1"/>
              <a:t>կառուցվածքը</a:t>
            </a:r>
            <a:endParaRPr lang="" sz="3600" b="1"/>
          </a:p>
        </p:txBody>
      </p:sp>
      <p:sp>
        <p:nvSpPr>
          <p:cNvPr id="3" name="Content Placeholder 2">
            <a:extLst>
              <a:ext uri="{FF2B5EF4-FFF2-40B4-BE49-F238E27FC236}">
                <a16:creationId xmlns:a16="http://schemas.microsoft.com/office/drawing/2014/main" id="{96B85603-A2B5-F669-31B6-5A9A61723A61}"/>
              </a:ext>
            </a:extLst>
          </p:cNvPr>
          <p:cNvSpPr>
            <a:spLocks noGrp="1"/>
          </p:cNvSpPr>
          <p:nvPr>
            <p:ph sz="half" idx="1"/>
          </p:nvPr>
        </p:nvSpPr>
        <p:spPr/>
        <p:txBody>
          <a:bodyPr>
            <a:normAutofit fontScale="92500" lnSpcReduction="10000"/>
          </a:bodyPr>
          <a:lstStyle/>
          <a:p>
            <a:pPr marL="0" indent="0">
              <a:buNone/>
            </a:pPr>
            <a:r>
              <a:rPr lang="en-US" sz="1200" err="1"/>
              <a:t>Հայաստանի</a:t>
            </a:r>
            <a:r>
              <a:rPr lang="en-US" sz="1200"/>
              <a:t> </a:t>
            </a:r>
            <a:r>
              <a:rPr lang="en-US" sz="1200" err="1"/>
              <a:t>զինված</a:t>
            </a:r>
            <a:r>
              <a:rPr lang="en-US" sz="1200"/>
              <a:t> </a:t>
            </a:r>
            <a:r>
              <a:rPr lang="en-US" sz="1200" err="1"/>
              <a:t>ուժերը</a:t>
            </a:r>
            <a:r>
              <a:rPr lang="en-US" sz="1200"/>
              <a:t> </a:t>
            </a:r>
            <a:r>
              <a:rPr lang="en-US" sz="1200" err="1"/>
              <a:t>կազմված</a:t>
            </a:r>
            <a:r>
              <a:rPr lang="en-US" sz="1200"/>
              <a:t> </a:t>
            </a:r>
            <a:r>
              <a:rPr lang="en-US" sz="1200" err="1"/>
              <a:t>են</a:t>
            </a:r>
            <a:r>
              <a:rPr lang="en-US" sz="1200"/>
              <a:t> </a:t>
            </a:r>
            <a:r>
              <a:rPr lang="en-US" sz="1200" err="1"/>
              <a:t>Հայաստանի</a:t>
            </a:r>
            <a:r>
              <a:rPr lang="en-US" sz="1200"/>
              <a:t> </a:t>
            </a:r>
            <a:r>
              <a:rPr lang="en-US" sz="1200" err="1"/>
              <a:t>պաշտպանության</a:t>
            </a:r>
            <a:r>
              <a:rPr lang="en-US" sz="1200"/>
              <a:t> </a:t>
            </a:r>
            <a:r>
              <a:rPr lang="en-US" sz="1200" err="1"/>
              <a:t>նախարարությունից</a:t>
            </a:r>
            <a:r>
              <a:rPr lang="en-US" sz="1200"/>
              <a:t>, </a:t>
            </a:r>
            <a:r>
              <a:rPr lang="en-US" sz="1200" err="1"/>
              <a:t>հինգ</a:t>
            </a:r>
            <a:r>
              <a:rPr lang="en-US" sz="1200"/>
              <a:t> </a:t>
            </a:r>
            <a:r>
              <a:rPr lang="en-US" sz="1200" err="1"/>
              <a:t>բանակային</a:t>
            </a:r>
            <a:r>
              <a:rPr lang="en-US" sz="1200"/>
              <a:t> </a:t>
            </a:r>
            <a:r>
              <a:rPr lang="en-US" sz="1200" err="1"/>
              <a:t>կորպուսների</a:t>
            </a:r>
            <a:r>
              <a:rPr lang="en-US" sz="1200"/>
              <a:t>։ </a:t>
            </a:r>
            <a:r>
              <a:rPr lang="hy-AM" sz="1100" b="0" i="0">
                <a:solidFill>
                  <a:srgbClr val="202122"/>
                </a:solidFill>
                <a:effectLst/>
                <a:latin typeface="-apple-system"/>
              </a:rPr>
              <a:t>Պաշտպանության նախարարությունը իր հերթին կազմված է վարչական ապարատից, հետախուզության, հրթիռային զորքերի և հրետանու, ավիացիայի, Զորքերի ծառայության և զինվորական ծառայության անվտանգության ապահովման, հակաօդային պաշտպանության զորքերի, ռազմավարական պլանավորման, մարտական պատրաստության, թիկունքի, կապի և ավտոմատ կառավարման համակարգերի, ինժեներական զորքերի, սպառազինության, ռադիացիոն, քիմիական, կենսաբանական պաշտպանության, կազմազորահավաքային, օպերատիվ, անձմնակազմի հետ տարվող աշխատանքների, ֆինանսական, կադրերի վարչություններից, ռադիոէլեկտրոնային պայքարի, ռազմական հաղորդակցությունների, ռազմատեղեկագրական, ութերորդ, ստանդարտացման և չափագիտական, ռազմանվագախմբային բաժիններից, Հայաստանի զինվորական կոմիսարիատից և այլ ստորաբաժանումներից, որոնք կատարում են խնդիրների առաջադրման և պլանավորման, դրանց իրականացման, վերահսկողության</a:t>
            </a:r>
            <a:r>
              <a:rPr lang="en-US" sz="1100" b="0" i="0">
                <a:solidFill>
                  <a:srgbClr val="202122"/>
                </a:solidFill>
                <a:effectLst/>
                <a:latin typeface="-apple-system"/>
              </a:rPr>
              <a:t> </a:t>
            </a:r>
            <a:r>
              <a:rPr lang="en-US" sz="1100" b="0" i="0" err="1">
                <a:solidFill>
                  <a:srgbClr val="202122"/>
                </a:solidFill>
                <a:effectLst/>
                <a:latin typeface="-apple-system"/>
              </a:rPr>
              <a:t>գործառույթներ</a:t>
            </a:r>
            <a:r>
              <a:rPr lang="en-US" sz="1100" b="0" i="0">
                <a:solidFill>
                  <a:srgbClr val="202122"/>
                </a:solidFill>
                <a:effectLst/>
                <a:latin typeface="-apple-system"/>
              </a:rPr>
              <a:t>։</a:t>
            </a:r>
            <a:endParaRPr lang="" sz="1200"/>
          </a:p>
        </p:txBody>
      </p:sp>
      <p:pic>
        <p:nvPicPr>
          <p:cNvPr id="5" name="Picture 5">
            <a:extLst>
              <a:ext uri="{FF2B5EF4-FFF2-40B4-BE49-F238E27FC236}">
                <a16:creationId xmlns:a16="http://schemas.microsoft.com/office/drawing/2014/main" id="{82EF8B26-1535-4CB3-C25B-4C08AE4A72C9}"/>
              </a:ext>
            </a:extLst>
          </p:cNvPr>
          <p:cNvPicPr>
            <a:picLocks noChangeAspect="1"/>
          </p:cNvPicPr>
          <p:nvPr/>
        </p:nvPicPr>
        <p:blipFill>
          <a:blip r:embed="rId2"/>
          <a:stretch>
            <a:fillRect/>
          </a:stretch>
        </p:blipFill>
        <p:spPr>
          <a:xfrm>
            <a:off x="6321135" y="2010878"/>
            <a:ext cx="4733717" cy="3448596"/>
          </a:xfrm>
          <a:prstGeom prst="rect">
            <a:avLst/>
          </a:prstGeom>
        </p:spPr>
      </p:pic>
    </p:spTree>
    <p:extLst>
      <p:ext uri="{BB962C8B-B14F-4D97-AF65-F5344CB8AC3E}">
        <p14:creationId xmlns:p14="http://schemas.microsoft.com/office/powerpoint/2010/main" val="304622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E1B2-0BFA-1E72-9753-5C8C962A47A2}"/>
              </a:ext>
            </a:extLst>
          </p:cNvPr>
          <p:cNvSpPr>
            <a:spLocks noGrp="1"/>
          </p:cNvSpPr>
          <p:nvPr>
            <p:ph type="title"/>
          </p:nvPr>
        </p:nvSpPr>
        <p:spPr/>
        <p:txBody>
          <a:bodyPr>
            <a:noAutofit/>
          </a:bodyPr>
          <a:lstStyle/>
          <a:p>
            <a:r>
              <a:rPr lang="hy-AM" sz="3600" b="1"/>
              <a:t>Հհ ցամաքային ուժեր</a:t>
            </a:r>
            <a:endParaRPr lang="" sz="3600" b="1"/>
          </a:p>
        </p:txBody>
      </p:sp>
      <p:sp>
        <p:nvSpPr>
          <p:cNvPr id="3" name="Content Placeholder 2">
            <a:extLst>
              <a:ext uri="{FF2B5EF4-FFF2-40B4-BE49-F238E27FC236}">
                <a16:creationId xmlns:a16="http://schemas.microsoft.com/office/drawing/2014/main" id="{06CFA634-FA85-1BCD-875F-D5CB49B09765}"/>
              </a:ext>
            </a:extLst>
          </p:cNvPr>
          <p:cNvSpPr>
            <a:spLocks noGrp="1"/>
          </p:cNvSpPr>
          <p:nvPr>
            <p:ph sz="half" idx="1"/>
          </p:nvPr>
        </p:nvSpPr>
        <p:spPr/>
        <p:txBody>
          <a:bodyPr>
            <a:normAutofit fontScale="55000" lnSpcReduction="20000"/>
          </a:bodyPr>
          <a:lstStyle/>
          <a:p>
            <a:pPr marL="0" indent="0">
              <a:buNone/>
            </a:pPr>
            <a:r>
              <a:rPr lang="hy-AM"/>
              <a:t>  </a:t>
            </a:r>
            <a:endParaRPr lang=""/>
          </a:p>
        </p:txBody>
      </p:sp>
      <p:sp>
        <p:nvSpPr>
          <p:cNvPr id="4" name="Content Placeholder 3">
            <a:extLst>
              <a:ext uri="{FF2B5EF4-FFF2-40B4-BE49-F238E27FC236}">
                <a16:creationId xmlns:a16="http://schemas.microsoft.com/office/drawing/2014/main" id="{45493245-8503-A38F-9246-9C76337652CC}"/>
              </a:ext>
            </a:extLst>
          </p:cNvPr>
          <p:cNvSpPr>
            <a:spLocks noGrp="1"/>
          </p:cNvSpPr>
          <p:nvPr>
            <p:ph sz="half" idx="2"/>
          </p:nvPr>
        </p:nvSpPr>
        <p:spPr>
          <a:xfrm>
            <a:off x="1447330" y="2164637"/>
            <a:ext cx="4892361" cy="3441520"/>
          </a:xfrm>
        </p:spPr>
        <p:txBody>
          <a:bodyPr>
            <a:noAutofit/>
          </a:bodyPr>
          <a:lstStyle/>
          <a:p>
            <a:pPr marL="0" indent="0">
              <a:buNone/>
            </a:pPr>
            <a:r>
              <a:rPr lang="hy-AM" sz="1000" b="0" i="0" u="none" strike="noStrike">
                <a:solidFill>
                  <a:srgbClr val="000000"/>
                </a:solidFill>
                <a:effectLst/>
                <a:latin typeface="Arial" panose="020B0604020202020204" pitchFamily="34" charset="0"/>
              </a:rPr>
              <a:t>ՀՀ ցամաքային զորքեր (Հայկական բանակ), Հայաստանի զինված ուժերի տեսակ, որը հիմնականում նախատեսված է ցամաքում մարտական գործողությունները վարելու համար։ Ցամաքային զորքերը կազմավորվել են 1992 թվականի հունվարի 28-ին, այն բանից մի քանի ամիս անց, երբ Հայաստանի Հանրապետությունը հայտարարել է Խորհրդային Միությունից իր անկախության մասին։ Առաջին ղեկավարն է դարձել Սովետական Ցամաքային Զորքերի գլխավոր շտաբի պետի նախկին տեղակալ Նորատ Տեր-Գրիգորյանցը։ Ցամաքային զորքերը կոչված են լուծելու ստրատեգիական և օպերատիվ-տակտիկական խնդիրներ գործողությունների ցամաքային ռազմաբեմում։ Իրենց մարտական հնարավորություններով ցամաքային զորքերը կարող են ինքնուրույն կամ զինված ուժերի այլ տեսակների հետ համագործակցելով ետ մղել հակառակորդի ցամաքային բանակների, օդային և ծովային խոշոր դեսանտի ներխուժումը, նրա օպերատիվ դասավորության ամբողջ խորությամբ կհասցնել միաժամանակյա զանգվածային կրակային հարված, ճեղքել հակառակորդի պաշտպանությունը, իրականացնել ստրատեգիական հարձակում՝ մեծ խորությամբ և ամրանալ զբաղեցրած տարածքում։ Ցամաքային զորքերի գլխավոր հատկությունը կրակային մեծ հզորությունն է, հարվածային ուժը, բարձր մանևրայնությունը և մարտական լրիվ ինքնուրույնությունը։</a:t>
            </a:r>
            <a:endParaRPr lang="hy-AM" sz="1000">
              <a:effectLst/>
            </a:endParaRPr>
          </a:p>
          <a:p>
            <a:pPr marL="0" indent="0">
              <a:buNone/>
            </a:pPr>
            <a:endParaRPr lang="" sz="1000"/>
          </a:p>
        </p:txBody>
      </p:sp>
      <p:pic>
        <p:nvPicPr>
          <p:cNvPr id="6" name="Picture 6">
            <a:extLst>
              <a:ext uri="{FF2B5EF4-FFF2-40B4-BE49-F238E27FC236}">
                <a16:creationId xmlns:a16="http://schemas.microsoft.com/office/drawing/2014/main" id="{6044DF94-ACD5-C967-9679-4B60787D15B2}"/>
              </a:ext>
            </a:extLst>
          </p:cNvPr>
          <p:cNvPicPr>
            <a:picLocks noChangeAspect="1"/>
          </p:cNvPicPr>
          <p:nvPr/>
        </p:nvPicPr>
        <p:blipFill>
          <a:blip r:embed="rId2"/>
          <a:stretch>
            <a:fillRect/>
          </a:stretch>
        </p:blipFill>
        <p:spPr>
          <a:xfrm>
            <a:off x="6339691" y="2164638"/>
            <a:ext cx="4715161" cy="3441520"/>
          </a:xfrm>
          <a:prstGeom prst="rect">
            <a:avLst/>
          </a:prstGeom>
        </p:spPr>
      </p:pic>
    </p:spTree>
    <p:extLst>
      <p:ext uri="{BB962C8B-B14F-4D97-AF65-F5344CB8AC3E}">
        <p14:creationId xmlns:p14="http://schemas.microsoft.com/office/powerpoint/2010/main" val="342538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F385-C56A-46CC-351C-86FD0818A534}"/>
              </a:ext>
            </a:extLst>
          </p:cNvPr>
          <p:cNvSpPr>
            <a:spLocks noGrp="1"/>
          </p:cNvSpPr>
          <p:nvPr>
            <p:ph type="title"/>
          </p:nvPr>
        </p:nvSpPr>
        <p:spPr/>
        <p:txBody>
          <a:bodyPr>
            <a:normAutofit/>
          </a:bodyPr>
          <a:lstStyle/>
          <a:p>
            <a:r>
              <a:rPr lang="hy-AM" sz="3600" b="1"/>
              <a:t>Հհ ռազմաօդային ուժեր</a:t>
            </a:r>
            <a:endParaRPr lang="" sz="3600" b="1"/>
          </a:p>
        </p:txBody>
      </p:sp>
      <p:sp>
        <p:nvSpPr>
          <p:cNvPr id="3" name="Content Placeholder 2">
            <a:extLst>
              <a:ext uri="{FF2B5EF4-FFF2-40B4-BE49-F238E27FC236}">
                <a16:creationId xmlns:a16="http://schemas.microsoft.com/office/drawing/2014/main" id="{B5656A7C-DD1A-40E3-39C5-A2F18CBC5C22}"/>
              </a:ext>
            </a:extLst>
          </p:cNvPr>
          <p:cNvSpPr>
            <a:spLocks noGrp="1"/>
          </p:cNvSpPr>
          <p:nvPr>
            <p:ph sz="half" idx="1"/>
          </p:nvPr>
        </p:nvSpPr>
        <p:spPr/>
        <p:txBody>
          <a:bodyPr>
            <a:noAutofit/>
          </a:bodyPr>
          <a:lstStyle/>
          <a:p>
            <a:pPr marL="0" indent="0" rtl="0">
              <a:buNone/>
            </a:pPr>
            <a:r>
              <a:rPr lang="hy-AM" sz="1200" b="0" i="0" u="none" strike="noStrike">
                <a:solidFill>
                  <a:srgbClr val="000000"/>
                </a:solidFill>
                <a:effectLst/>
                <a:latin typeface="Arial" panose="020B0604020202020204" pitchFamily="34" charset="0"/>
              </a:rPr>
              <a:t>Հայաստանի ռազմաօդային ուժեր, կազմում են Հայաստանի զինված ուժերի բաղկացուցիչ մասը։ Չնայած Հայաստանը անկախ Հայկական ռազմական ուժեր հիմնելու աշխատանքները սկսել էր դեռևս վաղ 1989 թվականին, սակայն ռեսուրսների, համապատասխան վերապատրաստված անձնակազմի և օգտակար ենթակառուցվածքի բացակայության պատճառով ռազմաօդային ուժերի ստեղծումը կառավարություն հետաձգեց մինչ 1992 թվականի օգոստոսը և գործողությունները սկսեց հոկտեմբերին։</a:t>
            </a:r>
            <a:br>
              <a:rPr lang="hy-AM" sz="1200"/>
            </a:br>
            <a:r>
              <a:rPr lang="hy-AM" sz="1200" b="0" i="0" u="none" strike="noStrike">
                <a:solidFill>
                  <a:srgbClr val="000000"/>
                </a:solidFill>
                <a:effectLst/>
                <a:latin typeface="Arial" panose="020B0604020202020204" pitchFamily="34" charset="0"/>
              </a:rPr>
              <a:t>Համաձայն Եվրոպայում սովորական զինվորական ուժերի մասին պայմանագրի, 1992 թվականի դեկտեմբերի դեկլարացիայի Հայաստանը նախկին ԽՍՀ-ից ժառանգել է միայն երեք գործող ռազմական ինքնաթիռներ և 13 ռազմական ուղղաթիռներ Հակաօդային պաշտպանություն զորատեսակի մասնաբաժնից։</a:t>
            </a:r>
            <a:endParaRPr lang="hy-AM" sz="1200">
              <a:effectLst/>
            </a:endParaRPr>
          </a:p>
          <a:p>
            <a:pPr marL="0" indent="0">
              <a:buNone/>
            </a:pPr>
            <a:endParaRPr lang="" sz="1200"/>
          </a:p>
        </p:txBody>
      </p:sp>
      <p:pic>
        <p:nvPicPr>
          <p:cNvPr id="5" name="Picture 5">
            <a:extLst>
              <a:ext uri="{FF2B5EF4-FFF2-40B4-BE49-F238E27FC236}">
                <a16:creationId xmlns:a16="http://schemas.microsoft.com/office/drawing/2014/main" id="{2098DA21-AB6E-A62C-CB92-D1E82123B818}"/>
              </a:ext>
            </a:extLst>
          </p:cNvPr>
          <p:cNvPicPr>
            <a:picLocks noChangeAspect="1"/>
          </p:cNvPicPr>
          <p:nvPr/>
        </p:nvPicPr>
        <p:blipFill>
          <a:blip r:embed="rId2"/>
          <a:stretch>
            <a:fillRect/>
          </a:stretch>
        </p:blipFill>
        <p:spPr>
          <a:xfrm>
            <a:off x="6099519" y="2010878"/>
            <a:ext cx="4955333" cy="3448595"/>
          </a:xfrm>
          <a:prstGeom prst="rect">
            <a:avLst/>
          </a:prstGeom>
        </p:spPr>
      </p:pic>
    </p:spTree>
    <p:extLst>
      <p:ext uri="{BB962C8B-B14F-4D97-AF65-F5344CB8AC3E}">
        <p14:creationId xmlns:p14="http://schemas.microsoft.com/office/powerpoint/2010/main" val="295982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F46F-63FB-A894-48C7-D090B56CBAAA}"/>
              </a:ext>
            </a:extLst>
          </p:cNvPr>
          <p:cNvSpPr>
            <a:spLocks noGrp="1"/>
          </p:cNvSpPr>
          <p:nvPr>
            <p:ph type="title"/>
          </p:nvPr>
        </p:nvSpPr>
        <p:spPr/>
        <p:txBody>
          <a:bodyPr>
            <a:normAutofit/>
          </a:bodyPr>
          <a:lstStyle/>
          <a:p>
            <a:r>
              <a:rPr lang="hy-AM" sz="3600" b="1" dirty="0"/>
              <a:t>Հայկական բանակի ստեղծումը</a:t>
            </a:r>
            <a:endParaRPr lang="" sz="3600" b="1" dirty="0"/>
          </a:p>
        </p:txBody>
      </p:sp>
      <p:sp>
        <p:nvSpPr>
          <p:cNvPr id="3" name="Content Placeholder 2">
            <a:extLst>
              <a:ext uri="{FF2B5EF4-FFF2-40B4-BE49-F238E27FC236}">
                <a16:creationId xmlns:a16="http://schemas.microsoft.com/office/drawing/2014/main" id="{BE6F036A-31A5-E709-846E-8B17FD55298B}"/>
              </a:ext>
            </a:extLst>
          </p:cNvPr>
          <p:cNvSpPr>
            <a:spLocks noGrp="1"/>
          </p:cNvSpPr>
          <p:nvPr>
            <p:ph idx="1"/>
          </p:nvPr>
        </p:nvSpPr>
        <p:spPr>
          <a:xfrm>
            <a:off x="1451580" y="2015732"/>
            <a:ext cx="4770596" cy="3450613"/>
          </a:xfrm>
        </p:spPr>
        <p:txBody>
          <a:bodyPr>
            <a:noAutofit/>
          </a:bodyPr>
          <a:lstStyle/>
          <a:p>
            <a:pPr marL="0" indent="0" rtl="0">
              <a:buNone/>
            </a:pPr>
            <a:r>
              <a:rPr lang="hy-AM" sz="1200" b="0" i="0" u="none" strike="noStrike" dirty="0">
                <a:solidFill>
                  <a:srgbClr val="000000"/>
                </a:solidFill>
                <a:effectLst/>
                <a:latin typeface="Arial" panose="020B0604020202020204" pitchFamily="34" charset="0"/>
              </a:rPr>
              <a:t>Հունվարի 28-ը Հայոց բանակի կազմավորման օրն է:</a:t>
            </a:r>
            <a:br>
              <a:rPr lang="hy-AM" sz="1200" dirty="0"/>
            </a:br>
            <a:r>
              <a:rPr lang="hy-AM" sz="1200" b="0" i="0" u="none" strike="noStrike" dirty="0">
                <a:solidFill>
                  <a:srgbClr val="000000"/>
                </a:solidFill>
                <a:effectLst/>
                <a:latin typeface="Arial" panose="020B0604020202020204" pitchFamily="34" charset="0"/>
              </a:rPr>
              <a:t>1991 թվականի դեկտեմբերի 5-ին Հայաստանի նախագահ Լևոն Տեր-Պետրոսյանի հրամանագրով պաշտպանության նախարար նշանակվեց Վազգեն Սարգսյանը: Նա նորանկախ Հայաստանի առաջին պաշտպանության նախարարն էր՝ առանց նախարարության:</a:t>
            </a:r>
            <a:br>
              <a:rPr lang="hy-AM" sz="1200" dirty="0"/>
            </a:br>
            <a:r>
              <a:rPr lang="hy-AM" sz="1200" b="0" i="0" u="none" strike="noStrike" dirty="0">
                <a:solidFill>
                  <a:srgbClr val="000000"/>
                </a:solidFill>
                <a:effectLst/>
                <a:latin typeface="Arial" panose="020B0604020202020204" pitchFamily="34" charset="0"/>
              </a:rPr>
              <a:t>1992-ի այս օրը՝ հունվարի 28-ին, կառավարությունը ընդունեց «Հայաստանի Հանրապետության Պաշտպանության նախարարության մասին» որոշում` դրանով իսկ իրավականորեն ազդարարելով Հայոց Ազգային բանակի ստեղծումը:</a:t>
            </a:r>
            <a:br>
              <a:rPr lang="hy-AM" sz="1200" dirty="0"/>
            </a:br>
            <a:r>
              <a:rPr lang="hy-AM" sz="1200" b="0" i="0" u="none" strike="noStrike" dirty="0">
                <a:solidFill>
                  <a:srgbClr val="000000"/>
                </a:solidFill>
                <a:effectLst/>
                <a:latin typeface="Arial" panose="020B0604020202020204" pitchFamily="34" charset="0"/>
              </a:rPr>
              <a:t>Իսկ արդեն 1994թ. հունիսից վերջնականապես ընթացք ստացան բանակաշինության, կայուն զարգացման, զորքերի մարտունակության բարձրացման, կարգապահության ամրապնդման, միջին և բարձր սպայական անձնակազմի պատրաստման ու վերապատրաստման աշխատանքները:</a:t>
            </a:r>
            <a:endParaRPr lang="hy-AM" sz="1200" dirty="0">
              <a:effectLst/>
            </a:endParaRPr>
          </a:p>
          <a:p>
            <a:pPr marL="0" indent="0">
              <a:buNone/>
            </a:pPr>
            <a:endParaRPr lang="" sz="1200" dirty="0"/>
          </a:p>
        </p:txBody>
      </p:sp>
      <p:pic>
        <p:nvPicPr>
          <p:cNvPr id="4" name="Picture 4">
            <a:extLst>
              <a:ext uri="{FF2B5EF4-FFF2-40B4-BE49-F238E27FC236}">
                <a16:creationId xmlns:a16="http://schemas.microsoft.com/office/drawing/2014/main" id="{DB8942DA-E0DE-6662-39EF-FA864AC4A819}"/>
              </a:ext>
            </a:extLst>
          </p:cNvPr>
          <p:cNvPicPr>
            <a:picLocks noChangeAspect="1"/>
          </p:cNvPicPr>
          <p:nvPr/>
        </p:nvPicPr>
        <p:blipFill>
          <a:blip r:embed="rId2"/>
          <a:stretch>
            <a:fillRect/>
          </a:stretch>
        </p:blipFill>
        <p:spPr>
          <a:xfrm>
            <a:off x="6284257" y="2015732"/>
            <a:ext cx="4770595" cy="3450612"/>
          </a:xfrm>
          <a:prstGeom prst="rect">
            <a:avLst/>
          </a:prstGeom>
        </p:spPr>
      </p:pic>
    </p:spTree>
    <p:extLst>
      <p:ext uri="{BB962C8B-B14F-4D97-AF65-F5344CB8AC3E}">
        <p14:creationId xmlns:p14="http://schemas.microsoft.com/office/powerpoint/2010/main" val="163962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7510-D6D6-6791-7D41-955707330550}"/>
              </a:ext>
            </a:extLst>
          </p:cNvPr>
          <p:cNvSpPr>
            <a:spLocks noGrp="1"/>
          </p:cNvSpPr>
          <p:nvPr>
            <p:ph type="title"/>
          </p:nvPr>
        </p:nvSpPr>
        <p:spPr/>
        <p:txBody>
          <a:bodyPr>
            <a:normAutofit fontScale="90000"/>
          </a:bodyPr>
          <a:lstStyle/>
          <a:p>
            <a:r>
              <a:rPr lang="en-US" sz="3600" b="1" err="1"/>
              <a:t>Հհ</a:t>
            </a:r>
            <a:r>
              <a:rPr lang="en-US" sz="3600" b="1"/>
              <a:t> </a:t>
            </a:r>
            <a:r>
              <a:rPr lang="en-US" sz="3600" b="1" err="1"/>
              <a:t>զինված</a:t>
            </a:r>
            <a:r>
              <a:rPr lang="en-US" sz="3600" b="1"/>
              <a:t> </a:t>
            </a:r>
            <a:r>
              <a:rPr lang="en-US" sz="3600" b="1" err="1"/>
              <a:t>ուժերի</a:t>
            </a:r>
            <a:r>
              <a:rPr lang="en-US" sz="3600" b="1"/>
              <a:t> </a:t>
            </a:r>
            <a:r>
              <a:rPr lang="en-US" sz="3600" b="1" err="1"/>
              <a:t>Զինանշան</a:t>
            </a:r>
            <a:br>
              <a:rPr lang="hy-AM" sz="3600" b="1"/>
            </a:br>
            <a:r>
              <a:rPr lang="hy-AM" sz="3600" b="1"/>
              <a:t>Կառուցվածքը</a:t>
            </a:r>
            <a:endParaRPr lang="" sz="3600" b="1"/>
          </a:p>
        </p:txBody>
      </p:sp>
      <p:sp>
        <p:nvSpPr>
          <p:cNvPr id="3" name="Content Placeholder 2">
            <a:extLst>
              <a:ext uri="{FF2B5EF4-FFF2-40B4-BE49-F238E27FC236}">
                <a16:creationId xmlns:a16="http://schemas.microsoft.com/office/drawing/2014/main" id="{DC6F8F1E-15EE-26C0-1467-B31BD3847848}"/>
              </a:ext>
            </a:extLst>
          </p:cNvPr>
          <p:cNvSpPr>
            <a:spLocks noGrp="1"/>
          </p:cNvSpPr>
          <p:nvPr>
            <p:ph sz="half" idx="1"/>
          </p:nvPr>
        </p:nvSpPr>
        <p:spPr>
          <a:xfrm>
            <a:off x="1447330" y="2010878"/>
            <a:ext cx="6147929" cy="3448595"/>
          </a:xfrm>
        </p:spPr>
        <p:txBody>
          <a:bodyPr>
            <a:noAutofit/>
          </a:bodyPr>
          <a:lstStyle/>
          <a:p>
            <a:pPr marL="0" indent="0" rtl="0">
              <a:buNone/>
            </a:pPr>
            <a:r>
              <a:rPr lang="hy-AM" sz="1400" b="0" i="0" u="none" strike="noStrike">
                <a:solidFill>
                  <a:srgbClr val="000000"/>
                </a:solidFill>
                <a:effectLst/>
                <a:latin typeface="Arial" panose="020B0604020202020204" pitchFamily="34" charset="0"/>
              </a:rPr>
              <a:t>2001 թվականի հունվարի 23-ին Հայաստանի Նախագահ, Զինված ուժերի գլխավոր հրամանատար Ռոբերտ Քոչարյանը հաստատեց Հայաստանի զինված ուժերի զինանշանը։</a:t>
            </a:r>
            <a:endParaRPr lang="hy-AM" sz="1400">
              <a:effectLst/>
            </a:endParaRPr>
          </a:p>
          <a:p>
            <a:pPr marL="0" indent="0">
              <a:buNone/>
            </a:pPr>
            <a:r>
              <a:rPr lang="hy-AM" sz="1400" b="0" i="0" u="none" strike="noStrike">
                <a:solidFill>
                  <a:srgbClr val="000000"/>
                </a:solidFill>
                <a:effectLst/>
                <a:latin typeface="Arial" panose="020B0604020202020204" pitchFamily="34" charset="0"/>
              </a:rPr>
              <a:t>Զինանշանը պատկերված է վերևում՝ ուղղանկյուն, ներքևում՝ կիսաշրջանաձև վահանի վրա։ Վերին եզրում հորիզոնական կապույտ ֆոնի վրա սպիտակ տառերով գրված է՝ «ՀԱՅԱՍՏԱՆ», ներքևում՝ կիսաշրջանին համապատասխան՝ կապույտ գույնով «ԶԻՆՎԱԾ ՈՒԺԵՐ» բառերը։ Վահանի մնացյալ դաշտը զինանշանային (հերալդիկ) տարրերով կազմված է հետևյալ պատկերային մասերից. Կենտրոնում պատկերված է թևատարած արծիվ՝ գլխով դեպի աջ շրջված, արծվի յուրաքանչյուր թևը բաղկացած է յոթական փետուրից (7 թիվը խորհրդանշում է արարչական շաբաթվա օրերի թիվը, կարող է արծվի գլխի հետ հասկացվել նաև պատմական Հայաստանի 15 նահանգները)։</a:t>
            </a:r>
            <a:endParaRPr lang="hy-AM" sz="1400">
              <a:effectLst/>
            </a:endParaRPr>
          </a:p>
          <a:p>
            <a:pPr marL="0" indent="0">
              <a:buNone/>
            </a:pPr>
            <a:endParaRPr lang="" sz="1400"/>
          </a:p>
        </p:txBody>
      </p:sp>
      <p:pic>
        <p:nvPicPr>
          <p:cNvPr id="5" name="Picture 5">
            <a:extLst>
              <a:ext uri="{FF2B5EF4-FFF2-40B4-BE49-F238E27FC236}">
                <a16:creationId xmlns:a16="http://schemas.microsoft.com/office/drawing/2014/main" id="{BE6C4B5F-E3F7-FC7B-B76D-25DD541FBB5F}"/>
              </a:ext>
            </a:extLst>
          </p:cNvPr>
          <p:cNvPicPr>
            <a:picLocks noChangeAspect="1"/>
          </p:cNvPicPr>
          <p:nvPr/>
        </p:nvPicPr>
        <p:blipFill>
          <a:blip r:embed="rId2"/>
          <a:stretch>
            <a:fillRect/>
          </a:stretch>
        </p:blipFill>
        <p:spPr>
          <a:xfrm>
            <a:off x="7717274" y="2010878"/>
            <a:ext cx="3095625" cy="4000500"/>
          </a:xfrm>
          <a:prstGeom prst="rect">
            <a:avLst/>
          </a:prstGeom>
        </p:spPr>
      </p:pic>
    </p:spTree>
    <p:extLst>
      <p:ext uri="{BB962C8B-B14F-4D97-AF65-F5344CB8AC3E}">
        <p14:creationId xmlns:p14="http://schemas.microsoft.com/office/powerpoint/2010/main" val="237549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2924-6AB9-8BD9-6032-CA0085DA736E}"/>
              </a:ext>
            </a:extLst>
          </p:cNvPr>
          <p:cNvSpPr>
            <a:spLocks noGrp="1"/>
          </p:cNvSpPr>
          <p:nvPr>
            <p:ph type="title"/>
          </p:nvPr>
        </p:nvSpPr>
        <p:spPr/>
        <p:txBody>
          <a:bodyPr>
            <a:normAutofit/>
          </a:bodyPr>
          <a:lstStyle/>
          <a:p>
            <a:r>
              <a:rPr lang="hy-AM" sz="3600" b="1"/>
              <a:t>Հհ զինավծ ուժերի զինանշանը</a:t>
            </a:r>
            <a:endParaRPr lang="" sz="3600" b="1"/>
          </a:p>
        </p:txBody>
      </p:sp>
      <p:sp>
        <p:nvSpPr>
          <p:cNvPr id="7" name="Content Placeholder 6">
            <a:extLst>
              <a:ext uri="{FF2B5EF4-FFF2-40B4-BE49-F238E27FC236}">
                <a16:creationId xmlns:a16="http://schemas.microsoft.com/office/drawing/2014/main" id="{FC6ECE4B-73C2-ADB6-76A9-8027FCB0822C}"/>
              </a:ext>
            </a:extLst>
          </p:cNvPr>
          <p:cNvSpPr>
            <a:spLocks noGrp="1"/>
          </p:cNvSpPr>
          <p:nvPr>
            <p:ph sz="half" idx="1"/>
          </p:nvPr>
        </p:nvSpPr>
        <p:spPr>
          <a:xfrm>
            <a:off x="1449217" y="2010268"/>
            <a:ext cx="4645152" cy="3448595"/>
          </a:xfrm>
        </p:spPr>
        <p:txBody>
          <a:bodyPr>
            <a:noAutofit/>
          </a:bodyPr>
          <a:lstStyle/>
          <a:p>
            <a:pPr marL="0" indent="0" rtl="0">
              <a:buNone/>
            </a:pPr>
            <a:r>
              <a:rPr lang="hy-AM" sz="1200" b="1" i="0" u="none" strike="noStrike">
                <a:solidFill>
                  <a:srgbClr val="000000"/>
                </a:solidFill>
                <a:effectLst/>
                <a:latin typeface="Arial" panose="020B0604020202020204" pitchFamily="34" charset="0"/>
              </a:rPr>
              <a:t>                                               </a:t>
            </a:r>
            <a:r>
              <a:rPr lang="hy-AM" sz="1400" b="1" i="0" u="none" strike="noStrike">
                <a:solidFill>
                  <a:srgbClr val="000000"/>
                </a:solidFill>
                <a:effectLst/>
                <a:latin typeface="Arial" panose="020B0604020202020204" pitchFamily="34" charset="0"/>
              </a:rPr>
              <a:t>Արծիվ</a:t>
            </a:r>
            <a:br>
              <a:rPr lang="hy-AM" sz="1400"/>
            </a:br>
            <a:r>
              <a:rPr lang="hy-AM" sz="800" b="0" i="0" u="none" strike="noStrike">
                <a:solidFill>
                  <a:srgbClr val="000000"/>
                </a:solidFill>
                <a:effectLst/>
                <a:latin typeface="Arial" panose="020B0604020202020204" pitchFamily="34" charset="0"/>
              </a:rPr>
              <a:t>Արծիվն իրականացված է մուգ կապույտ գույնով և կենտրոնական կերպար է զինանշանի վրա։ Խորհրդանշում է ուժ, հզորություն, խորաթափանցություն, սլացք, կամք։ Արծվի գլուխը պատկերված է արևի կլոր սկավառակի վրա, որը նույնպես իմաստավորվում է. քանի դեռ կա արևը, կլինեն նաև Հայաստանն ու Հայոց զինված ուժերը։ Արևի ճառագայթների վրա, արծվի թևերի բացվածքի մեջ պատկերված է Հայաստանի պետական խորհրդանիշ եռագույն դրոշը, որը հավաստում է, որ Հայաստանի զինված ուժերը գտնվում են պետության հովանու ներքո։ Արծվի մարմինը կազմում է հայկական կլոր վահանը՝ իրականացված ծիրանագույնի մուգ ու բաց երանգներով։</a:t>
            </a:r>
            <a:br>
              <a:rPr lang="hy-AM" sz="800"/>
            </a:br>
            <a:r>
              <a:rPr lang="hy-AM" sz="800"/>
              <a:t>                                                                    </a:t>
            </a:r>
            <a:r>
              <a:rPr lang="hy-AM" sz="1400" b="1"/>
              <a:t> </a:t>
            </a:r>
            <a:r>
              <a:rPr lang="hy-AM" sz="1400" b="1" i="0" u="none" strike="noStrike">
                <a:solidFill>
                  <a:srgbClr val="000000"/>
                </a:solidFill>
                <a:effectLst/>
                <a:latin typeface="Arial" panose="020B0604020202020204" pitchFamily="34" charset="0"/>
              </a:rPr>
              <a:t>Վահան</a:t>
            </a:r>
            <a:br>
              <a:rPr lang="hy-AM" sz="800"/>
            </a:br>
            <a:r>
              <a:rPr lang="hy-AM" sz="800" b="0" i="0" u="none" strike="noStrike">
                <a:solidFill>
                  <a:srgbClr val="000000"/>
                </a:solidFill>
                <a:effectLst/>
                <a:latin typeface="Arial" panose="020B0604020202020204" pitchFamily="34" charset="0"/>
              </a:rPr>
              <a:t>Վահանը խորհրդանշում է, որ զինված ուժերը երկրի գոյության պատվարն ու պահապանն են։ Վահանի ներսում պատկերված է հավասարաթև խաչ, որ մեր քրիստոնեական ժառանգորդության ու հավատի առհավատչյան է։</a:t>
            </a:r>
            <a:br>
              <a:rPr lang="hy-AM" sz="800"/>
            </a:br>
            <a:r>
              <a:rPr lang="hy-AM" sz="800" b="1">
                <a:solidFill>
                  <a:srgbClr val="000000"/>
                </a:solidFill>
                <a:latin typeface="Arial" panose="020B0604020202020204" pitchFamily="34" charset="0"/>
              </a:rPr>
              <a:t>                                                                    </a:t>
            </a:r>
            <a:r>
              <a:rPr lang="hy-AM" sz="1200" b="1">
                <a:solidFill>
                  <a:srgbClr val="000000"/>
                </a:solidFill>
                <a:latin typeface="Arial" panose="020B0604020202020204" pitchFamily="34" charset="0"/>
              </a:rPr>
              <a:t>  </a:t>
            </a:r>
            <a:r>
              <a:rPr lang="hy-AM" sz="1400" b="1">
                <a:solidFill>
                  <a:srgbClr val="000000"/>
                </a:solidFill>
                <a:latin typeface="Arial" panose="020B0604020202020204" pitchFamily="34" charset="0"/>
              </a:rPr>
              <a:t> Սո</a:t>
            </a:r>
            <a:r>
              <a:rPr lang="hy-AM" sz="1400" b="1" i="0" u="none" strike="noStrike">
                <a:solidFill>
                  <a:srgbClr val="000000"/>
                </a:solidFill>
                <a:effectLst/>
                <a:latin typeface="Arial" panose="020B0604020202020204" pitchFamily="34" charset="0"/>
              </a:rPr>
              <a:t>ւր</a:t>
            </a:r>
            <a:br>
              <a:rPr lang="hy-AM" sz="1400"/>
            </a:br>
            <a:r>
              <a:rPr lang="hy-AM" sz="800" b="0" i="0" u="none" strike="noStrike">
                <a:solidFill>
                  <a:srgbClr val="000000"/>
                </a:solidFill>
                <a:effectLst/>
                <a:latin typeface="Arial" panose="020B0604020202020204" pitchFamily="34" charset="0"/>
              </a:rPr>
              <a:t>Զինանշանային վերջին տարրը սուրն է։ Այն հորիզոնական դիրքով գտնվում է վահանի տակ։ Աջ կողմում երևում է սրի կոթը, ձախ կողմում՝ սրի ծայրահատվածը։ Սուրը խորհրդանիշն է մշտարթուն վիճակի և հանուն հայրենյաց պատրաստ է իջնել թշնամու գլխին։ Զինանշանային պատկերագրության առումով, իր երևացող հատվածներով, սրի մասերը նաև խորհրդանշում են արծվի ճանկերը՝ ամբողջացնելով արծիվ-զինված ուժեր խորհրդանիշը։</a:t>
            </a:r>
            <a:endParaRPr lang="hy-AM" sz="800">
              <a:effectLst/>
            </a:endParaRPr>
          </a:p>
          <a:p>
            <a:pPr marL="0" indent="0">
              <a:buNone/>
            </a:pPr>
            <a:endParaRPr lang="" sz="800"/>
          </a:p>
        </p:txBody>
      </p:sp>
      <p:pic>
        <p:nvPicPr>
          <p:cNvPr id="8" name="Picture 8">
            <a:extLst>
              <a:ext uri="{FF2B5EF4-FFF2-40B4-BE49-F238E27FC236}">
                <a16:creationId xmlns:a16="http://schemas.microsoft.com/office/drawing/2014/main" id="{DF2211D4-894C-9914-7E31-73E8111C378C}"/>
              </a:ext>
            </a:extLst>
          </p:cNvPr>
          <p:cNvPicPr>
            <a:picLocks noChangeAspect="1"/>
          </p:cNvPicPr>
          <p:nvPr/>
        </p:nvPicPr>
        <p:blipFill>
          <a:blip r:embed="rId2"/>
          <a:stretch>
            <a:fillRect/>
          </a:stretch>
        </p:blipFill>
        <p:spPr>
          <a:xfrm>
            <a:off x="6209805" y="2010268"/>
            <a:ext cx="4954634" cy="3448595"/>
          </a:xfrm>
          <a:prstGeom prst="rect">
            <a:avLst/>
          </a:prstGeom>
        </p:spPr>
      </p:pic>
    </p:spTree>
    <p:extLst>
      <p:ext uri="{BB962C8B-B14F-4D97-AF65-F5344CB8AC3E}">
        <p14:creationId xmlns:p14="http://schemas.microsoft.com/office/powerpoint/2010/main" val="389676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FAE-59FE-1047-861F-8BF554B5905D}"/>
              </a:ext>
            </a:extLst>
          </p:cNvPr>
          <p:cNvSpPr>
            <a:spLocks noGrp="1"/>
          </p:cNvSpPr>
          <p:nvPr>
            <p:ph type="title"/>
          </p:nvPr>
        </p:nvSpPr>
        <p:spPr/>
        <p:txBody>
          <a:bodyPr>
            <a:normAutofit fontScale="90000"/>
          </a:bodyPr>
          <a:lstStyle/>
          <a:p>
            <a:r>
              <a:rPr lang="hy-AM" sz="3600" b="1"/>
              <a:t>Հհ զինված ուժեր</a:t>
            </a:r>
            <a:br>
              <a:rPr lang="hy-AM" sz="3600" b="1"/>
            </a:br>
            <a:r>
              <a:rPr lang="hy-AM" sz="3600" b="1"/>
              <a:t>Զինվորական երդում</a:t>
            </a:r>
            <a:endParaRPr lang="" sz="3600" b="1"/>
          </a:p>
        </p:txBody>
      </p:sp>
      <p:sp>
        <p:nvSpPr>
          <p:cNvPr id="3" name="Content Placeholder 2">
            <a:extLst>
              <a:ext uri="{FF2B5EF4-FFF2-40B4-BE49-F238E27FC236}">
                <a16:creationId xmlns:a16="http://schemas.microsoft.com/office/drawing/2014/main" id="{1270BFF6-C7E0-FAAA-B8EB-6A8D5F898E9C}"/>
              </a:ext>
            </a:extLst>
          </p:cNvPr>
          <p:cNvSpPr>
            <a:spLocks noGrp="1"/>
          </p:cNvSpPr>
          <p:nvPr>
            <p:ph sz="half" idx="1"/>
          </p:nvPr>
        </p:nvSpPr>
        <p:spPr/>
        <p:txBody>
          <a:bodyPr>
            <a:noAutofit/>
          </a:bodyPr>
          <a:lstStyle/>
          <a:p>
            <a:pPr marL="0" indent="0" rtl="0">
              <a:buNone/>
            </a:pPr>
            <a:r>
              <a:rPr lang="hy-AM" sz="900" b="0" i="0" u="none" strike="noStrike">
                <a:solidFill>
                  <a:srgbClr val="000000"/>
                </a:solidFill>
                <a:effectLst/>
                <a:latin typeface="Arial" panose="020B0604020202020204" pitchFamily="34" charset="0"/>
              </a:rPr>
              <a:t>Հայկական բանակ զորակոչված յուրաքանչյուր քաղաքացի ծառայությունը սկսելուց առաջ հանդիսավորությամբ երդում է տալիս՝ իր զինակիցների ու հրամանատարների ներկայությամբ, զենքը ձեռքին, մարտական դրոշի ներքո:Զինվորական երդումը տրվում է անհատապես և հաստատվում սեփական ստորագ­րությամբ:Մինչև զորակոչիկները երդում կտան, զինվորական մասի հրամանատարը կարճ ճառով հիշեցնում է նրանց զինվորական երդման կարևորագույն նշանակությունը՝ պատասխանատու քայլի պարտա­կանությունը, որը դրվում է Հայրենիքին հավատարիմ լինելու երդում տված զինծառայողների վրա:Զինվորական երդման արարողությունը սովորաբար անցկացվում է այն զորամասում, որտեղ զորակոչված է տվյալ զինծառայողը: Բայց և այնպես, այն կարող է անցկացվել  նաև պատմական վայրերում, մարտական և աշխատանքային փառքի վայրերում, ինչպես նաև Հայրենիքի պաշտպա­նության համար մղված մարտերում զոհվածների գերեզմանների մոտ: Նման դեպքերում  երդման արարողության վայր են բերվում միայն երդում տրվող զինծառայողները:Երդման արարողության օրը զորամասի համար համարվում է ոչ աշխատանքային և անցկացվում է որպես տոնական օր՝ զորամասի մարտական դրոշի և զինվորական նվագախմբի ուղեկցությամբ:Յուրաքանչյուր զինծառայող ստորաբաժանման շարքի առջև բարձրաձայն կարդում է զինվորական երդման տեքստը, որը հաստատվել է ՀՀ Գերագույն խորհրդի 1991թ. դեկտեմբերի 27-ին ընդունած օրենքով.</a:t>
            </a:r>
            <a:endParaRPr lang="hy-AM" sz="900">
              <a:effectLst/>
            </a:endParaRPr>
          </a:p>
          <a:p>
            <a:pPr marL="0" indent="0">
              <a:buNone/>
            </a:pPr>
            <a:endParaRPr lang="" sz="900"/>
          </a:p>
        </p:txBody>
      </p:sp>
      <p:pic>
        <p:nvPicPr>
          <p:cNvPr id="4" name="Picture 4">
            <a:extLst>
              <a:ext uri="{FF2B5EF4-FFF2-40B4-BE49-F238E27FC236}">
                <a16:creationId xmlns:a16="http://schemas.microsoft.com/office/drawing/2014/main" id="{421C445B-2A02-F82D-D50F-084E6DE6EB11}"/>
              </a:ext>
            </a:extLst>
          </p:cNvPr>
          <p:cNvPicPr>
            <a:picLocks noChangeAspect="1"/>
          </p:cNvPicPr>
          <p:nvPr/>
        </p:nvPicPr>
        <p:blipFill>
          <a:blip r:embed="rId2"/>
          <a:stretch>
            <a:fillRect/>
          </a:stretch>
        </p:blipFill>
        <p:spPr>
          <a:xfrm>
            <a:off x="6099518" y="2010878"/>
            <a:ext cx="4955333" cy="3357758"/>
          </a:xfrm>
          <a:prstGeom prst="rect">
            <a:avLst/>
          </a:prstGeom>
        </p:spPr>
      </p:pic>
    </p:spTree>
    <p:extLst>
      <p:ext uri="{BB962C8B-B14F-4D97-AF65-F5344CB8AC3E}">
        <p14:creationId xmlns:p14="http://schemas.microsoft.com/office/powerpoint/2010/main" val="353819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8578-384C-8EC6-81E5-C4F993C0AC80}"/>
              </a:ext>
            </a:extLst>
          </p:cNvPr>
          <p:cNvSpPr>
            <a:spLocks noGrp="1"/>
          </p:cNvSpPr>
          <p:nvPr>
            <p:ph type="title"/>
          </p:nvPr>
        </p:nvSpPr>
        <p:spPr/>
        <p:txBody>
          <a:bodyPr>
            <a:noAutofit/>
          </a:bodyPr>
          <a:lstStyle/>
          <a:p>
            <a:r>
              <a:rPr lang="hy-AM" sz="3600" b="1"/>
              <a:t>Հհ զինված ուժեր</a:t>
            </a:r>
            <a:br>
              <a:rPr lang="hy-AM" sz="3600" b="1"/>
            </a:br>
            <a:r>
              <a:rPr lang="hy-AM" sz="3600" b="1"/>
              <a:t>զինվորական երդում</a:t>
            </a:r>
            <a:endParaRPr lang="" sz="3600" b="1"/>
          </a:p>
        </p:txBody>
      </p:sp>
      <p:sp>
        <p:nvSpPr>
          <p:cNvPr id="3" name="Content Placeholder 2">
            <a:extLst>
              <a:ext uri="{FF2B5EF4-FFF2-40B4-BE49-F238E27FC236}">
                <a16:creationId xmlns:a16="http://schemas.microsoft.com/office/drawing/2014/main" id="{29932F8B-9D53-A4A8-913C-31E85F96B41C}"/>
              </a:ext>
            </a:extLst>
          </p:cNvPr>
          <p:cNvSpPr>
            <a:spLocks noGrp="1"/>
          </p:cNvSpPr>
          <p:nvPr>
            <p:ph sz="half" idx="1"/>
          </p:nvPr>
        </p:nvSpPr>
        <p:spPr/>
        <p:txBody>
          <a:bodyPr>
            <a:normAutofit fontScale="85000" lnSpcReduction="10000"/>
          </a:bodyPr>
          <a:lstStyle/>
          <a:p>
            <a:pPr marL="0" indent="0" rtl="0">
              <a:buNone/>
            </a:pPr>
            <a:r>
              <a:rPr lang="hy-AM" sz="1800" b="0" i="0" u="none" strike="noStrike">
                <a:solidFill>
                  <a:srgbClr val="000000"/>
                </a:solidFill>
                <a:effectLst/>
                <a:latin typeface="Arial" panose="020B0604020202020204" pitchFamily="34" charset="0"/>
              </a:rPr>
              <a:t>《Ես` __(անուն, հայրանուն, ազգանուն)--------,ծառայության անցնելով Հայաստանի Հանրապետության զինված ուժերում, հանդիսավոր երդվում եմ` անձնվիրաբար ծառայել Հայրենիքիս`   Հայաստանի Հանրապետությանը և հանուն նրա չխնայել կյանքս,ենթարկվել Հայաստանի Հանրապետության Սահմանադրությանը և օրենքներին,անվերապահորեն կատարել հրամանատարներիս հրամանը, պահպանել ռազմական գաղտնիքը:Ու թե դրժեմ երդումս, թող պատժվեմ օրենքի ամբողջ խստությամբ》։</a:t>
            </a:r>
            <a:endParaRPr lang="hy-AM">
              <a:effectLst/>
            </a:endParaRPr>
          </a:p>
          <a:p>
            <a:pPr marL="0" indent="0">
              <a:buNone/>
            </a:pPr>
            <a:endParaRPr lang=""/>
          </a:p>
        </p:txBody>
      </p:sp>
      <p:pic>
        <p:nvPicPr>
          <p:cNvPr id="5" name="Picture 5">
            <a:extLst>
              <a:ext uri="{FF2B5EF4-FFF2-40B4-BE49-F238E27FC236}">
                <a16:creationId xmlns:a16="http://schemas.microsoft.com/office/drawing/2014/main" id="{9D68680F-EB8A-1001-12B5-8FC0DC9319E4}"/>
              </a:ext>
            </a:extLst>
          </p:cNvPr>
          <p:cNvPicPr>
            <a:picLocks noChangeAspect="1"/>
          </p:cNvPicPr>
          <p:nvPr/>
        </p:nvPicPr>
        <p:blipFill>
          <a:blip r:embed="rId2"/>
          <a:stretch>
            <a:fillRect/>
          </a:stretch>
        </p:blipFill>
        <p:spPr>
          <a:xfrm>
            <a:off x="6092482" y="2010878"/>
            <a:ext cx="4962369" cy="3448595"/>
          </a:xfrm>
          <a:prstGeom prst="rect">
            <a:avLst/>
          </a:prstGeom>
        </p:spPr>
      </p:pic>
    </p:spTree>
    <p:extLst>
      <p:ext uri="{BB962C8B-B14F-4D97-AF65-F5344CB8AC3E}">
        <p14:creationId xmlns:p14="http://schemas.microsoft.com/office/powerpoint/2010/main" val="3712662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83B6-ED31-6D7A-8D45-EB2E03FEC432}"/>
              </a:ext>
            </a:extLst>
          </p:cNvPr>
          <p:cNvSpPr>
            <a:spLocks noGrp="1"/>
          </p:cNvSpPr>
          <p:nvPr>
            <p:ph type="title"/>
          </p:nvPr>
        </p:nvSpPr>
        <p:spPr>
          <a:xfrm>
            <a:off x="1449217" y="804890"/>
            <a:ext cx="5861529" cy="1087740"/>
          </a:xfrm>
        </p:spPr>
        <p:txBody>
          <a:bodyPr>
            <a:normAutofit/>
          </a:bodyPr>
          <a:lstStyle/>
          <a:p>
            <a:r>
              <a:rPr lang="hy-AM" sz="3600" b="1"/>
              <a:t>Հհ զինված ուժեր. Կոչումներ</a:t>
            </a:r>
            <a:endParaRPr lang="" sz="3600" b="1"/>
          </a:p>
        </p:txBody>
      </p:sp>
      <p:sp>
        <p:nvSpPr>
          <p:cNvPr id="3" name="Content Placeholder 2">
            <a:extLst>
              <a:ext uri="{FF2B5EF4-FFF2-40B4-BE49-F238E27FC236}">
                <a16:creationId xmlns:a16="http://schemas.microsoft.com/office/drawing/2014/main" id="{695C77CD-F12F-6CE7-4C94-A8C1B3C8FB2E}"/>
              </a:ext>
            </a:extLst>
          </p:cNvPr>
          <p:cNvSpPr>
            <a:spLocks noGrp="1"/>
          </p:cNvSpPr>
          <p:nvPr>
            <p:ph sz="half" idx="1"/>
          </p:nvPr>
        </p:nvSpPr>
        <p:spPr>
          <a:xfrm>
            <a:off x="1447331" y="2010878"/>
            <a:ext cx="5517052" cy="3448595"/>
          </a:xfrm>
        </p:spPr>
        <p:txBody>
          <a:bodyPr>
            <a:noAutofit/>
          </a:bodyPr>
          <a:lstStyle/>
          <a:p>
            <a:pPr marL="0" indent="0" rtl="0">
              <a:buNone/>
            </a:pPr>
            <a:r>
              <a:rPr lang="hy-AM" sz="1800" b="0" i="0" u="none" strike="noStrike" dirty="0">
                <a:solidFill>
                  <a:srgbClr val="000000"/>
                </a:solidFill>
                <a:effectLst/>
                <a:latin typeface="Arial" panose="020B0604020202020204" pitchFamily="34" charset="0"/>
              </a:rPr>
              <a:t>Զինվորական կոչումներ, անհատապես շնորհվում են զինված ուժերի ծառայողներին և զինապարտներին՝ համաձայն նրանց ծառայողական դրության, ռազմական և մասնագիտական պատրաստականության, զորատեսակի կամ ծառայության ձևի պատկանելության, ինչպես նաև վաստակի և արժանիքների։</a:t>
            </a:r>
            <a:br>
              <a:rPr lang="hy-AM" sz="1800" dirty="0"/>
            </a:br>
            <a:r>
              <a:rPr lang="hy-AM" sz="1800" b="0" i="0" u="none" strike="noStrike" dirty="0">
                <a:solidFill>
                  <a:srgbClr val="000000"/>
                </a:solidFill>
                <a:effectLst/>
                <a:latin typeface="Arial" panose="020B0604020202020204" pitchFamily="34" charset="0"/>
              </a:rPr>
              <a:t>Զինվորական կոչումների հիմք են ծառայում զինծառայողների միջև կրտսեր-ավագ (պետ) փոխհարաբերություններ ստեղծելու։</a:t>
            </a:r>
            <a:endParaRPr lang="hy-AM" sz="1800" dirty="0">
              <a:effectLst/>
            </a:endParaRPr>
          </a:p>
          <a:p>
            <a:pPr marL="0" indent="0">
              <a:buNone/>
            </a:pPr>
            <a:endParaRPr lang="" sz="1800" dirty="0"/>
          </a:p>
        </p:txBody>
      </p:sp>
      <p:pic>
        <p:nvPicPr>
          <p:cNvPr id="4" name="Picture 4">
            <a:extLst>
              <a:ext uri="{FF2B5EF4-FFF2-40B4-BE49-F238E27FC236}">
                <a16:creationId xmlns:a16="http://schemas.microsoft.com/office/drawing/2014/main" id="{343E6639-0385-E372-159C-DF00124E586B}"/>
              </a:ext>
            </a:extLst>
          </p:cNvPr>
          <p:cNvPicPr>
            <a:picLocks noChangeAspect="1"/>
          </p:cNvPicPr>
          <p:nvPr/>
        </p:nvPicPr>
        <p:blipFill>
          <a:blip r:embed="rId2"/>
          <a:stretch>
            <a:fillRect/>
          </a:stretch>
        </p:blipFill>
        <p:spPr>
          <a:xfrm>
            <a:off x="7565571" y="1"/>
            <a:ext cx="4626429" cy="6086104"/>
          </a:xfrm>
          <a:prstGeom prst="rect">
            <a:avLst/>
          </a:prstGeom>
        </p:spPr>
      </p:pic>
    </p:spTree>
    <p:extLst>
      <p:ext uri="{BB962C8B-B14F-4D97-AF65-F5344CB8AC3E}">
        <p14:creationId xmlns:p14="http://schemas.microsoft.com/office/powerpoint/2010/main" val="2209274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D7E4-0A07-1ACF-A747-389A8EBE2902}"/>
              </a:ext>
            </a:extLst>
          </p:cNvPr>
          <p:cNvSpPr>
            <a:spLocks noGrp="1"/>
          </p:cNvSpPr>
          <p:nvPr>
            <p:ph type="title"/>
          </p:nvPr>
        </p:nvSpPr>
        <p:spPr/>
        <p:txBody>
          <a:bodyPr>
            <a:normAutofit fontScale="90000"/>
          </a:bodyPr>
          <a:lstStyle/>
          <a:p>
            <a:r>
              <a:rPr lang="en-US" sz="3600" b="1" err="1"/>
              <a:t>Կալաշնիկովի</a:t>
            </a:r>
            <a:r>
              <a:rPr lang="en-US" sz="3600" b="1"/>
              <a:t> </a:t>
            </a:r>
            <a:r>
              <a:rPr lang="en-US" sz="3600" b="1" err="1"/>
              <a:t>ձևաՓոխված</a:t>
            </a:r>
            <a:r>
              <a:rPr lang="en-US" sz="3600" b="1"/>
              <a:t> </a:t>
            </a:r>
            <a:r>
              <a:rPr lang="en-US" sz="3600" b="1" err="1"/>
              <a:t>ավտոմատ</a:t>
            </a:r>
            <a:endParaRPr lang="" sz="3600" b="1"/>
          </a:p>
        </p:txBody>
      </p:sp>
      <p:sp>
        <p:nvSpPr>
          <p:cNvPr id="3" name="Content Placeholder 2">
            <a:extLst>
              <a:ext uri="{FF2B5EF4-FFF2-40B4-BE49-F238E27FC236}">
                <a16:creationId xmlns:a16="http://schemas.microsoft.com/office/drawing/2014/main" id="{1D69E170-5D3A-126A-16E2-F66FDB44B797}"/>
              </a:ext>
            </a:extLst>
          </p:cNvPr>
          <p:cNvSpPr>
            <a:spLocks noGrp="1"/>
          </p:cNvSpPr>
          <p:nvPr>
            <p:ph sz="half" idx="1"/>
          </p:nvPr>
        </p:nvSpPr>
        <p:spPr/>
        <p:txBody>
          <a:bodyPr>
            <a:noAutofit/>
          </a:bodyPr>
          <a:lstStyle/>
          <a:p>
            <a:pPr marL="0" indent="0">
              <a:buNone/>
            </a:pPr>
            <a:r>
              <a:rPr lang="hy-AM" sz="1200" b="0" i="0" u="none" strike="noStrike">
                <a:solidFill>
                  <a:srgbClr val="000000"/>
                </a:solidFill>
                <a:effectLst/>
                <a:latin typeface="Arial" panose="020B0604020202020204" pitchFamily="34" charset="0"/>
              </a:rPr>
              <a:t>ԿՁԱ  կամ Կալաշնիկովի ձևափոխված ավտոմատ, հրաձգային զենք, որի խնդիրն է հակառակորդին մարդկային կորուստներ պատճառելը։ Այս ավտոմատը 1959 թվականին մտավ ԽՍՀՄ սպառազինություն՝ ԿԱ -ին փոխարինելու նպատակով։ Զենքի տրամաչափն է 7.62 մմ է, իսկ քաշը առանց փամփուշտների 3.1 կգ է։ Լիցքավորված պահեստատուփով 3.6 կգ է։ 1 պահեստատուփը պարունակում է 30 փամփուշտ։ 1 զենքի հետ տրվում է 4 պահեստատուփ դրանց համար նախատեսված պայուսակով, այսինքն 120 փամփուշտ։ 1 փամփուշտի քաշը 16.2 գ է։ Զենքի երկարությունը 880 մմ է, իսկ տեղադրված սվին դանակով 1020 մմ է։ Կրակի նշանառու հեռավորությունը 1000 մ է, իսկ մահացու հեռավորությունը 1500 մ է։ Մարտական արագաձգությունը մենահատ կրակի դեպքում կազմում է 50 կր/ր, իսկ ավտոմատ կրակի դեպքում 100 կր/ր։ Հրաձգության տեմպը 600-660 կր/ր է։ Փամփուշտի գնդակի սկզբնական արագությունը կազմում է 715 մ/վ։</a:t>
            </a:r>
            <a:endParaRPr lang="hy-AM" sz="1200">
              <a:effectLst/>
            </a:endParaRPr>
          </a:p>
          <a:p>
            <a:pPr marL="0" indent="0">
              <a:buNone/>
            </a:pPr>
            <a:endParaRPr lang="" sz="1200"/>
          </a:p>
        </p:txBody>
      </p:sp>
      <p:pic>
        <p:nvPicPr>
          <p:cNvPr id="5" name="Picture 5">
            <a:extLst>
              <a:ext uri="{FF2B5EF4-FFF2-40B4-BE49-F238E27FC236}">
                <a16:creationId xmlns:a16="http://schemas.microsoft.com/office/drawing/2014/main" id="{2484B8FA-612C-3EFF-A97A-67A7FAC30CC9}"/>
              </a:ext>
            </a:extLst>
          </p:cNvPr>
          <p:cNvPicPr>
            <a:picLocks noChangeAspect="1"/>
          </p:cNvPicPr>
          <p:nvPr/>
        </p:nvPicPr>
        <p:blipFill>
          <a:blip r:embed="rId2"/>
          <a:stretch>
            <a:fillRect/>
          </a:stretch>
        </p:blipFill>
        <p:spPr>
          <a:xfrm>
            <a:off x="6099518" y="2052849"/>
            <a:ext cx="4955333" cy="3406624"/>
          </a:xfrm>
          <a:prstGeom prst="rect">
            <a:avLst/>
          </a:prstGeom>
        </p:spPr>
      </p:pic>
    </p:spTree>
    <p:extLst>
      <p:ext uri="{BB962C8B-B14F-4D97-AF65-F5344CB8AC3E}">
        <p14:creationId xmlns:p14="http://schemas.microsoft.com/office/powerpoint/2010/main" val="1753702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1A43-34DA-4F50-8164-CFC17A4D0665}"/>
              </a:ext>
            </a:extLst>
          </p:cNvPr>
          <p:cNvSpPr>
            <a:spLocks noGrp="1"/>
          </p:cNvSpPr>
          <p:nvPr>
            <p:ph type="title"/>
          </p:nvPr>
        </p:nvSpPr>
        <p:spPr/>
        <p:txBody>
          <a:bodyPr>
            <a:normAutofit/>
          </a:bodyPr>
          <a:lstStyle/>
          <a:p>
            <a:r>
              <a:rPr lang="hy-AM" sz="3600" b="1"/>
              <a:t>Զենքի մասերն ու մեխանիզմները</a:t>
            </a:r>
            <a:endParaRPr lang="" sz="3600" b="1"/>
          </a:p>
        </p:txBody>
      </p:sp>
      <p:sp>
        <p:nvSpPr>
          <p:cNvPr id="3" name="Content Placeholder 2">
            <a:extLst>
              <a:ext uri="{FF2B5EF4-FFF2-40B4-BE49-F238E27FC236}">
                <a16:creationId xmlns:a16="http://schemas.microsoft.com/office/drawing/2014/main" id="{D6C8F6CB-D2D9-C994-4ADA-1AEEA16467A0}"/>
              </a:ext>
            </a:extLst>
          </p:cNvPr>
          <p:cNvSpPr>
            <a:spLocks noGrp="1"/>
          </p:cNvSpPr>
          <p:nvPr>
            <p:ph sz="half" idx="1"/>
          </p:nvPr>
        </p:nvSpPr>
        <p:spPr/>
        <p:txBody>
          <a:bodyPr>
            <a:normAutofit fontScale="92500" lnSpcReduction="10000"/>
          </a:bodyPr>
          <a:lstStyle/>
          <a:p>
            <a:pPr marL="457200" indent="-457200">
              <a:buFont typeface="+mj-lt"/>
              <a:buAutoNum type="arabicPeriod"/>
            </a:pPr>
            <a:r>
              <a:rPr lang="en-US" sz="1200" err="1"/>
              <a:t>Փող</a:t>
            </a:r>
            <a:r>
              <a:rPr lang="en-US" sz="1200"/>
              <a:t>, </a:t>
            </a:r>
            <a:r>
              <a:rPr lang="en-US" sz="1200" err="1"/>
              <a:t>փողատուփ</a:t>
            </a:r>
            <a:r>
              <a:rPr lang="en-US" sz="1200"/>
              <a:t>, </a:t>
            </a:r>
            <a:r>
              <a:rPr lang="en-US" sz="1200" err="1"/>
              <a:t>կոթ</a:t>
            </a:r>
            <a:endParaRPr lang="en-US" sz="1200"/>
          </a:p>
          <a:p>
            <a:pPr marL="457200" indent="-457200">
              <a:buFont typeface="+mj-lt"/>
              <a:buAutoNum type="arabicPeriod"/>
            </a:pPr>
            <a:r>
              <a:rPr lang="en-US" sz="1200" err="1"/>
              <a:t>Փողատուփի</a:t>
            </a:r>
            <a:r>
              <a:rPr lang="en-US" sz="1200"/>
              <a:t> </a:t>
            </a:r>
            <a:r>
              <a:rPr lang="en-US" sz="1200" err="1"/>
              <a:t>կափարիչ</a:t>
            </a:r>
            <a:endParaRPr lang="en-US" sz="1200"/>
          </a:p>
          <a:p>
            <a:pPr marL="457200" indent="-457200">
              <a:buFont typeface="+mj-lt"/>
              <a:buAutoNum type="arabicPeriod"/>
            </a:pPr>
            <a:r>
              <a:rPr lang="en-US" sz="1200" err="1"/>
              <a:t>Հետադարձ</a:t>
            </a:r>
            <a:r>
              <a:rPr lang="en-US" sz="1200"/>
              <a:t> </a:t>
            </a:r>
            <a:r>
              <a:rPr lang="en-US" sz="1200" err="1"/>
              <a:t>մեխանիզմ</a:t>
            </a:r>
            <a:endParaRPr lang="en-US" sz="1200"/>
          </a:p>
          <a:p>
            <a:pPr marL="457200" indent="-457200">
              <a:buFont typeface="+mj-lt"/>
              <a:buAutoNum type="arabicPeriod"/>
            </a:pPr>
            <a:r>
              <a:rPr lang="en-US" sz="1200" err="1"/>
              <a:t>Փակաղակի</a:t>
            </a:r>
            <a:r>
              <a:rPr lang="en-US" sz="1200"/>
              <a:t> </a:t>
            </a:r>
            <a:r>
              <a:rPr lang="en-US" sz="1200" err="1"/>
              <a:t>շրջանակ</a:t>
            </a:r>
            <a:r>
              <a:rPr lang="en-US" sz="1200"/>
              <a:t> </a:t>
            </a:r>
            <a:r>
              <a:rPr lang="en-US" sz="1200" err="1"/>
              <a:t>գազամխոցով</a:t>
            </a:r>
            <a:endParaRPr lang="en-US" sz="1200"/>
          </a:p>
          <a:p>
            <a:pPr marL="457200" indent="-457200">
              <a:buFont typeface="+mj-lt"/>
              <a:buAutoNum type="arabicPeriod"/>
            </a:pPr>
            <a:r>
              <a:rPr lang="en-US" sz="1200" err="1"/>
              <a:t>Փակաղակ</a:t>
            </a:r>
            <a:endParaRPr lang="en-US" sz="1200"/>
          </a:p>
          <a:p>
            <a:pPr marL="457200" indent="-457200">
              <a:buFont typeface="+mj-lt"/>
              <a:buAutoNum type="arabicPeriod"/>
            </a:pPr>
            <a:r>
              <a:rPr lang="en-US" sz="1200" err="1"/>
              <a:t>Գազախաղովակ</a:t>
            </a:r>
            <a:r>
              <a:rPr lang="en-US" sz="1200"/>
              <a:t> </a:t>
            </a:r>
            <a:r>
              <a:rPr lang="en-US" sz="1200" err="1"/>
              <a:t>փողի</a:t>
            </a:r>
            <a:r>
              <a:rPr lang="en-US" sz="1200"/>
              <a:t> </a:t>
            </a:r>
            <a:r>
              <a:rPr lang="en-US" sz="1200" err="1"/>
              <a:t>պահպանակով</a:t>
            </a:r>
            <a:endParaRPr lang="en-US" sz="1200"/>
          </a:p>
          <a:p>
            <a:pPr marL="457200" indent="-457200">
              <a:buFont typeface="+mj-lt"/>
              <a:buAutoNum type="arabicPeriod"/>
            </a:pPr>
            <a:r>
              <a:rPr lang="en-US" sz="1200" err="1"/>
              <a:t>Պահեստատուփ</a:t>
            </a:r>
            <a:endParaRPr lang="en-US" sz="1200"/>
          </a:p>
          <a:p>
            <a:pPr marL="457200" indent="-457200">
              <a:buFont typeface="+mj-lt"/>
              <a:buAutoNum type="arabicPeriod"/>
            </a:pPr>
            <a:r>
              <a:rPr lang="en-US" sz="1200" err="1"/>
              <a:t>Սվին</a:t>
            </a:r>
            <a:r>
              <a:rPr lang="en-US" sz="1200"/>
              <a:t> </a:t>
            </a:r>
            <a:r>
              <a:rPr lang="en-US" sz="1200" err="1"/>
              <a:t>դանակ</a:t>
            </a:r>
            <a:endParaRPr lang="en-US" sz="1200"/>
          </a:p>
          <a:p>
            <a:pPr marL="457200" indent="-457200">
              <a:buFont typeface="+mj-lt"/>
              <a:buAutoNum type="arabicPeriod"/>
            </a:pPr>
            <a:r>
              <a:rPr lang="en-US" sz="1200" err="1"/>
              <a:t>Շամփուր</a:t>
            </a:r>
            <a:endParaRPr lang="en-US" sz="1200"/>
          </a:p>
          <a:p>
            <a:pPr marL="457200" indent="-457200">
              <a:buFont typeface="+mj-lt"/>
              <a:buAutoNum type="arabicPeriod"/>
            </a:pPr>
            <a:r>
              <a:rPr lang="en-US" sz="1200" err="1"/>
              <a:t>Պիտույքների</a:t>
            </a:r>
            <a:r>
              <a:rPr lang="en-US" sz="1200"/>
              <a:t> </a:t>
            </a:r>
            <a:r>
              <a:rPr lang="en-US" sz="1200" err="1"/>
              <a:t>պահատուփ</a:t>
            </a:r>
            <a:endParaRPr lang="en-US" sz="1200"/>
          </a:p>
          <a:p>
            <a:pPr marL="457200" indent="-457200">
              <a:buFont typeface="+mj-lt"/>
              <a:buAutoNum type="arabicPeriod"/>
            </a:pPr>
            <a:r>
              <a:rPr lang="en-US" sz="1200" err="1"/>
              <a:t>Փողաբերանի</a:t>
            </a:r>
            <a:r>
              <a:rPr lang="en-US" sz="1200"/>
              <a:t> </a:t>
            </a:r>
            <a:r>
              <a:rPr lang="en-US" sz="1200" err="1"/>
              <a:t>արգելակ</a:t>
            </a:r>
            <a:r>
              <a:rPr lang="en-US" sz="1200"/>
              <a:t> ԱԿ ֊ 74 ֊ ի </a:t>
            </a:r>
            <a:r>
              <a:rPr lang="en-US" sz="1200" err="1"/>
              <a:t>համար</a:t>
            </a:r>
            <a:endParaRPr lang="en-US" sz="1200"/>
          </a:p>
        </p:txBody>
      </p:sp>
      <p:pic>
        <p:nvPicPr>
          <p:cNvPr id="6" name="Picture 6">
            <a:extLst>
              <a:ext uri="{FF2B5EF4-FFF2-40B4-BE49-F238E27FC236}">
                <a16:creationId xmlns:a16="http://schemas.microsoft.com/office/drawing/2014/main" id="{9EF68236-5DB5-CFED-55CA-35CFACAD6E8F}"/>
              </a:ext>
            </a:extLst>
          </p:cNvPr>
          <p:cNvPicPr>
            <a:picLocks noChangeAspect="1"/>
          </p:cNvPicPr>
          <p:nvPr/>
        </p:nvPicPr>
        <p:blipFill>
          <a:blip r:embed="rId2"/>
          <a:stretch>
            <a:fillRect/>
          </a:stretch>
        </p:blipFill>
        <p:spPr>
          <a:xfrm>
            <a:off x="4873831" y="2010878"/>
            <a:ext cx="6181021" cy="3448595"/>
          </a:xfrm>
          <a:prstGeom prst="rect">
            <a:avLst/>
          </a:prstGeom>
        </p:spPr>
      </p:pic>
    </p:spTree>
    <p:extLst>
      <p:ext uri="{BB962C8B-B14F-4D97-AF65-F5344CB8AC3E}">
        <p14:creationId xmlns:p14="http://schemas.microsoft.com/office/powerpoint/2010/main" val="421774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F85C-5107-B0E1-3AA8-53C169498A51}"/>
              </a:ext>
            </a:extLst>
          </p:cNvPr>
          <p:cNvSpPr>
            <a:spLocks noGrp="1"/>
          </p:cNvSpPr>
          <p:nvPr>
            <p:ph type="title"/>
          </p:nvPr>
        </p:nvSpPr>
        <p:spPr/>
        <p:txBody>
          <a:bodyPr>
            <a:normAutofit/>
          </a:bodyPr>
          <a:lstStyle/>
          <a:p>
            <a:r>
              <a:rPr lang="hy-AM" sz="3600" b="1"/>
              <a:t>Հհ զինված ուժերի զինակոչ</a:t>
            </a:r>
            <a:endParaRPr lang="" sz="3600" b="1"/>
          </a:p>
        </p:txBody>
      </p:sp>
      <p:sp>
        <p:nvSpPr>
          <p:cNvPr id="3" name="Content Placeholder 2">
            <a:extLst>
              <a:ext uri="{FF2B5EF4-FFF2-40B4-BE49-F238E27FC236}">
                <a16:creationId xmlns:a16="http://schemas.microsoft.com/office/drawing/2014/main" id="{8E77F071-8802-33B8-8539-D8F89BC3F9C7}"/>
              </a:ext>
            </a:extLst>
          </p:cNvPr>
          <p:cNvSpPr>
            <a:spLocks noGrp="1"/>
          </p:cNvSpPr>
          <p:nvPr>
            <p:ph sz="half" idx="1"/>
          </p:nvPr>
        </p:nvSpPr>
        <p:spPr/>
        <p:txBody>
          <a:bodyPr>
            <a:normAutofit fontScale="77500" lnSpcReduction="20000"/>
          </a:bodyPr>
          <a:lstStyle/>
          <a:p>
            <a:pPr marL="0" indent="0">
              <a:buNone/>
            </a:pPr>
            <a:r>
              <a:rPr lang="hy-AM" b="0" i="0">
                <a:solidFill>
                  <a:srgbClr val="202122"/>
                </a:solidFill>
                <a:effectLst/>
                <a:latin typeface="-apple-system"/>
              </a:rPr>
              <a:t>Հայաստանում զորակոչը նախատեսված է 18 - 27 տարեկան արական սեռի ներկայացուցիչների համար՝ 2 տարի ժամկետով, որը կարգավորվում է Հայաստանի զինապարտության մասին օրենքով։ 2011 թ.-ին օրենքում լրացում կատարելուց հետո, այն քաղաքացիները, որոնք հիմնական կրթության հիմքի վրա առանց ընդհատման նախնական մասնագիտական (արհեստագործական) կրթական ծրագրերով սովորողներ են համարվում, օրենքը գործում է 19 տարեկանից։ Զորակոչը կատարվում է տարեկան 2 անգամ։</a:t>
            </a:r>
            <a:endParaRPr lang=""/>
          </a:p>
        </p:txBody>
      </p:sp>
      <p:pic>
        <p:nvPicPr>
          <p:cNvPr id="5" name="Picture 5">
            <a:extLst>
              <a:ext uri="{FF2B5EF4-FFF2-40B4-BE49-F238E27FC236}">
                <a16:creationId xmlns:a16="http://schemas.microsoft.com/office/drawing/2014/main" id="{DED5C747-EB01-572A-BA7A-FEEC8296AD63}"/>
              </a:ext>
            </a:extLst>
          </p:cNvPr>
          <p:cNvPicPr>
            <a:picLocks noChangeAspect="1"/>
          </p:cNvPicPr>
          <p:nvPr/>
        </p:nvPicPr>
        <p:blipFill>
          <a:blip r:embed="rId2"/>
          <a:stretch>
            <a:fillRect/>
          </a:stretch>
        </p:blipFill>
        <p:spPr>
          <a:xfrm>
            <a:off x="6234545" y="2010877"/>
            <a:ext cx="4820307" cy="2982930"/>
          </a:xfrm>
          <a:prstGeom prst="rect">
            <a:avLst/>
          </a:prstGeom>
        </p:spPr>
      </p:pic>
    </p:spTree>
    <p:extLst>
      <p:ext uri="{BB962C8B-B14F-4D97-AF65-F5344CB8AC3E}">
        <p14:creationId xmlns:p14="http://schemas.microsoft.com/office/powerpoint/2010/main" val="2180048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28D107-D384-1DB4-864D-1191C98F5691}"/>
              </a:ext>
            </a:extLst>
          </p:cNvPr>
          <p:cNvSpPr txBox="1"/>
          <p:nvPr/>
        </p:nvSpPr>
        <p:spPr>
          <a:xfrm rot="20598084">
            <a:off x="1018061" y="2307339"/>
            <a:ext cx="10155877" cy="1107996"/>
          </a:xfrm>
          <a:prstGeom prst="rect">
            <a:avLst/>
          </a:prstGeom>
          <a:noFill/>
        </p:spPr>
        <p:txBody>
          <a:bodyPr wrap="square">
            <a:spAutoFit/>
          </a:bodyPr>
          <a:lstStyle/>
          <a:p>
            <a:pPr rtl="0">
              <a:spcBef>
                <a:spcPts val="0"/>
              </a:spcBef>
              <a:spcAft>
                <a:spcPts val="0"/>
              </a:spcAft>
            </a:pPr>
            <a:r>
              <a:rPr lang="hy-AM" sz="6600" b="1" i="0" u="none" strike="noStrike">
                <a:solidFill>
                  <a:srgbClr val="000000"/>
                </a:solidFill>
                <a:effectLst/>
                <a:latin typeface="Arial" panose="020B0604020202020204" pitchFamily="34" charset="0"/>
              </a:rPr>
              <a:t>ՇՆորհակալություն</a:t>
            </a:r>
            <a:endParaRPr lang="hy-AM" sz="6600" b="1">
              <a:effectLst/>
            </a:endParaRPr>
          </a:p>
        </p:txBody>
      </p:sp>
      <p:pic>
        <p:nvPicPr>
          <p:cNvPr id="13" name="Picture 13">
            <a:extLst>
              <a:ext uri="{FF2B5EF4-FFF2-40B4-BE49-F238E27FC236}">
                <a16:creationId xmlns:a16="http://schemas.microsoft.com/office/drawing/2014/main" id="{7A761489-66B8-E656-47A8-28174C953760}"/>
              </a:ext>
            </a:extLst>
          </p:cNvPr>
          <p:cNvPicPr>
            <a:picLocks noChangeAspect="1"/>
          </p:cNvPicPr>
          <p:nvPr/>
        </p:nvPicPr>
        <p:blipFill>
          <a:blip r:embed="rId2"/>
          <a:stretch>
            <a:fillRect/>
          </a:stretch>
        </p:blipFill>
        <p:spPr>
          <a:xfrm>
            <a:off x="0" y="0"/>
            <a:ext cx="3686244" cy="2894610"/>
          </a:xfrm>
          <a:prstGeom prst="rect">
            <a:avLst/>
          </a:prstGeom>
        </p:spPr>
      </p:pic>
      <p:pic>
        <p:nvPicPr>
          <p:cNvPr id="14" name="Picture 14">
            <a:extLst>
              <a:ext uri="{FF2B5EF4-FFF2-40B4-BE49-F238E27FC236}">
                <a16:creationId xmlns:a16="http://schemas.microsoft.com/office/drawing/2014/main" id="{3A33EA1D-D676-001C-B9B7-20AE8E01F3E9}"/>
              </a:ext>
            </a:extLst>
          </p:cNvPr>
          <p:cNvPicPr>
            <a:picLocks noChangeAspect="1"/>
          </p:cNvPicPr>
          <p:nvPr/>
        </p:nvPicPr>
        <p:blipFill>
          <a:blip r:embed="rId3"/>
          <a:stretch>
            <a:fillRect/>
          </a:stretch>
        </p:blipFill>
        <p:spPr>
          <a:xfrm>
            <a:off x="8287987" y="2721430"/>
            <a:ext cx="3904013" cy="3416904"/>
          </a:xfrm>
          <a:prstGeom prst="rect">
            <a:avLst/>
          </a:prstGeom>
        </p:spPr>
      </p:pic>
    </p:spTree>
    <p:extLst>
      <p:ext uri="{BB962C8B-B14F-4D97-AF65-F5344CB8AC3E}">
        <p14:creationId xmlns:p14="http://schemas.microsoft.com/office/powerpoint/2010/main" val="359635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4591-31C1-3E75-84C5-42EBCD848B02}"/>
              </a:ext>
            </a:extLst>
          </p:cNvPr>
          <p:cNvSpPr>
            <a:spLocks noGrp="1"/>
          </p:cNvSpPr>
          <p:nvPr>
            <p:ph type="title"/>
          </p:nvPr>
        </p:nvSpPr>
        <p:spPr/>
        <p:txBody>
          <a:bodyPr>
            <a:normAutofit fontScale="90000"/>
          </a:bodyPr>
          <a:lstStyle/>
          <a:p>
            <a:r>
              <a:rPr lang="en-US" sz="3600" b="1" dirty="0" err="1"/>
              <a:t>Շնորհավորանք</a:t>
            </a:r>
            <a:r>
              <a:rPr lang="en-US" sz="3600" b="1" dirty="0"/>
              <a:t> </a:t>
            </a:r>
            <a:r>
              <a:rPr lang="en-US" sz="3600" b="1" dirty="0" err="1"/>
              <a:t>հհ</a:t>
            </a:r>
            <a:r>
              <a:rPr lang="en-US" sz="3600" b="1" dirty="0"/>
              <a:t> և </a:t>
            </a:r>
            <a:r>
              <a:rPr lang="en-US" sz="3600" b="1" dirty="0" err="1"/>
              <a:t>Լղհ</a:t>
            </a:r>
            <a:r>
              <a:rPr lang="en-US" sz="3600" b="1" dirty="0"/>
              <a:t> </a:t>
            </a:r>
            <a:r>
              <a:rPr lang="en-US" sz="3600" b="1" dirty="0" err="1"/>
              <a:t>զինծառայողներին</a:t>
            </a:r>
            <a:endParaRPr lang="" sz="3600" b="1" dirty="0"/>
          </a:p>
        </p:txBody>
      </p:sp>
      <p:sp>
        <p:nvSpPr>
          <p:cNvPr id="3" name="Content Placeholder 2">
            <a:extLst>
              <a:ext uri="{FF2B5EF4-FFF2-40B4-BE49-F238E27FC236}">
                <a16:creationId xmlns:a16="http://schemas.microsoft.com/office/drawing/2014/main" id="{A2DACF8F-4D5D-2050-0BA2-F95B5D2B8E44}"/>
              </a:ext>
            </a:extLst>
          </p:cNvPr>
          <p:cNvSpPr>
            <a:spLocks noGrp="1"/>
          </p:cNvSpPr>
          <p:nvPr>
            <p:ph idx="1"/>
          </p:nvPr>
        </p:nvSpPr>
        <p:spPr>
          <a:xfrm>
            <a:off x="1451579" y="2015732"/>
            <a:ext cx="5240661" cy="3450613"/>
          </a:xfrm>
        </p:spPr>
        <p:txBody>
          <a:bodyPr>
            <a:noAutofit/>
          </a:bodyPr>
          <a:lstStyle/>
          <a:p>
            <a:pPr marL="0" indent="0" rtl="0">
              <a:buNone/>
            </a:pPr>
            <a:r>
              <a:rPr lang="hy-AM" sz="1200" b="0" i="0" u="none" strike="noStrike" dirty="0">
                <a:solidFill>
                  <a:srgbClr val="000000"/>
                </a:solidFill>
                <a:effectLst/>
                <a:latin typeface="Arial" panose="020B0604020202020204" pitchFamily="34" charset="0"/>
              </a:rPr>
              <a:t>Շնորհավորում ենք ՀՀ և ԼՂՀ բոլոր զինծառայողներին՝ շարքայինից մինչև բարձրագույն սպայական անձնակազմ, շնորհավորում ենք հայ ազգին, որ ունի պատիվ՝ սեփական բանակ ունենալու: </a:t>
            </a:r>
            <a:br>
              <a:rPr lang="hy-AM" sz="1200" dirty="0"/>
            </a:br>
            <a:r>
              <a:rPr lang="hy-AM" sz="1200" b="0" i="0" u="none" strike="noStrike" dirty="0">
                <a:solidFill>
                  <a:srgbClr val="000000"/>
                </a:solidFill>
                <a:effectLst/>
                <a:latin typeface="Arial" panose="020B0604020202020204" pitchFamily="34" charset="0"/>
              </a:rPr>
              <a:t>Բանակի տոնը ևս մեկ առիթ ու հնարավորություն է կրկին հիշելու բոլոր այն հերոս ազատամարտիկներին, ում նվիրումի ու հաճախ նաև կյանքի գնով ստեղծվեց և կայացավ մեր բանակը:</a:t>
            </a:r>
            <a:br>
              <a:rPr lang="hy-AM" sz="1200" dirty="0"/>
            </a:br>
            <a:r>
              <a:rPr lang="hy-AM" sz="1200" b="0" i="0" u="none" strike="noStrike" dirty="0">
                <a:solidFill>
                  <a:srgbClr val="000000"/>
                </a:solidFill>
                <a:effectLst/>
                <a:latin typeface="Arial" panose="020B0604020202020204" pitchFamily="34" charset="0"/>
              </a:rPr>
              <a:t>Հպարտ ենք մեր այն ուսանողներով, շրջանավարտներով և աշխատակիցներով, ովքեր թե՛ Արցախյան առաջին, թե՛ Ապրիլյան քառօրյա, թե՛ 44-օրյա պատերազմների օրերին աննկուն պայքար մղեցին հանուն մեր այսօրվա պաշտպանության:</a:t>
            </a:r>
            <a:br>
              <a:rPr lang="hy-AM" sz="1200" dirty="0"/>
            </a:br>
            <a:r>
              <a:rPr lang="hy-AM" sz="1200" b="0" i="0" u="none" strike="noStrike" dirty="0">
                <a:solidFill>
                  <a:srgbClr val="000000"/>
                </a:solidFill>
                <a:effectLst/>
                <a:latin typeface="Arial" panose="020B0604020202020204" pitchFamily="34" charset="0"/>
              </a:rPr>
              <a:t>Երախտապարտ ենք, քանի որ մեր թիկունքում զգում ենք ձեր ուժը, որն էլ մեզ մղում է դեպի հաղթանակներ գիտության ու կրթության ոլորտում:</a:t>
            </a:r>
            <a:br>
              <a:rPr lang="hy-AM" sz="1200" dirty="0"/>
            </a:br>
            <a:r>
              <a:rPr lang="hy-AM" sz="1200" b="0" i="0" u="none" strike="noStrike" dirty="0">
                <a:solidFill>
                  <a:srgbClr val="000000"/>
                </a:solidFill>
                <a:effectLst/>
                <a:latin typeface="Arial" panose="020B0604020202020204" pitchFamily="34" charset="0"/>
              </a:rPr>
              <a:t>Խաղաղություն հայոց սահմաններին, համբերություն բոլոր զինվորների ծնողներին, իսկ ձեզ, սիրելի՛ զինվորներ, բարի տունդարձ ենք մաղթում:</a:t>
            </a:r>
            <a:br>
              <a:rPr lang="hy-AM" sz="1200" dirty="0"/>
            </a:br>
            <a:r>
              <a:rPr lang="hy-AM" sz="1200" b="0" i="0" u="none" strike="noStrike" dirty="0">
                <a:solidFill>
                  <a:srgbClr val="000000"/>
                </a:solidFill>
                <a:effectLst/>
                <a:latin typeface="Arial" panose="020B0604020202020204" pitchFamily="34" charset="0"/>
              </a:rPr>
              <a:t>Փառք ու պատիվ, նաև երախտիք ու խոնարհում մեր անձնվեր հերոսների հիշատակին: Շնորհավո՛ր տոնդ, հայկական բանակ և հայ զինվոր:</a:t>
            </a:r>
            <a:endParaRPr lang="hy-AM" sz="1200" dirty="0">
              <a:effectLst/>
            </a:endParaRPr>
          </a:p>
        </p:txBody>
      </p:sp>
      <p:pic>
        <p:nvPicPr>
          <p:cNvPr id="4" name="Picture 4">
            <a:extLst>
              <a:ext uri="{FF2B5EF4-FFF2-40B4-BE49-F238E27FC236}">
                <a16:creationId xmlns:a16="http://schemas.microsoft.com/office/drawing/2014/main" id="{C97ABBDC-3FAD-5941-3107-42F2B1B2635B}"/>
              </a:ext>
            </a:extLst>
          </p:cNvPr>
          <p:cNvPicPr>
            <a:picLocks noChangeAspect="1"/>
          </p:cNvPicPr>
          <p:nvPr/>
        </p:nvPicPr>
        <p:blipFill>
          <a:blip r:embed="rId2"/>
          <a:stretch>
            <a:fillRect/>
          </a:stretch>
        </p:blipFill>
        <p:spPr>
          <a:xfrm>
            <a:off x="6692238" y="2015732"/>
            <a:ext cx="4898573" cy="3450613"/>
          </a:xfrm>
          <a:prstGeom prst="rect">
            <a:avLst/>
          </a:prstGeom>
        </p:spPr>
      </p:pic>
    </p:spTree>
    <p:extLst>
      <p:ext uri="{BB962C8B-B14F-4D97-AF65-F5344CB8AC3E}">
        <p14:creationId xmlns:p14="http://schemas.microsoft.com/office/powerpoint/2010/main" val="36963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464D-89B5-385B-606C-B7A2299DCD63}"/>
              </a:ext>
            </a:extLst>
          </p:cNvPr>
          <p:cNvSpPr>
            <a:spLocks noGrp="1"/>
          </p:cNvSpPr>
          <p:nvPr>
            <p:ph type="title"/>
          </p:nvPr>
        </p:nvSpPr>
        <p:spPr/>
        <p:txBody>
          <a:bodyPr>
            <a:normAutofit fontScale="90000"/>
          </a:bodyPr>
          <a:lstStyle/>
          <a:p>
            <a:r>
              <a:rPr lang="en-US" sz="3600" b="1" dirty="0" err="1"/>
              <a:t>Հայոց</a:t>
            </a:r>
            <a:r>
              <a:rPr lang="en-US" sz="3600" b="1" dirty="0"/>
              <a:t> </a:t>
            </a:r>
            <a:r>
              <a:rPr lang="en-US" sz="3600" b="1" dirty="0" err="1"/>
              <a:t>բանակ</a:t>
            </a:r>
            <a:br>
              <a:rPr lang="en-US" sz="3600" b="1" dirty="0"/>
            </a:br>
            <a:r>
              <a:rPr lang="en-US" sz="3600" b="1" dirty="0" err="1"/>
              <a:t>Սոս</a:t>
            </a:r>
            <a:r>
              <a:rPr lang="en-US" sz="3600" b="1" dirty="0"/>
              <a:t> </a:t>
            </a:r>
            <a:r>
              <a:rPr lang="en-US" sz="3600" b="1" dirty="0" err="1"/>
              <a:t>Սարգսյան</a:t>
            </a:r>
            <a:endParaRPr lang="" sz="3600" b="1" dirty="0"/>
          </a:p>
        </p:txBody>
      </p:sp>
      <p:sp>
        <p:nvSpPr>
          <p:cNvPr id="3" name="Content Placeholder 2">
            <a:extLst>
              <a:ext uri="{FF2B5EF4-FFF2-40B4-BE49-F238E27FC236}">
                <a16:creationId xmlns:a16="http://schemas.microsoft.com/office/drawing/2014/main" id="{EC988180-2B49-8A38-4761-E1E31D8E9AB7}"/>
              </a:ext>
            </a:extLst>
          </p:cNvPr>
          <p:cNvSpPr>
            <a:spLocks noGrp="1"/>
          </p:cNvSpPr>
          <p:nvPr>
            <p:ph idx="1"/>
          </p:nvPr>
        </p:nvSpPr>
        <p:spPr>
          <a:xfrm>
            <a:off x="1451579" y="1990991"/>
            <a:ext cx="4486083" cy="3847709"/>
          </a:xfrm>
        </p:spPr>
        <p:txBody>
          <a:bodyPr>
            <a:noAutofit/>
          </a:bodyPr>
          <a:lstStyle/>
          <a:p>
            <a:pPr marL="0" indent="0" rtl="0">
              <a:buNone/>
            </a:pPr>
            <a:r>
              <a:rPr lang="hy-AM" sz="1200" b="0" i="0" u="none" strike="noStrike" dirty="0">
                <a:solidFill>
                  <a:srgbClr val="000000"/>
                </a:solidFill>
                <a:effectLst/>
                <a:latin typeface="Arial" panose="020B0604020202020204" pitchFamily="34" charset="0"/>
              </a:rPr>
              <a:t>Երկրի ուժն ու փառքը` բանակն ու մշակույթը քայլել են կողք կողքի, զինվորն ու մտավորականը միասին են անցել անկախության դժվարին ճանապարհը: Միասին են պաշտպանել մեր հայրենիքի ֆիզիկական եւ հոգեւոր սահմանները: Պաշտպանել են ու արարել: Զինվորը զորություն է տվել մտավորականի գրչին, մտավորականը զինել է զինվորի հոգին, որ մեր դարավոր երթը լինի հարատեւ ու հաղթական։</a:t>
            </a:r>
            <a:br>
              <a:rPr lang="hy-AM" sz="1200" dirty="0"/>
            </a:br>
            <a:r>
              <a:rPr lang="hy-AM" sz="1200" b="0" i="0" u="none" strike="noStrike" dirty="0">
                <a:solidFill>
                  <a:srgbClr val="000000"/>
                </a:solidFill>
                <a:effectLst/>
                <a:latin typeface="Arial" panose="020B0604020202020204" pitchFamily="34" charset="0"/>
              </a:rPr>
              <a:t>Մեր դարավոր պատմության քառուղիներում հաճախ զրկվել ենք ամենակենսական ու կարեւոր արժեքներից, ինչպիսիք են պետականությունը, բանակը, պատմական հայրենիքը։ Կառուցել ենք ուրիշի համար, ծառայել ենք օտարի բանակում, ու բնական է, որ սեփական պետություն ու ազգային բանակ ունենալու երազանքը եղել է ամենաբաղձալին ու նվիրականը։ Հայ մարդը բնազդով է զգացել բանակի կարեւորությունն ու անգնահատելի արժեքը։</a:t>
            </a:r>
            <a:endParaRPr lang="hy-AM" sz="1200" dirty="0">
              <a:effectLst/>
            </a:endParaRPr>
          </a:p>
          <a:p>
            <a:pPr marL="0" indent="0">
              <a:buNone/>
            </a:pPr>
            <a:endParaRPr lang="" sz="1200" dirty="0"/>
          </a:p>
        </p:txBody>
      </p:sp>
      <p:pic>
        <p:nvPicPr>
          <p:cNvPr id="5" name="Picture 5">
            <a:extLst>
              <a:ext uri="{FF2B5EF4-FFF2-40B4-BE49-F238E27FC236}">
                <a16:creationId xmlns:a16="http://schemas.microsoft.com/office/drawing/2014/main" id="{E0B78222-4E5D-75BE-A2F1-0536C02710C5}"/>
              </a:ext>
            </a:extLst>
          </p:cNvPr>
          <p:cNvPicPr>
            <a:picLocks noChangeAspect="1"/>
          </p:cNvPicPr>
          <p:nvPr/>
        </p:nvPicPr>
        <p:blipFill>
          <a:blip r:embed="rId2"/>
          <a:stretch>
            <a:fillRect/>
          </a:stretch>
        </p:blipFill>
        <p:spPr>
          <a:xfrm>
            <a:off x="6096000" y="2009846"/>
            <a:ext cx="4958854" cy="3618564"/>
          </a:xfrm>
          <a:prstGeom prst="rect">
            <a:avLst/>
          </a:prstGeom>
        </p:spPr>
      </p:pic>
    </p:spTree>
    <p:extLst>
      <p:ext uri="{BB962C8B-B14F-4D97-AF65-F5344CB8AC3E}">
        <p14:creationId xmlns:p14="http://schemas.microsoft.com/office/powerpoint/2010/main" val="65871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AD94-F83B-802A-DD9A-30D5E538615F}"/>
              </a:ext>
            </a:extLst>
          </p:cNvPr>
          <p:cNvSpPr>
            <a:spLocks noGrp="1"/>
          </p:cNvSpPr>
          <p:nvPr>
            <p:ph type="title"/>
          </p:nvPr>
        </p:nvSpPr>
        <p:spPr/>
        <p:txBody>
          <a:bodyPr>
            <a:normAutofit fontScale="90000"/>
          </a:bodyPr>
          <a:lstStyle/>
          <a:p>
            <a:r>
              <a:rPr lang="en-US" sz="3600" b="1" dirty="0" err="1"/>
              <a:t>Հայոց</a:t>
            </a:r>
            <a:r>
              <a:rPr lang="en-US" sz="3600" b="1" dirty="0"/>
              <a:t> </a:t>
            </a:r>
            <a:r>
              <a:rPr lang="en-US" sz="3600" b="1" dirty="0" err="1"/>
              <a:t>բանակ</a:t>
            </a:r>
            <a:br>
              <a:rPr lang="en-US" sz="3600" b="1" dirty="0"/>
            </a:br>
            <a:r>
              <a:rPr lang="en-US" sz="3600" b="1" dirty="0" err="1"/>
              <a:t>Սոս</a:t>
            </a:r>
            <a:r>
              <a:rPr lang="en-US" sz="3600" b="1" dirty="0"/>
              <a:t> </a:t>
            </a:r>
            <a:r>
              <a:rPr lang="en-US" sz="3600" b="1" dirty="0" err="1"/>
              <a:t>Սարգսյան</a:t>
            </a:r>
            <a:endParaRPr lang="" sz="3600" b="1" dirty="0"/>
          </a:p>
        </p:txBody>
      </p:sp>
      <p:sp>
        <p:nvSpPr>
          <p:cNvPr id="3" name="Content Placeholder 2">
            <a:extLst>
              <a:ext uri="{FF2B5EF4-FFF2-40B4-BE49-F238E27FC236}">
                <a16:creationId xmlns:a16="http://schemas.microsoft.com/office/drawing/2014/main" id="{7402A080-6883-0E3A-6C85-DFD77FCC10B7}"/>
              </a:ext>
            </a:extLst>
          </p:cNvPr>
          <p:cNvSpPr>
            <a:spLocks noGrp="1"/>
          </p:cNvSpPr>
          <p:nvPr>
            <p:ph idx="1"/>
          </p:nvPr>
        </p:nvSpPr>
        <p:spPr>
          <a:xfrm>
            <a:off x="1451580" y="2015732"/>
            <a:ext cx="6217902" cy="3450613"/>
          </a:xfrm>
        </p:spPr>
        <p:txBody>
          <a:bodyPr>
            <a:noAutofit/>
          </a:bodyPr>
          <a:lstStyle/>
          <a:p>
            <a:pPr marL="0" indent="0" rtl="0">
              <a:buNone/>
            </a:pPr>
            <a:r>
              <a:rPr lang="hy-AM" sz="1200" b="0" i="0" u="none" strike="noStrike" dirty="0">
                <a:solidFill>
                  <a:srgbClr val="000000"/>
                </a:solidFill>
                <a:effectLst/>
                <a:latin typeface="Arial" panose="020B0604020202020204" pitchFamily="34" charset="0"/>
              </a:rPr>
              <a:t>Հայկական բանակի փոքրիկ խմբի շքերթը Սիսիանում (բանակը նոր-նոր էր կազմավորվել), բոլորն ուրախությունից արտասվում էին։ Մեր հայ տղաները զինվորական համազգեստով էին, ձիգ, հպարտ, կրակոտ, հայրենասեր, ազգային բանակի ծնունդը շատ էր սպասված, շատ էր բաղձալի, շատ էր թանկ։ Դաժան ու անարդար աշխարհում ազգային բանակը մեր հույսն է, մեր ապագայի երաշխավորը։ Ազգային բանակի զինվորականները՝ շարքայինից մինչեւ գեներալ, մեր երկրի ամենակարեւոր, ամենահարգված ու ամենասիրելի քաղաքացիներն են։ Նրանք ամեն օր թշնամու նշանառության տակ են, պապենական ոսոխի գնդակի առաջ։ Նրանք են մեզ տալիս խաղաղ ու անվտանգ ապրելու բարեբախտությունը։ Արցախյան պատերազմը դաժան, արյունոտ, անարդար պատերազմ էր, ու հայոց բանակը պատվով դուրս եկավ ծանր փորձությունից, կարողացավ ապացուցել թուրքին ու աշխարհին, որ մենք այնքան ուժ, պատվախնդրություն, կամք ու քաջություն ունենք, որ ոչ միայն պաշտպանում ենք մեր ժողովրդին, աննվաճ պահում պետության սահմանները, այլեւ ազատագրում մեր բռնագրաված հողերը, մեր գերեվարված սրբությունները։ Մեբք կարծում ենք, որ մեր ժողովրդի երկու մեծագույն նվաճումները՝ Անկախությունն ու Բանակը, անքակտելի իրողություններ են։ Առանց անկախության բանակ չկա, առանց բանակի չկա անկախություն։</a:t>
            </a:r>
            <a:endParaRPr lang="hy-AM" sz="1200" dirty="0">
              <a:effectLst/>
            </a:endParaRPr>
          </a:p>
          <a:p>
            <a:pPr marL="0" indent="0">
              <a:buNone/>
            </a:pPr>
            <a:endParaRPr lang="" sz="1200" dirty="0"/>
          </a:p>
        </p:txBody>
      </p:sp>
      <p:pic>
        <p:nvPicPr>
          <p:cNvPr id="4" name="Picture 4">
            <a:extLst>
              <a:ext uri="{FF2B5EF4-FFF2-40B4-BE49-F238E27FC236}">
                <a16:creationId xmlns:a16="http://schemas.microsoft.com/office/drawing/2014/main" id="{4A1835E9-87FC-2D2A-099B-C13C532F0ACD}"/>
              </a:ext>
            </a:extLst>
          </p:cNvPr>
          <p:cNvPicPr>
            <a:picLocks noChangeAspect="1"/>
          </p:cNvPicPr>
          <p:nvPr/>
        </p:nvPicPr>
        <p:blipFill>
          <a:blip r:embed="rId2"/>
          <a:stretch>
            <a:fillRect/>
          </a:stretch>
        </p:blipFill>
        <p:spPr>
          <a:xfrm>
            <a:off x="7780812" y="2015732"/>
            <a:ext cx="4106883" cy="3612591"/>
          </a:xfrm>
          <a:prstGeom prst="rect">
            <a:avLst/>
          </a:prstGeom>
        </p:spPr>
      </p:pic>
    </p:spTree>
    <p:extLst>
      <p:ext uri="{BB962C8B-B14F-4D97-AF65-F5344CB8AC3E}">
        <p14:creationId xmlns:p14="http://schemas.microsoft.com/office/powerpoint/2010/main" val="60651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E3A5276-C29D-E261-2683-5B737F9B4F49}"/>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56357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A9B99C-FE5F-DE94-8827-A41253A0E1DB}"/>
              </a:ext>
            </a:extLst>
          </p:cNvPr>
          <p:cNvSpPr>
            <a:spLocks noGrp="1"/>
          </p:cNvSpPr>
          <p:nvPr>
            <p:ph type="title"/>
          </p:nvPr>
        </p:nvSpPr>
        <p:spPr/>
        <p:txBody>
          <a:bodyPr>
            <a:normAutofit/>
          </a:bodyPr>
          <a:lstStyle/>
          <a:p>
            <a:r>
              <a:rPr lang="en-US" sz="3600" b="1" dirty="0" err="1"/>
              <a:t>Ռազմական</a:t>
            </a:r>
            <a:r>
              <a:rPr lang="en-US" sz="3600" b="1" dirty="0"/>
              <a:t> </a:t>
            </a:r>
            <a:r>
              <a:rPr lang="en-US" sz="3600" b="1" dirty="0" err="1"/>
              <a:t>Գիտություն</a:t>
            </a:r>
            <a:endParaRPr lang="" sz="3600" b="1" dirty="0"/>
          </a:p>
        </p:txBody>
      </p:sp>
      <p:pic>
        <p:nvPicPr>
          <p:cNvPr id="17" name="Picture 17">
            <a:extLst>
              <a:ext uri="{FF2B5EF4-FFF2-40B4-BE49-F238E27FC236}">
                <a16:creationId xmlns:a16="http://schemas.microsoft.com/office/drawing/2014/main" id="{368D7803-2666-6383-9E8E-E6EC09F31E5B}"/>
              </a:ext>
            </a:extLst>
          </p:cNvPr>
          <p:cNvPicPr>
            <a:picLocks noGrp="1" noChangeAspect="1"/>
          </p:cNvPicPr>
          <p:nvPr>
            <p:ph sz="half" idx="2"/>
          </p:nvPr>
        </p:nvPicPr>
        <p:blipFill>
          <a:blip r:embed="rId2"/>
          <a:stretch>
            <a:fillRect/>
          </a:stretch>
        </p:blipFill>
        <p:spPr>
          <a:xfrm>
            <a:off x="6237881" y="2010878"/>
            <a:ext cx="4816972" cy="3448595"/>
          </a:xfrm>
        </p:spPr>
      </p:pic>
      <p:sp>
        <p:nvSpPr>
          <p:cNvPr id="16" name="Content Placeholder 4">
            <a:extLst>
              <a:ext uri="{FF2B5EF4-FFF2-40B4-BE49-F238E27FC236}">
                <a16:creationId xmlns:a16="http://schemas.microsoft.com/office/drawing/2014/main" id="{DBD01DB0-9884-5F94-0EB9-8E6B9FC977DD}"/>
              </a:ext>
            </a:extLst>
          </p:cNvPr>
          <p:cNvSpPr txBox="1">
            <a:spLocks noGrp="1"/>
          </p:cNvSpPr>
          <p:nvPr>
            <p:ph sz="half" idx="1"/>
          </p:nvPr>
        </p:nvSpPr>
        <p:spPr>
          <a:xfrm>
            <a:off x="1449217" y="1864194"/>
            <a:ext cx="4650867" cy="344859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hy-AM" sz="1400">
                <a:solidFill>
                  <a:srgbClr val="202122"/>
                </a:solidFill>
                <a:latin typeface="-apple-system"/>
              </a:rPr>
              <a:t>Ռազմական գիտություն կամ ռազմագիտություն, գիտելիքների համակարգ պետությունների, պետությունների խմբավորումների կամ դասակարգերի պատերազմների բնույթի, օրենքների, վարման եղանակների մասին։ Ռազմական գիտության տվյալներն օգտագործվում են ռազմական տեսություններ մշակելու ժամանակ։ Ռազմական գիտության կառուցվածքն ու բովանդակությունը կապված է պետության հասարակական կառուցվածքի և տիրապետող գաղափարախոսության հետ։ </a:t>
            </a:r>
            <a:r>
              <a:rPr lang="en-US" sz="1400" err="1">
                <a:solidFill>
                  <a:srgbClr val="202122"/>
                </a:solidFill>
                <a:latin typeface="-apple-system"/>
              </a:rPr>
              <a:t>Ռազմական</a:t>
            </a:r>
            <a:r>
              <a:rPr lang="en-US" sz="1400">
                <a:solidFill>
                  <a:srgbClr val="202122"/>
                </a:solidFill>
                <a:latin typeface="-apple-system"/>
              </a:rPr>
              <a:t> </a:t>
            </a:r>
            <a:r>
              <a:rPr lang="en-US" sz="1400" err="1">
                <a:solidFill>
                  <a:srgbClr val="202122"/>
                </a:solidFill>
                <a:latin typeface="-apple-system"/>
              </a:rPr>
              <a:t>պատմության</a:t>
            </a:r>
            <a:r>
              <a:rPr lang="en-US" sz="1400">
                <a:solidFill>
                  <a:srgbClr val="202122"/>
                </a:solidFill>
                <a:latin typeface="-apple-system"/>
              </a:rPr>
              <a:t> և </a:t>
            </a:r>
            <a:r>
              <a:rPr lang="en-US" sz="1400" err="1">
                <a:solidFill>
                  <a:srgbClr val="202122"/>
                </a:solidFill>
                <a:latin typeface="-apple-system"/>
              </a:rPr>
              <a:t>տեսության</a:t>
            </a:r>
            <a:r>
              <a:rPr lang="en-US" sz="1400">
                <a:solidFill>
                  <a:srgbClr val="202122"/>
                </a:solidFill>
                <a:latin typeface="-apple-system"/>
              </a:rPr>
              <a:t>  </a:t>
            </a:r>
            <a:r>
              <a:rPr lang="en-US" sz="1400" err="1">
                <a:solidFill>
                  <a:srgbClr val="202122"/>
                </a:solidFill>
                <a:latin typeface="-apple-system"/>
              </a:rPr>
              <a:t>առաջին</a:t>
            </a:r>
            <a:r>
              <a:rPr lang="en-US" sz="1400">
                <a:solidFill>
                  <a:srgbClr val="202122"/>
                </a:solidFill>
                <a:latin typeface="-apple-system"/>
              </a:rPr>
              <a:t>  </a:t>
            </a:r>
            <a:r>
              <a:rPr lang="en-US" sz="1400" err="1">
                <a:solidFill>
                  <a:srgbClr val="202122"/>
                </a:solidFill>
                <a:latin typeface="-apple-system"/>
              </a:rPr>
              <a:t>ուսումնասիրությունները</a:t>
            </a:r>
            <a:r>
              <a:rPr lang="en-US" sz="1400">
                <a:solidFill>
                  <a:srgbClr val="202122"/>
                </a:solidFill>
                <a:latin typeface="-apple-system"/>
              </a:rPr>
              <a:t> </a:t>
            </a:r>
            <a:r>
              <a:rPr lang="en-US" sz="1400" err="1">
                <a:solidFill>
                  <a:srgbClr val="202122"/>
                </a:solidFill>
                <a:latin typeface="-apple-system"/>
              </a:rPr>
              <a:t>երևան</a:t>
            </a:r>
            <a:r>
              <a:rPr lang="en-US" sz="1400">
                <a:solidFill>
                  <a:srgbClr val="202122"/>
                </a:solidFill>
                <a:latin typeface="-apple-system"/>
              </a:rPr>
              <a:t> </a:t>
            </a:r>
            <a:r>
              <a:rPr lang="en-US" sz="1400" err="1">
                <a:solidFill>
                  <a:srgbClr val="202122"/>
                </a:solidFill>
                <a:latin typeface="-apple-system"/>
              </a:rPr>
              <a:t>են</a:t>
            </a:r>
            <a:r>
              <a:rPr lang="en-US" sz="1400">
                <a:solidFill>
                  <a:srgbClr val="202122"/>
                </a:solidFill>
                <a:latin typeface="-apple-system"/>
              </a:rPr>
              <a:t> </a:t>
            </a:r>
            <a:r>
              <a:rPr lang="en-US" sz="1400" err="1">
                <a:solidFill>
                  <a:srgbClr val="202122"/>
                </a:solidFill>
                <a:latin typeface="-apple-system"/>
              </a:rPr>
              <a:t>եկել</a:t>
            </a:r>
            <a:r>
              <a:rPr lang="en-US" sz="1400">
                <a:solidFill>
                  <a:srgbClr val="202122"/>
                </a:solidFill>
                <a:latin typeface="-apple-system"/>
              </a:rPr>
              <a:t> </a:t>
            </a:r>
            <a:r>
              <a:rPr lang="en-US" sz="1400" err="1">
                <a:solidFill>
                  <a:srgbClr val="202122"/>
                </a:solidFill>
                <a:latin typeface="-apple-system"/>
              </a:rPr>
              <a:t>Հին</a:t>
            </a:r>
            <a:r>
              <a:rPr lang="en-US" sz="1400">
                <a:solidFill>
                  <a:srgbClr val="202122"/>
                </a:solidFill>
                <a:latin typeface="-apple-system"/>
              </a:rPr>
              <a:t> </a:t>
            </a:r>
            <a:r>
              <a:rPr lang="en-US" sz="1400" err="1">
                <a:solidFill>
                  <a:srgbClr val="202122"/>
                </a:solidFill>
                <a:latin typeface="-apple-system"/>
              </a:rPr>
              <a:t>Հունաստանում</a:t>
            </a:r>
            <a:r>
              <a:rPr lang="en-US" sz="1400">
                <a:solidFill>
                  <a:srgbClr val="202122"/>
                </a:solidFill>
                <a:latin typeface="-apple-system"/>
              </a:rPr>
              <a:t> (</a:t>
            </a:r>
            <a:r>
              <a:rPr lang="en-US" sz="1400" err="1">
                <a:solidFill>
                  <a:srgbClr val="202122"/>
                </a:solidFill>
                <a:latin typeface="-apple-system"/>
              </a:rPr>
              <a:t>Հերոդոտոս</a:t>
            </a:r>
            <a:r>
              <a:rPr lang="en-US" sz="1400">
                <a:solidFill>
                  <a:srgbClr val="202122"/>
                </a:solidFill>
                <a:latin typeface="-apple-system"/>
              </a:rPr>
              <a:t>, </a:t>
            </a:r>
            <a:r>
              <a:rPr lang="en-US" sz="1400" err="1">
                <a:solidFill>
                  <a:srgbClr val="202122"/>
                </a:solidFill>
                <a:latin typeface="-apple-system"/>
              </a:rPr>
              <a:t>Քսենոփոն</a:t>
            </a:r>
            <a:r>
              <a:rPr lang="en-US" sz="1400">
                <a:solidFill>
                  <a:srgbClr val="202122"/>
                </a:solidFill>
                <a:latin typeface="-apple-system"/>
              </a:rPr>
              <a:t>, </a:t>
            </a:r>
            <a:r>
              <a:rPr lang="en-US" sz="1400" err="1">
                <a:solidFill>
                  <a:srgbClr val="202122"/>
                </a:solidFill>
                <a:latin typeface="-apple-system"/>
              </a:rPr>
              <a:t>Թուկիդիդես</a:t>
            </a:r>
            <a:r>
              <a:rPr lang="en-US" sz="1400">
                <a:solidFill>
                  <a:srgbClr val="202122"/>
                </a:solidFill>
                <a:latin typeface="-apple-system"/>
              </a:rPr>
              <a:t> և </a:t>
            </a:r>
            <a:r>
              <a:rPr lang="en-US" sz="1400" err="1">
                <a:solidFill>
                  <a:srgbClr val="202122"/>
                </a:solidFill>
                <a:latin typeface="-apple-system"/>
              </a:rPr>
              <a:t>ուրիշներ</a:t>
            </a:r>
            <a:r>
              <a:rPr lang="en-US" sz="1400">
                <a:solidFill>
                  <a:srgbClr val="202122"/>
                </a:solidFill>
                <a:latin typeface="-apple-system"/>
              </a:rPr>
              <a:t>)։</a:t>
            </a:r>
            <a:endParaRPr lang="" sz="1400"/>
          </a:p>
        </p:txBody>
      </p:sp>
    </p:spTree>
    <p:extLst>
      <p:ext uri="{BB962C8B-B14F-4D97-AF65-F5344CB8AC3E}">
        <p14:creationId xmlns:p14="http://schemas.microsoft.com/office/powerpoint/2010/main" val="72461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41E2-3913-3C28-9F52-B7EB586226AB}"/>
              </a:ext>
            </a:extLst>
          </p:cNvPr>
          <p:cNvSpPr>
            <a:spLocks noGrp="1"/>
          </p:cNvSpPr>
          <p:nvPr>
            <p:ph type="title"/>
          </p:nvPr>
        </p:nvSpPr>
        <p:spPr/>
        <p:txBody>
          <a:bodyPr>
            <a:normAutofit/>
          </a:bodyPr>
          <a:lstStyle/>
          <a:p>
            <a:r>
              <a:rPr lang="en-US" sz="3600" b="1"/>
              <a:t>Ռազմագիտության պատմություն</a:t>
            </a:r>
            <a:endParaRPr lang="" sz="3600" b="1"/>
          </a:p>
        </p:txBody>
      </p:sp>
      <p:sp>
        <p:nvSpPr>
          <p:cNvPr id="3" name="Content Placeholder 2">
            <a:extLst>
              <a:ext uri="{FF2B5EF4-FFF2-40B4-BE49-F238E27FC236}">
                <a16:creationId xmlns:a16="http://schemas.microsoft.com/office/drawing/2014/main" id="{69480D0B-F1A8-2F52-4A4A-9918AFC3F201}"/>
              </a:ext>
            </a:extLst>
          </p:cNvPr>
          <p:cNvSpPr>
            <a:spLocks noGrp="1"/>
          </p:cNvSpPr>
          <p:nvPr>
            <p:ph sz="half" idx="1"/>
          </p:nvPr>
        </p:nvSpPr>
        <p:spPr/>
        <p:txBody>
          <a:bodyPr>
            <a:noAutofit/>
          </a:bodyPr>
          <a:lstStyle/>
          <a:p>
            <a:pPr marL="0" indent="0">
              <a:buNone/>
            </a:pPr>
            <a:r>
              <a:rPr lang="hy-AM" sz="1100" i="0">
                <a:solidFill>
                  <a:srgbClr val="202122"/>
                </a:solidFill>
                <a:effectLst/>
                <a:latin typeface="-apple-system"/>
              </a:rPr>
              <a:t>Ռազմական գիտելիքների զարգացման գործում կարևոր նշանակություն է ունեցել</a:t>
            </a:r>
            <a:r>
              <a:rPr lang="en-US" sz="1100" i="0">
                <a:solidFill>
                  <a:srgbClr val="202122"/>
                </a:solidFill>
                <a:effectLst/>
                <a:latin typeface="-apple-system"/>
              </a:rPr>
              <a:t> </a:t>
            </a:r>
            <a:r>
              <a:rPr lang="en-US" sz="1100" i="0" err="1">
                <a:solidFill>
                  <a:srgbClr val="202122"/>
                </a:solidFill>
                <a:effectLst/>
                <a:latin typeface="-apple-system"/>
              </a:rPr>
              <a:t>Հին</a:t>
            </a:r>
            <a:r>
              <a:rPr lang="en-US" sz="1100" i="0">
                <a:solidFill>
                  <a:srgbClr val="202122"/>
                </a:solidFill>
                <a:effectLst/>
                <a:latin typeface="-apple-system"/>
              </a:rPr>
              <a:t> </a:t>
            </a:r>
            <a:r>
              <a:rPr lang="en-US" sz="1100" i="0" err="1">
                <a:solidFill>
                  <a:srgbClr val="202122"/>
                </a:solidFill>
                <a:effectLst/>
                <a:latin typeface="-apple-system"/>
              </a:rPr>
              <a:t>Հռոմի</a:t>
            </a:r>
            <a:r>
              <a:rPr lang="en-US" sz="1100" i="0">
                <a:solidFill>
                  <a:srgbClr val="202122"/>
                </a:solidFill>
                <a:effectLst/>
                <a:latin typeface="-apple-system"/>
              </a:rPr>
              <a:t> </a:t>
            </a:r>
            <a:r>
              <a:rPr lang="hy-AM" sz="1100" i="0">
                <a:solidFill>
                  <a:srgbClr val="202122"/>
                </a:solidFill>
                <a:effectLst/>
                <a:latin typeface="-apple-system"/>
              </a:rPr>
              <a:t>մղած պատերազմների փորձի ընդհանրացումը։ Ավատատիրության կամ</a:t>
            </a:r>
            <a:r>
              <a:rPr lang="en-US" sz="1100" i="0">
                <a:solidFill>
                  <a:srgbClr val="202122"/>
                </a:solidFill>
                <a:effectLst/>
                <a:latin typeface="-apple-system"/>
              </a:rPr>
              <a:t> </a:t>
            </a:r>
            <a:r>
              <a:rPr lang="en-US" sz="1100" i="0" err="1">
                <a:solidFill>
                  <a:srgbClr val="202122"/>
                </a:solidFill>
                <a:effectLst/>
                <a:latin typeface="-apple-system"/>
              </a:rPr>
              <a:t>ֆե</a:t>
            </a:r>
            <a:r>
              <a:rPr lang="en-US" sz="1100" err="1">
                <a:solidFill>
                  <a:srgbClr val="202122"/>
                </a:solidFill>
                <a:latin typeface="-apple-system"/>
              </a:rPr>
              <a:t>ոդալիզմի</a:t>
            </a:r>
            <a:r>
              <a:rPr lang="en-US" sz="1100">
                <a:solidFill>
                  <a:srgbClr val="202122"/>
                </a:solidFill>
                <a:latin typeface="-apple-system"/>
              </a:rPr>
              <a:t> ժ</a:t>
            </a:r>
            <a:r>
              <a:rPr lang="hy-AM" sz="1100" i="0">
                <a:solidFill>
                  <a:srgbClr val="202122"/>
                </a:solidFill>
                <a:effectLst/>
                <a:latin typeface="-apple-system"/>
              </a:rPr>
              <a:t>ամանակաշրջանում պատերազմներն իրենց նպատակներով և մասշտաբներով սահմանափակ էին, և ռազմատեսական միտքը մեծ զարգացում չի ստացել։ Կենտրոնացված պետությունների կազմավորման</a:t>
            </a:r>
            <a:r>
              <a:rPr lang="en-US" sz="1100" i="0">
                <a:solidFill>
                  <a:srgbClr val="202122"/>
                </a:solidFill>
                <a:effectLst/>
                <a:latin typeface="-apple-system"/>
              </a:rPr>
              <a:t> (15֊ից 16֊րդ </a:t>
            </a:r>
            <a:r>
              <a:rPr lang="en-US" sz="1100" i="0" err="1">
                <a:solidFill>
                  <a:srgbClr val="202122"/>
                </a:solidFill>
                <a:effectLst/>
                <a:latin typeface="-apple-system"/>
              </a:rPr>
              <a:t>դար</a:t>
            </a:r>
            <a:r>
              <a:rPr lang="en-US" sz="1100" i="0">
                <a:solidFill>
                  <a:srgbClr val="202122"/>
                </a:solidFill>
                <a:effectLst/>
                <a:latin typeface="-apple-system"/>
              </a:rPr>
              <a:t>) </a:t>
            </a:r>
            <a:r>
              <a:rPr lang="hy-AM" sz="1100" i="0">
                <a:solidFill>
                  <a:srgbClr val="202122"/>
                </a:solidFill>
                <a:effectLst/>
                <a:latin typeface="-apple-system"/>
              </a:rPr>
              <a:t>ժամանակաշրջանում, երբ սկսել է կիրառվել հրազենը, Երևան են եկել պատերազմներում և ճակատամարտերում հրազենի օգտագործման տեսություններ։</a:t>
            </a:r>
            <a:r>
              <a:rPr lang="en-US" sz="1100" i="0">
                <a:solidFill>
                  <a:srgbClr val="202122"/>
                </a:solidFill>
                <a:effectLst/>
                <a:latin typeface="-apple-system"/>
              </a:rPr>
              <a:t> </a:t>
            </a:r>
            <a:r>
              <a:rPr lang="en-US" sz="1100" i="0" err="1">
                <a:solidFill>
                  <a:srgbClr val="202122"/>
                </a:solidFill>
                <a:effectLst/>
                <a:latin typeface="-apple-system"/>
              </a:rPr>
              <a:t>Բուրժուական</a:t>
            </a:r>
            <a:r>
              <a:rPr lang="en-US" sz="1100" i="0">
                <a:solidFill>
                  <a:srgbClr val="202122"/>
                </a:solidFill>
                <a:effectLst/>
                <a:latin typeface="-apple-system"/>
              </a:rPr>
              <a:t> </a:t>
            </a:r>
            <a:r>
              <a:rPr lang="hy-AM" sz="1100" i="0">
                <a:solidFill>
                  <a:srgbClr val="202122"/>
                </a:solidFill>
                <a:effectLst/>
                <a:latin typeface="-apple-system"/>
              </a:rPr>
              <a:t>ռազմական գիտությ</a:t>
            </a:r>
            <a:r>
              <a:rPr lang="en-US" sz="1100" i="0" err="1">
                <a:solidFill>
                  <a:srgbClr val="202122"/>
                </a:solidFill>
                <a:effectLst/>
                <a:latin typeface="-apple-system"/>
              </a:rPr>
              <a:t>ուն</a:t>
            </a:r>
            <a:r>
              <a:rPr lang="hy-AM" sz="1100" i="0">
                <a:solidFill>
                  <a:srgbClr val="202122"/>
                </a:solidFill>
                <a:effectLst/>
                <a:latin typeface="-apple-system"/>
              </a:rPr>
              <a:t>ն առաջացել է</a:t>
            </a:r>
            <a:r>
              <a:rPr lang="en-US" sz="1100" i="0">
                <a:solidFill>
                  <a:srgbClr val="202122"/>
                </a:solidFill>
                <a:effectLst/>
                <a:latin typeface="-apple-system"/>
              </a:rPr>
              <a:t> 18</a:t>
            </a:r>
            <a:r>
              <a:rPr lang="en-US" sz="1100">
                <a:solidFill>
                  <a:srgbClr val="202122"/>
                </a:solidFill>
                <a:latin typeface="-apple-system"/>
              </a:rPr>
              <a:t>֊րդ </a:t>
            </a:r>
            <a:r>
              <a:rPr lang="en-US" sz="1100" err="1">
                <a:solidFill>
                  <a:srgbClr val="202122"/>
                </a:solidFill>
                <a:latin typeface="-apple-system"/>
              </a:rPr>
              <a:t>դարում</a:t>
            </a:r>
            <a:r>
              <a:rPr lang="en-US" sz="1100">
                <a:solidFill>
                  <a:srgbClr val="202122"/>
                </a:solidFill>
                <a:latin typeface="-apple-system"/>
              </a:rPr>
              <a:t> և </a:t>
            </a:r>
            <a:r>
              <a:rPr lang="en-US" sz="1100" err="1">
                <a:solidFill>
                  <a:srgbClr val="202122"/>
                </a:solidFill>
                <a:latin typeface="-apple-system"/>
              </a:rPr>
              <a:t>նրա</a:t>
            </a:r>
            <a:r>
              <a:rPr lang="en-US" sz="1100">
                <a:solidFill>
                  <a:srgbClr val="202122"/>
                </a:solidFill>
                <a:latin typeface="-apple-system"/>
              </a:rPr>
              <a:t>  </a:t>
            </a:r>
            <a:r>
              <a:rPr lang="hy-AM" sz="1100" i="0">
                <a:solidFill>
                  <a:srgbClr val="202122"/>
                </a:solidFill>
                <a:effectLst/>
                <a:latin typeface="-apple-system"/>
              </a:rPr>
              <a:t>հիմքերը ձևավորվել են հիմնականում</a:t>
            </a:r>
            <a:r>
              <a:rPr lang="en-US" sz="1100" i="0">
                <a:solidFill>
                  <a:srgbClr val="202122"/>
                </a:solidFill>
                <a:effectLst/>
                <a:latin typeface="-apple-system"/>
              </a:rPr>
              <a:t> </a:t>
            </a:r>
            <a:r>
              <a:rPr lang="en-US" sz="1100" i="0" err="1">
                <a:solidFill>
                  <a:srgbClr val="202122"/>
                </a:solidFill>
                <a:effectLst/>
                <a:latin typeface="-apple-system"/>
              </a:rPr>
              <a:t>ֆրանսիական</a:t>
            </a:r>
            <a:r>
              <a:rPr lang="en-US" sz="1100" i="0">
                <a:solidFill>
                  <a:srgbClr val="202122"/>
                </a:solidFill>
                <a:effectLst/>
                <a:latin typeface="-apple-system"/>
              </a:rPr>
              <a:t> </a:t>
            </a:r>
            <a:r>
              <a:rPr lang="en-US" sz="1100" i="0" err="1">
                <a:solidFill>
                  <a:srgbClr val="202122"/>
                </a:solidFill>
                <a:effectLst/>
                <a:latin typeface="-apple-system"/>
              </a:rPr>
              <a:t>հեղափոխության</a:t>
            </a:r>
            <a:r>
              <a:rPr lang="en-US" sz="1100" i="0">
                <a:solidFill>
                  <a:srgbClr val="202122"/>
                </a:solidFill>
                <a:effectLst/>
                <a:latin typeface="-apple-system"/>
              </a:rPr>
              <a:t> </a:t>
            </a:r>
            <a:r>
              <a:rPr lang="en-US" sz="1100" i="0" err="1">
                <a:solidFill>
                  <a:srgbClr val="202122"/>
                </a:solidFill>
                <a:effectLst/>
                <a:latin typeface="-apple-system"/>
              </a:rPr>
              <a:t>ընթացքում</a:t>
            </a:r>
            <a:r>
              <a:rPr lang="en-US" sz="1100" i="0">
                <a:solidFill>
                  <a:srgbClr val="202122"/>
                </a:solidFill>
                <a:effectLst/>
                <a:latin typeface="-apple-system"/>
              </a:rPr>
              <a:t>։ </a:t>
            </a:r>
            <a:r>
              <a:rPr lang="hy-AM" sz="1100" i="0">
                <a:solidFill>
                  <a:srgbClr val="202122"/>
                </a:solidFill>
                <a:effectLst/>
                <a:latin typeface="-apple-system"/>
              </a:rPr>
              <a:t>Ռազմական տեսության մեջ կարևոր ներդրում ունեցավ Ֆրանսիական Առաջին հանրապետության բանակի գեներալ</a:t>
            </a:r>
            <a:r>
              <a:rPr lang="en-US" sz="1100" i="0">
                <a:solidFill>
                  <a:srgbClr val="202122"/>
                </a:solidFill>
                <a:effectLst/>
                <a:latin typeface="-apple-system"/>
              </a:rPr>
              <a:t> </a:t>
            </a:r>
            <a:r>
              <a:rPr lang="en-US" sz="1100" i="0" err="1">
                <a:solidFill>
                  <a:srgbClr val="202122"/>
                </a:solidFill>
                <a:effectLst/>
                <a:latin typeface="-apple-system"/>
              </a:rPr>
              <a:t>Նապոլեոն</a:t>
            </a:r>
            <a:r>
              <a:rPr lang="en-US" sz="1100" i="0">
                <a:solidFill>
                  <a:srgbClr val="202122"/>
                </a:solidFill>
                <a:effectLst/>
                <a:latin typeface="-apple-system"/>
              </a:rPr>
              <a:t> </a:t>
            </a:r>
            <a:r>
              <a:rPr lang="en-US" sz="1100" i="0" err="1">
                <a:solidFill>
                  <a:srgbClr val="202122"/>
                </a:solidFill>
                <a:effectLst/>
                <a:latin typeface="-apple-system"/>
              </a:rPr>
              <a:t>Բոնապարտը</a:t>
            </a:r>
            <a:r>
              <a:rPr lang="en-US" sz="1100" i="0">
                <a:solidFill>
                  <a:srgbClr val="202122"/>
                </a:solidFill>
                <a:effectLst/>
                <a:latin typeface="-apple-system"/>
              </a:rPr>
              <a:t>` </a:t>
            </a:r>
            <a:r>
              <a:rPr lang="en-US" sz="1100" i="0" err="1">
                <a:solidFill>
                  <a:srgbClr val="202122"/>
                </a:solidFill>
                <a:effectLst/>
                <a:latin typeface="-apple-system"/>
              </a:rPr>
              <a:t>հետագայում</a:t>
            </a:r>
            <a:r>
              <a:rPr lang="en-US" sz="1100" i="0">
                <a:solidFill>
                  <a:srgbClr val="202122"/>
                </a:solidFill>
                <a:effectLst/>
                <a:latin typeface="-apple-system"/>
              </a:rPr>
              <a:t> </a:t>
            </a:r>
            <a:r>
              <a:rPr lang="en-US" sz="1100" i="0" err="1">
                <a:solidFill>
                  <a:srgbClr val="202122"/>
                </a:solidFill>
                <a:effectLst/>
                <a:latin typeface="-apple-system"/>
              </a:rPr>
              <a:t>ֆրանսիայի</a:t>
            </a:r>
            <a:r>
              <a:rPr lang="en-US" sz="1100" i="0">
                <a:solidFill>
                  <a:srgbClr val="202122"/>
                </a:solidFill>
                <a:effectLst/>
                <a:latin typeface="-apple-system"/>
              </a:rPr>
              <a:t> </a:t>
            </a:r>
            <a:r>
              <a:rPr lang="en-US" sz="1100" i="0" err="1">
                <a:solidFill>
                  <a:srgbClr val="202122"/>
                </a:solidFill>
                <a:effectLst/>
                <a:latin typeface="-apple-system"/>
              </a:rPr>
              <a:t>կայսր</a:t>
            </a:r>
            <a:r>
              <a:rPr lang="en-US" sz="1100" i="0">
                <a:solidFill>
                  <a:srgbClr val="202122"/>
                </a:solidFill>
                <a:effectLst/>
                <a:latin typeface="-apple-system"/>
              </a:rPr>
              <a:t> </a:t>
            </a:r>
            <a:r>
              <a:rPr lang="en-US" sz="1100" i="0" err="1">
                <a:solidFill>
                  <a:srgbClr val="202122"/>
                </a:solidFill>
                <a:effectLst/>
                <a:latin typeface="-apple-system"/>
              </a:rPr>
              <a:t>Նապոլ</a:t>
            </a:r>
            <a:r>
              <a:rPr lang="hy-AM" sz="1100" i="0">
                <a:solidFill>
                  <a:srgbClr val="202122"/>
                </a:solidFill>
                <a:effectLst/>
                <a:latin typeface="-apple-system"/>
              </a:rPr>
              <a:t>եոն առաջինը, որը մշակեց և հաջողությամբ կիրառեց ռազմագիտության գործողությունների նոր ձևեր ու եղանակներ։</a:t>
            </a:r>
            <a:endParaRPr lang="" sz="1100"/>
          </a:p>
        </p:txBody>
      </p:sp>
      <p:pic>
        <p:nvPicPr>
          <p:cNvPr id="5" name="Picture 5">
            <a:extLst>
              <a:ext uri="{FF2B5EF4-FFF2-40B4-BE49-F238E27FC236}">
                <a16:creationId xmlns:a16="http://schemas.microsoft.com/office/drawing/2014/main" id="{C886D891-F165-C6EF-3D9F-61A16F29BA38}"/>
              </a:ext>
            </a:extLst>
          </p:cNvPr>
          <p:cNvPicPr>
            <a:picLocks noGrp="1" noChangeAspect="1"/>
          </p:cNvPicPr>
          <p:nvPr>
            <p:ph sz="half" idx="2"/>
          </p:nvPr>
        </p:nvPicPr>
        <p:blipFill>
          <a:blip r:embed="rId2"/>
          <a:stretch>
            <a:fillRect/>
          </a:stretch>
        </p:blipFill>
        <p:spPr>
          <a:xfrm>
            <a:off x="6413374" y="2102921"/>
            <a:ext cx="4645151" cy="3356551"/>
          </a:xfrm>
        </p:spPr>
      </p:pic>
    </p:spTree>
    <p:extLst>
      <p:ext uri="{BB962C8B-B14F-4D97-AF65-F5344CB8AC3E}">
        <p14:creationId xmlns:p14="http://schemas.microsoft.com/office/powerpoint/2010/main" val="228520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5955-58F2-6D9C-9820-18092B0F73DF}"/>
              </a:ext>
            </a:extLst>
          </p:cNvPr>
          <p:cNvSpPr>
            <a:spLocks noGrp="1"/>
          </p:cNvSpPr>
          <p:nvPr>
            <p:ph type="title"/>
          </p:nvPr>
        </p:nvSpPr>
        <p:spPr/>
        <p:txBody>
          <a:bodyPr>
            <a:normAutofit/>
          </a:bodyPr>
          <a:lstStyle/>
          <a:p>
            <a:r>
              <a:rPr lang="hy-AM" sz="3600" b="1"/>
              <a:t>Ռազմական արվեստ</a:t>
            </a:r>
            <a:endParaRPr lang="" sz="3600" b="1"/>
          </a:p>
        </p:txBody>
      </p:sp>
      <p:sp>
        <p:nvSpPr>
          <p:cNvPr id="3" name="Content Placeholder 2">
            <a:extLst>
              <a:ext uri="{FF2B5EF4-FFF2-40B4-BE49-F238E27FC236}">
                <a16:creationId xmlns:a16="http://schemas.microsoft.com/office/drawing/2014/main" id="{1FF2CEA6-FA63-9DC4-8A24-372195588469}"/>
              </a:ext>
            </a:extLst>
          </p:cNvPr>
          <p:cNvSpPr>
            <a:spLocks noGrp="1"/>
          </p:cNvSpPr>
          <p:nvPr>
            <p:ph sz="half" idx="1"/>
          </p:nvPr>
        </p:nvSpPr>
        <p:spPr>
          <a:xfrm>
            <a:off x="1449216" y="2159319"/>
            <a:ext cx="6047083" cy="3448595"/>
          </a:xfrm>
        </p:spPr>
        <p:txBody>
          <a:bodyPr>
            <a:normAutofit/>
          </a:bodyPr>
          <a:lstStyle/>
          <a:p>
            <a:pPr marL="0" indent="0">
              <a:buNone/>
            </a:pPr>
            <a:r>
              <a:rPr lang="hy-AM" sz="1600" b="1" i="0">
                <a:solidFill>
                  <a:srgbClr val="202122"/>
                </a:solidFill>
                <a:effectLst/>
                <a:latin typeface="-apple-system"/>
              </a:rPr>
              <a:t>Ռազմական արվեստը (ռազմարվեստ),</a:t>
            </a:r>
            <a:r>
              <a:rPr lang="hy-AM" sz="1600" b="0" i="0">
                <a:solidFill>
                  <a:srgbClr val="202122"/>
                </a:solidFill>
                <a:effectLst/>
                <a:latin typeface="-apple-system"/>
              </a:rPr>
              <a:t> ցամաքում, ծովում և մերձերկրյա տարածությունում  ռազմական գործողությունների, մարտական գործողությունների նախապատրաստման և վարման  տեսությունն ու պրակտիկան է, ռազմական գործի բաղկացուցիչ մասը։ Ռազմարվեստի տեսությունը՝ ռազմական գիտության բաղկացուցիչ մասն է, որն այդ գիտության այլ ճյուղերի հետ սերտ փոխգործակցությամբ ուսումնասիրում է զինված պայքարի օրենքները, ձևերն ու եղանակները ռազմական գործի ռազմավարական (ստրատեգիական), օպերատիվ և մարտավարական (տակտիկական) օղակներում։ </a:t>
            </a:r>
            <a:endParaRPr lang="" sz="1600"/>
          </a:p>
        </p:txBody>
      </p:sp>
      <p:pic>
        <p:nvPicPr>
          <p:cNvPr id="6" name="Picture 6">
            <a:extLst>
              <a:ext uri="{FF2B5EF4-FFF2-40B4-BE49-F238E27FC236}">
                <a16:creationId xmlns:a16="http://schemas.microsoft.com/office/drawing/2014/main" id="{2B7B6FE8-4A41-25CE-8B2B-A045EAF2B85D}"/>
              </a:ext>
            </a:extLst>
          </p:cNvPr>
          <p:cNvPicPr>
            <a:picLocks noChangeAspect="1"/>
          </p:cNvPicPr>
          <p:nvPr/>
        </p:nvPicPr>
        <p:blipFill>
          <a:blip r:embed="rId2"/>
          <a:stretch>
            <a:fillRect/>
          </a:stretch>
        </p:blipFill>
        <p:spPr>
          <a:xfrm>
            <a:off x="7626854" y="2159319"/>
            <a:ext cx="3209380" cy="3448595"/>
          </a:xfrm>
          <a:prstGeom prst="rect">
            <a:avLst/>
          </a:prstGeom>
        </p:spPr>
      </p:pic>
    </p:spTree>
    <p:extLst>
      <p:ext uri="{BB962C8B-B14F-4D97-AF65-F5344CB8AC3E}">
        <p14:creationId xmlns:p14="http://schemas.microsoft.com/office/powerpoint/2010/main" val="351987293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Gallery</vt:lpstr>
      <vt:lpstr>Նախնական զինվորական պատրաստություն</vt:lpstr>
      <vt:lpstr>Հայկական բանակի ստեղծումը</vt:lpstr>
      <vt:lpstr>Շնորհավորանք հհ և Լղհ զինծառայողներին</vt:lpstr>
      <vt:lpstr>Հայոց բանակ Սոս Սարգսյան</vt:lpstr>
      <vt:lpstr>Հայոց բանակ Սոս Սարգսյան</vt:lpstr>
      <vt:lpstr>PowerPoint Presentation</vt:lpstr>
      <vt:lpstr>Ռազմական Գիտություն</vt:lpstr>
      <vt:lpstr>Ռազմագիտության պատմություն</vt:lpstr>
      <vt:lpstr>Ռազմական արվեստ</vt:lpstr>
      <vt:lpstr>Ռազմարվեստի պատմություն</vt:lpstr>
      <vt:lpstr>Ռազմարվեստի կազմը</vt:lpstr>
      <vt:lpstr>Ռազմավարություն</vt:lpstr>
      <vt:lpstr>Մարտական ռազմավարություՆ</vt:lpstr>
      <vt:lpstr>Մարտական ռազմավարություն</vt:lpstr>
      <vt:lpstr>Մարտավարությունը Լեռնային Ղարաբաղի հանրապետությունում</vt:lpstr>
      <vt:lpstr>Հայաստանի զինված ուժեր</vt:lpstr>
      <vt:lpstr>Հհ զինված ուժերի կառուցվածքը</vt:lpstr>
      <vt:lpstr>Հհ ցամաքային ուժեր</vt:lpstr>
      <vt:lpstr>Հհ ռազմաօդային ուժեր</vt:lpstr>
      <vt:lpstr>Հհ զինված ուժերի Զինանշան Կառուցվածքը</vt:lpstr>
      <vt:lpstr>Հհ զինավծ ուժերի զինանշանը</vt:lpstr>
      <vt:lpstr>Հհ զինված ուժեր Զինվորական երդում</vt:lpstr>
      <vt:lpstr>Հհ զինված ուժեր զինվորական երդում</vt:lpstr>
      <vt:lpstr>Հհ զինված ուժեր. Կոչումներ</vt:lpstr>
      <vt:lpstr>Կալաշնիկովի ձևաՓոխված ավտոմատ</vt:lpstr>
      <vt:lpstr>Զենքի մասերն ու մեխանիզմները</vt:lpstr>
      <vt:lpstr>Հհ զինված ուժերի զինակոչ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Նախնական զինվորական պատրատություն</dc:title>
  <dc:creator>Ավետիսյան</dc:creator>
  <cp:lastModifiedBy>Ջուլիետա Ավետիսյան</cp:lastModifiedBy>
  <cp:revision>9</cp:revision>
  <dcterms:created xsi:type="dcterms:W3CDTF">2022-11-14T15:20:56Z</dcterms:created>
  <dcterms:modified xsi:type="dcterms:W3CDTF">2023-01-27T06:54:33Z</dcterms:modified>
</cp:coreProperties>
</file>