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1" r:id="rId4"/>
    <p:sldId id="258" r:id="rId5"/>
    <p:sldId id="259" r:id="rId6"/>
    <p:sldId id="264" r:id="rId7"/>
    <p:sldId id="265" r:id="rId8"/>
    <p:sldId id="267" r:id="rId9"/>
    <p:sldId id="270" r:id="rId10"/>
    <p:sldId id="269" r:id="rId11"/>
    <p:sldId id="272" r:id="rId12"/>
    <p:sldId id="260" r:id="rId13"/>
    <p:sldId id="273" r:id="rId14"/>
    <p:sldId id="268" r:id="rId15"/>
    <p:sldId id="274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3" r:id="rId27"/>
    <p:sldId id="262" r:id="rId28"/>
    <p:sldId id="276" r:id="rId2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3816D-5205-4B28-A829-82E2A305D6DF}" v="383" dt="2022-04-11T19:30:03.171"/>
    <p1510:client id="{A56AC9B0-C463-4197-A6B5-3BB144CE22DB}" v="156" dt="2022-04-13T04:34:17.137"/>
    <p1510:client id="{A9F8BD02-6560-4762-AF35-F606C17025DD}" v="349" dt="2022-04-12T11:16:53.202"/>
    <p1510:client id="{AB6A6FBF-DE21-4070-8D31-93C9070815CD}" v="241" dt="2022-04-11T19:03:35.643"/>
    <p1510:client id="{BB44A786-AB8E-4B39-B8BF-C86D9A979B75}" v="246" dt="2022-04-13T05:15:29.902"/>
    <p1510:client id="{BBC76F6E-DBFA-4AE3-AE7E-629C43B2F8D3}" v="1007" dt="2022-04-12T18:54:52.926"/>
    <p1510:client id="{C1652730-7389-462E-8761-6B5B0939924B}" v="38" dt="2022-04-20T19:57:17.155"/>
    <p1510:client id="{F9B453EF-D582-4A23-B5E0-0F7FF698A747}" v="37" dt="2022-04-13T04:40:15.078"/>
    <p1510:client id="{FABB9FF2-8D54-4F56-968D-0AA815A19388}" v="2136" dt="2022-05-03T18:23:29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04D5B6B-A4F1-421E-9913-C763DFF21A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A4AAA3-870B-44C8-81E1-5ED7B4BA7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BA61-3BCB-497F-9008-0EC3689DC63C}" type="datetime1">
              <a:rPr lang="ru-RU" smtClean="0"/>
              <a:t>25.09.2022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41A7092-F603-446D-B159-FD8233BC9B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57B3DB-04B7-4754-88AF-75D98A0C3A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932F-68B2-4A9D-B04D-C57BB53B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9ACB8-9BB4-448D-92EA-13AFAD466440}" type="datetime1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A7B7-27BD-49B0-8D7A-3F9C4EFCDCC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713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AA7B7-27BD-49B0-8D7A-3F9C4EFCDC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9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xmlns="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8592" y="903903"/>
            <a:ext cx="7276530" cy="2753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ea typeface="+mj-lt"/>
                <a:cs typeface="+mj-lt"/>
              </a:rPr>
              <a:t>«ԳԱՂԱՓԱՐՆԵՐԻ     ՏՈՆԱՎԱՃԱՌ</a:t>
            </a:r>
            <a:r>
              <a:rPr lang="en-US" sz="4800" dirty="0" smtClean="0">
                <a:solidFill>
                  <a:srgbClr val="FFFFFF"/>
                </a:solidFill>
                <a:ea typeface="+mj-lt"/>
                <a:cs typeface="+mj-lt"/>
              </a:rPr>
              <a:t>»</a:t>
            </a:r>
            <a:r>
              <a:rPr lang="en-US" sz="4800" b="1" dirty="0" smtClean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600" b="0" dirty="0" smtClean="0">
                <a:solidFill>
                  <a:srgbClr val="FFFFFF"/>
                </a:solidFill>
                <a:ea typeface="+mj-lt"/>
                <a:cs typeface="+mj-lt"/>
              </a:rPr>
              <a:t/>
            </a:r>
            <a:br>
              <a:rPr lang="en-US" sz="3600" b="0" dirty="0" smtClean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2800" b="0" dirty="0" smtClean="0">
                <a:solidFill>
                  <a:srgbClr val="FFFFFF"/>
                </a:solidFill>
                <a:ea typeface="+mj-lt"/>
                <a:cs typeface="+mj-lt"/>
              </a:rPr>
              <a:t>ՆԱԽԱԳԾԱՅԻՆ ՈՒՍՈՒՑՈՒՄ</a:t>
            </a:r>
            <a:endParaRPr lang="ru-RU" sz="2800" b="0" dirty="0" smtClean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 algn="l"/>
            <a:r>
              <a:rPr lang="en-US" sz="2800" b="0" dirty="0">
                <a:solidFill>
                  <a:srgbClr val="FFFFFF"/>
                </a:solidFill>
                <a:ea typeface="+mj-lt"/>
                <a:cs typeface="+mj-lt"/>
              </a:rPr>
              <a:t>               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800" b="0" dirty="0">
                <a:solidFill>
                  <a:srgbClr val="FFFFFF"/>
                </a:solidFill>
                <a:ea typeface="+mj-lt"/>
                <a:cs typeface="+mj-lt"/>
              </a:rPr>
              <a:t>Կ.ԴԵՄԻՐՃՅԱՆԻ ԱՆՎԱՆ   </a:t>
            </a:r>
            <a:r>
              <a:rPr lang="en-US" sz="2800" b="0" dirty="0">
                <a:ea typeface="+mj-lt"/>
                <a:cs typeface="+mj-lt"/>
              </a:rPr>
              <a:t/>
            </a:r>
            <a:br>
              <a:rPr lang="en-US" sz="2800" b="0" dirty="0">
                <a:ea typeface="+mj-lt"/>
                <a:cs typeface="+mj-lt"/>
              </a:rPr>
            </a:br>
            <a:r>
              <a:rPr lang="en-US" sz="2800" b="0" dirty="0">
                <a:solidFill>
                  <a:srgbClr val="FFFFFF"/>
                </a:solidFill>
                <a:ea typeface="+mj-lt"/>
                <a:cs typeface="+mj-lt"/>
              </a:rPr>
              <a:t>                      </a:t>
            </a:r>
            <a:r>
              <a:rPr lang="en-US" sz="2800" b="1" dirty="0">
                <a:solidFill>
                  <a:srgbClr val="FFFFFF"/>
                </a:solidFill>
                <a:ea typeface="+mj-lt"/>
                <a:cs typeface="+mj-lt"/>
              </a:rPr>
              <a:t> 139 </a:t>
            </a:r>
            <a:r>
              <a:rPr lang="en-US" sz="2800" b="0" dirty="0">
                <a:solidFill>
                  <a:srgbClr val="FFFFFF"/>
                </a:solidFill>
                <a:ea typeface="+mj-lt"/>
                <a:cs typeface="+mj-lt"/>
              </a:rPr>
              <a:t>ԱՎԱԳ </a:t>
            </a:r>
            <a:r>
              <a:rPr lang="en-US" sz="2800" b="0" dirty="0" smtClean="0">
                <a:solidFill>
                  <a:srgbClr val="FFFFFF"/>
                </a:solidFill>
                <a:ea typeface="+mj-lt"/>
                <a:cs typeface="+mj-lt"/>
              </a:rPr>
              <a:t>ԴՊՐՈՑ</a:t>
            </a:r>
            <a:endParaRPr lang="ru-RU" sz="2800" b="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 algn="l"/>
            <a:endParaRPr lang="ru-RU" sz="3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8189" y="4253763"/>
            <a:ext cx="6870727" cy="1932632"/>
          </a:xfrm>
        </p:spPr>
        <p:txBody>
          <a:bodyPr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ՏՆՕՐԵՆ </a:t>
            </a:r>
            <a:r>
              <a:rPr lang="en-US" sz="1600" b="1" dirty="0">
                <a:solidFill>
                  <a:srgbClr val="FFFFFF"/>
                </a:solidFill>
                <a:ea typeface="+mj-lt"/>
                <a:cs typeface="+mj-lt"/>
              </a:rPr>
              <a:t>-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         Կ. ՋՀԱՆԳԻՐՅԱՆ </a:t>
            </a:r>
            <a:endParaRPr lang="ru-RU" sz="16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ՊԱՏՄՈՒԹՅՈՒՆ Մ/Մ  ՆԱԽԱԳԱՀ</a:t>
            </a:r>
            <a:r>
              <a:rPr lang="en-US" sz="1600" b="1" dirty="0">
                <a:solidFill>
                  <a:srgbClr val="FFFFFF"/>
                </a:solidFill>
                <a:ea typeface="+mj-lt"/>
                <a:cs typeface="+mj-lt"/>
              </a:rPr>
              <a:t>-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   </a:t>
            </a:r>
            <a:r>
              <a:rPr lang="en-US" sz="1600" dirty="0" err="1">
                <a:solidFill>
                  <a:srgbClr val="FFFFFF"/>
                </a:solidFill>
                <a:ea typeface="+mj-lt"/>
                <a:cs typeface="+mj-lt"/>
              </a:rPr>
              <a:t>Զ.Ծպնեցյան</a:t>
            </a:r>
            <a:endParaRPr lang="ru-RU" sz="16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ՊՐՈԴՅՈՒՍԵՐ</a:t>
            </a:r>
            <a:r>
              <a:rPr lang="en-US" sz="1600" b="1" dirty="0">
                <a:solidFill>
                  <a:srgbClr val="FFFFFF"/>
                </a:solidFill>
                <a:ea typeface="+mj-lt"/>
                <a:cs typeface="+mj-lt"/>
              </a:rPr>
              <a:t>-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 </a:t>
            </a:r>
            <a:r>
              <a:rPr lang="en-US" sz="1600" dirty="0" err="1">
                <a:solidFill>
                  <a:srgbClr val="FFFFFF"/>
                </a:solidFill>
                <a:ea typeface="+mj-lt"/>
                <a:cs typeface="+mj-lt"/>
              </a:rPr>
              <a:t>Ն.Մկրտչյան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ru-RU" sz="16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                               </a:t>
            </a:r>
            <a:endParaRPr lang="ru-RU" sz="14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             ԴԱՍԱՐԱՆ </a:t>
            </a:r>
            <a:r>
              <a:rPr lang="en-US" sz="1400" dirty="0" smtClean="0">
                <a:solidFill>
                  <a:srgbClr val="FFFFFF"/>
                </a:solidFill>
                <a:ea typeface="+mj-lt"/>
                <a:cs typeface="+mj-lt"/>
              </a:rPr>
              <a:t>12-3</a:t>
            </a:r>
            <a:r>
              <a:rPr lang="en-US" sz="1400" dirty="0">
                <a:solidFill>
                  <a:srgbClr val="FFFFFF"/>
                </a:solidFill>
                <a:ea typeface="+mj-lt"/>
                <a:cs typeface="+mj-lt"/>
              </a:rPr>
              <a:t>  </a:t>
            </a:r>
            <a:endParaRPr lang="ru-RU" sz="14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 /</a:t>
            </a:r>
            <a:r>
              <a:rPr lang="en-US" sz="1400" dirty="0" err="1">
                <a:solidFill>
                  <a:srgbClr val="FFFFFF"/>
                </a:solidFill>
                <a:ea typeface="+mj-lt"/>
                <a:cs typeface="+mj-lt"/>
              </a:rPr>
              <a:t>պատմաիրավագիտական</a:t>
            </a:r>
            <a:r>
              <a:rPr lang="en-US" sz="1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+mj-lt"/>
                <a:cs typeface="+mj-lt"/>
              </a:rPr>
              <a:t>հոսք</a:t>
            </a:r>
            <a:r>
              <a:rPr lang="en-US" sz="1400" dirty="0">
                <a:solidFill>
                  <a:srgbClr val="FFFFFF"/>
                </a:solidFill>
                <a:ea typeface="+mj-lt"/>
                <a:cs typeface="+mj-lt"/>
              </a:rPr>
              <a:t>/  </a:t>
            </a:r>
            <a:endParaRPr lang="ru-RU" sz="14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endParaRPr lang="ru-RU" sz="7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endParaRPr lang="ru-RU" sz="700" dirty="0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7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                                                                                                                     </a:t>
            </a:r>
            <a:endParaRPr lang="ru-RU" sz="7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FFFFFF"/>
                </a:solidFill>
                <a:ea typeface="+mj-lt"/>
                <a:cs typeface="+mj-lt"/>
              </a:rPr>
              <a:t>                                                                                                                              </a:t>
            </a:r>
            <a:r>
              <a:rPr lang="en-US" sz="900" dirty="0" err="1">
                <a:solidFill>
                  <a:srgbClr val="FFFFFF"/>
                </a:solidFill>
                <a:ea typeface="+mj-lt"/>
                <a:cs typeface="+mj-lt"/>
              </a:rPr>
              <a:t>Երևան</a:t>
            </a:r>
            <a:r>
              <a:rPr lang="en-US" sz="900" dirty="0">
                <a:solidFill>
                  <a:srgbClr val="FFFFFF"/>
                </a:solidFill>
                <a:ea typeface="+mj-lt"/>
                <a:cs typeface="+mj-lt"/>
              </a:rPr>
              <a:t> 2022</a:t>
            </a:r>
            <a:endParaRPr lang="ru-RU" sz="900" dirty="0">
              <a:solidFill>
                <a:srgbClr val="FFFFFF"/>
              </a:solidFill>
              <a:latin typeface="Calibri"/>
              <a:ea typeface="+mj-lt"/>
              <a:cs typeface="Calibri"/>
            </a:endParaRPr>
          </a:p>
          <a:p>
            <a:pPr>
              <a:lnSpc>
                <a:spcPct val="90000"/>
              </a:lnSpc>
            </a:pPr>
            <a:endParaRPr lang="ru-RU" sz="9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xmlns="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xmlns="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30BB1-90EA-2FA3-0F9E-AB7255DE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19" y="659557"/>
            <a:ext cx="5029609" cy="1499616"/>
          </a:xfrm>
        </p:spPr>
        <p:txBody>
          <a:bodyPr>
            <a:normAutofit/>
          </a:bodyPr>
          <a:lstStyle/>
          <a:p>
            <a:r>
              <a:rPr lang="ru" sz="3500" dirty="0">
                <a:solidFill>
                  <a:schemeClr val="accent1"/>
                </a:solidFill>
                <a:latin typeface="Consolas"/>
              </a:rPr>
              <a:t>Армянские художники и Ереван</a:t>
            </a:r>
            <a:endParaRPr lang="ru-RU" sz="35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5F1AE107-6CEF-FFE2-06DF-D6B04E98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71" y="1882465"/>
            <a:ext cx="5982290" cy="5053687"/>
          </a:xfrm>
        </p:spPr>
        <p:txBody>
          <a:bodyPr vert="horz" lIns="45720" tIns="45720" rIns="45720" bIns="45720" rtlCol="0" anchor="t">
            <a:normAutofit fontScale="62500" lnSpcReduction="20000"/>
          </a:bodyPr>
          <a:lstStyle/>
          <a:p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Главный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персонаж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картин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Александра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—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ереванские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городские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ландшафты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Эти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улицы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дворы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детали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архитектуры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уютные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скверики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—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всё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это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хорошо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знакомо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жителям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мельчайших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деталях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Художник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случайно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выбрал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Ереван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центральной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темой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творчества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изображает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ускользающий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город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которому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испытывают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ностальгию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многие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поколения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ереванцев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—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это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художник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влюблённый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Ереван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Здания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дома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его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картинах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живут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насыщенной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жизнью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буквально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дышат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любовью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Художник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отделяет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зодчество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природы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его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работах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невозможно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найти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просто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холодную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архитектуру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всегда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присутствует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элемент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сада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Чаще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всего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урбанистический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пейзаж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вписаны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кустарники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деревья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Особенность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художника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том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что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пишет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деревья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без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листьев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чтобы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сквозь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ствол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ветви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виднелось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здание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Поэтому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картинах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Александра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присутствуют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только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три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сезона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—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весна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когда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ещё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распустились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почки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осень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когда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уже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опали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листья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зима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когда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дерево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полностью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обнажено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». 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Картины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обладают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топографической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ценностью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так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Александр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подписывает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работы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адресно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согласно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названию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улицы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объектов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находящихся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ней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Есть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у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художника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серия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картин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с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более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романтическими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названиями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Это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—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Глаза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дома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»,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Мудрость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»,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Рассвет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»,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Мелодия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»,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улица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Абовяна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Ветер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Родился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вырос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Ереване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семье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архитекторов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возможно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поэтому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урбанистическая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тема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оказалась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ему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так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близка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Александр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закончил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ереванский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Политех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работал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сначала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конструктором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а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потом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занимался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дизайном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...</a:t>
            </a:r>
          </a:p>
          <a:p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известен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Армении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как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инициатор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благотворительной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выставки-продажи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«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Поддержка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солдата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»,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прошедшей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2016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году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Тогда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от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продажи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восьми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работ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команде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Мкртчяна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удалось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выручить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750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тысяч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драммов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помочь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семье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погибшего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время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апрельской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войны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Арцахе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военнослужащего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Грачья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Мурадяна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431EF2-5A31-4C05-AA3E-4580F5534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7678399-6817-4845-9B59-E82951B0B0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нешний, церковь, старый, культовое соору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F6CD0A2-A866-0DE0-A99B-B5B143AC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94" y="801822"/>
            <a:ext cx="3602736" cy="27020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044E73A-9DB7-46CD-9B4D-9DE9FB5E6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057F48-2FD4-4DD3-B887-FEE2B447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4469D8-5936-48B8-AF0C-37FF2AEE2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текст, гор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4EFFEA2-DE82-52A6-FB4E-5ABC9309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99" y="4457399"/>
            <a:ext cx="2880360" cy="17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7D441-69D2-C1AA-4C19-C438F087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ru-RU" sz="60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Մի</a:t>
            </a:r>
            <a:r>
              <a:rPr lang="ru-RU" sz="6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60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երգի</a:t>
            </a:r>
            <a:r>
              <a:rPr lang="ru-RU" sz="6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60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պատմություն</a:t>
            </a:r>
            <a:endParaRPr lang="ru-RU" sz="6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D485EF-A2C1-B3D8-50F5-CC224444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69" y="2082800"/>
            <a:ext cx="5971031" cy="4066171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 algn="just"/>
            <a:r>
              <a:rPr lang="ru-RU" dirty="0">
                <a:latin typeface="Calibri"/>
                <a:ea typeface="Calibri"/>
                <a:cs typeface="Calibri"/>
              </a:rPr>
              <a:t> </a:t>
            </a:r>
            <a:r>
              <a:rPr lang="ru-RU" dirty="0" err="1">
                <a:latin typeface="Calibri"/>
                <a:ea typeface="Calibri"/>
                <a:cs typeface="Calibri"/>
              </a:rPr>
              <a:t>Երևանի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օրհներգ</a:t>
            </a:r>
            <a:r>
              <a:rPr lang="en-US" dirty="0" smtClean="0">
                <a:latin typeface="Calibri"/>
                <a:ea typeface="Calibri"/>
                <a:cs typeface="Calibri"/>
              </a:rPr>
              <a:t>ը</a:t>
            </a:r>
            <a:r>
              <a:rPr lang="ru-RU" dirty="0" smtClean="0">
                <a:latin typeface="Calibri"/>
                <a:ea typeface="Calibri"/>
                <a:cs typeface="Calibri"/>
              </a:rPr>
              <a:t>, </a:t>
            </a:r>
            <a:r>
              <a:rPr lang="ru-RU" dirty="0">
                <a:latin typeface="Calibri"/>
                <a:ea typeface="Calibri"/>
                <a:cs typeface="Calibri"/>
              </a:rPr>
              <a:t>2004 </a:t>
            </a:r>
            <a:r>
              <a:rPr lang="ru-RU" dirty="0" err="1">
                <a:latin typeface="Calibri"/>
                <a:ea typeface="Calibri"/>
                <a:cs typeface="Calibri"/>
              </a:rPr>
              <a:t>թվականից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որպես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Հայաստանի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Հանրապետության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մայրաքաղաք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Երևանի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խորհրդանիշ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սահմանված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օրհներգն</a:t>
            </a:r>
            <a:r>
              <a:rPr lang="ru-RU" dirty="0">
                <a:latin typeface="Calibri"/>
                <a:ea typeface="Calibri"/>
                <a:cs typeface="Calibri"/>
              </a:rPr>
              <a:t> է։ </a:t>
            </a:r>
            <a:r>
              <a:rPr lang="ru-RU" dirty="0" err="1">
                <a:latin typeface="Calibri"/>
                <a:ea typeface="Calibri"/>
                <a:cs typeface="Calibri"/>
              </a:rPr>
              <a:t>Օրհներգի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բառերի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հեղինակը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Պարույր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Սևակն</a:t>
            </a:r>
            <a:r>
              <a:rPr lang="ru-RU" dirty="0">
                <a:latin typeface="Calibri"/>
                <a:ea typeface="Calibri"/>
                <a:cs typeface="Calibri"/>
              </a:rPr>
              <a:t> է, </a:t>
            </a:r>
            <a:r>
              <a:rPr lang="ru-RU" dirty="0" err="1">
                <a:latin typeface="Calibri"/>
                <a:ea typeface="Calibri"/>
                <a:cs typeface="Calibri"/>
              </a:rPr>
              <a:t>երաժշտությունը</a:t>
            </a:r>
            <a:r>
              <a:rPr lang="ru-RU" dirty="0">
                <a:latin typeface="Calibri"/>
                <a:ea typeface="Calibri"/>
                <a:cs typeface="Calibri"/>
              </a:rPr>
              <a:t>՝ </a:t>
            </a:r>
            <a:r>
              <a:rPr lang="ru-RU" dirty="0" err="1">
                <a:latin typeface="Calibri"/>
                <a:ea typeface="Calibri"/>
                <a:cs typeface="Calibri"/>
              </a:rPr>
              <a:t>Էդգար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Հովհաննիսյանի</a:t>
            </a:r>
            <a:r>
              <a:rPr lang="ru-RU" dirty="0">
                <a:latin typeface="Calibri"/>
                <a:ea typeface="Calibri"/>
                <a:cs typeface="Calibri"/>
              </a:rPr>
              <a:t>:</a:t>
            </a:r>
          </a:p>
          <a:p>
            <a:pPr algn="just"/>
            <a:r>
              <a:rPr lang="ru-RU" dirty="0" err="1">
                <a:latin typeface="Calibri"/>
                <a:ea typeface="Calibri"/>
                <a:cs typeface="Calibri"/>
              </a:rPr>
              <a:t>Երևանը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ունի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երեք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խորհրդանիշ</a:t>
            </a:r>
            <a:r>
              <a:rPr lang="ru-RU" dirty="0">
                <a:latin typeface="Calibri"/>
                <a:ea typeface="Calibri"/>
                <a:cs typeface="Calibri"/>
              </a:rPr>
              <a:t>: </a:t>
            </a:r>
            <a:r>
              <a:rPr lang="ru-RU" dirty="0" err="1">
                <a:latin typeface="Calibri"/>
                <a:ea typeface="Calibri"/>
                <a:cs typeface="Calibri"/>
              </a:rPr>
              <a:t>Դրանք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Երևանի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զինանշանը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Երևանի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դրոշը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ու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Երևանի</a:t>
            </a:r>
            <a:r>
              <a:rPr lang="ru-RU" dirty="0">
                <a:latin typeface="Calibri"/>
                <a:ea typeface="Calibri"/>
                <a:cs typeface="Calibri"/>
              </a:rPr>
              <a:t> օրհներգը:2004 </a:t>
            </a:r>
            <a:r>
              <a:rPr lang="ru-RU" dirty="0" err="1">
                <a:latin typeface="Calibri"/>
                <a:ea typeface="Calibri"/>
                <a:cs typeface="Calibri"/>
              </a:rPr>
              <a:t>թվականին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ստեղծվեց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օրհներգի</a:t>
            </a:r>
            <a:r>
              <a:rPr lang="ru-RU" dirty="0">
                <a:latin typeface="Calibri"/>
                <a:ea typeface="Calibri"/>
                <a:cs typeface="Calibri"/>
              </a:rPr>
              <a:t> և </a:t>
            </a:r>
            <a:r>
              <a:rPr lang="ru-RU" dirty="0" err="1">
                <a:latin typeface="Calibri"/>
                <a:ea typeface="Calibri"/>
                <a:cs typeface="Calibri"/>
              </a:rPr>
              <a:t>դրոշի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մրցութային</a:t>
            </a:r>
            <a:r>
              <a:rPr lang="ru-RU" dirty="0" smtClean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հանձնաժողովներ</a:t>
            </a:r>
            <a:r>
              <a:rPr lang="en-US" dirty="0" smtClean="0">
                <a:latin typeface="Calibri"/>
                <a:ea typeface="Calibri"/>
                <a:cs typeface="Calibri"/>
              </a:rPr>
              <a:t>,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մասնակցեց</a:t>
            </a:r>
            <a:r>
              <a:rPr lang="ru-RU" dirty="0" smtClean="0">
                <a:latin typeface="Calibri"/>
                <a:ea typeface="Calibri"/>
                <a:cs typeface="Calibri"/>
              </a:rPr>
              <a:t> </a:t>
            </a:r>
            <a:r>
              <a:rPr lang="ru-RU" dirty="0">
                <a:latin typeface="Calibri"/>
                <a:ea typeface="Calibri"/>
                <a:cs typeface="Calibri"/>
              </a:rPr>
              <a:t>117 </a:t>
            </a:r>
            <a:r>
              <a:rPr lang="ru-RU" dirty="0" err="1">
                <a:latin typeface="Calibri"/>
                <a:ea typeface="Calibri"/>
                <a:cs typeface="Calibri"/>
              </a:rPr>
              <a:t>հոգի</a:t>
            </a:r>
            <a:r>
              <a:rPr lang="ru-RU" dirty="0">
                <a:latin typeface="Calibri"/>
                <a:ea typeface="Calibri"/>
                <a:cs typeface="Calibri"/>
              </a:rPr>
              <a:t>՝ 162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առաջարկով</a:t>
            </a:r>
            <a:r>
              <a:rPr lang="en-US" dirty="0" smtClean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Երևանի</a:t>
            </a:r>
            <a:r>
              <a:rPr lang="ru-RU" dirty="0" smtClean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օրհներգ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հաստատվեց</a:t>
            </a:r>
            <a:r>
              <a:rPr lang="ru-RU" dirty="0">
                <a:latin typeface="Calibri"/>
                <a:ea typeface="Calibri"/>
                <a:cs typeface="Calibri"/>
              </a:rPr>
              <a:t> &lt;&lt;</a:t>
            </a:r>
            <a:r>
              <a:rPr lang="ru-RU" dirty="0" err="1">
                <a:latin typeface="Calibri"/>
                <a:ea typeface="Calibri"/>
                <a:cs typeface="Calibri"/>
              </a:rPr>
              <a:t>Էրեբունի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Երևան</a:t>
            </a:r>
            <a:r>
              <a:rPr lang="en-US" dirty="0" smtClean="0">
                <a:latin typeface="Calibri"/>
                <a:ea typeface="Calibri"/>
                <a:cs typeface="Calibri"/>
              </a:rPr>
              <a:t>&gt;&gt;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երգը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որը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առաջին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անգամ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կատարվել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էր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քաղաքի</a:t>
            </a:r>
            <a:r>
              <a:rPr lang="ru-RU" dirty="0" smtClean="0">
                <a:latin typeface="Calibri"/>
                <a:ea typeface="Calibri"/>
                <a:cs typeface="Calibri"/>
              </a:rPr>
              <a:t> 2750-ամյակի </a:t>
            </a:r>
            <a:r>
              <a:rPr lang="ru-RU" dirty="0" err="1">
                <a:latin typeface="Calibri"/>
                <a:ea typeface="Calibri"/>
                <a:cs typeface="Calibri"/>
              </a:rPr>
              <a:t>տոնակատարության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ժամանակ</a:t>
            </a:r>
            <a:r>
              <a:rPr lang="en-US" dirty="0" smtClean="0">
                <a:latin typeface="Calibri"/>
                <a:ea typeface="Calibri"/>
                <a:cs typeface="Calibri"/>
              </a:rPr>
              <a:t>:</a:t>
            </a:r>
            <a:endParaRPr lang="ru-RU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ru-RU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Свиток: вертикальный 6">
            <a:extLst>
              <a:ext uri="{FF2B5EF4-FFF2-40B4-BE49-F238E27FC236}">
                <a16:creationId xmlns:a16="http://schemas.microsoft.com/office/drawing/2014/main" xmlns="" id="{3B896B0A-1D49-09F1-B7D5-F6E401E92D4C}"/>
              </a:ext>
            </a:extLst>
          </p:cNvPr>
          <p:cNvSpPr/>
          <p:nvPr/>
        </p:nvSpPr>
        <p:spPr>
          <a:xfrm rot="-540000">
            <a:off x="6677279" y="1842135"/>
            <a:ext cx="5140960" cy="4124960"/>
          </a:xfrm>
          <a:prstGeom prst="verticalScroll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4B08E4-4034-30BB-FD8E-C1022A973296}"/>
              </a:ext>
            </a:extLst>
          </p:cNvPr>
          <p:cNvSpPr txBox="1"/>
          <p:nvPr/>
        </p:nvSpPr>
        <p:spPr>
          <a:xfrm rot="-540000">
            <a:off x="7386320" y="2438400"/>
            <a:ext cx="422656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latin typeface="Calibri"/>
                <a:ea typeface="Calibri"/>
                <a:cs typeface="Calibri"/>
              </a:rPr>
              <a:t>Խոսքեր</a:t>
            </a:r>
            <a:r>
              <a:rPr lang="ru-RU" dirty="0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Էրեբունի-Երևան</a:t>
            </a:r>
            <a:endParaRPr lang="ru-RU" dirty="0">
              <a:latin typeface="Calibri"/>
              <a:ea typeface="Calibri"/>
              <a:cs typeface="Calibri"/>
            </a:endParaRPr>
          </a:p>
          <a:p>
            <a:endParaRPr lang="ru-RU" dirty="0">
              <a:latin typeface="Calibri"/>
              <a:ea typeface="Calibri"/>
              <a:cs typeface="Calibri"/>
            </a:endParaRP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Երևան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դարձած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իմ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Էրեբունի</a:t>
            </a:r>
            <a:r>
              <a:rPr lang="ru-RU" dirty="0">
                <a:latin typeface="Calibri"/>
                <a:ea typeface="Calibri"/>
                <a:cs typeface="Calibri"/>
              </a:rPr>
              <a:t>,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Դու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մեր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նոր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Դվին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մեր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նոր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Անի</a:t>
            </a:r>
            <a:r>
              <a:rPr lang="ru-RU" dirty="0">
                <a:latin typeface="Calibri"/>
                <a:ea typeface="Calibri"/>
                <a:cs typeface="Calibri"/>
              </a:rPr>
              <a:t>։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Մեր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փոքրիկ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հողի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դու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մեծ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երազանք</a:t>
            </a:r>
            <a:r>
              <a:rPr lang="ru-RU" dirty="0">
                <a:latin typeface="Calibri"/>
                <a:ea typeface="Calibri"/>
                <a:cs typeface="Calibri"/>
              </a:rPr>
              <a:t>,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Մեր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դարե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կարոտ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մեր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քարե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նազանք</a:t>
            </a:r>
            <a:r>
              <a:rPr lang="ru-RU" dirty="0">
                <a:latin typeface="Calibri"/>
                <a:ea typeface="Calibri"/>
                <a:cs typeface="Calibri"/>
              </a:rPr>
              <a:t>։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Երևան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դարձա՜ծ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իմ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Էրեբունի</a:t>
            </a:r>
            <a:r>
              <a:rPr lang="ru-RU" dirty="0">
                <a:latin typeface="Calibri"/>
                <a:ea typeface="Calibri"/>
                <a:cs typeface="Calibri"/>
              </a:rPr>
              <a:t>,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Դարեր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ես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անցել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բայց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մնացել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ես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պատանի</a:t>
            </a:r>
            <a:r>
              <a:rPr lang="ru-RU" dirty="0">
                <a:latin typeface="Calibri"/>
                <a:ea typeface="Calibri"/>
                <a:cs typeface="Calibri"/>
              </a:rPr>
              <a:t>։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Քո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Մասիս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հորով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քո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Արաքս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մորով</a:t>
            </a:r>
            <a:r>
              <a:rPr lang="ru-RU" dirty="0">
                <a:latin typeface="Calibri"/>
                <a:ea typeface="Calibri"/>
                <a:cs typeface="Calibri"/>
              </a:rPr>
              <a:t>,</a:t>
            </a:r>
          </a:p>
          <a:p>
            <a:r>
              <a:rPr lang="ru-RU" dirty="0" err="1">
                <a:latin typeface="Calibri"/>
                <a:ea typeface="Calibri"/>
                <a:cs typeface="Calibri"/>
              </a:rPr>
              <a:t>Մեծանաս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դարով</a:t>
            </a:r>
            <a:r>
              <a:rPr lang="ru-RU" dirty="0">
                <a:latin typeface="Calibri"/>
                <a:ea typeface="Calibri"/>
                <a:cs typeface="Calibri"/>
              </a:rPr>
              <a:t>, </a:t>
            </a:r>
            <a:r>
              <a:rPr lang="ru-RU" dirty="0" err="1">
                <a:latin typeface="Calibri"/>
                <a:ea typeface="Calibri"/>
                <a:cs typeface="Calibri"/>
              </a:rPr>
              <a:t>Երևա՜ն</a:t>
            </a:r>
            <a:r>
              <a:rPr lang="ru-RU" dirty="0">
                <a:latin typeface="Calibri"/>
                <a:ea typeface="Calibri"/>
                <a:cs typeface="Calibri"/>
              </a:rPr>
              <a:t>։</a:t>
            </a:r>
          </a:p>
          <a:p>
            <a:endParaRPr lang="ru-RU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33A4FA8-0E8D-8EC8-2094-48D7131D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0">
            <a:off x="10312400" y="2613152"/>
            <a:ext cx="711200" cy="8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5A033-01B7-2A5E-AEB9-509C066C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43" y="585216"/>
            <a:ext cx="10417257" cy="1499616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+mj-lt"/>
                <a:cs typeface="+mj-lt"/>
              </a:rPr>
              <a:t>Ուսումնասիրի՛ր</a:t>
            </a:r>
            <a:r>
              <a:rPr lang="en-US" dirty="0" smtClean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քո</a:t>
            </a:r>
            <a:r>
              <a:rPr lang="en-US" dirty="0">
                <a:ea typeface="+mj-lt"/>
                <a:cs typeface="+mj-lt"/>
              </a:rPr>
              <a:t>  </a:t>
            </a:r>
            <a:r>
              <a:rPr lang="en-US" dirty="0" err="1">
                <a:ea typeface="+mj-lt"/>
                <a:cs typeface="+mj-lt"/>
              </a:rPr>
              <a:t>բնակության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վայրը</a:t>
            </a:r>
            <a:endParaRPr lang="ru-RU" dirty="0">
              <a:ea typeface="+mj-lt"/>
              <a:cs typeface="+mj-lt"/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D454AC-8040-ED91-5850-CECE8EF9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19" y="2145863"/>
            <a:ext cx="10390981" cy="4003108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         Օ </a:t>
            </a:r>
            <a:r>
              <a:rPr lang="en-US" dirty="0" err="1">
                <a:ea typeface="+mn-lt"/>
                <a:cs typeface="+mn-lt"/>
              </a:rPr>
              <a:t>Հարցումների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դիագրամի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հիման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վրա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պարզել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թե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ավագ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դպրոցի</a:t>
            </a:r>
            <a:endParaRPr lang="ru-RU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        </a:t>
            </a:r>
            <a:r>
              <a:rPr lang="en-US" dirty="0" err="1">
                <a:ea typeface="+mn-lt"/>
                <a:cs typeface="+mn-lt"/>
              </a:rPr>
              <a:t>աշակերտները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վարչական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որ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շրջաններից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են</a:t>
            </a:r>
            <a:r>
              <a:rPr lang="en-US" b="1" dirty="0">
                <a:ea typeface="+mn-lt"/>
                <a:cs typeface="+mn-lt"/>
              </a:rPr>
              <a:t>․․․</a:t>
            </a:r>
            <a:endParaRPr lang="ru-RU" b="1" dirty="0">
              <a:latin typeface="Calibri"/>
              <a:ea typeface="+mn-lt"/>
              <a:cs typeface="Calibri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   Օ </a:t>
            </a:r>
            <a:r>
              <a:rPr lang="en-US" dirty="0" err="1">
                <a:ea typeface="+mn-lt"/>
                <a:cs typeface="+mn-lt"/>
              </a:rPr>
              <a:t>Արձանների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պատմությունը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քանդակագործները</a:t>
            </a:r>
            <a:endParaRPr lang="ru-RU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   Օ </a:t>
            </a:r>
            <a:r>
              <a:rPr lang="en-US" dirty="0" err="1" smtClean="0">
                <a:ea typeface="+mn-lt"/>
                <a:cs typeface="+mn-lt"/>
              </a:rPr>
              <a:t>Դպրոցի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 smtClean="0">
                <a:ea typeface="+mn-lt"/>
                <a:cs typeface="+mn-lt"/>
              </a:rPr>
              <a:t>գտնվելու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վայրի</a:t>
            </a:r>
            <a:r>
              <a:rPr lang="en-US" dirty="0" smtClean="0">
                <a:ea typeface="+mn-lt"/>
                <a:cs typeface="+mn-lt"/>
              </a:rPr>
              <a:t>՝ </a:t>
            </a:r>
            <a:r>
              <a:rPr lang="en-US" dirty="0" err="1" smtClean="0">
                <a:ea typeface="+mn-lt"/>
                <a:cs typeface="+mn-lt"/>
              </a:rPr>
              <a:t>Նոր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Նորք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համայնքի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նկարագրությունը</a:t>
            </a:r>
            <a:r>
              <a:rPr lang="en-US" dirty="0" smtClean="0">
                <a:ea typeface="+mn-lt"/>
                <a:cs typeface="+mn-lt"/>
              </a:rPr>
              <a:t> 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 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Կարևոր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շինությունները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r>
              <a:rPr lang="en-US" sz="2600" dirty="0">
                <a:ea typeface="+mn-lt"/>
                <a:cs typeface="+mn-lt"/>
              </a:rPr>
              <a:t>    </a:t>
            </a:r>
            <a:r>
              <a:rPr lang="en-US" sz="2600" dirty="0" err="1">
                <a:ea typeface="+mn-lt"/>
                <a:cs typeface="+mn-lt"/>
              </a:rPr>
              <a:t>Այս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ամենը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ֆիքսել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ֆոտոխցիկով</a:t>
            </a:r>
            <a:r>
              <a:rPr lang="en-US" sz="2600" dirty="0">
                <a:ea typeface="+mn-lt"/>
                <a:cs typeface="+mn-lt"/>
              </a:rPr>
              <a:t>, </a:t>
            </a:r>
            <a:r>
              <a:rPr lang="en-US" sz="2600" dirty="0" err="1">
                <a:ea typeface="+mn-lt"/>
                <a:cs typeface="+mn-lt"/>
              </a:rPr>
              <a:t>հարցումները</a:t>
            </a:r>
            <a:r>
              <a:rPr lang="en-US" sz="2600" dirty="0">
                <a:ea typeface="+mn-lt"/>
                <a:cs typeface="+mn-lt"/>
              </a:rPr>
              <a:t>` </a:t>
            </a:r>
            <a:r>
              <a:rPr lang="en-US" sz="2600" dirty="0" err="1">
                <a:ea typeface="+mn-lt"/>
                <a:cs typeface="+mn-lt"/>
              </a:rPr>
              <a:t>ձայնագրիչով</a:t>
            </a:r>
            <a:endParaRPr lang="ru-RU" sz="2600" dirty="0">
              <a:latin typeface="Calibri"/>
              <a:ea typeface="+mn-lt"/>
              <a:cs typeface="Calibri"/>
            </a:endParaRPr>
          </a:p>
          <a:p>
            <a:r>
              <a:rPr lang="en-US" sz="2300" b="1" dirty="0">
                <a:ea typeface="+mn-lt"/>
                <a:cs typeface="+mn-lt"/>
              </a:rPr>
              <a:t>    </a:t>
            </a:r>
            <a:r>
              <a:rPr lang="en-US" sz="2100" b="1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Անցորդներից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անցկացնել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հարցում</a:t>
            </a:r>
            <a:r>
              <a:rPr lang="en-US" dirty="0">
                <a:ea typeface="+mn-lt"/>
                <a:cs typeface="+mn-lt"/>
              </a:rPr>
              <a:t>.</a:t>
            </a:r>
            <a:endParaRPr lang="ru-RU" dirty="0">
              <a:latin typeface="Calibri"/>
              <a:ea typeface="+mn-lt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        </a:t>
            </a:r>
            <a:r>
              <a:rPr lang="en-US" b="1" dirty="0">
                <a:ea typeface="+mn-lt"/>
                <a:cs typeface="+mn-lt"/>
              </a:rPr>
              <a:t> 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սիրում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եմ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իմ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Երևանը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որովհետև</a:t>
            </a:r>
            <a:r>
              <a:rPr lang="en-US" dirty="0">
                <a:ea typeface="+mn-lt"/>
                <a:cs typeface="+mn-lt"/>
              </a:rPr>
              <a:t>…</a:t>
            </a:r>
            <a:endParaRPr lang="ru-RU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        </a:t>
            </a:r>
            <a:r>
              <a:rPr lang="en-US" b="1" dirty="0">
                <a:ea typeface="+mn-lt"/>
                <a:cs typeface="+mn-lt"/>
              </a:rPr>
              <a:t>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կուզեի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Երևանում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փոխվեր</a:t>
            </a:r>
            <a:r>
              <a:rPr lang="en-US" dirty="0">
                <a:ea typeface="+mn-lt"/>
                <a:cs typeface="+mn-lt"/>
              </a:rPr>
              <a:t>…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89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BB578-D87A-2BEC-DA35-F4E69F31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ru-RU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Հարցումներ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5376AA-AC67-CFBA-7851-6891877F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Հարցումների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հիմվան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վրա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պարզեցինք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՝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մեր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ավագ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դպրոցի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սաները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Երևանի</a:t>
            </a:r>
            <a:r>
              <a:rPr lang="en-US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ru-RU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որ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համայնքներից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են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'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813A9D2-1678-B743-90AF-56E6079E0213}"/>
              </a:ext>
            </a:extLst>
          </p:cNvPr>
          <p:cNvSpPr/>
          <p:nvPr/>
        </p:nvSpPr>
        <p:spPr>
          <a:xfrm>
            <a:off x="4002808" y="2916555"/>
            <a:ext cx="6776720" cy="284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6C79AC3-6CD3-C7AE-2E04-E3016E4879C4}"/>
              </a:ext>
            </a:extLst>
          </p:cNvPr>
          <p:cNvCxnSpPr/>
          <p:nvPr/>
        </p:nvCxnSpPr>
        <p:spPr>
          <a:xfrm flipV="1">
            <a:off x="4481195" y="3175635"/>
            <a:ext cx="10160" cy="232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A53A24C-E09C-740C-7F4D-2A7EDF53EC10}"/>
              </a:ext>
            </a:extLst>
          </p:cNvPr>
          <p:cNvCxnSpPr/>
          <p:nvPr/>
        </p:nvCxnSpPr>
        <p:spPr>
          <a:xfrm>
            <a:off x="4481830" y="5523230"/>
            <a:ext cx="6106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D32DD64-F6AE-10D2-D85E-100FBF87D5C6}"/>
              </a:ext>
            </a:extLst>
          </p:cNvPr>
          <p:cNvSpPr/>
          <p:nvPr/>
        </p:nvSpPr>
        <p:spPr>
          <a:xfrm>
            <a:off x="5000625" y="3430905"/>
            <a:ext cx="762000" cy="208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DA2EE7-9921-6056-436B-0C669570EFE4}"/>
              </a:ext>
            </a:extLst>
          </p:cNvPr>
          <p:cNvSpPr/>
          <p:nvPr/>
        </p:nvSpPr>
        <p:spPr>
          <a:xfrm>
            <a:off x="8910320" y="5308600"/>
            <a:ext cx="762000" cy="203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D787BD-A0D7-C71D-7533-E760D4FDECD0}"/>
              </a:ext>
            </a:extLst>
          </p:cNvPr>
          <p:cNvSpPr/>
          <p:nvPr/>
        </p:nvSpPr>
        <p:spPr>
          <a:xfrm>
            <a:off x="6350635" y="4496435"/>
            <a:ext cx="751840" cy="1026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0D6F571-1875-F2BD-9744-E90940940834}"/>
              </a:ext>
            </a:extLst>
          </p:cNvPr>
          <p:cNvSpPr/>
          <p:nvPr/>
        </p:nvSpPr>
        <p:spPr>
          <a:xfrm>
            <a:off x="7539990" y="4883150"/>
            <a:ext cx="741680" cy="62992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094EE9-EB60-87C4-8DA1-CE51E88C6E68}"/>
              </a:ext>
            </a:extLst>
          </p:cNvPr>
          <p:cNvSpPr txBox="1"/>
          <p:nvPr/>
        </p:nvSpPr>
        <p:spPr>
          <a:xfrm rot="-5400000">
            <a:off x="3446145" y="39643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latin typeface="Calibri"/>
                <a:cs typeface="Calibri"/>
              </a:rPr>
              <a:t>Նոր-Նորք</a:t>
            </a:r>
            <a:r>
              <a:rPr lang="ru-RU" dirty="0">
                <a:latin typeface="Calibri"/>
                <a:cs typeface="Calibri"/>
              </a:rPr>
              <a:t> 75%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B4BDEC-7423-9460-E406-B808FF54C106}"/>
              </a:ext>
            </a:extLst>
          </p:cNvPr>
          <p:cNvSpPr txBox="1"/>
          <p:nvPr/>
        </p:nvSpPr>
        <p:spPr>
          <a:xfrm rot="-5400000">
            <a:off x="4818380" y="39649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latin typeface="Calibri"/>
                <a:cs typeface="Calibri"/>
              </a:rPr>
              <a:t>Ավան</a:t>
            </a:r>
            <a:r>
              <a:rPr lang="ru-RU" dirty="0">
                <a:latin typeface="Calibri"/>
                <a:cs typeface="Calibri"/>
              </a:rPr>
              <a:t> 15%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2832D6-78C0-6324-0039-AD86D236FD3A}"/>
              </a:ext>
            </a:extLst>
          </p:cNvPr>
          <p:cNvSpPr txBox="1"/>
          <p:nvPr/>
        </p:nvSpPr>
        <p:spPr>
          <a:xfrm rot="-5400000">
            <a:off x="7355840" y="40233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latin typeface="Calibri"/>
                <a:cs typeface="Calibri"/>
              </a:rPr>
              <a:t>Արաբկիր</a:t>
            </a:r>
            <a:r>
              <a:rPr lang="ru-RU" dirty="0">
                <a:latin typeface="Calibri"/>
                <a:cs typeface="Calibri"/>
              </a:rPr>
              <a:t> 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90AF97-2D0C-85A9-F4DA-BF0A274CD2A0}"/>
              </a:ext>
            </a:extLst>
          </p:cNvPr>
          <p:cNvSpPr txBox="1"/>
          <p:nvPr/>
        </p:nvSpPr>
        <p:spPr>
          <a:xfrm rot="16200000">
            <a:off x="6019568" y="40216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latin typeface="Calibri"/>
                <a:cs typeface="Calibri"/>
              </a:rPr>
              <a:t>Քանաքեռ-Զեյթուն</a:t>
            </a:r>
            <a:r>
              <a:rPr lang="ru-RU" dirty="0">
                <a:latin typeface="Calibri"/>
                <a:cs typeface="Calibri"/>
              </a:rPr>
              <a:t> 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93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27D83-F70B-6038-C803-693ACDA8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13" y="122829"/>
            <a:ext cx="5540991" cy="182880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ea typeface="+mn-lt"/>
                <a:cs typeface="+mn-lt"/>
              </a:rPr>
              <a:t/>
            </a:r>
            <a:br>
              <a:rPr lang="en-US" sz="3200" dirty="0">
                <a:solidFill>
                  <a:srgbClr val="00B0F0"/>
                </a:solidFill>
                <a:ea typeface="+mn-lt"/>
                <a:cs typeface="+mn-lt"/>
              </a:rPr>
            </a:br>
            <a:r>
              <a:rPr lang="en-US" sz="3200" dirty="0">
                <a:solidFill>
                  <a:srgbClr val="00B0F0"/>
                </a:solidFill>
                <a:ea typeface="+mn-lt"/>
                <a:cs typeface="+mn-lt"/>
              </a:rPr>
              <a:t/>
            </a:r>
            <a:br>
              <a:rPr lang="en-US" sz="3200" dirty="0">
                <a:solidFill>
                  <a:srgbClr val="00B0F0"/>
                </a:solidFill>
                <a:ea typeface="+mn-lt"/>
                <a:cs typeface="+mn-lt"/>
              </a:rPr>
            </a:br>
            <a:r>
              <a:rPr lang="en-US" sz="2800" dirty="0" err="1" smtClean="0">
                <a:solidFill>
                  <a:srgbClr val="00B0F0"/>
                </a:solidFill>
                <a:ea typeface="+mn-lt"/>
                <a:cs typeface="+mn-lt"/>
              </a:rPr>
              <a:t>Արձանների</a:t>
            </a:r>
            <a:r>
              <a:rPr lang="en-US" sz="2800" dirty="0" smtClean="0">
                <a:solidFill>
                  <a:srgbClr val="00B0F0"/>
                </a:solidFill>
                <a:ea typeface="+mn-lt"/>
                <a:cs typeface="+mn-lt"/>
              </a:rPr>
              <a:t> </a:t>
            </a:r>
            <a:br>
              <a:rPr lang="en-US" sz="2800" dirty="0" smtClean="0">
                <a:solidFill>
                  <a:srgbClr val="00B0F0"/>
                </a:solidFill>
                <a:ea typeface="+mn-lt"/>
                <a:cs typeface="+mn-lt"/>
              </a:rPr>
            </a:br>
            <a:r>
              <a:rPr lang="en-US" sz="2800" dirty="0" err="1" smtClean="0">
                <a:solidFill>
                  <a:srgbClr val="00B0F0"/>
                </a:solidFill>
                <a:ea typeface="+mn-lt"/>
                <a:cs typeface="+mn-lt"/>
              </a:rPr>
              <a:t>պատմությունը</a:t>
            </a:r>
            <a:r>
              <a:rPr lang="en-US" sz="2800" dirty="0">
                <a:solidFill>
                  <a:srgbClr val="00B0F0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rgbClr val="00B0F0"/>
                </a:solidFill>
                <a:ea typeface="+mn-lt"/>
                <a:cs typeface="+mn-lt"/>
              </a:rPr>
              <a:t>քանդակագործները</a:t>
            </a:r>
            <a:r>
              <a:rPr lang="ru-RU" sz="2800" dirty="0">
                <a:solidFill>
                  <a:srgbClr val="00B0F0"/>
                </a:solidFill>
                <a:ea typeface="+mn-lt"/>
                <a:cs typeface="+mn-lt"/>
              </a:rPr>
              <a:t/>
            </a:r>
            <a:br>
              <a:rPr lang="ru-RU" sz="2800" dirty="0">
                <a:solidFill>
                  <a:srgbClr val="00B0F0"/>
                </a:solidFill>
                <a:ea typeface="+mn-lt"/>
                <a:cs typeface="+mn-lt"/>
              </a:rPr>
            </a:br>
            <a:endParaRPr lang="ru-RU" sz="28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pic>
        <p:nvPicPr>
          <p:cNvPr id="5" name="Рисунок 5" descr="Изображение выглядит как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E1E2E6F-2600-E17A-07FA-67E739825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5259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небо, скала, статуя&#10;&#10;Автоматически созданное описание">
            <a:extLst>
              <a:ext uri="{FF2B5EF4-FFF2-40B4-BE49-F238E27FC236}">
                <a16:creationId xmlns:a16="http://schemas.microsoft.com/office/drawing/2014/main" xmlns="" id="{118B81DE-0AA5-7961-16F2-87231B692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3" r="18647" b="-4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20FB216-68C6-4BA4-BE3A-D150792A21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F8F064D-7CF5-07E1-5C71-0113CE6B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478" y="1883391"/>
            <a:ext cx="5944745" cy="4974237"/>
          </a:xfrm>
        </p:spPr>
        <p:txBody>
          <a:bodyPr vert="horz" lIns="45720" tIns="45720" rIns="45720" bIns="45720" rtlCol="0" anchor="t">
            <a:normAutofit fontScale="62500" lnSpcReduction="20000"/>
          </a:bodyPr>
          <a:lstStyle/>
          <a:p>
            <a:pPr algn="just"/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Հուշարձանները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մշակութային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այն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կոթողներն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որոնք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շունչ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ու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կենդանություն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հաղորդում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քաղաքին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Արա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Սարգսյան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Երվանդ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Քոչար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Արա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Հարությունյան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Ղուկաս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Չուբարյան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Ֆերնանդո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Բոտերո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ահա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աշխարհահռչակ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քանդակագործների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ոչ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լրիվ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անվանացանկը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ովքեր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քանդակագործության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անխոս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սակայն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միանգամայն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արտահայտիչ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լեզվով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ստեղծել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Երևանը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գեղեցկացնող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անմահ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գործեր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Գործեր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որոնք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հազարավոր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անտեսանելի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թելերով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կապված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պատմությանը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ժողովրդի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հոգուն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ավանդույթներին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</a:t>
            </a:r>
            <a:endParaRPr lang="en-US" sz="2000" dirty="0">
              <a:solidFill>
                <a:schemeClr val="accent1"/>
              </a:solidFill>
            </a:endParaRPr>
          </a:p>
          <a:p>
            <a:pPr algn="just"/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Այժմ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ծանոթանանք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մեր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քաղաքը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գեղեցկացնող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արձանների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։</a:t>
            </a: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«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Սասունցի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Դավիթ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» 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ձիարձանը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հայ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մեծ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քանդակագործ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նկարիչ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Երվանդ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Քոչարի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ստեղծագործությունն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է. 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այն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Երևանում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տեղադրվել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1959 </a:t>
            </a:r>
            <a:r>
              <a:rPr lang="en-US" sz="2000" dirty="0" err="1" smtClean="0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000" dirty="0" smtClean="0">
                <a:solidFill>
                  <a:schemeClr val="accent1"/>
                </a:solidFill>
                <a:ea typeface="+mn-lt"/>
                <a:cs typeface="+mn-lt"/>
              </a:rPr>
              <a:t>:</a:t>
            </a:r>
          </a:p>
          <a:p>
            <a:pPr algn="just"/>
            <a:r>
              <a:rPr lang="en-US" sz="2000" b="1" dirty="0" err="1" smtClean="0">
                <a:solidFill>
                  <a:schemeClr val="accent1"/>
                </a:solidFill>
                <a:ea typeface="+mn-lt"/>
                <a:cs typeface="+mn-lt"/>
              </a:rPr>
              <a:t>Գայի</a:t>
            </a:r>
            <a:r>
              <a:rPr lang="en-US" sz="2000" b="1" dirty="0" smtClean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(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Հայկ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Բժշկյանց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) 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հուշարձան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գտնվում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Նորքի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Նանսենի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այգու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դիմաց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տեղադրվել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1977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։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Գայի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արձանը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կշռում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30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տոննա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պատվանդանի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հետ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միասին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ունի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12.5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մետր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բարձրություն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Այս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վիթխարի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աշխատանքը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հեղինակել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քանդակագործ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Սուրեն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Նազարյանը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՝ 1974-75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թվականներին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Ձիարձանը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քանդակելու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հնարավորությունը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Սուրեն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Նազարյանը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մրցույթով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էր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շահել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Հայ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քանդակագործի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հետ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աշխատել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վարպետ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ձուլողներ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Կիեւից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Այսօր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արդեն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հուշարձանի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հարակից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պուրակը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Սուրեն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Նազարյանի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անունով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է: </a:t>
            </a: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  <a:p>
            <a:pPr algn="just"/>
            <a:r>
              <a:rPr lang="en-US" sz="2000" b="1" dirty="0" err="1" smtClean="0">
                <a:solidFill>
                  <a:schemeClr val="accent1"/>
                </a:solidFill>
                <a:ea typeface="+mn-lt"/>
                <a:cs typeface="+mn-lt"/>
              </a:rPr>
              <a:t>Հայկ</a:t>
            </a:r>
            <a:r>
              <a:rPr lang="en-US" sz="2000" b="1" dirty="0" smtClean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նահապետի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a typeface="+mn-lt"/>
                <a:cs typeface="+mn-lt"/>
              </a:rPr>
              <a:t>արձանը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գտնվում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Երևանում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Նորք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վարչական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շրջանի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2-րդ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զանգվածում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Գայի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պողոտայի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մոտ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։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Քանդակագործը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Կառլեն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Նարիջանյանն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է։</a:t>
            </a: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Հայ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ժողովրդի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անվանադիր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նախնի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և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ռազմի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գերագույն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Աստված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Հայկ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նահապետի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արձանը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սկզբնապես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տեղադրվել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«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Մոսկվա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»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կինոթատրոնի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մոտ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(1970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),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հետագայում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՝ 1975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տեղափոխվել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Նորքի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2-րդ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զանգված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՝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Գայի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պողոտայի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ea typeface="+mn-lt"/>
                <a:cs typeface="+mn-lt"/>
              </a:rPr>
              <a:t>մոտ</a:t>
            </a:r>
            <a:r>
              <a:rPr lang="en-US" sz="2000" dirty="0">
                <a:solidFill>
                  <a:schemeClr val="accent1"/>
                </a:solidFill>
                <a:ea typeface="+mn-lt"/>
                <a:cs typeface="+mn-lt"/>
              </a:rPr>
              <a:t>։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4" name="Рисунок 4" descr="Изображение выглядит как небо, внешний,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8D5FAA5-AAC2-615C-A2E3-6EC14A994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96" r="2" b="35093"/>
          <a:stretch/>
        </p:blipFill>
        <p:spPr>
          <a:xfrm>
            <a:off x="20" y="3467333"/>
            <a:ext cx="6094392" cy="33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B32DC26D-8B9B-4CC1-B3CC-D3EA0FB16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внешний, небо, статуя, гор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81562460-0554-C274-9D59-D9F36FEF9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0496" r="-1" b="44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9DB6B-F342-A791-0B01-34721143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rgbClr val="92D050"/>
                </a:solidFill>
              </a:rPr>
              <a:t>Ն</a:t>
            </a:r>
            <a:r>
              <a:rPr lang="en-US" dirty="0" err="1"/>
              <a:t>որ</a:t>
            </a:r>
            <a:r>
              <a:rPr lang="en-US" dirty="0" err="1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rgbClr val="92D050"/>
                </a:solidFill>
              </a:rPr>
              <a:t>ն</a:t>
            </a:r>
            <a:r>
              <a:rPr lang="en-US" dirty="0" err="1"/>
              <a:t>որք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BB7ADC3-53A0-44F2-914A-78CADAF33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5C95736-9C16-51FA-DCAC-FDC143CA3F28}"/>
              </a:ext>
            </a:extLst>
          </p:cNvPr>
          <p:cNvSpPr>
            <a:spLocks noGrp="1"/>
          </p:cNvSpPr>
          <p:nvPr/>
        </p:nvSpPr>
        <p:spPr>
          <a:xfrm>
            <a:off x="4971371" y="643467"/>
            <a:ext cx="6574112" cy="5571066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 err="1"/>
              <a:t>Նոր</a:t>
            </a:r>
            <a:r>
              <a:rPr lang="en-US" sz="1500" dirty="0"/>
              <a:t> </a:t>
            </a:r>
            <a:r>
              <a:rPr lang="en-US" sz="1500" dirty="0" err="1"/>
              <a:t>Նորք</a:t>
            </a:r>
            <a:r>
              <a:rPr lang="en-US" sz="1500" dirty="0"/>
              <a:t> </a:t>
            </a:r>
            <a:r>
              <a:rPr lang="en-US" sz="1500" dirty="0" err="1"/>
              <a:t>համայնքը</a:t>
            </a:r>
            <a:r>
              <a:rPr lang="en-US" sz="1500" dirty="0"/>
              <a:t> </a:t>
            </a:r>
            <a:r>
              <a:rPr lang="en-US" sz="1500" dirty="0" err="1"/>
              <a:t>կազմավորվել</a:t>
            </a:r>
            <a:r>
              <a:rPr lang="en-US" sz="1500" dirty="0"/>
              <a:t> է 1966 </a:t>
            </a:r>
            <a:r>
              <a:rPr lang="en-US" sz="1500" dirty="0" err="1"/>
              <a:t>թվականին</a:t>
            </a:r>
            <a:r>
              <a:rPr lang="en-US" sz="1500" dirty="0"/>
              <a:t>։ </a:t>
            </a:r>
            <a:r>
              <a:rPr lang="en-US" sz="1500" dirty="0" err="1"/>
              <a:t>Այս</a:t>
            </a:r>
            <a:r>
              <a:rPr lang="en-US" sz="1500" dirty="0"/>
              <a:t> </a:t>
            </a:r>
            <a:r>
              <a:rPr lang="en-US" sz="1500" dirty="0" err="1"/>
              <a:t>համայնքում</a:t>
            </a:r>
            <a:r>
              <a:rPr lang="en-US" sz="1500" dirty="0"/>
              <a:t> է </a:t>
            </a:r>
            <a:r>
              <a:rPr lang="en-US" sz="1500" dirty="0" err="1"/>
              <a:t>գտնվում</a:t>
            </a:r>
            <a:r>
              <a:rPr lang="en-US" sz="1500" dirty="0"/>
              <a:t> </a:t>
            </a:r>
            <a:r>
              <a:rPr lang="en-US" sz="1500" dirty="0" err="1">
                <a:solidFill>
                  <a:srgbClr val="92D050"/>
                </a:solidFill>
              </a:rPr>
              <a:t>մայրաքաղաքի</a:t>
            </a:r>
            <a:r>
              <a:rPr lang="en-US" sz="1500" dirty="0"/>
              <a:t> </a:t>
            </a:r>
            <a:r>
              <a:rPr lang="en-US" sz="1500" dirty="0" err="1"/>
              <a:t>ամենաբարձրադիր</a:t>
            </a:r>
            <a:r>
              <a:rPr lang="en-US" sz="1500" dirty="0"/>
              <a:t> </a:t>
            </a:r>
            <a:r>
              <a:rPr lang="en-US" sz="1500" dirty="0" err="1"/>
              <a:t>վայրը</a:t>
            </a:r>
            <a:r>
              <a:rPr lang="en-US" sz="1500" dirty="0"/>
              <a:t> </a:t>
            </a:r>
            <a:r>
              <a:rPr lang="en-US" sz="1500" dirty="0" err="1"/>
              <a:t>Նոր-Նորք</a:t>
            </a:r>
            <a:r>
              <a:rPr lang="en-US" sz="1500" dirty="0"/>
              <a:t> </a:t>
            </a:r>
            <a:r>
              <a:rPr lang="en-US" sz="1500" dirty="0" err="1"/>
              <a:t>համայնքի</a:t>
            </a:r>
            <a:r>
              <a:rPr lang="en-US" sz="1500" dirty="0"/>
              <a:t> </a:t>
            </a:r>
            <a:r>
              <a:rPr lang="en-US" sz="1500" dirty="0" err="1">
                <a:solidFill>
                  <a:srgbClr val="92D050"/>
                </a:solidFill>
              </a:rPr>
              <a:t>Սուրբ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>
                <a:solidFill>
                  <a:srgbClr val="92D050"/>
                </a:solidFill>
              </a:rPr>
              <a:t>Սարգիս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>
                <a:solidFill>
                  <a:srgbClr val="92D050"/>
                </a:solidFill>
              </a:rPr>
              <a:t>եկեղեցուն</a:t>
            </a:r>
            <a:r>
              <a:rPr lang="en-US" sz="1500" dirty="0"/>
              <a:t> </a:t>
            </a:r>
            <a:r>
              <a:rPr lang="en-US" sz="1500" dirty="0" err="1"/>
              <a:t>հարակից</a:t>
            </a:r>
            <a:r>
              <a:rPr lang="en-US" sz="1500" dirty="0"/>
              <a:t> </a:t>
            </a:r>
            <a:r>
              <a:rPr lang="en-US" sz="1500" dirty="0" err="1"/>
              <a:t>բլուրը</a:t>
            </a:r>
            <a:r>
              <a:rPr lang="en-US" sz="1500" dirty="0"/>
              <a:t>՝ </a:t>
            </a:r>
            <a:r>
              <a:rPr lang="en-US" sz="1500" dirty="0" err="1"/>
              <a:t>ծովի</a:t>
            </a:r>
            <a:r>
              <a:rPr lang="en-US" sz="1500" dirty="0"/>
              <a:t> </a:t>
            </a:r>
            <a:r>
              <a:rPr lang="en-US" sz="1500" dirty="0" err="1"/>
              <a:t>մակարդակից</a:t>
            </a:r>
            <a:r>
              <a:rPr lang="en-US" sz="1500" dirty="0"/>
              <a:t> 1370 </a:t>
            </a:r>
            <a:r>
              <a:rPr lang="en-US" sz="1500" dirty="0" err="1"/>
              <a:t>մետր</a:t>
            </a:r>
            <a:r>
              <a:rPr lang="en-US" sz="1500" dirty="0"/>
              <a:t> </a:t>
            </a:r>
            <a:r>
              <a:rPr lang="en-US" sz="1500" dirty="0" err="1"/>
              <a:t>բարձրությամբ</a:t>
            </a:r>
            <a:r>
              <a:rPr lang="en-US" sz="1500" dirty="0"/>
              <a:t>։</a:t>
            </a:r>
          </a:p>
          <a:p>
            <a:pPr algn="just"/>
            <a:r>
              <a:rPr lang="en-US" sz="1500" dirty="0" err="1"/>
              <a:t>Նոր</a:t>
            </a:r>
            <a:r>
              <a:rPr lang="en-US" sz="1500" dirty="0"/>
              <a:t> </a:t>
            </a:r>
            <a:r>
              <a:rPr lang="en-US" sz="1500" dirty="0" err="1"/>
              <a:t>Նորք</a:t>
            </a:r>
            <a:r>
              <a:rPr lang="en-US" sz="1500" dirty="0"/>
              <a:t> </a:t>
            </a:r>
            <a:r>
              <a:rPr lang="en-US" sz="1500" dirty="0" err="1"/>
              <a:t>համայնքում</a:t>
            </a:r>
            <a:r>
              <a:rPr lang="en-US" sz="1500" dirty="0"/>
              <a:t> </a:t>
            </a:r>
            <a:r>
              <a:rPr lang="en-US" sz="1500" dirty="0" err="1"/>
              <a:t>կան</a:t>
            </a:r>
            <a:r>
              <a:rPr lang="en-US" sz="1500" dirty="0"/>
              <a:t> 671 </a:t>
            </a:r>
            <a:r>
              <a:rPr lang="en-US" sz="1500" dirty="0" err="1"/>
              <a:t>բազմաբնակարան</a:t>
            </a:r>
            <a:r>
              <a:rPr lang="en-US" sz="1500" dirty="0"/>
              <a:t> </a:t>
            </a:r>
            <a:r>
              <a:rPr lang="en-US" sz="1500" dirty="0" err="1"/>
              <a:t>շենք</a:t>
            </a:r>
            <a:r>
              <a:rPr lang="en-US" sz="1500" dirty="0"/>
              <a:t>, </a:t>
            </a:r>
            <a:r>
              <a:rPr lang="en-US" sz="1500" dirty="0" err="1"/>
              <a:t>հանրակրթական</a:t>
            </a:r>
            <a:r>
              <a:rPr lang="en-US" sz="1500" dirty="0"/>
              <a:t> 20 և 1 </a:t>
            </a:r>
            <a:r>
              <a:rPr lang="en-US" sz="1500" dirty="0" err="1"/>
              <a:t>հատուկ</a:t>
            </a:r>
            <a:r>
              <a:rPr lang="en-US" sz="1500" dirty="0"/>
              <a:t> </a:t>
            </a:r>
            <a:r>
              <a:rPr lang="en-US" sz="1500" dirty="0" err="1"/>
              <a:t>գիշերօթիկ</a:t>
            </a:r>
            <a:r>
              <a:rPr lang="en-US" sz="1500" dirty="0"/>
              <a:t> </a:t>
            </a:r>
            <a:r>
              <a:rPr lang="en-US" sz="1500" dirty="0" err="1"/>
              <a:t>դպրոց</a:t>
            </a:r>
            <a:r>
              <a:rPr lang="en-US" sz="1500" dirty="0"/>
              <a:t>, </a:t>
            </a:r>
            <a:r>
              <a:rPr lang="en-US" sz="1500" dirty="0" err="1"/>
              <a:t>Անանիա</a:t>
            </a:r>
            <a:r>
              <a:rPr lang="en-US" sz="1500" dirty="0"/>
              <a:t> </a:t>
            </a:r>
            <a:r>
              <a:rPr lang="en-US" sz="1500" dirty="0" err="1"/>
              <a:t>Շիրակացու</a:t>
            </a:r>
            <a:r>
              <a:rPr lang="en-US" sz="1500" dirty="0"/>
              <a:t> </a:t>
            </a:r>
            <a:r>
              <a:rPr lang="en-US" sz="1500" dirty="0" err="1"/>
              <a:t>անվան</a:t>
            </a:r>
            <a:r>
              <a:rPr lang="en-US" sz="1500" dirty="0"/>
              <a:t> </a:t>
            </a:r>
            <a:r>
              <a:rPr lang="en-US" sz="1500" dirty="0" err="1"/>
              <a:t>ճեմարան</a:t>
            </a:r>
            <a:r>
              <a:rPr lang="en-US" sz="1500" dirty="0"/>
              <a:t>, 22 </a:t>
            </a:r>
            <a:r>
              <a:rPr lang="en-US" sz="1500" dirty="0" err="1"/>
              <a:t>մանկապարտեզ</a:t>
            </a:r>
            <a:r>
              <a:rPr lang="en-US" sz="1500" dirty="0"/>
              <a:t>, 2 </a:t>
            </a:r>
            <a:r>
              <a:rPr lang="en-US" sz="1500" dirty="0" err="1"/>
              <a:t>քոլեջ</a:t>
            </a:r>
            <a:r>
              <a:rPr lang="en-US" sz="1500" dirty="0"/>
              <a:t>, 1 </a:t>
            </a:r>
            <a:r>
              <a:rPr lang="en-US" sz="1500" dirty="0" err="1"/>
              <a:t>արհեստագործական</a:t>
            </a:r>
            <a:r>
              <a:rPr lang="en-US" sz="1500" dirty="0"/>
              <a:t> </a:t>
            </a:r>
            <a:r>
              <a:rPr lang="en-US" sz="1500" dirty="0" err="1"/>
              <a:t>ուսումնարան</a:t>
            </a:r>
            <a:r>
              <a:rPr lang="en-US" sz="1500" dirty="0"/>
              <a:t>, </a:t>
            </a:r>
            <a:r>
              <a:rPr lang="en-US" sz="1500" dirty="0" err="1" smtClean="0"/>
              <a:t>կենտրոնական</a:t>
            </a:r>
            <a:r>
              <a:rPr lang="en-US" sz="1500" dirty="0" smtClean="0"/>
              <a:t> </a:t>
            </a:r>
            <a:r>
              <a:rPr lang="en-US" sz="1500" dirty="0" err="1"/>
              <a:t>գրադարան</a:t>
            </a:r>
            <a:r>
              <a:rPr lang="en-US" sz="1500" dirty="0"/>
              <a:t>, </a:t>
            </a:r>
            <a:r>
              <a:rPr lang="en-US" sz="1500" dirty="0" err="1"/>
              <a:t>մշակույթի</a:t>
            </a:r>
            <a:r>
              <a:rPr lang="en-US" sz="1500" dirty="0"/>
              <a:t> </a:t>
            </a:r>
            <a:r>
              <a:rPr lang="en-US" sz="1500" dirty="0" err="1"/>
              <a:t>կենտրոն</a:t>
            </a:r>
            <a:r>
              <a:rPr lang="en-US" sz="1500" dirty="0"/>
              <a:t>, 1 </a:t>
            </a:r>
            <a:r>
              <a:rPr lang="en-US" sz="1500" dirty="0" err="1"/>
              <a:t>երաժշտական</a:t>
            </a:r>
            <a:r>
              <a:rPr lang="en-US" sz="1500" dirty="0"/>
              <a:t> և 1 </a:t>
            </a:r>
            <a:r>
              <a:rPr lang="en-US" sz="1500" dirty="0" err="1"/>
              <a:t>արվեստի</a:t>
            </a:r>
            <a:r>
              <a:rPr lang="en-US" sz="1500" dirty="0"/>
              <a:t> </a:t>
            </a:r>
            <a:r>
              <a:rPr lang="en-US" sz="1500" dirty="0" err="1"/>
              <a:t>դպրոց</a:t>
            </a:r>
            <a:r>
              <a:rPr lang="en-US" sz="1500" dirty="0"/>
              <a:t>, Վազգեն </a:t>
            </a:r>
            <a:r>
              <a:rPr lang="en-US" sz="1500" dirty="0" err="1"/>
              <a:t>Սարգսյանի</a:t>
            </a:r>
            <a:r>
              <a:rPr lang="en-US" sz="1500" dirty="0"/>
              <a:t> </a:t>
            </a:r>
            <a:r>
              <a:rPr lang="en-US" sz="1500" dirty="0" err="1"/>
              <a:t>անվան</a:t>
            </a:r>
            <a:r>
              <a:rPr lang="en-US" sz="1500" dirty="0"/>
              <a:t> </a:t>
            </a:r>
            <a:r>
              <a:rPr lang="en-US" sz="1500" dirty="0" err="1"/>
              <a:t>ռազմական</a:t>
            </a:r>
            <a:r>
              <a:rPr lang="en-US" sz="1500" dirty="0"/>
              <a:t> </a:t>
            </a:r>
            <a:r>
              <a:rPr lang="en-US" sz="1500" dirty="0" err="1"/>
              <a:t>ինստիտուտը</a:t>
            </a:r>
            <a:r>
              <a:rPr lang="en-US" sz="1500" dirty="0"/>
              <a:t>, 4 </a:t>
            </a:r>
            <a:r>
              <a:rPr lang="en-US" sz="1500" dirty="0" err="1"/>
              <a:t>մարզադպրոց</a:t>
            </a:r>
            <a:r>
              <a:rPr lang="en-US" sz="1500" dirty="0"/>
              <a:t>, </a:t>
            </a:r>
            <a:r>
              <a:rPr lang="en-US" sz="1500" dirty="0" err="1"/>
              <a:t>ուսումնամեթոդական</a:t>
            </a:r>
            <a:r>
              <a:rPr lang="en-US" sz="1500" dirty="0"/>
              <a:t>, </a:t>
            </a:r>
            <a:r>
              <a:rPr lang="en-US" sz="1500" dirty="0" err="1"/>
              <a:t>գիտաարտադրական</a:t>
            </a:r>
            <a:r>
              <a:rPr lang="en-US" sz="1500" dirty="0"/>
              <a:t> </a:t>
            </a:r>
            <a:r>
              <a:rPr lang="en-US" sz="1500" dirty="0" err="1"/>
              <a:t>կենտրոն</a:t>
            </a:r>
            <a:r>
              <a:rPr lang="en-US" sz="1500" dirty="0"/>
              <a:t>, </a:t>
            </a:r>
            <a:r>
              <a:rPr lang="en-US" sz="1500" dirty="0">
                <a:solidFill>
                  <a:srgbClr val="92D050"/>
                </a:solidFill>
              </a:rPr>
              <a:t>«</a:t>
            </a:r>
            <a:r>
              <a:rPr lang="en-US" sz="1500" dirty="0" err="1">
                <a:solidFill>
                  <a:srgbClr val="92D050"/>
                </a:solidFill>
              </a:rPr>
              <a:t>Սուրբ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>
                <a:solidFill>
                  <a:srgbClr val="92D050"/>
                </a:solidFill>
              </a:rPr>
              <a:t>Գրիգոր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>
                <a:solidFill>
                  <a:srgbClr val="92D050"/>
                </a:solidFill>
              </a:rPr>
              <a:t>Լուսավորիչ</a:t>
            </a:r>
            <a:r>
              <a:rPr lang="en-US" sz="1500" dirty="0">
                <a:solidFill>
                  <a:srgbClr val="92D050"/>
                </a:solidFill>
              </a:rPr>
              <a:t>» </a:t>
            </a:r>
            <a:r>
              <a:rPr lang="en-US" sz="1500" dirty="0" err="1">
                <a:solidFill>
                  <a:srgbClr val="92D050"/>
                </a:solidFill>
              </a:rPr>
              <a:t>բժշկական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>
                <a:solidFill>
                  <a:srgbClr val="92D050"/>
                </a:solidFill>
              </a:rPr>
              <a:t>կենտրոնը</a:t>
            </a:r>
            <a:r>
              <a:rPr lang="en-US" sz="1500" dirty="0"/>
              <a:t>, 3 </a:t>
            </a:r>
            <a:r>
              <a:rPr lang="en-US" sz="1500" dirty="0" err="1"/>
              <a:t>համաբուժարան</a:t>
            </a:r>
            <a:r>
              <a:rPr lang="en-US" sz="1500" dirty="0"/>
              <a:t>, </a:t>
            </a:r>
            <a:r>
              <a:rPr lang="en-US" sz="1500" dirty="0" err="1"/>
              <a:t>Նանսենի</a:t>
            </a:r>
            <a:r>
              <a:rPr lang="en-US" sz="1500" dirty="0"/>
              <a:t> </a:t>
            </a:r>
            <a:r>
              <a:rPr lang="en-US" sz="1500" dirty="0" err="1"/>
              <a:t>անվան</a:t>
            </a:r>
            <a:r>
              <a:rPr lang="en-US" sz="1500" dirty="0"/>
              <a:t> </a:t>
            </a:r>
            <a:r>
              <a:rPr lang="en-US" sz="1500" dirty="0" err="1"/>
              <a:t>թանգարանը</a:t>
            </a:r>
            <a:r>
              <a:rPr lang="en-US" sz="1500" dirty="0"/>
              <a:t>, </a:t>
            </a:r>
            <a:r>
              <a:rPr lang="en-US" sz="1500" dirty="0" err="1"/>
              <a:t>գործում</a:t>
            </a:r>
            <a:r>
              <a:rPr lang="en-US" sz="1500" dirty="0"/>
              <a:t> </a:t>
            </a:r>
            <a:r>
              <a:rPr lang="en-US" sz="1500" dirty="0" err="1"/>
              <a:t>են</a:t>
            </a:r>
            <a:r>
              <a:rPr lang="en-US" sz="1500" dirty="0"/>
              <a:t> 2 </a:t>
            </a:r>
            <a:r>
              <a:rPr lang="en-US" sz="1500" dirty="0" err="1"/>
              <a:t>գիտահետազոտական</a:t>
            </a:r>
            <a:r>
              <a:rPr lang="en-US" sz="1500" dirty="0"/>
              <a:t> </a:t>
            </a:r>
            <a:r>
              <a:rPr lang="en-US" sz="1500" dirty="0" err="1"/>
              <a:t>ինստիտուտ</a:t>
            </a:r>
            <a:r>
              <a:rPr lang="en-US" sz="1500" dirty="0"/>
              <a:t>, </a:t>
            </a:r>
            <a:r>
              <a:rPr lang="en-US" sz="1500" dirty="0" err="1"/>
              <a:t>շինարարական</a:t>
            </a:r>
            <a:r>
              <a:rPr lang="en-US" sz="1500" dirty="0"/>
              <a:t> 58 և </a:t>
            </a:r>
            <a:r>
              <a:rPr lang="en-US" sz="1500" dirty="0" err="1"/>
              <a:t>տրանսպորտային</a:t>
            </a:r>
            <a:r>
              <a:rPr lang="en-US" sz="1500" dirty="0"/>
              <a:t> 34 </a:t>
            </a:r>
            <a:r>
              <a:rPr lang="en-US" sz="1500" dirty="0" err="1"/>
              <a:t>ձեռնարկություններ</a:t>
            </a:r>
            <a:r>
              <a:rPr lang="en-US" sz="1500" dirty="0"/>
              <a:t>, 11 </a:t>
            </a:r>
            <a:r>
              <a:rPr lang="en-US" sz="1500" dirty="0" err="1"/>
              <a:t>կապի</a:t>
            </a:r>
            <a:r>
              <a:rPr lang="en-US" sz="1500" dirty="0"/>
              <a:t> </a:t>
            </a:r>
            <a:r>
              <a:rPr lang="en-US" sz="1500" dirty="0" err="1"/>
              <a:t>հանգույց</a:t>
            </a:r>
            <a:r>
              <a:rPr lang="en-US" sz="1500" dirty="0"/>
              <a:t>, 4 </a:t>
            </a:r>
            <a:r>
              <a:rPr lang="en-US" sz="1500" dirty="0" err="1"/>
              <a:t>գետնանցում</a:t>
            </a:r>
            <a:r>
              <a:rPr lang="en-US" sz="1500" dirty="0"/>
              <a:t>, 3 </a:t>
            </a:r>
            <a:r>
              <a:rPr lang="en-US" sz="1500" dirty="0" err="1"/>
              <a:t>լողավազան</a:t>
            </a:r>
            <a:r>
              <a:rPr lang="en-US" sz="1500" dirty="0"/>
              <a:t>, 19 </a:t>
            </a:r>
            <a:r>
              <a:rPr lang="en-US" sz="1500" dirty="0" err="1"/>
              <a:t>մարզահրապարակ</a:t>
            </a:r>
            <a:r>
              <a:rPr lang="en-US" sz="1500" dirty="0"/>
              <a:t>, 24 </a:t>
            </a:r>
            <a:r>
              <a:rPr lang="en-US" sz="1500" dirty="0" err="1"/>
              <a:t>ապաստարան</a:t>
            </a:r>
            <a:r>
              <a:rPr lang="en-US" sz="1500" dirty="0"/>
              <a:t>։</a:t>
            </a:r>
          </a:p>
          <a:p>
            <a:pPr algn="just"/>
            <a:r>
              <a:rPr lang="en-US" sz="1500" dirty="0" err="1">
                <a:solidFill>
                  <a:srgbClr val="92D050"/>
                </a:solidFill>
              </a:rPr>
              <a:t>Քաղաքի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>
                <a:solidFill>
                  <a:srgbClr val="92D050"/>
                </a:solidFill>
              </a:rPr>
              <a:t>պատմամշակութային</a:t>
            </a:r>
            <a:r>
              <a:rPr lang="en-US" sz="1500" dirty="0"/>
              <a:t> </a:t>
            </a:r>
            <a:r>
              <a:rPr lang="en-US" sz="1500" dirty="0" err="1"/>
              <a:t>արժեքներից</a:t>
            </a:r>
            <a:r>
              <a:rPr lang="en-US" sz="1500" dirty="0"/>
              <a:t> </a:t>
            </a:r>
            <a:r>
              <a:rPr lang="en-US" sz="1500" dirty="0" err="1"/>
              <a:t>համայնքում</a:t>
            </a:r>
            <a:r>
              <a:rPr lang="en-US" sz="1500" dirty="0"/>
              <a:t> </a:t>
            </a:r>
            <a:r>
              <a:rPr lang="en-US" sz="1500" dirty="0" err="1"/>
              <a:t>կան</a:t>
            </a:r>
            <a:r>
              <a:rPr lang="en-US" sz="1500" dirty="0"/>
              <a:t> 29 </a:t>
            </a:r>
            <a:r>
              <a:rPr lang="en-US" sz="1500" dirty="0" err="1"/>
              <a:t>հուշարձան</a:t>
            </a:r>
            <a:r>
              <a:rPr lang="en-US" sz="1500" dirty="0"/>
              <a:t>, 10 </a:t>
            </a:r>
            <a:r>
              <a:rPr lang="en-US" sz="1500" dirty="0" err="1"/>
              <a:t>կոթող</a:t>
            </a:r>
            <a:r>
              <a:rPr lang="en-US" sz="1500" dirty="0"/>
              <a:t>, 15 </a:t>
            </a:r>
            <a:r>
              <a:rPr lang="en-US" sz="1500" dirty="0" err="1"/>
              <a:t>արձան</a:t>
            </a:r>
            <a:r>
              <a:rPr lang="en-US" sz="1500" dirty="0"/>
              <a:t>, 6 </a:t>
            </a:r>
            <a:r>
              <a:rPr lang="en-US" sz="1500" dirty="0" err="1"/>
              <a:t>տապանաքար</a:t>
            </a:r>
            <a:r>
              <a:rPr lang="en-US" sz="1500" dirty="0"/>
              <a:t>. 4 </a:t>
            </a:r>
            <a:r>
              <a:rPr lang="en-US" sz="1500" dirty="0" err="1"/>
              <a:t>խաչքար</a:t>
            </a:r>
            <a:r>
              <a:rPr lang="en-US" sz="1500" dirty="0"/>
              <a:t> և 1 </a:t>
            </a:r>
            <a:r>
              <a:rPr lang="en-US" sz="1500" dirty="0" err="1"/>
              <a:t>ջրանցք</a:t>
            </a:r>
            <a:r>
              <a:rPr lang="en-US" sz="1500" dirty="0"/>
              <a:t>։</a:t>
            </a:r>
          </a:p>
          <a:p>
            <a:pPr algn="just"/>
            <a:r>
              <a:rPr lang="en-US" sz="1500" dirty="0" err="1"/>
              <a:t>Նոր</a:t>
            </a:r>
            <a:r>
              <a:rPr lang="en-US" sz="1500" dirty="0"/>
              <a:t> </a:t>
            </a:r>
            <a:r>
              <a:rPr lang="en-US" sz="1500" dirty="0" err="1"/>
              <a:t>Նորքում</a:t>
            </a:r>
            <a:r>
              <a:rPr lang="en-US" sz="1500" dirty="0"/>
              <a:t> </a:t>
            </a:r>
            <a:r>
              <a:rPr lang="en-US" sz="1500" dirty="0" err="1"/>
              <a:t>են</a:t>
            </a:r>
            <a:r>
              <a:rPr lang="en-US" sz="1500" dirty="0"/>
              <a:t> </a:t>
            </a:r>
            <a:r>
              <a:rPr lang="en-US" sz="1500" dirty="0" err="1"/>
              <a:t>գտնվում</a:t>
            </a:r>
            <a:r>
              <a:rPr lang="en-US" sz="1500" dirty="0"/>
              <a:t> </a:t>
            </a:r>
            <a:r>
              <a:rPr lang="en-US" sz="1500" dirty="0" err="1"/>
              <a:t>Ջրաշխարհը</a:t>
            </a:r>
            <a:r>
              <a:rPr lang="en-US" sz="1500" dirty="0"/>
              <a:t>, </a:t>
            </a:r>
            <a:r>
              <a:rPr lang="en-US" sz="1500" dirty="0" err="1"/>
              <a:t>Ավանգարդ-Մոթորսը</a:t>
            </a:r>
            <a:r>
              <a:rPr lang="en-US" sz="1500" dirty="0"/>
              <a:t>, </a:t>
            </a:r>
            <a:r>
              <a:rPr lang="en-US" sz="1500" dirty="0" err="1"/>
              <a:t>Եվրոթերմը</a:t>
            </a:r>
            <a:r>
              <a:rPr lang="en-US" sz="1500" dirty="0"/>
              <a:t>, </a:t>
            </a:r>
            <a:r>
              <a:rPr lang="en-US" sz="1500" dirty="0" err="1">
                <a:solidFill>
                  <a:srgbClr val="92D050"/>
                </a:solidFill>
              </a:rPr>
              <a:t>Հայ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 err="1" smtClean="0">
                <a:solidFill>
                  <a:srgbClr val="92D050"/>
                </a:solidFill>
              </a:rPr>
              <a:t>կոլան</a:t>
            </a:r>
            <a:r>
              <a:rPr lang="en-US" sz="1500" dirty="0">
                <a:solidFill>
                  <a:srgbClr val="92D050"/>
                </a:solidFill>
              </a:rPr>
              <a:t>, </a:t>
            </a:r>
            <a:r>
              <a:rPr lang="en-US" sz="1500" dirty="0" err="1">
                <a:solidFill>
                  <a:srgbClr val="92D050"/>
                </a:solidFill>
              </a:rPr>
              <a:t>Գապեքսը</a:t>
            </a:r>
            <a:r>
              <a:rPr lang="en-US" sz="1500" dirty="0">
                <a:solidFill>
                  <a:srgbClr val="92D050"/>
                </a:solidFill>
              </a:rPr>
              <a:t>, </a:t>
            </a:r>
            <a:r>
              <a:rPr lang="en-US" sz="1500" dirty="0" err="1">
                <a:solidFill>
                  <a:srgbClr val="92D050"/>
                </a:solidFill>
              </a:rPr>
              <a:t>Գաջ</a:t>
            </a:r>
            <a:r>
              <a:rPr lang="en-US" sz="1500" dirty="0">
                <a:solidFill>
                  <a:srgbClr val="92D050"/>
                </a:solidFill>
              </a:rPr>
              <a:t> ԲԲԸ, </a:t>
            </a:r>
            <a:r>
              <a:rPr lang="en-US" sz="1500" dirty="0" err="1">
                <a:solidFill>
                  <a:srgbClr val="92D050"/>
                </a:solidFill>
              </a:rPr>
              <a:t>Ավտոմատիկա</a:t>
            </a:r>
            <a:r>
              <a:rPr lang="en-US" sz="1500" dirty="0"/>
              <a:t>, </a:t>
            </a:r>
            <a:r>
              <a:rPr lang="en-US" sz="1500" dirty="0" err="1"/>
              <a:t>Վան</a:t>
            </a:r>
            <a:r>
              <a:rPr lang="en-US" sz="1500" dirty="0"/>
              <a:t>, </a:t>
            </a:r>
            <a:r>
              <a:rPr lang="en-US" sz="1500" dirty="0" err="1"/>
              <a:t>Կոնեկտ</a:t>
            </a:r>
            <a:r>
              <a:rPr lang="en-US" sz="1500" dirty="0"/>
              <a:t>, </a:t>
            </a:r>
            <a:r>
              <a:rPr lang="en-US" sz="1500" dirty="0" err="1"/>
              <a:t>Էլեկտրոմաշ</a:t>
            </a:r>
            <a:r>
              <a:rPr lang="en-US" sz="1500" dirty="0"/>
              <a:t>, </a:t>
            </a:r>
            <a:r>
              <a:rPr lang="en-US" sz="1500" dirty="0" err="1"/>
              <a:t>Պրոգրես</a:t>
            </a:r>
            <a:r>
              <a:rPr lang="en-US" sz="1500" dirty="0"/>
              <a:t>, </a:t>
            </a:r>
            <a:r>
              <a:rPr lang="en-US" sz="1500" dirty="0" err="1"/>
              <a:t>Լազերային</a:t>
            </a:r>
            <a:r>
              <a:rPr lang="en-US" sz="1500" dirty="0"/>
              <a:t> </a:t>
            </a:r>
            <a:r>
              <a:rPr lang="en-US" sz="1500" dirty="0" err="1"/>
              <a:t>տեխնիկա</a:t>
            </a:r>
            <a:r>
              <a:rPr lang="en-US" sz="1500" dirty="0"/>
              <a:t>, </a:t>
            </a:r>
            <a:r>
              <a:rPr lang="en-US" sz="1500" dirty="0" err="1"/>
              <a:t>Էլտե</a:t>
            </a:r>
            <a:r>
              <a:rPr lang="en-US" sz="1500" dirty="0"/>
              <a:t> </a:t>
            </a:r>
            <a:r>
              <a:rPr lang="en-US" sz="1500" dirty="0" err="1"/>
              <a:t>պիրկալ</a:t>
            </a:r>
            <a:r>
              <a:rPr lang="en-US" sz="1500" dirty="0"/>
              <a:t>, </a:t>
            </a:r>
            <a:r>
              <a:rPr lang="en-US" sz="1500" dirty="0" err="1"/>
              <a:t>Սիգարոն</a:t>
            </a:r>
            <a:r>
              <a:rPr lang="en-US" sz="1500" dirty="0"/>
              <a:t>, </a:t>
            </a:r>
            <a:r>
              <a:rPr lang="en-US" sz="1500" dirty="0" err="1"/>
              <a:t>Նեյրոն</a:t>
            </a:r>
            <a:r>
              <a:rPr lang="en-US" sz="1500" dirty="0"/>
              <a:t>, </a:t>
            </a:r>
            <a:r>
              <a:rPr lang="en-US" sz="1500" dirty="0" err="1"/>
              <a:t>Սելենա</a:t>
            </a:r>
            <a:r>
              <a:rPr lang="en-US" sz="1500" dirty="0"/>
              <a:t> և </a:t>
            </a:r>
            <a:r>
              <a:rPr lang="en-US" sz="1500" dirty="0" err="1"/>
              <a:t>այլ</a:t>
            </a:r>
            <a:r>
              <a:rPr lang="en-US" sz="1500" dirty="0"/>
              <a:t> </a:t>
            </a:r>
            <a:r>
              <a:rPr lang="en-US" sz="1500" dirty="0" err="1"/>
              <a:t>գործարաններ</a:t>
            </a:r>
            <a:r>
              <a:rPr lang="en-US" sz="1500" dirty="0"/>
              <a:t> </a:t>
            </a:r>
            <a:r>
              <a:rPr lang="en-US" sz="1500" dirty="0" err="1"/>
              <a:t>ու</a:t>
            </a:r>
            <a:r>
              <a:rPr lang="en-US" sz="1500" dirty="0"/>
              <a:t> </a:t>
            </a:r>
            <a:r>
              <a:rPr lang="en-US" sz="1500" dirty="0" err="1"/>
              <a:t>ձեռնարկություններ</a:t>
            </a:r>
            <a:r>
              <a:rPr lang="en-US" sz="1500" dirty="0"/>
              <a:t>։</a:t>
            </a:r>
          </a:p>
          <a:p>
            <a:pPr algn="just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6011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6AC4B0B3-F425-FD3D-A6FA-8B8E517E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23" y="1830659"/>
            <a:ext cx="5687722" cy="4915457"/>
          </a:xfrm>
        </p:spPr>
        <p:txBody>
          <a:bodyPr vert="horz" lIns="45720" tIns="45720" rIns="45720" bIns="45720" rtlCol="0" anchor="t">
            <a:normAutofit fontScale="70000" lnSpcReduction="20000"/>
          </a:bodyPr>
          <a:lstStyle/>
          <a:p>
            <a:pPr algn="just"/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Համալիրն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ունի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եզակի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դիզայն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ամբողջ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շինարարության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արտաքին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տեսքը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հիշեցնում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իր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թևերը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բացած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մեծ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թռչուն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։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Դրա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ճարտարապետական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հատկությունները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ներառում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1,008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տեղանոց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դահլիճ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որը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կարող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արագորեն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միացնել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երկու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մեծ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սրահը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`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ստեղծելով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լրացուցիչ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նստատեղեր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որոնց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համար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ճարտարապետները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պարգևատրվել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ԽՍՀՄ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պետական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մրցանակով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որն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իր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տեսակի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մեջ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ամենաբարձրն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էր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1987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։</a:t>
            </a:r>
            <a:endParaRPr lang="en-US" sz="2300" dirty="0">
              <a:solidFill>
                <a:schemeClr val="accent1"/>
              </a:solidFill>
            </a:endParaRPr>
          </a:p>
          <a:p>
            <a:pPr algn="just"/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Ալեքսանդր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Սպենդիարյանի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անվան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Հայաստանի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Ազգային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Օպերայի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 և 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Բալետի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b="1" dirty="0" err="1">
                <a:solidFill>
                  <a:schemeClr val="accent1"/>
                </a:solidFill>
                <a:ea typeface="+mn-lt"/>
                <a:cs typeface="+mn-lt"/>
              </a:rPr>
              <a:t>թատրոնը</a:t>
            </a:r>
            <a:r>
              <a:rPr lang="en-US" sz="23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հիմնվել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 1933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հունվարի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20-ին։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Գլխավոր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ճարտարապետ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Ալեքսանդր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Թամանյանի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նախագիծը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1937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Փարիզում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անցկացվող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համաշխարհային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ցուցահանդեսին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արժանացել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ոսկե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մեդալի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։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Թատրոնը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հիմնադրվել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 1930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,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Արամ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Խաչատրյանի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անվան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ֆիլհարմոնիայի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մեծ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դահլիճը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գործում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 1963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թվականից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։ 2002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կատարվել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են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վերանորոգման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ea typeface="+mn-lt"/>
                <a:cs typeface="+mn-lt"/>
              </a:rPr>
              <a:t>աշխատանքներ</a:t>
            </a:r>
            <a:r>
              <a:rPr lang="en-US" sz="2300" dirty="0" smtClean="0">
                <a:solidFill>
                  <a:schemeClr val="accent1"/>
                </a:solidFill>
                <a:ea typeface="+mn-lt"/>
                <a:cs typeface="+mn-lt"/>
              </a:rPr>
              <a:t>։</a:t>
            </a:r>
          </a:p>
          <a:p>
            <a:pPr algn="just"/>
            <a:r>
              <a:rPr lang="en-US" sz="2300" dirty="0" smtClean="0">
                <a:solidFill>
                  <a:schemeClr val="accent1"/>
                </a:solidFill>
                <a:ea typeface="+mn-lt"/>
                <a:cs typeface="+mn-lt"/>
              </a:rPr>
              <a:t>1938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թատրոնը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կոչվել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Ալեքսանդր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Սպենդիարյանի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անունով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։</a:t>
            </a:r>
            <a:endParaRPr lang="en-US" sz="2300" dirty="0">
              <a:solidFill>
                <a:schemeClr val="accent1"/>
              </a:solidFill>
            </a:endParaRPr>
          </a:p>
          <a:p>
            <a:pPr algn="just"/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1957 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թվականին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թատրոնը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ստացել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է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ակադեմիականի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accent1"/>
                </a:solidFill>
                <a:ea typeface="+mn-lt"/>
                <a:cs typeface="+mn-lt"/>
              </a:rPr>
              <a:t>կոչում</a:t>
            </a:r>
            <a:r>
              <a:rPr lang="en-US" sz="2300" dirty="0">
                <a:solidFill>
                  <a:schemeClr val="accent1"/>
                </a:solidFill>
                <a:ea typeface="+mn-lt"/>
                <a:cs typeface="+mn-lt"/>
              </a:rPr>
              <a:t>։</a:t>
            </a:r>
            <a:endParaRPr lang="en-US" sz="2300" dirty="0">
              <a:solidFill>
                <a:schemeClr val="accent1"/>
              </a:solidFill>
            </a:endParaRPr>
          </a:p>
          <a:p>
            <a:pPr algn="just"/>
            <a:endParaRPr lang="en-US" sz="2300" dirty="0"/>
          </a:p>
          <a:p>
            <a:pPr algn="just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D431EF2-5A31-4C05-AA3E-4580F5534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678399-6817-4845-9B59-E82951B0B0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4" descr="Изображение выглядит как гора, внешний, трава, доро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65F1CA0-259D-A811-1FF0-0940AE39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82" y="484068"/>
            <a:ext cx="3337560" cy="33375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044E73A-9DB7-46CD-9B4D-9DE9FB5E6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8057F48-2FD4-4DD3-B887-FEE2B447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A4469D8-5936-48B8-AF0C-37FF2AEE2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5" descr="Изображение выглядит как небо, внешний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74EA0444-5F33-C7B7-CAAA-6D909AB4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99" y="4363069"/>
            <a:ext cx="2880360" cy="19010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650DFD-B032-55A9-151F-7F8BD27BDE55}"/>
              </a:ext>
            </a:extLst>
          </p:cNvPr>
          <p:cNvSpPr txBox="1"/>
          <p:nvPr/>
        </p:nvSpPr>
        <p:spPr>
          <a:xfrm>
            <a:off x="867937" y="626327"/>
            <a:ext cx="37375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err="1">
                <a:solidFill>
                  <a:schemeClr val="accent1"/>
                </a:solidFill>
                <a:latin typeface="Calibri"/>
                <a:cs typeface="Calibri"/>
              </a:rPr>
              <a:t>Երևանի</a:t>
            </a:r>
            <a:r>
              <a:rPr lang="ru-RU" sz="360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3600" err="1">
                <a:solidFill>
                  <a:schemeClr val="accent1"/>
                </a:solidFill>
                <a:latin typeface="Calibri"/>
                <a:cs typeface="Calibri"/>
              </a:rPr>
              <a:t>կարևոր</a:t>
            </a:r>
            <a:r>
              <a:rPr lang="ru-RU" sz="360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3600" err="1">
                <a:solidFill>
                  <a:schemeClr val="accent1"/>
                </a:solidFill>
                <a:latin typeface="Calibri"/>
                <a:cs typeface="Calibri"/>
              </a:rPr>
              <a:t>շինությունները</a:t>
            </a:r>
            <a:endParaRPr lang="ru-RU" sz="360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8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9B8E572-2CE6-4185-BC38-989024BC01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821FE-E791-AB54-0628-793A0A24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46706" cy="1499616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accent1"/>
                </a:solidFill>
                <a:latin typeface="Calibri"/>
                <a:cs typeface="Calibri"/>
              </a:rPr>
              <a:t>ԳԱՂԱՓԱՐՆԵՐԻ ՏՈՆԱՎԱՃԱՌ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5415567-45D9-4FB5-B020-6FAD77889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BC5F-68BA-BAA1-FE65-109B4DBD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48" y="2074460"/>
            <a:ext cx="10379853" cy="423490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ru-RU" sz="4400" b="1" u="sng" dirty="0">
                <a:solidFill>
                  <a:schemeClr val="accent1"/>
                </a:solidFill>
                <a:latin typeface="Calibri"/>
                <a:cs typeface="Calibri"/>
              </a:rPr>
              <a:t>ԳԱՂԱՓԱՐ</a:t>
            </a:r>
            <a:r>
              <a:rPr lang="ru-RU" sz="4400" b="1" dirty="0">
                <a:solidFill>
                  <a:schemeClr val="accent1"/>
                </a:solidFill>
                <a:latin typeface="Calibri"/>
                <a:cs typeface="Calibri"/>
              </a:rPr>
              <a:t>  </a:t>
            </a:r>
          </a:p>
          <a:p>
            <a:pPr algn="just"/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Մենք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առաջարկում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ենք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ստեղծել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բջջային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հավելված</a:t>
            </a:r>
            <a:r>
              <a:rPr lang="ru-RU" sz="4000" b="1" dirty="0" smtClean="0">
                <a:solidFill>
                  <a:schemeClr val="accent1"/>
                </a:solidFill>
                <a:latin typeface="Calibri"/>
                <a:cs typeface="Calibri"/>
              </a:rPr>
              <a:t>,</a:t>
            </a:r>
            <a:r>
              <a:rPr lang="en-US" sz="4000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Calibri"/>
                <a:cs typeface="Calibri"/>
              </a:rPr>
              <a:t>որը</a:t>
            </a:r>
            <a:r>
              <a:rPr lang="ru-RU" sz="4000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թույլ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 է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տալիս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օնլայն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Calibri"/>
                <a:cs typeface="Calibri"/>
              </a:rPr>
              <a:t>ծանոթանալ</a:t>
            </a:r>
            <a:r>
              <a:rPr lang="en-US" sz="4000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en-US" sz="4000" b="1" dirty="0">
                <a:solidFill>
                  <a:schemeClr val="accent1"/>
                </a:solidFill>
                <a:latin typeface="Calibri"/>
                <a:cs typeface="Calibri"/>
              </a:rPr>
              <a:t>թ</a:t>
            </a:r>
            <a:r>
              <a:rPr lang="ru-RU" sz="4000" b="1" dirty="0" err="1" smtClean="0">
                <a:solidFill>
                  <a:schemeClr val="accent1"/>
                </a:solidFill>
                <a:latin typeface="Calibri"/>
                <a:cs typeface="Calibri"/>
              </a:rPr>
              <a:t>անգարանի</a:t>
            </a:r>
            <a:r>
              <a:rPr lang="ru-RU" sz="4000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Calibri"/>
                <a:cs typeface="Calibri"/>
              </a:rPr>
              <a:t>գործունեությանը,նորություններին</a:t>
            </a:r>
            <a:r>
              <a:rPr lang="ru-RU" sz="4000" b="1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4000" b="1" dirty="0">
                <a:solidFill>
                  <a:schemeClr val="accent1"/>
                </a:solidFill>
                <a:latin typeface="Arial"/>
                <a:cs typeface="Calibri"/>
              </a:rPr>
              <a:t>և </a:t>
            </a:r>
            <a:r>
              <a:rPr lang="ru-RU" sz="4000" b="1" dirty="0" err="1">
                <a:solidFill>
                  <a:schemeClr val="accent1"/>
                </a:solidFill>
                <a:latin typeface="Arial"/>
                <a:cs typeface="Calibri"/>
              </a:rPr>
              <a:t>հաճախորդին</a:t>
            </a:r>
            <a:r>
              <a:rPr lang="ru-RU" sz="4000" b="1" dirty="0">
                <a:solidFill>
                  <a:schemeClr val="accent1"/>
                </a:solidFill>
                <a:latin typeface="Arial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Arial"/>
                <a:cs typeface="Calibri"/>
              </a:rPr>
              <a:t>տրամադրել</a:t>
            </a:r>
            <a:r>
              <a:rPr lang="ru-RU" sz="4000" b="1" dirty="0">
                <a:solidFill>
                  <a:schemeClr val="accent1"/>
                </a:solidFill>
                <a:latin typeface="Arial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Arial"/>
                <a:cs typeface="Calibri"/>
              </a:rPr>
              <a:t>իրեն</a:t>
            </a:r>
            <a:r>
              <a:rPr lang="ru-RU" sz="4000" b="1" dirty="0">
                <a:solidFill>
                  <a:schemeClr val="accent1"/>
                </a:solidFill>
                <a:latin typeface="Arial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Arial"/>
                <a:cs typeface="Calibri"/>
              </a:rPr>
              <a:t>հուզող</a:t>
            </a:r>
            <a:r>
              <a:rPr lang="ru-RU" sz="4000" b="1" dirty="0">
                <a:solidFill>
                  <a:schemeClr val="accent1"/>
                </a:solidFill>
                <a:latin typeface="Arial"/>
                <a:cs typeface="Calibri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Arial"/>
                <a:cs typeface="Calibri"/>
              </a:rPr>
              <a:t>հարցերը</a:t>
            </a:r>
            <a:r>
              <a:rPr lang="ru-RU" sz="4000" b="1" dirty="0">
                <a:solidFill>
                  <a:schemeClr val="accent1"/>
                </a:solidFill>
                <a:latin typeface="Arial"/>
                <a:cs typeface="Calibri"/>
              </a:rPr>
              <a:t>․․․</a:t>
            </a:r>
            <a:endParaRPr lang="ru-RU" sz="4000" b="1" dirty="0">
              <a:solidFill>
                <a:schemeClr val="accent1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6B7E77-4856-BA02-03FA-A6B9F86366A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4A4216-31A0-968B-72C9-2FBAE242BD2C}"/>
              </a:ext>
            </a:extLst>
          </p:cNvPr>
          <p:cNvSpPr txBox="1"/>
          <p:nvPr/>
        </p:nvSpPr>
        <p:spPr>
          <a:xfrm>
            <a:off x="9002519" y="6270470"/>
            <a:ext cx="3477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latin typeface="Calibri"/>
                <a:cs typeface="Calibri"/>
              </a:rPr>
              <a:t>Մանրամասն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մյուս</a:t>
            </a:r>
            <a:r>
              <a:rPr lang="ru-RU" dirty="0">
                <a:latin typeface="Calibri"/>
                <a:cs typeface="Calibri"/>
              </a:rPr>
              <a:t> </a:t>
            </a:r>
            <a:r>
              <a:rPr lang="ru-RU" dirty="0" err="1">
                <a:latin typeface="Calibri"/>
                <a:cs typeface="Calibri"/>
              </a:rPr>
              <a:t>էջում</a:t>
            </a:r>
            <a:r>
              <a:rPr lang="ru-RU" dirty="0">
                <a:latin typeface="Calibri"/>
                <a:cs typeface="Calibri"/>
              </a:rPr>
              <a:t>․․․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0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7668CB-D8B8-8B77-6922-7CFD24DD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00" y="650265"/>
            <a:ext cx="4912791" cy="1499616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ru-RU" sz="3200" dirty="0" err="1">
                <a:solidFill>
                  <a:srgbClr val="FFFFFF"/>
                </a:solidFill>
                <a:latin typeface="Calibri"/>
                <a:ea typeface="+mj-lt"/>
                <a:cs typeface="Calibri"/>
              </a:rPr>
              <a:t>կիրառելիություն</a:t>
            </a:r>
            <a:r>
              <a:rPr lang="ru-RU" sz="3200" dirty="0">
                <a:solidFill>
                  <a:srgbClr val="FFFFFF"/>
                </a:solidFill>
                <a:latin typeface="Calibri"/>
                <a:ea typeface="+mj-lt"/>
                <a:cs typeface="Calibri"/>
              </a:rPr>
              <a:t> </a:t>
            </a:r>
            <a:endParaRPr lang="ru-RU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D9ADE1B-244D-DD7A-AC6A-14027FFA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38" y="2080937"/>
            <a:ext cx="473027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Մենք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ստեղծել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ենք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Calibri"/>
                <a:cs typeface="Calibri"/>
              </a:rPr>
              <a:t>բջջային</a:t>
            </a:r>
            <a:r>
              <a:rPr lang="ru-RU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հավելված,որը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իրենից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ներկայացնում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է 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ծրագիր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որը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կարելի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է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ներբեռնել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  IOS և ANDROID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օպերացիոն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համակարգերի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վրա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․․․</a:t>
            </a:r>
          </a:p>
          <a:p>
            <a:pPr algn="ctr"/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Հավելվածի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անվանում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lang="ru-RU" dirty="0" err="1">
                <a:solidFill>
                  <a:srgbClr val="FFFFFF"/>
                </a:solidFill>
                <a:latin typeface="Calibri"/>
                <a:cs typeface="Calibri"/>
              </a:rPr>
              <a:t>TGErevan</a:t>
            </a:r>
          </a:p>
          <a:p>
            <a:pPr algn="ctr"/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D9E7755-7DE1-7223-BE5D-6FFDC77F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78" y="519275"/>
            <a:ext cx="3137535" cy="5577840"/>
          </a:xfrm>
          <a:prstGeom prst="rect">
            <a:avLst/>
          </a:prstGeom>
        </p:spPr>
      </p:pic>
      <p:pic>
        <p:nvPicPr>
          <p:cNvPr id="7" name="Рисунок 8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2E810EA-9570-9E6F-18CF-C5ACA3DA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693" y="394010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5C9CEF-2837-17E8-7211-022F75683892}"/>
              </a:ext>
            </a:extLst>
          </p:cNvPr>
          <p:cNvSpPr txBox="1"/>
          <p:nvPr/>
        </p:nvSpPr>
        <p:spPr>
          <a:xfrm>
            <a:off x="9826083" y="294949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 dirty="0" err="1">
                <a:latin typeface="Calibri"/>
                <a:cs typeface="Calibri"/>
              </a:rPr>
              <a:t>ТGErevan</a:t>
            </a:r>
            <a:endParaRPr lang="ru-RU" sz="3200" b="1" dirty="0">
              <a:latin typeface="Calibri"/>
              <a:cs typeface="Calibri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5378AD55-6954-55A0-F16B-97A227351D31}"/>
              </a:ext>
            </a:extLst>
          </p:cNvPr>
          <p:cNvSpPr>
            <a:spLocks noGrp="1"/>
          </p:cNvSpPr>
          <p:nvPr/>
        </p:nvSpPr>
        <p:spPr>
          <a:xfrm>
            <a:off x="515672" y="1885557"/>
            <a:ext cx="6644989" cy="432268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2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20229-7C13-A0E1-E91A-30FFA98E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1"/>
                </a:solidFill>
                <a:latin typeface="Calibri"/>
                <a:cs typeface="Calibri"/>
              </a:rPr>
              <a:t>ԿԻՐառելիություն</a:t>
            </a:r>
            <a:endParaRPr lang="ru-RU" sz="4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614019FB-964D-0905-EE6B-E04D8801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Տվյալ</a:t>
            </a:r>
            <a:r>
              <a:rPr lang="en-US" sz="2400" b="1" dirty="0">
                <a:solidFill>
                  <a:schemeClr val="accent1"/>
                </a:solidFill>
              </a:rPr>
              <a:t> </a:t>
            </a:r>
            <a:r>
              <a:rPr lang="en-US" sz="2400" b="1" dirty="0" err="1">
                <a:solidFill>
                  <a:schemeClr val="accent1"/>
                </a:solidFill>
              </a:rPr>
              <a:t>օրինակը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ցուցադրված</a:t>
            </a:r>
            <a:r>
              <a:rPr lang="en-US" sz="2400" b="1" dirty="0">
                <a:solidFill>
                  <a:schemeClr val="accent1"/>
                </a:solidFill>
              </a:rPr>
              <a:t> է IOS </a:t>
            </a:r>
            <a:r>
              <a:rPr lang="en-US" sz="2400" b="1" dirty="0" err="1">
                <a:solidFill>
                  <a:schemeClr val="accent1"/>
                </a:solidFill>
              </a:rPr>
              <a:t>համակարգի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վրա</a:t>
            </a:r>
            <a:r>
              <a:rPr lang="en-US" sz="2400" b="1" dirty="0">
                <a:solidFill>
                  <a:schemeClr val="accent1"/>
                </a:solidFill>
              </a:rPr>
              <a:t>․․․</a:t>
            </a: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Մտնելով</a:t>
            </a:r>
            <a:r>
              <a:rPr lang="en-US" sz="2400" b="1" dirty="0">
                <a:solidFill>
                  <a:schemeClr val="accent1"/>
                </a:solidFill>
              </a:rPr>
              <a:t> AppStore </a:t>
            </a:r>
            <a:r>
              <a:rPr lang="en-US" sz="2400" b="1" dirty="0" err="1">
                <a:solidFill>
                  <a:schemeClr val="accent1"/>
                </a:solidFill>
              </a:rPr>
              <a:t>ծրագիրը,որոնման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բաժնում</a:t>
            </a:r>
            <a:r>
              <a:rPr lang="en-US" sz="2400" b="1" dirty="0">
                <a:solidFill>
                  <a:schemeClr val="accent1"/>
                </a:solidFill>
              </a:rPr>
              <a:t> </a:t>
            </a:r>
            <a:r>
              <a:rPr lang="en-US" sz="2400" b="1" dirty="0" err="1">
                <a:solidFill>
                  <a:schemeClr val="accent1"/>
                </a:solidFill>
              </a:rPr>
              <a:t>գրում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ենք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TGErevan</a:t>
            </a:r>
            <a:r>
              <a:rPr lang="en-US" sz="2400" b="1" dirty="0">
                <a:solidFill>
                  <a:schemeClr val="accent1"/>
                </a:solidFill>
              </a:rPr>
              <a:t>․․․</a:t>
            </a:r>
          </a:p>
        </p:txBody>
      </p:sp>
      <p:pic>
        <p:nvPicPr>
          <p:cNvPr id="4" name="Рисунок 4" descr="Изображение выглядит как текст, телефон, мобильный телефо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9F16CBD-3D9E-D306-C587-7F18C818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42" y="537860"/>
            <a:ext cx="3183975" cy="57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8119FF-C3A6-65DD-FBDD-CC5992477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6" y="447972"/>
            <a:ext cx="11156719" cy="5684336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r>
              <a:rPr lang="en-US" b="1" dirty="0">
                <a:ea typeface="+mn-lt"/>
                <a:cs typeface="+mn-lt"/>
              </a:rPr>
              <a:t>      </a:t>
            </a:r>
            <a:endParaRPr lang="ru-RU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en-US" b="1" dirty="0">
                <a:ea typeface="+mn-lt"/>
                <a:cs typeface="+mn-lt"/>
              </a:rPr>
              <a:t>   </a:t>
            </a:r>
            <a:r>
              <a:rPr lang="en-US" sz="4800" dirty="0" smtClean="0">
                <a:ea typeface="+mn-lt"/>
                <a:cs typeface="+mn-lt"/>
              </a:rPr>
              <a:t>ՀԵՏԱԶՈՏՈՒԹՅԱՆ ԹԵՄԱՆ </a:t>
            </a:r>
            <a:endParaRPr lang="ru-RU" sz="6500" dirty="0">
              <a:latin typeface="Calibri"/>
              <a:ea typeface="+mn-lt"/>
              <a:cs typeface="Calibri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     </a:t>
            </a:r>
            <a:r>
              <a:rPr lang="en-US" sz="3500" dirty="0">
                <a:ea typeface="+mn-lt"/>
                <a:cs typeface="+mn-lt"/>
              </a:rPr>
              <a:t>«</a:t>
            </a:r>
            <a:r>
              <a:rPr lang="en-US" sz="3500" dirty="0" err="1" smtClean="0">
                <a:ea typeface="+mn-lt"/>
                <a:cs typeface="+mn-lt"/>
              </a:rPr>
              <a:t>Նոր</a:t>
            </a:r>
            <a:r>
              <a:rPr lang="en-US" sz="3500" dirty="0" smtClean="0">
                <a:ea typeface="+mn-lt"/>
                <a:cs typeface="+mn-lt"/>
              </a:rPr>
              <a:t> </a:t>
            </a:r>
            <a:r>
              <a:rPr lang="en-US" sz="3500" dirty="0" err="1">
                <a:ea typeface="+mn-lt"/>
                <a:cs typeface="+mn-lt"/>
              </a:rPr>
              <a:t>Երևանի</a:t>
            </a:r>
            <a:r>
              <a:rPr lang="en-US" sz="3500" dirty="0">
                <a:ea typeface="+mn-lt"/>
                <a:cs typeface="+mn-lt"/>
              </a:rPr>
              <a:t> </a:t>
            </a:r>
            <a:r>
              <a:rPr lang="en-US" sz="3500" dirty="0" err="1">
                <a:ea typeface="+mn-lt"/>
                <a:cs typeface="+mn-lt"/>
              </a:rPr>
              <a:t>հին</a:t>
            </a:r>
            <a:r>
              <a:rPr lang="en-US" sz="3500" dirty="0">
                <a:ea typeface="+mn-lt"/>
                <a:cs typeface="+mn-lt"/>
              </a:rPr>
              <a:t> </a:t>
            </a:r>
            <a:r>
              <a:rPr lang="en-US" sz="3500" dirty="0" err="1">
                <a:ea typeface="+mn-lt"/>
                <a:cs typeface="+mn-lt"/>
              </a:rPr>
              <a:t>ու</a:t>
            </a:r>
            <a:r>
              <a:rPr lang="en-US" sz="3500" dirty="0">
                <a:ea typeface="+mn-lt"/>
                <a:cs typeface="+mn-lt"/>
              </a:rPr>
              <a:t> </a:t>
            </a:r>
            <a:r>
              <a:rPr lang="en-US" sz="3500" dirty="0" err="1">
                <a:ea typeface="+mn-lt"/>
                <a:cs typeface="+mn-lt"/>
              </a:rPr>
              <a:t>նոր</a:t>
            </a:r>
            <a:r>
              <a:rPr lang="en-US" sz="3500" dirty="0">
                <a:ea typeface="+mn-lt"/>
                <a:cs typeface="+mn-lt"/>
              </a:rPr>
              <a:t> </a:t>
            </a:r>
            <a:r>
              <a:rPr lang="en-US" sz="3500" dirty="0" err="1" smtClean="0">
                <a:ea typeface="+mn-lt"/>
                <a:cs typeface="+mn-lt"/>
              </a:rPr>
              <a:t>պատմություններ</a:t>
            </a:r>
            <a:r>
              <a:rPr lang="en-US" sz="3500" dirty="0" smtClean="0">
                <a:ea typeface="+mn-lt"/>
                <a:cs typeface="+mn-lt"/>
              </a:rPr>
              <a:t>»</a:t>
            </a:r>
            <a:endParaRPr lang="ru-RU" sz="3500" dirty="0" smtClean="0">
              <a:latin typeface="Calibri"/>
              <a:ea typeface="+mn-lt"/>
              <a:cs typeface="Calibri"/>
            </a:endParaRPr>
          </a:p>
          <a:p>
            <a:pPr marL="0" indent="0" algn="just">
              <a:buNone/>
            </a:pPr>
            <a:endParaRPr lang="ru-RU" dirty="0" smtClean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    </a:t>
            </a:r>
            <a:r>
              <a:rPr lang="en-US" sz="2300" b="1" dirty="0">
                <a:ea typeface="+mn-lt"/>
                <a:cs typeface="+mn-lt"/>
              </a:rPr>
              <a:t> </a:t>
            </a:r>
            <a:r>
              <a:rPr lang="en-US" sz="2300" b="1" dirty="0" err="1">
                <a:ea typeface="+mn-lt"/>
                <a:cs typeface="+mn-lt"/>
              </a:rPr>
              <a:t>Նախագիծ</a:t>
            </a:r>
            <a:endParaRPr lang="ru-RU" sz="2300" b="1" dirty="0">
              <a:latin typeface="Calibri"/>
              <a:ea typeface="+mn-lt"/>
              <a:cs typeface="Calibri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     </a:t>
            </a:r>
            <a:r>
              <a:rPr lang="en-US" dirty="0" err="1">
                <a:ea typeface="+mn-lt"/>
                <a:cs typeface="+mn-lt"/>
              </a:rPr>
              <a:t>Այցելություն</a:t>
            </a:r>
            <a:r>
              <a:rPr lang="en-US" dirty="0">
                <a:ea typeface="+mn-lt"/>
                <a:cs typeface="+mn-lt"/>
              </a:rPr>
              <a:t>՝ </a:t>
            </a:r>
            <a:r>
              <a:rPr lang="en-US" dirty="0" err="1">
                <a:ea typeface="+mn-lt"/>
                <a:cs typeface="+mn-lt"/>
              </a:rPr>
              <a:t>Երևան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քաղաքի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պատմության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թանգարան</a:t>
            </a:r>
            <a:endParaRPr lang="ru-RU" dirty="0" err="1">
              <a:ea typeface="+mn-lt"/>
              <a:cs typeface="+mn-lt"/>
            </a:endParaRPr>
          </a:p>
          <a:p>
            <a:pPr algn="just"/>
            <a:endParaRPr lang="ru-RU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     </a:t>
            </a:r>
            <a:r>
              <a:rPr lang="en-US" dirty="0" err="1">
                <a:ea typeface="+mn-lt"/>
                <a:cs typeface="+mn-lt"/>
              </a:rPr>
              <a:t>Նախագծի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իրականացման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օրը</a:t>
            </a:r>
            <a:r>
              <a:rPr lang="en-US" dirty="0">
                <a:ea typeface="+mn-lt"/>
                <a:cs typeface="+mn-lt"/>
              </a:rPr>
              <a:t>՝ </a:t>
            </a:r>
            <a:r>
              <a:rPr lang="en-US" dirty="0" err="1" smtClean="0">
                <a:ea typeface="+mn-lt"/>
                <a:cs typeface="+mn-lt"/>
              </a:rPr>
              <a:t>ապրիլ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ամսվա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ընթացքում</a:t>
            </a:r>
            <a:r>
              <a:rPr lang="en-US" dirty="0">
                <a:ea typeface="+mn-lt"/>
                <a:cs typeface="+mn-lt"/>
              </a:rPr>
              <a:t> </a:t>
            </a:r>
            <a:endParaRPr lang="ru-RU" dirty="0" smtClean="0">
              <a:ea typeface="+mn-lt"/>
              <a:cs typeface="+mn-lt"/>
            </a:endParaRPr>
          </a:p>
          <a:p>
            <a:pPr algn="just"/>
            <a:endParaRPr lang="ru-RU" dirty="0">
              <a:ea typeface="+mn-lt"/>
              <a:cs typeface="+mn-lt"/>
            </a:endParaRPr>
          </a:p>
          <a:p>
            <a:pPr algn="just"/>
            <a:r>
              <a:rPr lang="en-US" sz="2400" b="1" dirty="0">
                <a:ea typeface="+mn-lt"/>
                <a:cs typeface="+mn-lt"/>
              </a:rPr>
              <a:t>    </a:t>
            </a:r>
            <a:r>
              <a:rPr lang="en-US" sz="2400" b="1" dirty="0" err="1">
                <a:ea typeface="+mn-lt"/>
                <a:cs typeface="+mn-lt"/>
              </a:rPr>
              <a:t>Նախահաշիվ</a:t>
            </a:r>
            <a:endParaRPr lang="ru-RU" sz="2400" b="1" dirty="0" err="1">
              <a:latin typeface="Calibri"/>
              <a:ea typeface="+mn-lt"/>
              <a:cs typeface="Calibri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    </a:t>
            </a:r>
            <a:r>
              <a:rPr lang="en-US" dirty="0" err="1">
                <a:ea typeface="+mn-lt"/>
                <a:cs typeface="+mn-lt"/>
              </a:rPr>
              <a:t>Թանգարանի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տոմսը</a:t>
            </a:r>
            <a:r>
              <a:rPr lang="en-US" dirty="0" smtClean="0">
                <a:ea typeface="+mn-lt"/>
                <a:cs typeface="+mn-lt"/>
              </a:rPr>
              <a:t> - </a:t>
            </a:r>
            <a:r>
              <a:rPr lang="en-US" dirty="0" err="1" smtClean="0">
                <a:ea typeface="+mn-lt"/>
                <a:cs typeface="+mn-lt"/>
              </a:rPr>
              <a:t>մեկ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աշակերտի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համար</a:t>
            </a:r>
            <a:r>
              <a:rPr lang="en-US" dirty="0" smtClean="0">
                <a:ea typeface="+mn-lt"/>
                <a:cs typeface="+mn-lt"/>
              </a:rPr>
              <a:t> ՝ </a:t>
            </a:r>
            <a:r>
              <a:rPr lang="en-US" dirty="0">
                <a:ea typeface="+mn-lt"/>
                <a:cs typeface="+mn-lt"/>
              </a:rPr>
              <a:t>500 </a:t>
            </a:r>
            <a:r>
              <a:rPr lang="en-US" dirty="0" err="1">
                <a:ea typeface="+mn-lt"/>
                <a:cs typeface="+mn-lt"/>
              </a:rPr>
              <a:t>դրամ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տրանսպորտը</a:t>
            </a:r>
            <a:r>
              <a:rPr lang="en-US" dirty="0" smtClean="0">
                <a:ea typeface="+mn-lt"/>
                <a:cs typeface="+mn-lt"/>
              </a:rPr>
              <a:t> ՝ 8000 </a:t>
            </a:r>
            <a:r>
              <a:rPr lang="en-US" dirty="0" err="1" smtClean="0">
                <a:ea typeface="+mn-lt"/>
                <a:cs typeface="+mn-lt"/>
              </a:rPr>
              <a:t>դրամ</a:t>
            </a:r>
            <a:r>
              <a:rPr lang="en-US" dirty="0">
                <a:ea typeface="+mn-lt"/>
                <a:cs typeface="+mn-lt"/>
              </a:rPr>
              <a:t> </a:t>
            </a:r>
            <a:endParaRPr lang="ru-RU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    </a:t>
            </a:r>
            <a:r>
              <a:rPr lang="en-US" dirty="0" err="1">
                <a:ea typeface="+mn-lt"/>
                <a:cs typeface="+mn-lt"/>
              </a:rPr>
              <a:t>Յուրաքանչյուր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աշակերտ</a:t>
            </a:r>
            <a:r>
              <a:rPr lang="en-US" dirty="0">
                <a:ea typeface="+mn-lt"/>
                <a:cs typeface="+mn-lt"/>
              </a:rPr>
              <a:t> ՝ 1000-1200դրամ</a:t>
            </a:r>
            <a:endParaRPr lang="ru-RU" dirty="0">
              <a:ea typeface="+mn-lt"/>
              <a:cs typeface="+mn-lt"/>
            </a:endParaRPr>
          </a:p>
          <a:p>
            <a:pPr algn="just"/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70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B8CFDF-73BF-84A4-96B2-5B9C49DE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1"/>
                </a:solidFill>
                <a:latin typeface="Calibri"/>
                <a:cs typeface="Calibri"/>
              </a:rPr>
              <a:t>ԿԻՐԱՌելիություն</a:t>
            </a:r>
            <a:endParaRPr lang="ru-RU" sz="4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45137E0-DF12-C4C8-8E70-12673BB3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36305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</a:rPr>
              <a:t>Բացված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պատուհանում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մինչև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ներբեռնելը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կարող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ենք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ծանոթանալ</a:t>
            </a:r>
            <a:r>
              <a:rPr lang="en-US" sz="3200" b="1" dirty="0">
                <a:solidFill>
                  <a:schemeClr val="accent1"/>
                </a:solidFill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</a:rPr>
              <a:t>հավելվածի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ընդանուր</a:t>
            </a:r>
            <a:r>
              <a:rPr lang="en-US" sz="3200" b="1" dirty="0">
                <a:solidFill>
                  <a:schemeClr val="accent1"/>
                </a:solidFill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</a:rPr>
              <a:t>տեղեկությանը</a:t>
            </a:r>
            <a:r>
              <a:rPr lang="en-US" sz="3200" b="1" dirty="0">
                <a:solidFill>
                  <a:schemeClr val="accent1"/>
                </a:solidFill>
              </a:rPr>
              <a:t> և </a:t>
            </a:r>
            <a:r>
              <a:rPr lang="en-US" sz="3200" b="1" dirty="0" err="1">
                <a:solidFill>
                  <a:schemeClr val="accent1"/>
                </a:solidFill>
              </a:rPr>
              <a:t>օգտատերերի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կարծիքը</a:t>
            </a:r>
            <a:r>
              <a:rPr lang="en-US" sz="3200" b="1" dirty="0">
                <a:solidFill>
                  <a:schemeClr val="accent1"/>
                </a:solidFill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</a:rPr>
              <a:t>հավելվածի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մասին</a:t>
            </a:r>
            <a:r>
              <a:rPr lang="en-US" sz="3200" b="1" dirty="0">
                <a:solidFill>
                  <a:schemeClr val="accent1"/>
                </a:solidFill>
              </a:rPr>
              <a:t>․․․</a:t>
            </a:r>
          </a:p>
          <a:p>
            <a:pPr algn="ctr"/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2E3C9B9-F08C-7E6F-D7EE-A4C9D854B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0" b="1125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5A76C-7544-88ED-119B-617301C4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Կիրառելություն</a:t>
            </a:r>
            <a:endParaRPr lang="ru-RU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1382331-5FD1-1D13-05EA-71DC05948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0233" y="501805"/>
            <a:ext cx="2944228" cy="585401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081F8A-53DD-CB48-8688-864DCEB99868}"/>
              </a:ext>
            </a:extLst>
          </p:cNvPr>
          <p:cNvSpPr txBox="1"/>
          <p:nvPr/>
        </p:nvSpPr>
        <p:spPr>
          <a:xfrm>
            <a:off x="905108" y="2168913"/>
            <a:ext cx="600493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Մուտք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գործելով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հավելված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բացվում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է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այս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պատկերը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որտեղից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էլ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կարող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ենք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օգտվել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հավելվ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ա</a:t>
            </a: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ծից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․․․</a:t>
            </a:r>
          </a:p>
          <a:p>
            <a:pPr algn="ctr"/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Ձախ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մասում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տեսնում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ենք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5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դրոշ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որով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հնարավորություն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է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տրվում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օտարերկրյա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զբոսաշրջիկներին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հավելվածի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լեզուն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smtClean="0">
                <a:solidFill>
                  <a:schemeClr val="accent1"/>
                </a:solidFill>
                <a:cs typeface="Calibri"/>
              </a:rPr>
              <a:t>փ</a:t>
            </a:r>
            <a:r>
              <a:rPr lang="en-US" sz="2400" dirty="0" err="1" smtClean="0">
                <a:solidFill>
                  <a:schemeClr val="accent1"/>
                </a:solidFill>
                <a:cs typeface="Calibri"/>
              </a:rPr>
              <a:t>ոխել</a:t>
            </a:r>
            <a:r>
              <a:rPr lang="en-US" sz="2400" dirty="0" smtClean="0">
                <a:solidFill>
                  <a:schemeClr val="accent1"/>
                </a:solidFill>
                <a:cs typeface="Calibri"/>
              </a:rPr>
              <a:t>: </a:t>
            </a: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Ձախ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ներքևի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անկյունում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տեսնում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ենք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կապույտ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շրջանակ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&lt;&lt;360 </a:t>
            </a:r>
            <a:r>
              <a:rPr lang="ru-RU" sz="200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°</a:t>
            </a:r>
            <a:r>
              <a:rPr lang="ru-RU" sz="2000" dirty="0" smtClean="0">
                <a:solidFill>
                  <a:schemeClr val="accent1"/>
                </a:solidFill>
                <a:latin typeface="Calibri"/>
                <a:cs typeface="Calibri"/>
              </a:rPr>
              <a:t>ԹԱՆԳԱՐԱՆ&gt;&gt;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որը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նորություն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է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լինելու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թանգարանի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և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օգտվողների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Calibri"/>
                <a:cs typeface="Calibri"/>
              </a:rPr>
              <a:t>համար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․․․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5BA23A49-55E9-374B-4D27-7A27C20BB49E}"/>
              </a:ext>
            </a:extLst>
          </p:cNvPr>
          <p:cNvSpPr/>
          <p:nvPr/>
        </p:nvSpPr>
        <p:spPr>
          <a:xfrm>
            <a:off x="6818328" y="2167973"/>
            <a:ext cx="975731" cy="483219"/>
          </a:xfrm>
          <a:prstGeom prst="rightArrow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13D62-32E7-3D37-5E8A-88511E4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կիրառելիություն</a:t>
            </a:r>
            <a:endParaRPr lang="ru-RU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Рисунок 4" descr="Изображение выглядит как текст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6817E16C-F0CB-1F8A-E19C-25C5E1316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22879" y="1091891"/>
            <a:ext cx="3111496" cy="619784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45A77-88E5-1255-52F4-D15FBB5787E0}"/>
              </a:ext>
            </a:extLst>
          </p:cNvPr>
          <p:cNvSpPr txBox="1"/>
          <p:nvPr/>
        </p:nvSpPr>
        <p:spPr>
          <a:xfrm>
            <a:off x="217449" y="2159619"/>
            <a:ext cx="53781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Calibri"/>
                <a:cs typeface="Calibri"/>
              </a:rPr>
              <a:t>&lt;&lt;360 </a:t>
            </a:r>
            <a:r>
              <a:rPr lang="ru-RU" sz="36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° </a:t>
            </a:r>
            <a:r>
              <a:rPr lang="ru-RU" sz="3600" dirty="0" smtClean="0">
                <a:solidFill>
                  <a:schemeClr val="accent1"/>
                </a:solidFill>
                <a:latin typeface="Calibri"/>
                <a:cs typeface="Calibri"/>
              </a:rPr>
              <a:t>ԹԱՆԳԱՐԱՆ</a:t>
            </a:r>
            <a:r>
              <a:rPr lang="ru-RU" sz="3600" dirty="0">
                <a:solidFill>
                  <a:schemeClr val="accent1"/>
                </a:solidFill>
                <a:latin typeface="Calibri"/>
                <a:cs typeface="Calibri"/>
              </a:rPr>
              <a:t>&gt;&gt;-ը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45AB09-E7E9-FE13-4544-34E6A9AAA63D}"/>
              </a:ext>
            </a:extLst>
          </p:cNvPr>
          <p:cNvSpPr txBox="1"/>
          <p:nvPr/>
        </p:nvSpPr>
        <p:spPr>
          <a:xfrm>
            <a:off x="453251" y="2813592"/>
            <a:ext cx="481546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err="1">
                <a:solidFill>
                  <a:schemeClr val="accent1"/>
                </a:solidFill>
                <a:latin typeface="Calibri"/>
                <a:cs typeface="Calibri"/>
              </a:rPr>
              <a:t>հ</a:t>
            </a:r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նարավորություն</a:t>
            </a:r>
            <a:r>
              <a:rPr lang="ru-RU" sz="20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կտա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Calibri"/>
                <a:cs typeface="Calibri"/>
              </a:rPr>
              <a:t>օ</a:t>
            </a:r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նլայն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կերպով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շրջել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թանգարանով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 360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աստիճանով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տեսնել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պատմամշակութային,հն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ե</a:t>
            </a:r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աբանական</a:t>
            </a:r>
            <a:r>
              <a:rPr lang="ru-RU" sz="20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գտածոներ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:</a:t>
            </a:r>
          </a:p>
          <a:p>
            <a:pPr algn="just"/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Նաև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 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մոտենալով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գտածոներին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օգտվողը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կարող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է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ձայնագրության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 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միջոցով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Calibri"/>
                <a:cs typeface="Calibri"/>
              </a:rPr>
              <a:t>ծ</a:t>
            </a:r>
            <a:r>
              <a:rPr lang="ru-RU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անոթանալ</a:t>
            </a:r>
            <a:r>
              <a:rPr lang="ru-RU" sz="20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գտածոների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Calibri"/>
                <a:cs typeface="Calibri"/>
              </a:rPr>
              <a:t>հետ</a:t>
            </a:r>
            <a:r>
              <a:rPr lang="ru-RU" sz="2000" dirty="0">
                <a:solidFill>
                  <a:schemeClr val="accent1"/>
                </a:solidFill>
                <a:latin typeface="Calibri"/>
                <a:cs typeface="Calibri"/>
              </a:rPr>
              <a:t> ։</a:t>
            </a:r>
          </a:p>
        </p:txBody>
      </p:sp>
    </p:spTree>
    <p:extLst>
      <p:ext uri="{BB962C8B-B14F-4D97-AF65-F5344CB8AC3E}">
        <p14:creationId xmlns:p14="http://schemas.microsoft.com/office/powerpoint/2010/main" val="31205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F91FF-5E93-90CD-BC55-22E36DA2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accent1"/>
                </a:solidFill>
                <a:latin typeface="Calibri"/>
                <a:cs typeface="Calibri"/>
              </a:rPr>
              <a:t>կիրառություն</a:t>
            </a:r>
            <a:endParaRPr lang="ru-RU" sz="6000" dirty="0" err="1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079D9A-12D7-35A4-64A9-E42F75DAB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152" y="2304585"/>
            <a:ext cx="5742805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Օգտատերերը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կարող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են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ծանոթանալ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libri"/>
                <a:cs typeface="Calibri"/>
              </a:rPr>
              <a:t>տ</a:t>
            </a:r>
            <a:r>
              <a:rPr lang="ru-RU" sz="2800" dirty="0" err="1" smtClean="0">
                <a:solidFill>
                  <a:schemeClr val="accent1"/>
                </a:solidFill>
                <a:latin typeface="Calibri"/>
                <a:cs typeface="Calibri"/>
              </a:rPr>
              <a:t>ոմսերի</a:t>
            </a:r>
            <a:r>
              <a:rPr lang="ru-RU" sz="28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և 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խմբային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էքսկուրսիաների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հետ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:</a:t>
            </a:r>
            <a:endParaRPr lang="ru-RU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Նաև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հնարավորություն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է </a:t>
            </a:r>
            <a:r>
              <a:rPr lang="ru-RU" sz="2800" dirty="0" err="1" smtClean="0">
                <a:solidFill>
                  <a:schemeClr val="accent1"/>
                </a:solidFill>
                <a:cs typeface="Calibri"/>
              </a:rPr>
              <a:t>ստեղծվում</a:t>
            </a:r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cs typeface="Calibri"/>
              </a:rPr>
              <a:t>գնել</a:t>
            </a:r>
            <a:r>
              <a:rPr lang="ru-RU" sz="2800" dirty="0" smtClean="0">
                <a:solidFill>
                  <a:schemeClr val="accent1"/>
                </a:solidFill>
                <a:cs typeface="Calibri"/>
              </a:rPr>
              <a:t>  </a:t>
            </a:r>
            <a:r>
              <a:rPr lang="ru-RU" sz="2800" dirty="0" err="1">
                <a:solidFill>
                  <a:schemeClr val="accent1"/>
                </a:solidFill>
                <a:latin typeface="Calibri"/>
                <a:cs typeface="Calibri"/>
              </a:rPr>
              <a:t>օնլայն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Calibri"/>
                <a:cs typeface="Calibri"/>
              </a:rPr>
              <a:t>տոմսեր</a:t>
            </a:r>
            <a:r>
              <a:rPr lang="ru-RU" sz="2800" dirty="0">
                <a:solidFill>
                  <a:schemeClr val="accent1"/>
                </a:solidFill>
                <a:latin typeface="Calibri"/>
                <a:cs typeface="Calibri"/>
              </a:rPr>
              <a:t>․․․</a:t>
            </a:r>
          </a:p>
          <a:p>
            <a:endParaRPr lang="ru-RU" sz="2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0B6F570-D69E-994E-B7CD-415FAF6DC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487" y="665356"/>
            <a:ext cx="2927009" cy="57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991EB-8EF7-F871-7585-CE953FDE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err="1">
                <a:solidFill>
                  <a:schemeClr val="accent1"/>
                </a:solidFill>
                <a:latin typeface="Calibri"/>
                <a:cs typeface="Calibri"/>
              </a:rPr>
              <a:t>կիրառություն</a:t>
            </a:r>
            <a:endParaRPr lang="ru-RU" sz="72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1B4622E-471E-3C8E-89FF-C377B8A73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038" y="2286000"/>
            <a:ext cx="2024253" cy="4023360"/>
          </a:xfrm>
        </p:spPr>
      </p:pic>
      <p:pic>
        <p:nvPicPr>
          <p:cNvPr id="5" name="Рисунок 5" descr="Изображение выглядит как текст, друг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43AADA7-4D73-EA16-4595-35CE60EE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76" y="2198649"/>
            <a:ext cx="2070259" cy="4114800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D0D47F8-DA76-5BDF-C737-A0A1E4E99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773" y="2198648"/>
            <a:ext cx="20702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5C27F-E81E-F278-D475-0824454F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err="1">
                <a:solidFill>
                  <a:schemeClr val="accent1"/>
                </a:solidFill>
                <a:latin typeface="Calibri"/>
                <a:ea typeface="+mj-lt"/>
                <a:cs typeface="Calibri"/>
              </a:rPr>
              <a:t>Վերջնարդյունք</a:t>
            </a:r>
            <a:r>
              <a:rPr lang="ru-RU" sz="6600" dirty="0">
                <a:solidFill>
                  <a:schemeClr val="accent1"/>
                </a:solidFill>
                <a:latin typeface="Calibri"/>
                <a:ea typeface="+mj-lt"/>
                <a:cs typeface="Calibri"/>
              </a:rPr>
              <a:t>  </a:t>
            </a:r>
            <a:endParaRPr lang="ru-RU" sz="6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F590F5-367D-5161-4D59-4ABAB57B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909" y="1821366"/>
            <a:ext cx="11060825" cy="4511195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endParaRPr lang="ru-RU" dirty="0">
              <a:cs typeface="Calibri" panose="020F0502020204030204" pitchFamily="34" charset="0"/>
            </a:endParaRPr>
          </a:p>
          <a:p>
            <a:r>
              <a:rPr lang="ru-RU" sz="3600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Նպատակները</a:t>
            </a:r>
            <a:r>
              <a:rPr lang="ru-RU" sz="3600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՝</a:t>
            </a:r>
          </a:p>
          <a:p>
            <a:pPr algn="just">
              <a:buFont typeface="Arial" panose="020B0602020104020603" pitchFamily="34" charset="0"/>
              <a:buChar char="•"/>
            </a:pP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Ինֆորմացնել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օգտվողներին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տվյալ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ոլորտի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իրավիճակի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իրադարձությունների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նորությունների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մասին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․</a:t>
            </a:r>
            <a:endParaRPr lang="ru-RU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just">
              <a:buFont typeface="Arial" panose="020B0602020104020603" pitchFamily="34" charset="0"/>
              <a:buChar char="•"/>
            </a:pP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Ներկայացնել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շուկայի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տվյալ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սեգմենտում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առկա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խնդիրները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խնդիրների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լուծման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ուղիները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․</a:t>
            </a:r>
            <a:endParaRPr lang="ru-RU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just">
              <a:buFont typeface="Arial" panose="020B0602020104020603" pitchFamily="34" charset="0"/>
              <a:buChar char="•"/>
            </a:pP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Տեղեկացնել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թե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ինչպես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ընկերության</a:t>
            </a:r>
            <a:r>
              <a:rPr lang="ru-RU" dirty="0" smtClean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պրոդուկտները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օգնում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լուծել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վերոնշյալ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խնդիրները</a:t>
            </a:r>
            <a:r>
              <a:rPr lang="ru-RU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․</a:t>
            </a:r>
            <a:endParaRPr lang="ru-RU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just">
              <a:buFont typeface="Arial" panose="020B0602020104020603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Ծրագիրը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որպես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այդպիսին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alibri"/>
                <a:cs typeface="Calibri"/>
              </a:rPr>
              <a:t>թ</a:t>
            </a:r>
            <a:r>
              <a:rPr lang="ru-RU" dirty="0" err="1" smtClean="0">
                <a:solidFill>
                  <a:schemeClr val="accent1"/>
                </a:solidFill>
                <a:latin typeface="Calibri"/>
                <a:cs typeface="Calibri"/>
              </a:rPr>
              <a:t>անգարանների</a:t>
            </a: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շրջանակներում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  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նորություն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է,առավել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ևս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բջջային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հավելվածների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շրջանակներում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․․․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accent1"/>
                </a:solidFill>
                <a:latin typeface="Calibri"/>
                <a:cs typeface="Calibri"/>
              </a:rPr>
              <a:t>Մենք</a:t>
            </a: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վստահ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ենք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որ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տվյալ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ծրագիրը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ավելի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կբարելավի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alibri"/>
                <a:cs typeface="Calibri"/>
              </a:rPr>
              <a:t>թ</a:t>
            </a:r>
            <a:r>
              <a:rPr lang="ru-RU" dirty="0" err="1" smtClean="0">
                <a:solidFill>
                  <a:schemeClr val="accent1"/>
                </a:solidFill>
                <a:latin typeface="Calibri"/>
                <a:cs typeface="Calibri"/>
              </a:rPr>
              <a:t>անգարանի</a:t>
            </a: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առօրյա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կյանքը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և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վստահորեն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  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կարող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ենք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Calibri"/>
                <a:cs typeface="Calibri"/>
              </a:rPr>
              <a:t>ասել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,</a:t>
            </a: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որ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 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հավելվածը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նորություն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կլինի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մեր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  </a:t>
            </a:r>
            <a:r>
              <a:rPr lang="ru-RU" dirty="0" err="1">
                <a:solidFill>
                  <a:schemeClr val="accent1"/>
                </a:solidFill>
                <a:latin typeface="Calibri"/>
                <a:cs typeface="Calibri"/>
              </a:rPr>
              <a:t>ժողովրդի,զբոսաշրջիկների,դպրոցականների</a:t>
            </a: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Calibri"/>
                <a:cs typeface="Calibri"/>
              </a:rPr>
              <a:t>համար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:</a:t>
            </a:r>
            <a:endParaRPr lang="ru-RU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just"/>
            <a:endParaRPr lang="ru-RU" dirty="0">
              <a:solidFill>
                <a:srgbClr val="1CADE4"/>
              </a:solidFill>
              <a:latin typeface="Calibri"/>
              <a:cs typeface="Calibri"/>
            </a:endParaRPr>
          </a:p>
          <a:p>
            <a:endParaRPr lang="ru-RU" dirty="0">
              <a:latin typeface="Calibri"/>
              <a:cs typeface="Calibri"/>
            </a:endParaRPr>
          </a:p>
          <a:p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7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5320DD-100E-8319-76D0-E6E640C7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Գրականության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ցանկ</a:t>
            </a:r>
            <a:endParaRPr lang="ru-RU" dirty="0">
              <a:ea typeface="+mj-lt"/>
              <a:cs typeface="+mj-lt"/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7A26E8-FE94-451A-D67C-6C5D17D3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400" i="1" dirty="0">
                <a:ea typeface="+mn-lt"/>
                <a:cs typeface="+mn-lt"/>
              </a:rPr>
              <a:t>1.Հայկական </a:t>
            </a:r>
            <a:r>
              <a:rPr lang="en-US" sz="2400" i="1" dirty="0" err="1">
                <a:ea typeface="+mn-lt"/>
                <a:cs typeface="+mn-lt"/>
              </a:rPr>
              <a:t>հանրագիտարան</a:t>
            </a:r>
            <a:r>
              <a:rPr lang="en-US" sz="2400" i="1" dirty="0">
                <a:ea typeface="+mn-lt"/>
                <a:cs typeface="+mn-lt"/>
              </a:rPr>
              <a:t> </a:t>
            </a:r>
            <a:endParaRPr lang="ru-RU" sz="2400" i="1" dirty="0">
              <a:latin typeface="Calibri"/>
              <a:ea typeface="+mn-lt"/>
              <a:cs typeface="Calibri"/>
            </a:endParaRPr>
          </a:p>
          <a:p>
            <a:r>
              <a:rPr lang="en-US" sz="2400" i="1" dirty="0">
                <a:ea typeface="+mn-lt"/>
                <a:cs typeface="+mn-lt"/>
              </a:rPr>
              <a:t>2.Երևանի </a:t>
            </a:r>
            <a:r>
              <a:rPr lang="en-US" sz="2400" i="1" dirty="0" err="1">
                <a:ea typeface="+mn-lt"/>
                <a:cs typeface="+mn-lt"/>
              </a:rPr>
              <a:t>պատմությունը</a:t>
            </a:r>
            <a:r>
              <a:rPr lang="en-US" sz="2400" i="1" dirty="0">
                <a:ea typeface="+mn-lt"/>
                <a:cs typeface="+mn-lt"/>
              </a:rPr>
              <a:t> 1500-1800 </a:t>
            </a:r>
            <a:r>
              <a:rPr lang="en-US" sz="2400" i="1" dirty="0" err="1">
                <a:ea typeface="+mn-lt"/>
                <a:cs typeface="+mn-lt"/>
              </a:rPr>
              <a:t>թթ</a:t>
            </a:r>
            <a:r>
              <a:rPr lang="en-US" sz="2400" i="1" dirty="0">
                <a:ea typeface="+mn-lt"/>
                <a:cs typeface="+mn-lt"/>
              </a:rPr>
              <a:t>.-</a:t>
            </a:r>
            <a:r>
              <a:rPr lang="en-US" sz="2400" i="1" dirty="0" err="1">
                <a:ea typeface="+mn-lt"/>
                <a:cs typeface="+mn-lt"/>
              </a:rPr>
              <a:t>ին</a:t>
            </a:r>
            <a:r>
              <a:rPr lang="en-US" sz="2400" i="1" dirty="0">
                <a:ea typeface="+mn-lt"/>
                <a:cs typeface="+mn-lt"/>
              </a:rPr>
              <a:t> </a:t>
            </a:r>
            <a:endParaRPr lang="ru-RU" sz="2400" i="1" dirty="0">
              <a:latin typeface="Calibri"/>
              <a:ea typeface="+mn-lt"/>
              <a:cs typeface="Calibri"/>
            </a:endParaRPr>
          </a:p>
          <a:p>
            <a:r>
              <a:rPr lang="en-US" sz="2400" i="1" dirty="0">
                <a:ea typeface="+mn-lt"/>
                <a:cs typeface="+mn-lt"/>
              </a:rPr>
              <a:t>3.Երվանդ </a:t>
            </a:r>
            <a:r>
              <a:rPr lang="en-US" sz="2400" i="1" dirty="0" err="1">
                <a:ea typeface="+mn-lt"/>
                <a:cs typeface="+mn-lt"/>
              </a:rPr>
              <a:t>Շահազիզ</a:t>
            </a:r>
            <a:r>
              <a:rPr lang="en-US" sz="2400" i="1" dirty="0">
                <a:ea typeface="+mn-lt"/>
                <a:cs typeface="+mn-lt"/>
              </a:rPr>
              <a:t>-&lt;&lt;</a:t>
            </a:r>
            <a:r>
              <a:rPr lang="en-US" sz="2400" i="1" dirty="0" err="1">
                <a:ea typeface="+mn-lt"/>
                <a:cs typeface="+mn-lt"/>
              </a:rPr>
              <a:t>Հին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Երևանը</a:t>
            </a:r>
            <a:r>
              <a:rPr lang="en-US" sz="2400" i="1" dirty="0" smtClean="0">
                <a:ea typeface="+mn-lt"/>
                <a:cs typeface="+mn-lt"/>
              </a:rPr>
              <a:t>&gt;&gt;,</a:t>
            </a:r>
            <a:r>
              <a:rPr lang="en-US" sz="2400" i="1" dirty="0">
                <a:ea typeface="+mn-lt"/>
                <a:cs typeface="+mn-lt"/>
              </a:rPr>
              <a:t>2-րդ </a:t>
            </a:r>
            <a:r>
              <a:rPr lang="en-US" sz="2400" i="1" dirty="0" err="1">
                <a:ea typeface="+mn-lt"/>
                <a:cs typeface="+mn-lt"/>
              </a:rPr>
              <a:t>հրատարակություն</a:t>
            </a:r>
            <a:r>
              <a:rPr lang="en-US" sz="2400" i="1" dirty="0">
                <a:ea typeface="+mn-lt"/>
                <a:cs typeface="+mn-lt"/>
              </a:rPr>
              <a:t>,    </a:t>
            </a:r>
            <a:r>
              <a:rPr lang="en-US" sz="2400" i="1" dirty="0" err="1">
                <a:ea typeface="+mn-lt"/>
                <a:cs typeface="+mn-lt"/>
              </a:rPr>
              <a:t>Երևան</a:t>
            </a:r>
            <a:r>
              <a:rPr lang="en-US" sz="2400" i="1" dirty="0">
                <a:ea typeface="+mn-lt"/>
                <a:cs typeface="+mn-lt"/>
              </a:rPr>
              <a:t> 2003</a:t>
            </a:r>
            <a:endParaRPr lang="ru-RU" sz="2400" i="1" dirty="0">
              <a:latin typeface="Calibri"/>
              <a:ea typeface="+mn-lt"/>
              <a:cs typeface="Calibri"/>
            </a:endParaRPr>
          </a:p>
          <a:p>
            <a:r>
              <a:rPr lang="en-US" sz="2400" i="1" dirty="0">
                <a:ea typeface="+mn-lt"/>
                <a:cs typeface="+mn-lt"/>
              </a:rPr>
              <a:t>4.Երևան XX </a:t>
            </a:r>
            <a:r>
              <a:rPr lang="en-US" sz="2400" i="1" dirty="0" err="1">
                <a:ea typeface="+mn-lt"/>
                <a:cs typeface="+mn-lt"/>
              </a:rPr>
              <a:t>դար</a:t>
            </a:r>
            <a:r>
              <a:rPr lang="en-US" sz="2400" i="1" dirty="0">
                <a:ea typeface="+mn-lt"/>
                <a:cs typeface="+mn-lt"/>
              </a:rPr>
              <a:t>- </a:t>
            </a:r>
            <a:r>
              <a:rPr lang="en-US" sz="2400" i="1" dirty="0" err="1">
                <a:ea typeface="+mn-lt"/>
                <a:cs typeface="+mn-lt"/>
              </a:rPr>
              <a:t>Մեդիամաքս</a:t>
            </a:r>
            <a:r>
              <a:rPr lang="en-US" sz="2400" i="1" dirty="0">
                <a:ea typeface="+mn-lt"/>
                <a:cs typeface="+mn-lt"/>
              </a:rPr>
              <a:t>, </a:t>
            </a:r>
            <a:r>
              <a:rPr lang="en-US" sz="2400" i="1" dirty="0" err="1">
                <a:ea typeface="+mn-lt"/>
                <a:cs typeface="+mn-lt"/>
              </a:rPr>
              <a:t>Միլենա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Քամալյան</a:t>
            </a:r>
            <a:r>
              <a:rPr lang="en-US" sz="2400" i="1" dirty="0">
                <a:ea typeface="+mn-lt"/>
                <a:cs typeface="+mn-lt"/>
              </a:rPr>
              <a:t> </a:t>
            </a:r>
            <a:endParaRPr lang="ru-RU" sz="2400" i="1" dirty="0">
              <a:latin typeface="Calibri"/>
              <a:ea typeface="+mn-lt"/>
              <a:cs typeface="Calibri"/>
            </a:endParaRPr>
          </a:p>
          <a:p>
            <a:r>
              <a:rPr lang="en-US" sz="2400" i="1" dirty="0">
                <a:ea typeface="+mn-lt"/>
                <a:cs typeface="+mn-lt"/>
              </a:rPr>
              <a:t>5.&lt;&lt;</a:t>
            </a:r>
            <a:r>
              <a:rPr lang="en-US" sz="2400" i="1" dirty="0" err="1">
                <a:ea typeface="+mn-lt"/>
                <a:cs typeface="+mn-lt"/>
              </a:rPr>
              <a:t>Наш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Ереван</a:t>
            </a:r>
            <a:r>
              <a:rPr lang="en-US" sz="2400" i="1" dirty="0">
                <a:ea typeface="+mn-lt"/>
                <a:cs typeface="+mn-lt"/>
              </a:rPr>
              <a:t>&gt;&gt; 2-ое </a:t>
            </a:r>
            <a:r>
              <a:rPr lang="en-US" sz="2400" i="1" dirty="0" err="1">
                <a:ea typeface="+mn-lt"/>
                <a:cs typeface="+mn-lt"/>
              </a:rPr>
              <a:t>издание</a:t>
            </a:r>
            <a:endParaRPr lang="ru-RU" sz="2400" i="1" dirty="0">
              <a:latin typeface="Calibri"/>
              <a:ea typeface="+mn-lt"/>
              <a:cs typeface="Calibri"/>
            </a:endParaRPr>
          </a:p>
          <a:p>
            <a:endParaRPr lang="ru-RU" sz="24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653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04ABCC-D5D1-D752-B96B-EA2E4A53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latin typeface="Calibri"/>
                <a:cs typeface="Calibri"/>
              </a:rPr>
              <a:t>ՄԱՍՆԱԿԻՑՆԵՐ</a:t>
            </a:r>
            <a:r>
              <a:rPr lang="en-US">
                <a:ea typeface="+mj-lt"/>
                <a:cs typeface="+mj-lt"/>
              </a:rPr>
              <a:t>՝</a:t>
            </a: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DA62B4-A019-EA1D-62F7-04B74607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4" y="1774903"/>
            <a:ext cx="10589866" cy="4374068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1.Գևորգյան </a:t>
            </a:r>
            <a:r>
              <a:rPr lang="en-US" err="1">
                <a:ea typeface="+mn-lt"/>
                <a:cs typeface="+mn-lt"/>
              </a:rPr>
              <a:t>Անի</a:t>
            </a:r>
            <a:r>
              <a:rPr lang="en-US">
                <a:ea typeface="+mn-lt"/>
                <a:cs typeface="+mn-lt"/>
              </a:rPr>
              <a:t> 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2.Դավթյան </a:t>
            </a:r>
            <a:r>
              <a:rPr lang="en-US" err="1">
                <a:ea typeface="+mn-lt"/>
                <a:cs typeface="+mn-lt"/>
              </a:rPr>
              <a:t>Միլենա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3.Հակոբյան </a:t>
            </a:r>
            <a:r>
              <a:rPr lang="en-US" err="1">
                <a:ea typeface="+mn-lt"/>
                <a:cs typeface="+mn-lt"/>
              </a:rPr>
              <a:t>Դիանա</a:t>
            </a:r>
            <a:r>
              <a:rPr lang="en-US">
                <a:ea typeface="+mn-lt"/>
                <a:cs typeface="+mn-lt"/>
              </a:rPr>
              <a:t> 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4.Հակոբջանյան </a:t>
            </a:r>
            <a:r>
              <a:rPr lang="en-US" err="1">
                <a:ea typeface="+mn-lt"/>
                <a:cs typeface="+mn-lt"/>
              </a:rPr>
              <a:t>Մարիա</a:t>
            </a:r>
            <a:r>
              <a:rPr lang="en-US">
                <a:ea typeface="+mn-lt"/>
                <a:cs typeface="+mn-lt"/>
              </a:rPr>
              <a:t> 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5.Մամուլյան </a:t>
            </a:r>
            <a:r>
              <a:rPr lang="en-US" err="1">
                <a:ea typeface="+mn-lt"/>
                <a:cs typeface="+mn-lt"/>
              </a:rPr>
              <a:t>Դրաստամատ</a:t>
            </a:r>
            <a:r>
              <a:rPr lang="en-US">
                <a:ea typeface="+mn-lt"/>
                <a:cs typeface="+mn-lt"/>
              </a:rPr>
              <a:t> 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6.Մելքոնյան </a:t>
            </a:r>
            <a:r>
              <a:rPr lang="en-US" err="1">
                <a:ea typeface="+mn-lt"/>
                <a:cs typeface="+mn-lt"/>
              </a:rPr>
              <a:t>Տաթևիկ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7.Պետրոսյան </a:t>
            </a:r>
            <a:r>
              <a:rPr lang="en-US" err="1">
                <a:ea typeface="+mn-lt"/>
                <a:cs typeface="+mn-lt"/>
              </a:rPr>
              <a:t>Մարիա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8.Ջզմաչյան </a:t>
            </a:r>
            <a:r>
              <a:rPr lang="en-US" err="1">
                <a:ea typeface="+mn-lt"/>
                <a:cs typeface="+mn-lt"/>
              </a:rPr>
              <a:t>Ամալյա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9.Ջիվիլիկյան </a:t>
            </a:r>
            <a:r>
              <a:rPr lang="en-US" err="1">
                <a:ea typeface="+mn-lt"/>
                <a:cs typeface="+mn-lt"/>
              </a:rPr>
              <a:t>Մարիա</a:t>
            </a:r>
            <a:r>
              <a:rPr lang="en-US">
                <a:ea typeface="+mn-lt"/>
                <a:cs typeface="+mn-lt"/>
              </a:rPr>
              <a:t> </a:t>
            </a:r>
            <a:endParaRPr lang="ru-RU">
              <a:latin typeface="Calibri"/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10. </a:t>
            </a:r>
            <a:r>
              <a:rPr lang="en-US" err="1">
                <a:ea typeface="+mn-lt"/>
                <a:cs typeface="+mn-lt"/>
              </a:rPr>
              <a:t>Սարոյան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Մարիամ</a:t>
            </a:r>
            <a:endParaRPr lang="ru-RU">
              <a:latin typeface="Calibri"/>
              <a:ea typeface="+mn-lt"/>
              <a:cs typeface="Calibri"/>
            </a:endParaRPr>
          </a:p>
          <a:p>
            <a:endParaRPr lang="ru-RU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21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194971-2F2D-44B0-8AE6-FF2DCCEE0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xmlns="" id="{1FF9A61E-EB11-4C46-82E1-3E00A3B4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E564EB3-35F2-4EFF-87DC-642DC0205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ABC736F-FD1E-4980-876D-E5C387739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D98EE46-797C-45B8-8337-491B94E05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D98EC-522E-1A9A-D680-4A339EC3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i="1" spc="200" err="1">
                <a:solidFill>
                  <a:srgbClr val="FFFFFF"/>
                </a:solidFill>
              </a:rPr>
              <a:t>ՎԵրջ</a:t>
            </a:r>
            <a:endParaRPr lang="en-US" sz="9600" i="1" spc="20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E4CA735-62CB-4665-AA7D-4A259E3F7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915B512-930A-40F0-82A6-4895B71A9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C0157-2CAB-2FEE-1283-91FEAA41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1653032" y="1525016"/>
            <a:ext cx="5867061" cy="1001776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ՄԵՆՔ</a:t>
            </a:r>
            <a:endParaRPr lang="ru-RU" sz="8000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4" descr="Изображение выглядит как текст, здание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D9F8284-7012-2713-5B49-2F15DD6A2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605" y="798195"/>
            <a:ext cx="8657046" cy="5445760"/>
          </a:xfr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25EADA96-5821-7A6B-1012-A6BEC670AD59}"/>
              </a:ext>
            </a:extLst>
          </p:cNvPr>
          <p:cNvCxnSpPr/>
          <p:nvPr/>
        </p:nvCxnSpPr>
        <p:spPr>
          <a:xfrm>
            <a:off x="762635" y="798195"/>
            <a:ext cx="0" cy="544576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87BA15-C451-9A8B-81B4-F7258B92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sz="4800" dirty="0" err="1">
                <a:ea typeface="+mj-lt"/>
                <a:cs typeface="+mj-lt"/>
              </a:rPr>
              <a:t>Նախագծի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նպատակներն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 smtClean="0">
                <a:ea typeface="+mj-lt"/>
                <a:cs typeface="+mj-lt"/>
              </a:rPr>
              <a:t>են</a:t>
            </a:r>
            <a:r>
              <a:rPr lang="en-US" sz="4800" dirty="0">
                <a:ea typeface="+mj-lt"/>
                <a:cs typeface="+mj-lt"/>
              </a:rPr>
              <a:t>՝</a:t>
            </a:r>
            <a:endParaRPr lang="en-US" sz="4800" dirty="0">
              <a:latin typeface="Tw Cen MT Condensed"/>
              <a:ea typeface="+mj-lt"/>
              <a:cs typeface="+mj-lt"/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2684BD-7835-B9C6-294C-86F2F439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013" y="2299648"/>
            <a:ext cx="10591800" cy="4019266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ea typeface="+mn-lt"/>
                <a:cs typeface="+mn-lt"/>
              </a:rPr>
              <a:t>-</a:t>
            </a:r>
            <a:r>
              <a:rPr lang="en-US" sz="2400" dirty="0" err="1" smtClean="0">
                <a:ea typeface="+mn-lt"/>
                <a:cs typeface="+mn-lt"/>
              </a:rPr>
              <a:t>Ուսումնասիրել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Երևան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քաղաքի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դարավոր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պատմությունը</a:t>
            </a:r>
            <a:r>
              <a:rPr lang="en-US" sz="2400" dirty="0">
                <a:ea typeface="+mn-lt"/>
                <a:cs typeface="+mn-lt"/>
              </a:rPr>
              <a:t>՝ </a:t>
            </a:r>
            <a:r>
              <a:rPr lang="en-US" sz="2400" dirty="0" err="1">
                <a:ea typeface="+mn-lt"/>
                <a:cs typeface="+mn-lt"/>
              </a:rPr>
              <a:t>բազում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խնդիրներով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հետաքրքիր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պատմություններով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հին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ու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նոր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կառույցներով</a:t>
            </a:r>
            <a:endParaRPr lang="en-US" sz="2400" dirty="0" smtClean="0">
              <a:ea typeface="+mn-lt"/>
              <a:cs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ea typeface="+mn-lt"/>
                <a:cs typeface="+mn-lt"/>
              </a:rPr>
              <a:t>-</a:t>
            </a:r>
            <a:r>
              <a:rPr lang="en-US" sz="2400" dirty="0" err="1" smtClean="0">
                <a:ea typeface="+mn-lt"/>
                <a:cs typeface="+mn-lt"/>
              </a:rPr>
              <a:t>Ներկայացնել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Երևանի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պատմության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թանգարանի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գործունեության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բարելավմանն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ուղղված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առաջարկություններ</a:t>
            </a:r>
            <a:r>
              <a:rPr lang="en-US" sz="2400" dirty="0" smtClean="0">
                <a:ea typeface="+mn-lt"/>
                <a:cs typeface="+mn-lt"/>
              </a:rPr>
              <a:t>: </a:t>
            </a:r>
          </a:p>
          <a:p>
            <a:pPr marL="0" indent="0" algn="just">
              <a:buNone/>
            </a:pPr>
            <a:endParaRPr lang="ru-RU" sz="2400" dirty="0">
              <a:ea typeface="+mn-lt"/>
              <a:cs typeface="+mn-lt"/>
            </a:endParaRPr>
          </a:p>
          <a:p>
            <a:pPr algn="just"/>
            <a:r>
              <a:rPr lang="en-US" sz="2400" dirty="0" err="1" smtClean="0">
                <a:ea typeface="+mn-lt"/>
                <a:cs typeface="+mn-lt"/>
              </a:rPr>
              <a:t>Բոլոր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ժամանակներում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պատմամշակութային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կառույցները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նեղ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կապված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են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հասարակության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զարգացման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հետ</a:t>
            </a:r>
            <a:r>
              <a:rPr lang="en-US" sz="2400" dirty="0">
                <a:ea typeface="+mn-lt"/>
                <a:cs typeface="+mn-lt"/>
              </a:rPr>
              <a:t> և </a:t>
            </a:r>
            <a:r>
              <a:rPr lang="en-US" sz="2400" dirty="0" err="1">
                <a:ea typeface="+mn-lt"/>
                <a:cs typeface="+mn-lt"/>
              </a:rPr>
              <a:t>արտացոլում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են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տվյալ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ժամանակաշրջանի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տեխնիկական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սոցիալ-տնտեսական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կրթական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մարդկանց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գեղագիտական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հայացքները:Այդ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կառույցները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ընկալվում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են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հնագույն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շրջանի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որպես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թանգարանային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նմուշներ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քաղաքակրթության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զարգացման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վկաներ</a:t>
            </a:r>
            <a:r>
              <a:rPr lang="en-US" sz="2400" dirty="0">
                <a:ea typeface="+mn-lt"/>
                <a:cs typeface="+mn-lt"/>
              </a:rPr>
              <a:t>:</a:t>
            </a:r>
            <a:endParaRPr lang="ru-RU" sz="2400" dirty="0">
              <a:ea typeface="+mn-lt"/>
              <a:cs typeface="+mn-lt"/>
            </a:endParaRPr>
          </a:p>
          <a:p>
            <a:endParaRPr lang="ru-RU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33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BEBE2-2AE1-E276-839E-B9A79ABF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ea typeface="+mj-lt"/>
                <a:cs typeface="+mj-lt"/>
              </a:rPr>
              <a:t>Թեմայի</a:t>
            </a:r>
            <a:r>
              <a:rPr lang="en-US" sz="4400" dirty="0" smtClean="0">
                <a:ea typeface="+mj-lt"/>
                <a:cs typeface="+mj-lt"/>
              </a:rPr>
              <a:t> </a:t>
            </a:r>
            <a:r>
              <a:rPr lang="en-US" sz="4400" dirty="0" err="1" smtClean="0">
                <a:ea typeface="+mj-lt"/>
                <a:cs typeface="+mj-lt"/>
              </a:rPr>
              <a:t>նկատմամբ</a:t>
            </a:r>
            <a:r>
              <a:rPr lang="en-US" sz="4400" dirty="0" smtClean="0">
                <a:ea typeface="+mj-lt"/>
                <a:cs typeface="+mj-lt"/>
              </a:rPr>
              <a:t> </a:t>
            </a:r>
            <a:r>
              <a:rPr lang="en-US" sz="4400" dirty="0" err="1" smtClean="0">
                <a:ea typeface="+mj-lt"/>
                <a:cs typeface="+mj-lt"/>
              </a:rPr>
              <a:t>Հետաքրքրությունը</a:t>
            </a:r>
            <a:r>
              <a:rPr lang="en-US" sz="4400" dirty="0" smtClean="0">
                <a:ea typeface="+mj-lt"/>
                <a:cs typeface="+mj-lt"/>
              </a:rPr>
              <a:t> </a:t>
            </a:r>
            <a:endParaRPr lang="ru-RU" sz="4400" dirty="0">
              <a:ea typeface="+mj-lt"/>
              <a:cs typeface="+mj-lt"/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E58E5A-23EC-149C-6A73-655D8310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v"/>
            </a:pPr>
            <a:endParaRPr lang="en-US" sz="2000" b="1" dirty="0" smtClean="0">
              <a:ea typeface="+mn-lt"/>
              <a:cs typeface="+mn-lt"/>
            </a:endParaRPr>
          </a:p>
          <a:p>
            <a:pPr>
              <a:buFont typeface="Wingdings" panose="020B0602020104020603" pitchFamily="34" charset="0"/>
              <a:buChar char="v"/>
            </a:pPr>
            <a:r>
              <a:rPr lang="en-US" sz="2000" b="1" dirty="0" smtClean="0">
                <a:ea typeface="+mn-lt"/>
                <a:cs typeface="+mn-lt"/>
              </a:rPr>
              <a:t>Օ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Երևան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անվան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 smtClean="0">
                <a:ea typeface="+mn-lt"/>
                <a:cs typeface="+mn-lt"/>
              </a:rPr>
              <a:t>ծագումը</a:t>
            </a:r>
            <a:r>
              <a:rPr lang="en-US" sz="2000" dirty="0" smtClean="0">
                <a:ea typeface="+mn-lt"/>
                <a:cs typeface="+mn-lt"/>
              </a:rPr>
              <a:t> 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2000" b="1" dirty="0" smtClean="0">
                <a:ea typeface="+mn-lt"/>
                <a:cs typeface="+mn-lt"/>
              </a:rPr>
              <a:t>Օ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Երևանը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որպես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գավառական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քաղաք</a:t>
            </a:r>
            <a:endParaRPr lang="ru-RU" sz="2000" dirty="0">
              <a:latin typeface="Calibri"/>
              <a:ea typeface="+mn-lt"/>
              <a:cs typeface="Calibri"/>
            </a:endParaRPr>
          </a:p>
          <a:p>
            <a:pPr>
              <a:buFont typeface="Wingdings" panose="020B0602020104020603" pitchFamily="34" charset="0"/>
              <a:buChar char="v"/>
            </a:pPr>
            <a:r>
              <a:rPr lang="en-US" sz="2000" b="1" dirty="0">
                <a:ea typeface="+mn-lt"/>
                <a:cs typeface="+mn-lt"/>
              </a:rPr>
              <a:t>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Երևանը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որպես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մայրաքաղաք</a:t>
            </a:r>
            <a:endParaRPr lang="ru-RU" sz="2000" dirty="0">
              <a:latin typeface="Calibri"/>
              <a:ea typeface="+mn-lt"/>
              <a:cs typeface="Calibri"/>
            </a:endParaRPr>
          </a:p>
          <a:p>
            <a:pPr>
              <a:buFont typeface="Wingdings" panose="020B0602020104020603" pitchFamily="34" charset="0"/>
              <a:buChar char="v"/>
            </a:pPr>
            <a:r>
              <a:rPr lang="en-US" sz="2000" b="1" dirty="0">
                <a:ea typeface="+mn-lt"/>
                <a:cs typeface="+mn-lt"/>
              </a:rPr>
              <a:t>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Ինչպե՞ս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են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նկարագրել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եվրոպացի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ճանապարհորդները</a:t>
            </a:r>
            <a:endParaRPr lang="ru-RU" sz="2000" dirty="0">
              <a:latin typeface="Calibri"/>
              <a:ea typeface="+mn-lt"/>
              <a:cs typeface="Calibri"/>
            </a:endParaRPr>
          </a:p>
          <a:p>
            <a:pPr>
              <a:buFont typeface="Wingdings" panose="020B0602020104020603" pitchFamily="34" charset="0"/>
              <a:buChar char="v"/>
            </a:pPr>
            <a:r>
              <a:rPr lang="en-US" sz="2000" b="1" dirty="0">
                <a:ea typeface="+mn-lt"/>
                <a:cs typeface="+mn-lt"/>
              </a:rPr>
              <a:t>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Հայ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նկարիչները</a:t>
            </a:r>
            <a:r>
              <a:rPr lang="en-US" sz="2000" dirty="0">
                <a:ea typeface="+mn-lt"/>
                <a:cs typeface="+mn-lt"/>
              </a:rPr>
              <a:t> և </a:t>
            </a:r>
            <a:r>
              <a:rPr lang="en-US" sz="2000" dirty="0" err="1">
                <a:ea typeface="+mn-lt"/>
                <a:cs typeface="+mn-lt"/>
              </a:rPr>
              <a:t>Երևանը</a:t>
            </a:r>
            <a:endParaRPr lang="ru-RU" sz="2000" dirty="0">
              <a:latin typeface="Calibri"/>
              <a:ea typeface="+mn-lt"/>
              <a:cs typeface="Calibri"/>
            </a:endParaRPr>
          </a:p>
          <a:p>
            <a:pPr>
              <a:buFont typeface="Wingdings" panose="020B0602020104020603" pitchFamily="34" charset="0"/>
              <a:buChar char="v"/>
            </a:pPr>
            <a:r>
              <a:rPr lang="en-US" sz="2000" b="1" dirty="0">
                <a:ea typeface="+mn-lt"/>
                <a:cs typeface="+mn-lt"/>
              </a:rPr>
              <a:t>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Մի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երգի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պատմություն</a:t>
            </a:r>
            <a:endParaRPr lang="ru-RU" sz="2000" dirty="0">
              <a:latin typeface="Calibri"/>
              <a:ea typeface="+mn-lt"/>
              <a:cs typeface="Calibri"/>
            </a:endParaRPr>
          </a:p>
          <a:p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35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45B52A-B77E-89ED-E131-90D722D3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78" y="1988207"/>
            <a:ext cx="10636222" cy="4160764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algn="just"/>
            <a:r>
              <a:rPr lang="ru-RU" dirty="0" err="1">
                <a:latin typeface="Calibri"/>
                <a:ea typeface="+mn-lt"/>
                <a:cs typeface="Calibri"/>
              </a:rPr>
              <a:t>Երևան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անվան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ծագման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հարցը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բավական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խնդրահարույց</a:t>
            </a:r>
            <a:r>
              <a:rPr lang="ru-RU" dirty="0">
                <a:latin typeface="Calibri"/>
                <a:ea typeface="+mn-lt"/>
                <a:cs typeface="Calibri"/>
              </a:rPr>
              <a:t> է։ </a:t>
            </a:r>
            <a:r>
              <a:rPr lang="ru-RU" dirty="0" err="1">
                <a:latin typeface="Calibri"/>
                <a:ea typeface="+mn-lt"/>
                <a:cs typeface="Calibri"/>
              </a:rPr>
              <a:t>Առկա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շարք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թեզեր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որոնք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կարելի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դասակարգել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որպես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հերքված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հնարավոր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ու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ամենահավանական</a:t>
            </a:r>
            <a:r>
              <a:rPr lang="ru-RU" dirty="0">
                <a:latin typeface="Calibri"/>
                <a:ea typeface="+mn-lt"/>
                <a:cs typeface="Calibri"/>
              </a:rPr>
              <a:t>։ </a:t>
            </a:r>
            <a:r>
              <a:rPr lang="ru-RU" dirty="0" err="1">
                <a:latin typeface="Calibri"/>
                <a:ea typeface="+mn-lt"/>
                <a:cs typeface="Calibri"/>
              </a:rPr>
              <a:t>Ամենահավանական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տեսությունը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գիտական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շրջանակներում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համարվում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անվան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ծագումը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ուրարտական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Էրեբունի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անվանումից</a:t>
            </a:r>
            <a:r>
              <a:rPr lang="ru-RU" dirty="0">
                <a:latin typeface="Calibri"/>
                <a:ea typeface="+mn-lt"/>
                <a:cs typeface="Calibri"/>
              </a:rPr>
              <a:t>։</a:t>
            </a:r>
          </a:p>
          <a:p>
            <a:pPr algn="just"/>
            <a:r>
              <a:rPr lang="ru-RU" dirty="0" err="1">
                <a:latin typeface="Calibri"/>
                <a:ea typeface="+mn-lt"/>
                <a:cs typeface="Calibri"/>
              </a:rPr>
              <a:t>Ամենահին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ամենատարածված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բացատրությունը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կապված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Նոյ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նահապետի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անվան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հետ</a:t>
            </a:r>
            <a:r>
              <a:rPr lang="ru-RU" dirty="0">
                <a:latin typeface="Calibri"/>
                <a:ea typeface="+mn-lt"/>
                <a:cs typeface="Calibri"/>
              </a:rPr>
              <a:t>։ </a:t>
            </a:r>
            <a:r>
              <a:rPr lang="ru-RU" dirty="0" err="1">
                <a:latin typeface="Calibri"/>
                <a:ea typeface="+mn-lt"/>
                <a:cs typeface="Calibri"/>
              </a:rPr>
              <a:t>Ժողովրդի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մեջ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տարածված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ավանդության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համաձայն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ջրհեղեղից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հետո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երբ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ջրերը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քաշվել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Նոյը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Արարատ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սարից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տեսել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ցամաք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ու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բացականչել</a:t>
            </a:r>
            <a:r>
              <a:rPr lang="ru-RU" dirty="0">
                <a:latin typeface="Calibri"/>
                <a:ea typeface="+mn-lt"/>
                <a:cs typeface="Calibri"/>
              </a:rPr>
              <a:t> «</a:t>
            </a:r>
            <a:r>
              <a:rPr lang="ru-RU" dirty="0" err="1">
                <a:latin typeface="Calibri"/>
                <a:ea typeface="+mn-lt"/>
                <a:cs typeface="Calibri"/>
              </a:rPr>
              <a:t>երևաց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երևաց</a:t>
            </a:r>
            <a:r>
              <a:rPr lang="ru-RU" dirty="0">
                <a:latin typeface="Calibri"/>
                <a:ea typeface="+mn-lt"/>
                <a:cs typeface="Calibri"/>
              </a:rPr>
              <a:t>», </a:t>
            </a:r>
            <a:r>
              <a:rPr lang="ru-RU" dirty="0" err="1">
                <a:latin typeface="Calibri"/>
                <a:ea typeface="+mn-lt"/>
                <a:cs typeface="Calibri"/>
              </a:rPr>
              <a:t>որն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էլ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հետագայում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ձևափոխվելով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դարձել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</a:t>
            </a:r>
            <a:r>
              <a:rPr lang="ru-RU" dirty="0">
                <a:latin typeface="Calibri"/>
                <a:ea typeface="+mn-lt"/>
                <a:cs typeface="Calibri"/>
              </a:rPr>
              <a:t>։ </a:t>
            </a:r>
            <a:r>
              <a:rPr lang="ru-RU" dirty="0" err="1">
                <a:latin typeface="Calibri"/>
                <a:ea typeface="+mn-lt"/>
                <a:cs typeface="Calibri"/>
              </a:rPr>
              <a:t>Այս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ավանդությունը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հին</a:t>
            </a:r>
            <a:r>
              <a:rPr lang="ru-RU" dirty="0">
                <a:latin typeface="Calibri"/>
                <a:ea typeface="+mn-lt"/>
                <a:cs typeface="Calibri"/>
              </a:rPr>
              <a:t> է և </a:t>
            </a:r>
            <a:r>
              <a:rPr lang="ru-RU" dirty="0" err="1">
                <a:latin typeface="Calibri"/>
                <a:ea typeface="+mn-lt"/>
                <a:cs typeface="Calibri"/>
              </a:rPr>
              <a:t>միշտ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տարածված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եղել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ժողովրդի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մեջ</a:t>
            </a:r>
            <a:r>
              <a:rPr lang="ru-RU" dirty="0">
                <a:latin typeface="Calibri"/>
                <a:ea typeface="+mn-lt"/>
                <a:cs typeface="Calibri"/>
              </a:rPr>
              <a:t>։ </a:t>
            </a:r>
            <a:r>
              <a:rPr lang="ru-RU" dirty="0" err="1">
                <a:latin typeface="Calibri"/>
                <a:ea typeface="+mn-lt"/>
                <a:cs typeface="Calibri"/>
              </a:rPr>
              <a:t>Այդ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վկայում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այցելած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օտարերկրյա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ճանապարհորդները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որոնց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տեղացիները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պատմել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այդ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ավանդությունը</a:t>
            </a:r>
            <a:r>
              <a:rPr lang="ru-RU" dirty="0">
                <a:latin typeface="Calibri"/>
                <a:ea typeface="+mn-lt"/>
                <a:cs typeface="Calibri"/>
              </a:rPr>
              <a:t>։ </a:t>
            </a:r>
            <a:r>
              <a:rPr lang="ru-RU" dirty="0" err="1">
                <a:latin typeface="Calibri"/>
                <a:ea typeface="+mn-lt"/>
                <a:cs typeface="Calibri"/>
              </a:rPr>
              <a:t>Առաջիներից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մեկը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ով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վկայում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այդ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մասին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ֆրանսիացի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ժան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Շարդենն</a:t>
            </a:r>
            <a:r>
              <a:rPr lang="ru-RU" dirty="0">
                <a:latin typeface="Calibri"/>
                <a:ea typeface="+mn-lt"/>
                <a:cs typeface="Calibri"/>
              </a:rPr>
              <a:t> է:</a:t>
            </a:r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just"/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661C9F-2BF4-6C9F-362F-64B553EB94D9}"/>
              </a:ext>
            </a:extLst>
          </p:cNvPr>
          <p:cNvSpPr txBox="1"/>
          <p:nvPr/>
        </p:nvSpPr>
        <p:spPr>
          <a:xfrm>
            <a:off x="765504" y="896883"/>
            <a:ext cx="86114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dirty="0" err="1">
                <a:latin typeface="Calibri"/>
                <a:cs typeface="Calibri"/>
              </a:rPr>
              <a:t>Երևան</a:t>
            </a:r>
            <a:r>
              <a:rPr lang="ru-RU" sz="4800" dirty="0">
                <a:latin typeface="Calibri"/>
                <a:cs typeface="Calibri"/>
              </a:rPr>
              <a:t> </a:t>
            </a:r>
            <a:r>
              <a:rPr lang="ru-RU" sz="4800" dirty="0" err="1">
                <a:latin typeface="Calibri"/>
                <a:cs typeface="Calibri"/>
              </a:rPr>
              <a:t>անվան</a:t>
            </a:r>
            <a:r>
              <a:rPr lang="ru-RU" sz="4800" dirty="0">
                <a:latin typeface="Calibri"/>
                <a:cs typeface="Calibri"/>
              </a:rPr>
              <a:t> </a:t>
            </a:r>
            <a:r>
              <a:rPr lang="ru-RU" sz="4800" dirty="0" err="1" smtClean="0">
                <a:latin typeface="Calibri"/>
                <a:cs typeface="Calibri"/>
              </a:rPr>
              <a:t>ծագումը</a:t>
            </a:r>
            <a:r>
              <a:rPr lang="en-US" sz="4800" dirty="0" smtClean="0">
                <a:latin typeface="Calibri"/>
                <a:cs typeface="Calibri"/>
              </a:rPr>
              <a:t> </a:t>
            </a:r>
            <a:endParaRPr lang="ru-RU" sz="4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7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31D62A-3252-1BB1-6C0E-CA6DF146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778" y="1034802"/>
            <a:ext cx="7787856" cy="5653785"/>
          </a:xfrm>
        </p:spPr>
        <p:txBody>
          <a:bodyPr vert="horz" lIns="45720" tIns="45720" rIns="4572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ru-RU" sz="1800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ընդունված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որպես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գավառական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Ռուս-պարսկական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պատերազմների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արդյունքում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դարձել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en-US" sz="1800" dirty="0" err="1">
                <a:latin typeface="Calibri"/>
                <a:ea typeface="+mn-lt"/>
                <a:cs typeface="Calibri"/>
              </a:rPr>
              <a:t>հ</a:t>
            </a:r>
            <a:r>
              <a:rPr lang="ru-RU" sz="1800" dirty="0" err="1" smtClean="0">
                <a:latin typeface="Calibri"/>
                <a:ea typeface="+mn-lt"/>
                <a:cs typeface="Calibri"/>
              </a:rPr>
              <a:t>այկական</a:t>
            </a:r>
            <a:r>
              <a:rPr lang="ru-RU" sz="1800" dirty="0" smtClean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մարզի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կենտրոնը</a:t>
            </a:r>
            <a:r>
              <a:rPr lang="ru-RU" sz="1800" dirty="0">
                <a:latin typeface="Calibri"/>
                <a:ea typeface="+mn-lt"/>
                <a:cs typeface="Calibri"/>
              </a:rPr>
              <a:t>։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կառավարչությունն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ունեցել</a:t>
            </a:r>
            <a:r>
              <a:rPr lang="ru-RU" sz="1800" dirty="0">
                <a:latin typeface="Calibri"/>
                <a:ea typeface="+mn-lt"/>
                <a:cs typeface="Calibri"/>
              </a:rPr>
              <a:t> է 2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բաժին</a:t>
            </a:r>
            <a:r>
              <a:rPr lang="ru-RU" sz="1800" dirty="0">
                <a:latin typeface="Calibri"/>
                <a:ea typeface="+mn-lt"/>
                <a:cs typeface="Calibri"/>
              </a:rPr>
              <a:t>՝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ոստիկանական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և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դատական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։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Կառավարմանը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մասնակցել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գանձապետը</a:t>
            </a:r>
            <a:r>
              <a:rPr lang="ru-RU" sz="1800" dirty="0">
                <a:latin typeface="Calibri"/>
                <a:ea typeface="+mn-lt"/>
                <a:cs typeface="Calibri"/>
              </a:rPr>
              <a:t>,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թաղամասերի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ավագները</a:t>
            </a:r>
            <a:r>
              <a:rPr lang="ru-RU" sz="1800" dirty="0">
                <a:latin typeface="Calibri"/>
                <a:ea typeface="+mn-lt"/>
                <a:cs typeface="Calibri"/>
              </a:rPr>
              <a:t>,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ցածրաստիճան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այլ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պաշտոնյաններ</a:t>
            </a:r>
            <a:r>
              <a:rPr lang="ru-RU" sz="1800" dirty="0">
                <a:latin typeface="Calibri"/>
                <a:ea typeface="+mn-lt"/>
                <a:cs typeface="Calibri"/>
              </a:rPr>
              <a:t>։ 1840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թվականին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en-US" sz="1800" dirty="0" err="1">
                <a:latin typeface="Calibri"/>
                <a:ea typeface="+mn-lt"/>
                <a:cs typeface="Calibri"/>
              </a:rPr>
              <a:t>հ</a:t>
            </a:r>
            <a:r>
              <a:rPr lang="ru-RU" sz="1800" dirty="0" err="1" smtClean="0">
                <a:latin typeface="Calibri"/>
                <a:ea typeface="+mn-lt"/>
                <a:cs typeface="Calibri"/>
              </a:rPr>
              <a:t>այկական</a:t>
            </a:r>
            <a:r>
              <a:rPr lang="ru-RU" sz="1800" dirty="0" smtClean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մարզի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վերացմամբ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Երևանի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գավառը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ներառվել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Վրացա-Իմերեթյան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նահանգի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մեջ</a:t>
            </a:r>
            <a:r>
              <a:rPr lang="ru-RU" sz="1800" dirty="0">
                <a:latin typeface="Calibri"/>
                <a:ea typeface="+mn-lt"/>
                <a:cs typeface="Calibri"/>
              </a:rPr>
              <a:t>, և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վերածվել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գավառական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sz="1800" dirty="0">
                <a:latin typeface="Calibri"/>
                <a:ea typeface="+mn-lt"/>
                <a:cs typeface="Calibri"/>
              </a:rPr>
              <a:t>։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Դարերի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ընթացքում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մեծ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եղել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դերը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Հայաստանի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տնտեսական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և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հասարակական-քաղաքական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կյանքում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Առևտրի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այդ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մեծ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կենտրոնով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էին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անցնում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քարավանային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բազմաթիվ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ճանապարհներ</a:t>
            </a:r>
            <a:r>
              <a:rPr lang="ru-RU" sz="1800" dirty="0">
                <a:latin typeface="Calibri"/>
                <a:ea typeface="+mn-lt"/>
                <a:cs typeface="Calibri"/>
              </a:rPr>
              <a:t>:  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Հնագիտական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պեղումները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վկայում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են</a:t>
            </a:r>
            <a:r>
              <a:rPr lang="ru-RU" sz="1800" dirty="0">
                <a:latin typeface="Calibri"/>
                <a:ea typeface="+mn-lt"/>
                <a:cs typeface="Calibri"/>
              </a:rPr>
              <a:t>,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վարչական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խոշոր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կենտրոն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էր</a:t>
            </a:r>
            <a:r>
              <a:rPr lang="ru-RU" sz="1800" dirty="0">
                <a:latin typeface="Calibri"/>
                <a:ea typeface="+mn-lt"/>
                <a:cs typeface="Calibri"/>
              </a:rPr>
              <a:t>`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ամենահզորը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Արարատյան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դաշտում</a:t>
            </a:r>
            <a:r>
              <a:rPr lang="ru-RU" sz="1800" dirty="0">
                <a:latin typeface="Calibri"/>
                <a:ea typeface="+mn-lt"/>
                <a:cs typeface="Calibri"/>
              </a:rPr>
              <a:t>:</a:t>
            </a:r>
            <a:endParaRPr lang="ru-RU" sz="1800" dirty="0">
              <a:latin typeface="Calibri"/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ru-RU" sz="1800" dirty="0" err="1">
                <a:latin typeface="Calibri"/>
                <a:ea typeface="+mn-lt"/>
                <a:cs typeface="Calibri"/>
              </a:rPr>
              <a:t>Դարերի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ընթացքում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մնացել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կանգուն</a:t>
            </a:r>
            <a:r>
              <a:rPr lang="ru-RU" sz="1800" dirty="0">
                <a:latin typeface="Calibri"/>
                <a:ea typeface="+mn-lt"/>
                <a:cs typeface="Calibri"/>
              </a:rPr>
              <a:t>`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անցնելով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բազում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արհավիրքների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ու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փորձությունների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միջով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Անթիվ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եղել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այլազգիների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ասպատակությունները</a:t>
            </a:r>
            <a:r>
              <a:rPr lang="ru-RU" sz="1800" dirty="0">
                <a:latin typeface="Calibri"/>
                <a:ea typeface="+mn-lt"/>
                <a:cs typeface="Calibri"/>
              </a:rPr>
              <a:t>,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բայց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ժողովուրդը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շարունակում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էր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արարել</a:t>
            </a:r>
            <a:r>
              <a:rPr lang="ru-RU" sz="1800" dirty="0">
                <a:latin typeface="Calibri"/>
                <a:ea typeface="+mn-lt"/>
                <a:cs typeface="Calibri"/>
              </a:rPr>
              <a:t>`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դիմակայելով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բոլոր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արհավիրքները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Զուգահեռաբար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ստեղծվել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քաղաքակրթություն</a:t>
            </a:r>
            <a:r>
              <a:rPr lang="ru-RU" sz="1800" dirty="0">
                <a:latin typeface="Calibri"/>
                <a:ea typeface="+mn-lt"/>
                <a:cs typeface="Calibri"/>
              </a:rPr>
              <a:t>`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արժեքավոր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մշակույթով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ու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գիտությամբ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Խորհրդային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Միության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առաջին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էր</a:t>
            </a:r>
            <a:r>
              <a:rPr lang="ru-RU" sz="1800" dirty="0">
                <a:latin typeface="Calibri"/>
                <a:ea typeface="+mn-lt"/>
                <a:cs typeface="Calibri"/>
              </a:rPr>
              <a:t>,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որն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ունեցավ</a:t>
            </a:r>
            <a:r>
              <a:rPr lang="ru-RU" sz="1800" dirty="0">
                <a:latin typeface="Calibri"/>
                <a:ea typeface="+mn-lt"/>
                <a:cs typeface="Calibri"/>
              </a:rPr>
              <a:t>  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գլխավոր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հատակագիծ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Ակադեմիկոս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Ալեքսանդր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Թամանյանի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հեղինակած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գլխավոր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հատակագիծը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հաստատվեց</a:t>
            </a:r>
            <a:r>
              <a:rPr lang="ru-RU" sz="1800" dirty="0">
                <a:latin typeface="Calibri"/>
                <a:ea typeface="+mn-lt"/>
                <a:cs typeface="Calibri"/>
              </a:rPr>
              <a:t> 1924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թվականին</a:t>
            </a:r>
            <a:r>
              <a:rPr lang="ru-RU" sz="1800" dirty="0">
                <a:latin typeface="Calibri"/>
                <a:ea typeface="+mn-lt"/>
                <a:cs typeface="Calibri"/>
              </a:rPr>
              <a:t> և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նախատեսված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էր</a:t>
            </a:r>
            <a:r>
              <a:rPr lang="ru-RU" sz="1800" dirty="0">
                <a:latin typeface="Calibri"/>
                <a:ea typeface="+mn-lt"/>
                <a:cs typeface="Calibri"/>
              </a:rPr>
              <a:t> 150000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բնակչի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համար</a:t>
            </a:r>
            <a:r>
              <a:rPr lang="ru-RU" sz="1800" dirty="0">
                <a:latin typeface="Calibri"/>
                <a:ea typeface="+mn-lt"/>
                <a:cs typeface="Calibri"/>
              </a:rPr>
              <a:t>:</a:t>
            </a:r>
            <a:endParaRPr lang="ru-RU" sz="1800" dirty="0">
              <a:latin typeface="Calibri"/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ru-RU" sz="1800" dirty="0" err="1">
                <a:latin typeface="Calibri"/>
                <a:ea typeface="+mn-lt"/>
                <a:cs typeface="Calibri"/>
              </a:rPr>
              <a:t>Ժամանակի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ընթացքում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վարչական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տարածքը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մեծացավ</a:t>
            </a:r>
            <a:r>
              <a:rPr lang="ru-RU" sz="1800" dirty="0">
                <a:latin typeface="Calibri"/>
                <a:ea typeface="+mn-lt"/>
                <a:cs typeface="Calibri"/>
              </a:rPr>
              <a:t> 5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անգամ</a:t>
            </a:r>
            <a:r>
              <a:rPr lang="ru-RU" sz="1800" dirty="0">
                <a:latin typeface="Calibri"/>
                <a:ea typeface="+mn-lt"/>
                <a:cs typeface="Calibri"/>
              </a:rPr>
              <a:t>: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Հետագա</a:t>
            </a:r>
            <a:r>
              <a:rPr lang="ru-RU" sz="1800" dirty="0">
                <a:latin typeface="Calibri"/>
                <a:ea typeface="+mn-lt"/>
                <a:cs typeface="Calibri"/>
              </a:rPr>
              <a:t> 70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տարում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մայրաքաղաքի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տարածքն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էլ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ավելի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ընդլայնվեց</a:t>
            </a:r>
            <a:r>
              <a:rPr lang="ru-RU" sz="1800" dirty="0">
                <a:latin typeface="Calibri"/>
                <a:ea typeface="+mn-lt"/>
                <a:cs typeface="Calibri"/>
              </a:rPr>
              <a:t>: </a:t>
            </a:r>
            <a:endParaRPr lang="ru-RU" sz="1800" dirty="0">
              <a:latin typeface="Calibri"/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ru-RU" sz="1800" dirty="0" err="1">
                <a:latin typeface="Calibri"/>
                <a:ea typeface="+mn-lt"/>
                <a:cs typeface="Calibri"/>
              </a:rPr>
              <a:t>Այժմ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Երևանն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աշխարհի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հնագույն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քաղաքներից</a:t>
            </a:r>
            <a:r>
              <a:rPr lang="ru-RU" sz="1800" dirty="0">
                <a:latin typeface="Calibri"/>
                <a:ea typeface="+mn-lt"/>
                <a:cs typeface="Calibri"/>
              </a:rPr>
              <a:t> է (2804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տարեկան</a:t>
            </a:r>
            <a:r>
              <a:rPr lang="ru-RU" sz="1800" dirty="0">
                <a:latin typeface="Calibri"/>
                <a:ea typeface="+mn-lt"/>
                <a:cs typeface="Calibri"/>
              </a:rPr>
              <a:t>):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Այն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շարունակում</a:t>
            </a:r>
            <a:r>
              <a:rPr lang="ru-RU" sz="1800" dirty="0">
                <a:latin typeface="Calibri"/>
                <a:ea typeface="+mn-lt"/>
                <a:cs typeface="Calibri"/>
              </a:rPr>
              <a:t> է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զարմացնել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բոլորին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իր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աննկարագրելի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գեղեցկությամբ</a:t>
            </a:r>
            <a:r>
              <a:rPr lang="ru-RU" sz="1800" dirty="0">
                <a:latin typeface="Calibri"/>
                <a:ea typeface="+mn-lt"/>
                <a:cs typeface="Calibri"/>
              </a:rPr>
              <a:t> և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հոյակերտ</a:t>
            </a:r>
            <a:r>
              <a:rPr lang="ru-RU" sz="1800" dirty="0">
                <a:latin typeface="Calibri"/>
                <a:ea typeface="+mn-lt"/>
                <a:cs typeface="Calibri"/>
              </a:rPr>
              <a:t> </a:t>
            </a:r>
            <a:r>
              <a:rPr lang="ru-RU" sz="1800" dirty="0" err="1">
                <a:latin typeface="Calibri"/>
                <a:ea typeface="+mn-lt"/>
                <a:cs typeface="Calibri"/>
              </a:rPr>
              <a:t>ճարտարապետությամբ</a:t>
            </a:r>
            <a:r>
              <a:rPr lang="ru-RU" sz="1800" dirty="0">
                <a:latin typeface="Calibri"/>
                <a:ea typeface="+mn-lt"/>
                <a:cs typeface="Calibri"/>
              </a:rPr>
              <a:t>:</a:t>
            </a:r>
            <a:endParaRPr lang="ru-RU" sz="1800" dirty="0">
              <a:latin typeface="Calibri"/>
              <a:cs typeface="Calibri"/>
            </a:endParaRPr>
          </a:p>
          <a:p>
            <a:pPr algn="just">
              <a:lnSpc>
                <a:spcPct val="120000"/>
              </a:lnSpc>
            </a:pPr>
            <a:endParaRPr lang="ru-RU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5F52D7-28C6-20C1-3A85-0CB445BDECC0}"/>
              </a:ext>
            </a:extLst>
          </p:cNvPr>
          <p:cNvSpPr txBox="1"/>
          <p:nvPr/>
        </p:nvSpPr>
        <p:spPr>
          <a:xfrm rot="-10800000" flipV="1">
            <a:off x="840060" y="709073"/>
            <a:ext cx="106512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dirty="0" err="1">
                <a:latin typeface="Calibri"/>
                <a:cs typeface="Calibri"/>
              </a:rPr>
              <a:t>Երևանը</a:t>
            </a:r>
            <a:r>
              <a:rPr lang="ru-RU" sz="4800" dirty="0">
                <a:latin typeface="Calibri"/>
                <a:cs typeface="Calibri"/>
              </a:rPr>
              <a:t> </a:t>
            </a:r>
            <a:r>
              <a:rPr lang="ru-RU" sz="4800" dirty="0" err="1">
                <a:latin typeface="Calibri"/>
                <a:cs typeface="Calibri"/>
              </a:rPr>
              <a:t>որպես</a:t>
            </a:r>
            <a:r>
              <a:rPr lang="ru-RU" sz="4800" dirty="0">
                <a:latin typeface="Calibri"/>
                <a:cs typeface="Calibri"/>
              </a:rPr>
              <a:t> </a:t>
            </a:r>
            <a:r>
              <a:rPr lang="ru-RU" sz="4800" dirty="0" err="1">
                <a:latin typeface="Calibri"/>
                <a:cs typeface="Calibri"/>
              </a:rPr>
              <a:t>գավառական</a:t>
            </a:r>
            <a:r>
              <a:rPr lang="ru-RU" sz="4800" dirty="0">
                <a:latin typeface="Calibri"/>
                <a:cs typeface="Calibri"/>
              </a:rPr>
              <a:t> </a:t>
            </a:r>
            <a:r>
              <a:rPr lang="ru-RU" sz="4800" dirty="0" err="1">
                <a:latin typeface="Calibri"/>
                <a:cs typeface="Calibri"/>
              </a:rPr>
              <a:t>քաղաք</a:t>
            </a:r>
            <a:endParaRPr lang="ru-RU" sz="4800" dirty="0">
              <a:latin typeface="Calibri"/>
              <a:cs typeface="Calibri"/>
            </a:endParaRPr>
          </a:p>
        </p:txBody>
      </p:sp>
      <p:pic>
        <p:nvPicPr>
          <p:cNvPr id="11" name="Рисунок 12" descr="Изображение выглядит как внешний, здание, старый, гор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8462C301-9375-43D0-D350-6CD0B86D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7" y="4126418"/>
            <a:ext cx="3181131" cy="189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10" descr="Изображение выглядит как дорога, внешний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5DB5134B-321D-A3F6-7A8B-5E4A2EBA9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2" y="1903360"/>
            <a:ext cx="3198327" cy="205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864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57B7E56-630C-4F8E-9323-83CEA47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3529160-B48D-4DE7-8F8C-EDDD16096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2">
            <a:extLst>
              <a:ext uri="{FF2B5EF4-FFF2-40B4-BE49-F238E27FC236}">
                <a16:creationId xmlns:a16="http://schemas.microsoft.com/office/drawing/2014/main" xmlns="" id="{DF48CC8B-F203-1B0B-2BD6-DC6ACD54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501254"/>
            <a:ext cx="4706549" cy="4958811"/>
          </a:xfrm>
        </p:spPr>
        <p:txBody>
          <a:bodyPr vert="horz" lIns="45720" tIns="45720" rIns="45720" bIns="45720" rtlCol="0" anchor="t">
            <a:normAutofit fontScale="25000" lnSpcReduction="20000"/>
          </a:bodyPr>
          <a:lstStyle/>
          <a:p>
            <a:pPr algn="just"/>
            <a:r>
              <a:rPr lang="en-US" sz="4800" dirty="0" err="1">
                <a:solidFill>
                  <a:srgbClr val="FFFFFF"/>
                </a:solidFill>
              </a:rPr>
              <a:t>Երևանն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աշխարհի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հնագույն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քաղաքներից</a:t>
            </a:r>
            <a:r>
              <a:rPr lang="en-US" sz="4800" dirty="0">
                <a:solidFill>
                  <a:srgbClr val="FFFFFF"/>
                </a:solidFill>
              </a:rPr>
              <a:t> է։ </a:t>
            </a:r>
            <a:r>
              <a:rPr lang="en-US" sz="4800" dirty="0" err="1">
                <a:solidFill>
                  <a:srgbClr val="FFFFFF"/>
                </a:solidFill>
              </a:rPr>
              <a:t>Հնագիտական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պեղումներով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պարզվել</a:t>
            </a:r>
            <a:r>
              <a:rPr lang="en-US" sz="4800" dirty="0">
                <a:solidFill>
                  <a:srgbClr val="FFFFFF"/>
                </a:solidFill>
              </a:rPr>
              <a:t> է, </a:t>
            </a:r>
            <a:r>
              <a:rPr lang="en-US" sz="4800" dirty="0" err="1">
                <a:solidFill>
                  <a:srgbClr val="FFFFFF"/>
                </a:solidFill>
              </a:rPr>
              <a:t>որ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մարդն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այստեղ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ապրել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 smtClean="0">
                <a:solidFill>
                  <a:srgbClr val="FFFFFF"/>
                </a:solidFill>
              </a:rPr>
              <a:t>տասնյակհազարավոր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տարիներ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առաջ</a:t>
            </a:r>
            <a:r>
              <a:rPr lang="en-US" sz="4800" dirty="0">
                <a:solidFill>
                  <a:srgbClr val="FFFFFF"/>
                </a:solidFill>
              </a:rPr>
              <a:t>։ </a:t>
            </a:r>
            <a:r>
              <a:rPr lang="en-US" sz="4800" dirty="0" err="1">
                <a:solidFill>
                  <a:srgbClr val="FFFFFF"/>
                </a:solidFill>
              </a:rPr>
              <a:t>Քաղաքի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տարածքում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տարբեր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ժամանակաշրջաններում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առաջացել</a:t>
            </a:r>
            <a:r>
              <a:rPr lang="en-US" sz="4800" dirty="0">
                <a:solidFill>
                  <a:srgbClr val="FFFFFF"/>
                </a:solidFill>
              </a:rPr>
              <a:t> և </a:t>
            </a:r>
            <a:r>
              <a:rPr lang="en-US" sz="4800" dirty="0" err="1">
                <a:solidFill>
                  <a:srgbClr val="FFFFFF"/>
                </a:solidFill>
              </a:rPr>
              <a:t>զանազան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պատճառներով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կործանվել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բազմաթիվ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բնակավայրեր</a:t>
            </a:r>
            <a:r>
              <a:rPr lang="en-US" sz="4800" dirty="0">
                <a:solidFill>
                  <a:srgbClr val="FFFFFF"/>
                </a:solidFill>
              </a:rPr>
              <a:t>։ </a:t>
            </a:r>
            <a:r>
              <a:rPr lang="en-US" sz="4800" dirty="0" err="1">
                <a:solidFill>
                  <a:srgbClr val="FFFFFF"/>
                </a:solidFill>
              </a:rPr>
              <a:t>ժամանակագրական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առումով</a:t>
            </a:r>
            <a:r>
              <a:rPr lang="en-US" sz="4800" dirty="0">
                <a:solidFill>
                  <a:srgbClr val="FFFFFF"/>
                </a:solidFill>
              </a:rPr>
              <a:t>՝ </a:t>
            </a:r>
            <a:r>
              <a:rPr lang="en-US" sz="4800" dirty="0" err="1">
                <a:solidFill>
                  <a:srgbClr val="FFFFFF"/>
                </a:solidFill>
              </a:rPr>
              <a:t>քաղաքի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տարածքի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հնագույն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բնակավայրը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Երևանյան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կամ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Հրազդանյան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քարայրն</a:t>
            </a:r>
            <a:r>
              <a:rPr lang="en-US" sz="4800" dirty="0">
                <a:solidFill>
                  <a:srgbClr val="FFFFFF"/>
                </a:solidFill>
              </a:rPr>
              <a:t> է (</a:t>
            </a:r>
            <a:r>
              <a:rPr lang="en-US" sz="4800" dirty="0" err="1">
                <a:solidFill>
                  <a:srgbClr val="FFFFFF"/>
                </a:solidFill>
              </a:rPr>
              <a:t>Երևանյան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լճի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մոտ</a:t>
            </a:r>
            <a:r>
              <a:rPr lang="en-US" sz="4800" dirty="0">
                <a:solidFill>
                  <a:srgbClr val="FFFFFF"/>
                </a:solidFill>
              </a:rPr>
              <a:t>՝ </a:t>
            </a:r>
            <a:r>
              <a:rPr lang="en-US" sz="4800" dirty="0" err="1">
                <a:solidFill>
                  <a:srgbClr val="FFFFFF"/>
                </a:solidFill>
              </a:rPr>
              <a:t>Հրազդան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գետի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ձախ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ափին</a:t>
            </a:r>
            <a:r>
              <a:rPr lang="en-US" sz="4800" dirty="0">
                <a:solidFill>
                  <a:srgbClr val="FFFFFF"/>
                </a:solidFill>
              </a:rPr>
              <a:t>), </a:t>
            </a:r>
            <a:r>
              <a:rPr lang="en-US" sz="4800" dirty="0" err="1">
                <a:solidFill>
                  <a:srgbClr val="FFFFFF"/>
                </a:solidFill>
              </a:rPr>
              <a:t>որի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հնագույն</a:t>
            </a:r>
            <a:r>
              <a:rPr lang="en-US" sz="4800" dirty="0">
                <a:solidFill>
                  <a:srgbClr val="FFFFFF"/>
                </a:solidFill>
              </a:rPr>
              <a:t>, </a:t>
            </a:r>
            <a:r>
              <a:rPr lang="en-US" sz="4800" dirty="0" err="1">
                <a:solidFill>
                  <a:srgbClr val="FFFFFF"/>
                </a:solidFill>
              </a:rPr>
              <a:t>ստորին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շերտը</a:t>
            </a:r>
            <a:r>
              <a:rPr lang="en-US" sz="4800" dirty="0">
                <a:solidFill>
                  <a:srgbClr val="FFFFFF"/>
                </a:solidFill>
              </a:rPr>
              <a:t> (4-5 </a:t>
            </a:r>
            <a:r>
              <a:rPr lang="en-US" sz="4800" dirty="0" err="1">
                <a:solidFill>
                  <a:srgbClr val="FFFFFF"/>
                </a:solidFill>
              </a:rPr>
              <a:t>մշակութային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շերտ</a:t>
            </a:r>
            <a:r>
              <a:rPr lang="en-US" sz="4800" dirty="0">
                <a:solidFill>
                  <a:srgbClr val="FFFFFF"/>
                </a:solidFill>
              </a:rPr>
              <a:t>) </a:t>
            </a:r>
            <a:r>
              <a:rPr lang="en-US" sz="4800" dirty="0" err="1">
                <a:solidFill>
                  <a:srgbClr val="FFFFFF"/>
                </a:solidFill>
              </a:rPr>
              <a:t>թվագրվում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մոատերյան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շրջանով</a:t>
            </a:r>
            <a:r>
              <a:rPr lang="en-US" sz="4800" dirty="0">
                <a:solidFill>
                  <a:srgbClr val="FFFFFF"/>
                </a:solidFill>
              </a:rPr>
              <a:t> (10-3,5 </a:t>
            </a:r>
            <a:r>
              <a:rPr lang="en-US" sz="4800" dirty="0" err="1">
                <a:solidFill>
                  <a:srgbClr val="FFFFFF"/>
                </a:solidFill>
              </a:rPr>
              <a:t>հազարամյակ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առաջ</a:t>
            </a:r>
            <a:r>
              <a:rPr lang="en-US" sz="4800" dirty="0">
                <a:solidFill>
                  <a:srgbClr val="FFFFFF"/>
                </a:solidFill>
              </a:rPr>
              <a:t>)։</a:t>
            </a:r>
          </a:p>
          <a:p>
            <a:pPr algn="just"/>
            <a:r>
              <a:rPr lang="en-US" sz="4800" dirty="0" err="1">
                <a:solidFill>
                  <a:srgbClr val="FFFFFF"/>
                </a:solidFill>
              </a:rPr>
              <a:t>Փաստեր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Երևանի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մասին</a:t>
            </a:r>
            <a:r>
              <a:rPr lang="en-US" sz="4800" dirty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4800" dirty="0">
                <a:solidFill>
                  <a:srgbClr val="FFFFFF"/>
                </a:solidFill>
              </a:rPr>
              <a:t>1. </a:t>
            </a:r>
            <a:r>
              <a:rPr lang="en-US" sz="4800" dirty="0" err="1">
                <a:solidFill>
                  <a:srgbClr val="FFFFFF"/>
                </a:solidFill>
              </a:rPr>
              <a:t>Երևանը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շատ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հին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քաղաք</a:t>
            </a:r>
            <a:r>
              <a:rPr lang="en-US" sz="4800" dirty="0">
                <a:solidFill>
                  <a:srgbClr val="FFFFFF"/>
                </a:solidFill>
              </a:rPr>
              <a:t> է, </a:t>
            </a:r>
            <a:r>
              <a:rPr lang="en-US" sz="4800" dirty="0" err="1">
                <a:solidFill>
                  <a:srgbClr val="FFFFFF"/>
                </a:solidFill>
              </a:rPr>
              <a:t>այն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կառուցել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ուրարտական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Արգիշտի</a:t>
            </a:r>
            <a:r>
              <a:rPr lang="en-US" sz="4800" dirty="0">
                <a:solidFill>
                  <a:srgbClr val="FFFFFF"/>
                </a:solidFill>
              </a:rPr>
              <a:t> Ա </a:t>
            </a:r>
            <a:r>
              <a:rPr lang="en-US" sz="4800" dirty="0" err="1">
                <a:solidFill>
                  <a:srgbClr val="FFFFFF"/>
                </a:solidFill>
              </a:rPr>
              <a:t>արքան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մ.թ.ա</a:t>
            </a:r>
            <a:r>
              <a:rPr lang="en-US" sz="4800" dirty="0">
                <a:solidFill>
                  <a:srgbClr val="FFFFFF"/>
                </a:solidFill>
              </a:rPr>
              <a:t>. 782 </a:t>
            </a:r>
            <a:r>
              <a:rPr lang="en-US" sz="4800" dirty="0" err="1">
                <a:solidFill>
                  <a:srgbClr val="FFFFFF"/>
                </a:solidFill>
              </a:rPr>
              <a:t>թվականին</a:t>
            </a:r>
            <a:r>
              <a:rPr lang="en-US" sz="4800" dirty="0">
                <a:solidFill>
                  <a:srgbClr val="FFFFFF"/>
                </a:solidFill>
              </a:rPr>
              <a:t>: 2018 </a:t>
            </a:r>
            <a:r>
              <a:rPr lang="en-US" sz="4800" dirty="0" err="1">
                <a:solidFill>
                  <a:srgbClr val="FFFFFF"/>
                </a:solidFill>
              </a:rPr>
              <a:t>թվականին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Երևանը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դարձավ</a:t>
            </a:r>
            <a:r>
              <a:rPr lang="en-US" sz="4800" dirty="0" smtClean="0">
                <a:solidFill>
                  <a:srgbClr val="FFFFFF"/>
                </a:solidFill>
              </a:rPr>
              <a:t>  </a:t>
            </a:r>
            <a:r>
              <a:rPr lang="en-US" sz="4800" dirty="0">
                <a:solidFill>
                  <a:srgbClr val="FFFFFF"/>
                </a:solidFill>
              </a:rPr>
              <a:t>2800 </a:t>
            </a:r>
            <a:r>
              <a:rPr lang="en-US" sz="4800" dirty="0" err="1">
                <a:solidFill>
                  <a:srgbClr val="FFFFFF"/>
                </a:solidFill>
              </a:rPr>
              <a:t>տարեկան</a:t>
            </a:r>
            <a:r>
              <a:rPr lang="en-US" sz="4800" dirty="0">
                <a:solidFill>
                  <a:srgbClr val="FFFFFF"/>
                </a:solidFill>
              </a:rPr>
              <a:t>:</a:t>
            </a:r>
          </a:p>
          <a:p>
            <a:pPr algn="just"/>
            <a:r>
              <a:rPr lang="en-US" sz="4800" dirty="0">
                <a:solidFill>
                  <a:srgbClr val="FFFFFF"/>
                </a:solidFill>
              </a:rPr>
              <a:t>2. </a:t>
            </a:r>
            <a:r>
              <a:rPr lang="en-US" sz="4800" dirty="0" err="1">
                <a:solidFill>
                  <a:srgbClr val="FFFFFF"/>
                </a:solidFill>
              </a:rPr>
              <a:t>Երևանը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հաճախ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անվանում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են</a:t>
            </a:r>
            <a:r>
              <a:rPr lang="en-US" sz="4800" dirty="0">
                <a:solidFill>
                  <a:srgbClr val="FFFFFF"/>
                </a:solidFill>
              </a:rPr>
              <a:t> «</a:t>
            </a:r>
            <a:r>
              <a:rPr lang="en-US" sz="4800" dirty="0" err="1">
                <a:solidFill>
                  <a:srgbClr val="FFFFFF"/>
                </a:solidFill>
              </a:rPr>
              <a:t>վարդագույն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քաղաք</a:t>
            </a:r>
            <a:r>
              <a:rPr lang="en-US" sz="4800" dirty="0">
                <a:solidFill>
                  <a:srgbClr val="FFFFFF"/>
                </a:solidFill>
              </a:rPr>
              <a:t>», </a:t>
            </a:r>
            <a:r>
              <a:rPr lang="en-US" sz="4800" dirty="0" err="1">
                <a:solidFill>
                  <a:srgbClr val="FFFFFF"/>
                </a:solidFill>
              </a:rPr>
              <a:t>քանի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որ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շինությունների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մեծամասնությունը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կառուցված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վարդագույն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տուֆից</a:t>
            </a:r>
            <a:r>
              <a:rPr lang="en-US" sz="4800" dirty="0">
                <a:solidFill>
                  <a:srgbClr val="FFFFFF"/>
                </a:solidFill>
              </a:rPr>
              <a:t>:</a:t>
            </a:r>
          </a:p>
          <a:p>
            <a:pPr algn="just"/>
            <a:r>
              <a:rPr lang="en-US" sz="4800" dirty="0">
                <a:solidFill>
                  <a:srgbClr val="FFFFFF"/>
                </a:solidFill>
              </a:rPr>
              <a:t>3.Երևանն </a:t>
            </a:r>
            <a:r>
              <a:rPr lang="en-US" sz="4800" dirty="0" err="1">
                <a:solidFill>
                  <a:srgbClr val="FFFFFF"/>
                </a:solidFill>
              </a:rPr>
              <a:t>ընդգրկված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ամենաանվտանգ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քաղաքների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հարյուրյակում</a:t>
            </a:r>
            <a:r>
              <a:rPr lang="en-US" sz="4800" dirty="0">
                <a:solidFill>
                  <a:srgbClr val="FFFFFF"/>
                </a:solidFill>
              </a:rPr>
              <a:t>։ </a:t>
            </a:r>
            <a:r>
              <a:rPr lang="en-US" sz="4800" dirty="0" err="1">
                <a:solidFill>
                  <a:srgbClr val="FFFFFF"/>
                </a:solidFill>
              </a:rPr>
              <a:t>Իսկապես</a:t>
            </a:r>
            <a:r>
              <a:rPr lang="en-US" sz="4800" dirty="0">
                <a:solidFill>
                  <a:srgbClr val="FFFFFF"/>
                </a:solidFill>
              </a:rPr>
              <a:t>, </a:t>
            </a:r>
            <a:r>
              <a:rPr lang="en-US" sz="4800" dirty="0" err="1">
                <a:solidFill>
                  <a:srgbClr val="FFFFFF"/>
                </a:solidFill>
              </a:rPr>
              <a:t>այստեղ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քեզ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միանգամայն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անվտանգ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ես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զգում</a:t>
            </a:r>
            <a:r>
              <a:rPr lang="en-US" sz="4800" dirty="0">
                <a:solidFill>
                  <a:srgbClr val="FFFFFF"/>
                </a:solidFill>
              </a:rPr>
              <a:t>, </a:t>
            </a:r>
            <a:r>
              <a:rPr lang="en-US" sz="4800" dirty="0" err="1">
                <a:solidFill>
                  <a:srgbClr val="FFFFFF"/>
                </a:solidFill>
              </a:rPr>
              <a:t>նույնիսկ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գիշերը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չես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հանդիպի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հարբած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կամ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ագրեսիվ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մարդկանց</a:t>
            </a:r>
            <a:r>
              <a:rPr lang="en-US" sz="4800" dirty="0">
                <a:solidFill>
                  <a:srgbClr val="FFFFFF"/>
                </a:solidFill>
              </a:rPr>
              <a:t>:</a:t>
            </a:r>
          </a:p>
          <a:p>
            <a:pPr algn="just"/>
            <a:r>
              <a:rPr lang="en-US" sz="4800" dirty="0">
                <a:solidFill>
                  <a:srgbClr val="FFFFFF"/>
                </a:solidFill>
              </a:rPr>
              <a:t>4.Երևանի </a:t>
            </a:r>
            <a:r>
              <a:rPr lang="en-US" sz="4800" dirty="0" err="1">
                <a:solidFill>
                  <a:srgbClr val="FFFFFF"/>
                </a:solidFill>
              </a:rPr>
              <a:t>անվանման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մասին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ամենահայտնի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ավանդազրույցն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ասում</a:t>
            </a:r>
            <a:r>
              <a:rPr lang="en-US" sz="4800" dirty="0">
                <a:solidFill>
                  <a:srgbClr val="FFFFFF"/>
                </a:solidFill>
              </a:rPr>
              <a:t> է, </a:t>
            </a:r>
            <a:r>
              <a:rPr lang="en-US" sz="4800" dirty="0" err="1">
                <a:solidFill>
                  <a:srgbClr val="FFFFFF"/>
                </a:solidFill>
              </a:rPr>
              <a:t>որ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ջրհեղեղից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հետո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Նոյը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Արարատ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սարից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տեսել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ցամաք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ու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բացականչել</a:t>
            </a:r>
            <a:r>
              <a:rPr lang="en-US" sz="4800" dirty="0">
                <a:solidFill>
                  <a:srgbClr val="FFFFFF"/>
                </a:solidFill>
              </a:rPr>
              <a:t> «</a:t>
            </a:r>
            <a:r>
              <a:rPr lang="en-US" sz="4800" dirty="0" err="1">
                <a:solidFill>
                  <a:srgbClr val="FFFFFF"/>
                </a:solidFill>
              </a:rPr>
              <a:t>երևաց</a:t>
            </a:r>
            <a:r>
              <a:rPr lang="en-US" sz="4800" dirty="0">
                <a:solidFill>
                  <a:srgbClr val="FFFFFF"/>
                </a:solidFill>
              </a:rPr>
              <a:t>, </a:t>
            </a:r>
            <a:r>
              <a:rPr lang="en-US" sz="4800" dirty="0" err="1">
                <a:solidFill>
                  <a:srgbClr val="FFFFFF"/>
                </a:solidFill>
              </a:rPr>
              <a:t>երևաց</a:t>
            </a:r>
            <a:r>
              <a:rPr lang="en-US" sz="4800" dirty="0">
                <a:solidFill>
                  <a:srgbClr val="FFFFFF"/>
                </a:solidFill>
              </a:rPr>
              <a:t>», </a:t>
            </a:r>
            <a:r>
              <a:rPr lang="en-US" sz="4800" dirty="0" err="1">
                <a:solidFill>
                  <a:srgbClr val="FFFFFF"/>
                </a:solidFill>
              </a:rPr>
              <a:t>որն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էլ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հետագայում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ձևափոխվելով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դարձել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Երևան</a:t>
            </a:r>
            <a:r>
              <a:rPr lang="en-US" sz="4800" dirty="0">
                <a:solidFill>
                  <a:srgbClr val="FFFFFF"/>
                </a:solidFill>
              </a:rPr>
              <a:t>:</a:t>
            </a:r>
          </a:p>
          <a:p>
            <a:pPr algn="just"/>
            <a:r>
              <a:rPr lang="en-US" sz="4800" dirty="0">
                <a:solidFill>
                  <a:srgbClr val="FFFFFF"/>
                </a:solidFill>
              </a:rPr>
              <a:t>5.Այստեղ </a:t>
            </a:r>
            <a:r>
              <a:rPr lang="en-US" sz="4800" dirty="0" err="1">
                <a:solidFill>
                  <a:srgbClr val="FFFFFF"/>
                </a:solidFill>
              </a:rPr>
              <a:t>ջուրն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այնքան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մաքուր</a:t>
            </a:r>
            <a:r>
              <a:rPr lang="en-US" sz="4800" dirty="0">
                <a:solidFill>
                  <a:srgbClr val="FFFFFF"/>
                </a:solidFill>
              </a:rPr>
              <a:t> է, </a:t>
            </a:r>
            <a:r>
              <a:rPr lang="en-US" sz="4800" dirty="0" err="1">
                <a:solidFill>
                  <a:srgbClr val="FFFFFF"/>
                </a:solidFill>
              </a:rPr>
              <a:t>որ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կարելի</a:t>
            </a:r>
            <a:r>
              <a:rPr lang="en-US" sz="4800" dirty="0">
                <a:solidFill>
                  <a:srgbClr val="FFFFFF"/>
                </a:solidFill>
              </a:rPr>
              <a:t> է </a:t>
            </a:r>
            <a:r>
              <a:rPr lang="en-US" sz="4800" dirty="0" err="1">
                <a:solidFill>
                  <a:srgbClr val="FFFFFF"/>
                </a:solidFill>
              </a:rPr>
              <a:t>խմել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անմիջապես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ծորակներից</a:t>
            </a:r>
            <a:r>
              <a:rPr lang="en-US" sz="4800" dirty="0">
                <a:solidFill>
                  <a:srgbClr val="FFFFFF"/>
                </a:solidFill>
              </a:rPr>
              <a:t>: </a:t>
            </a:r>
            <a:r>
              <a:rPr lang="en-US" sz="4800" dirty="0" err="1" smtClean="0">
                <a:solidFill>
                  <a:srgbClr val="FFFFFF"/>
                </a:solidFill>
              </a:rPr>
              <a:t>Ավելին</a:t>
            </a:r>
            <a:r>
              <a:rPr lang="en-US" sz="4800" dirty="0" smtClean="0">
                <a:solidFill>
                  <a:srgbClr val="FFFFFF"/>
                </a:solidFill>
              </a:rPr>
              <a:t>,՝ </a:t>
            </a:r>
            <a:r>
              <a:rPr lang="en-US" sz="4800" dirty="0" err="1">
                <a:solidFill>
                  <a:srgbClr val="FFFFFF"/>
                </a:solidFill>
              </a:rPr>
              <a:t>Երևանի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փողոցներում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երբեք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ծարավ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չես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մնա</a:t>
            </a:r>
            <a:r>
              <a:rPr lang="en-US" sz="4800" dirty="0">
                <a:solidFill>
                  <a:srgbClr val="FFFFFF"/>
                </a:solidFill>
              </a:rPr>
              <a:t> և </a:t>
            </a:r>
            <a:r>
              <a:rPr lang="en-US" sz="4800" dirty="0" err="1">
                <a:solidFill>
                  <a:srgbClr val="FFFFFF"/>
                </a:solidFill>
              </a:rPr>
              <a:t>կարիք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չես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ունենա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խանութից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ջուր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գնելու</a:t>
            </a:r>
            <a:r>
              <a:rPr lang="en-US" sz="4800" dirty="0">
                <a:solidFill>
                  <a:srgbClr val="FFFFFF"/>
                </a:solidFill>
              </a:rPr>
              <a:t>. </a:t>
            </a:r>
            <a:r>
              <a:rPr lang="en-US" sz="4800" dirty="0" err="1">
                <a:solidFill>
                  <a:srgbClr val="FFFFFF"/>
                </a:solidFill>
              </a:rPr>
              <a:t>Երևանի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փողոցները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լիքն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են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ցայտաղբյուրներով</a:t>
            </a:r>
            <a:r>
              <a:rPr lang="en-US" sz="4800" dirty="0">
                <a:solidFill>
                  <a:srgbClr val="FFFFFF"/>
                </a:solidFill>
              </a:rPr>
              <a:t>՝ «</a:t>
            </a:r>
            <a:r>
              <a:rPr lang="en-US" sz="4800" dirty="0" err="1">
                <a:solidFill>
                  <a:srgbClr val="FFFFFF"/>
                </a:solidFill>
              </a:rPr>
              <a:t>պուլպուլակներով</a:t>
            </a:r>
            <a:r>
              <a:rPr lang="en-US" sz="4800" dirty="0">
                <a:solidFill>
                  <a:srgbClr val="FFFFFF"/>
                </a:solidFill>
              </a:rPr>
              <a:t>»: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rgbClr val="FFFFFF"/>
              </a:solidFill>
            </a:endParaRPr>
          </a:p>
          <a:p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7" name="Рисунок 17" descr="Изображение выглядит как гора, внешний, небо, ф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964DB27-DF8B-D806-138F-7CA4FD883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7" r="12949" b="-2"/>
          <a:stretch/>
        </p:blipFill>
        <p:spPr>
          <a:xfrm>
            <a:off x="5626826" y="321731"/>
            <a:ext cx="3798244" cy="3674848"/>
          </a:xfrm>
          <a:prstGeom prst="rect">
            <a:avLst/>
          </a:prstGeom>
        </p:spPr>
      </p:pic>
      <p:pic>
        <p:nvPicPr>
          <p:cNvPr id="20" name="Рисунок 20" descr="Изображение выглядит как небо,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468F738-BE59-7975-F6F1-B4A45B2BE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5" r="22768" b="-1"/>
          <a:stretch/>
        </p:blipFill>
        <p:spPr>
          <a:xfrm>
            <a:off x="9583347" y="321734"/>
            <a:ext cx="2286921" cy="2727667"/>
          </a:xfrm>
          <a:prstGeom prst="rect">
            <a:avLst/>
          </a:prstGeom>
        </p:spPr>
      </p:pic>
      <p:pic>
        <p:nvPicPr>
          <p:cNvPr id="18" name="Рисунок 18" descr="Изображение выглядит как вода, внешний, ночь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2102913-F73C-0A6A-313D-93E2C8BF4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96" r="30736" b="3"/>
          <a:stretch/>
        </p:blipFill>
        <p:spPr>
          <a:xfrm>
            <a:off x="9583346" y="3210266"/>
            <a:ext cx="2286921" cy="3249800"/>
          </a:xfrm>
          <a:prstGeom prst="rect">
            <a:avLst/>
          </a:prstGeom>
        </p:spPr>
      </p:pic>
      <p:pic>
        <p:nvPicPr>
          <p:cNvPr id="19" name="Рисунок 19" descr="Изображение выглядит как внешний, небо, сцена, гава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3BB8BA49-6EB2-71E4-B970-3A8A47B5A6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99" r="4" b="4"/>
          <a:stretch/>
        </p:blipFill>
        <p:spPr>
          <a:xfrm>
            <a:off x="5626823" y="4157449"/>
            <a:ext cx="3798247" cy="23132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8E16CD-FCDA-9E71-0C24-F26B55DDF3C5}"/>
              </a:ext>
            </a:extLst>
          </p:cNvPr>
          <p:cNvSpPr txBox="1"/>
          <p:nvPr/>
        </p:nvSpPr>
        <p:spPr>
          <a:xfrm>
            <a:off x="762000" y="321734"/>
            <a:ext cx="41921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Calibri"/>
                <a:cs typeface="Calibri"/>
              </a:rPr>
              <a:t>Երևանը</a:t>
            </a:r>
            <a:r>
              <a:rPr lang="ru-RU" sz="3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Calibri"/>
                <a:cs typeface="Calibri"/>
              </a:rPr>
              <a:t>որպես</a:t>
            </a:r>
            <a:r>
              <a:rPr lang="ru-RU" sz="3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alibri"/>
                <a:cs typeface="Calibri"/>
              </a:rPr>
              <a:t>մայրաքաղաք</a:t>
            </a:r>
            <a:endParaRPr lang="ru-RU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5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4A79B-06B2-4FE7-9CF6-54D940A8F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BFA14D-8E4F-42D4-B5A0-9588A6A4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10B2B88-1A1B-486B-9366-918FE2E71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652CF7-5C23-76C4-C6A2-2C73212A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98" y="2137318"/>
            <a:ext cx="7634792" cy="4178921"/>
          </a:xfrm>
        </p:spPr>
        <p:txBody>
          <a:bodyPr vert="horz" lIns="45720" tIns="45720" rIns="45720" bIns="45720" rtlCol="0" anchor="t">
            <a:normAutofit fontScale="55000" lnSpcReduction="20000"/>
          </a:bodyPr>
          <a:lstStyle/>
          <a:p>
            <a:pPr algn="just"/>
            <a:r>
              <a:rPr lang="ru-RU" dirty="0" err="1">
                <a:latin typeface="Calibri"/>
                <a:ea typeface="+mn-lt"/>
                <a:cs typeface="Calibri"/>
              </a:rPr>
              <a:t>Երևանի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հնամյա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պատմությունը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Արարատյան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դաշտում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բիբլիական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Արարատ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լեռանը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մոտ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գտնվելու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փաստը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հիմք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հանդիսացել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որպեսզի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այցելեն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շատ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ճանապարհորդներ</a:t>
            </a:r>
            <a:r>
              <a:rPr lang="ru-RU" dirty="0">
                <a:latin typeface="Calibri"/>
                <a:ea typeface="+mn-lt"/>
                <a:cs typeface="Calibri"/>
              </a:rPr>
              <a:t>: </a:t>
            </a:r>
            <a:r>
              <a:rPr lang="ru-RU" dirty="0" err="1">
                <a:latin typeface="Calibri"/>
                <a:ea typeface="+mn-lt"/>
                <a:cs typeface="Calibri"/>
              </a:rPr>
              <a:t>Ֆրանսիացի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Ժան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Բատիստ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Տավերնիեն</a:t>
            </a:r>
            <a:r>
              <a:rPr lang="ru-RU" dirty="0">
                <a:latin typeface="Calibri"/>
                <a:ea typeface="+mn-lt"/>
                <a:cs typeface="Calibri"/>
              </a:rPr>
              <a:t>, 1632-1662թթ. </a:t>
            </a:r>
            <a:r>
              <a:rPr lang="ru-RU" dirty="0" err="1">
                <a:latin typeface="Calibri"/>
                <a:ea typeface="+mn-lt"/>
                <a:cs typeface="Calibri"/>
              </a:rPr>
              <a:t>ընթացքում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վեց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անգամ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լինելով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Հայաստանում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գրել</a:t>
            </a:r>
            <a:r>
              <a:rPr lang="ru-RU" dirty="0">
                <a:latin typeface="Calibri"/>
                <a:ea typeface="+mn-lt"/>
                <a:cs typeface="Calibri"/>
              </a:rPr>
              <a:t> է, </a:t>
            </a:r>
            <a:r>
              <a:rPr lang="ru-RU" dirty="0" err="1">
                <a:latin typeface="Calibri"/>
                <a:ea typeface="+mn-lt"/>
                <a:cs typeface="Calibri"/>
              </a:rPr>
              <a:t>որ</a:t>
            </a:r>
            <a:r>
              <a:rPr lang="ru-RU" dirty="0">
                <a:latin typeface="Calibri"/>
                <a:ea typeface="+mn-lt"/>
                <a:cs typeface="Calibri"/>
              </a:rPr>
              <a:t> «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բնակեցված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բացառապես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հայերով</a:t>
            </a:r>
            <a:r>
              <a:rPr lang="ru-RU" dirty="0">
                <a:latin typeface="Calibri"/>
                <a:ea typeface="+mn-lt"/>
                <a:cs typeface="Calibri"/>
              </a:rPr>
              <a:t>», </a:t>
            </a:r>
            <a:r>
              <a:rPr lang="ru-RU" dirty="0" err="1">
                <a:latin typeface="Calibri"/>
                <a:ea typeface="+mn-lt"/>
                <a:cs typeface="Calibri"/>
              </a:rPr>
              <a:t>գծել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հատակագիծը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նկարագրել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իբրև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երկու-երեք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հարկանի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տներով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կառուցապատված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պարտեզներով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ու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խաղողի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այգիներով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շրջապատված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գողտրիկ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</a:t>
            </a:r>
            <a:r>
              <a:rPr lang="ru-RU" dirty="0">
                <a:latin typeface="Calibri"/>
                <a:ea typeface="+mn-lt"/>
                <a:cs typeface="Calibri"/>
              </a:rPr>
              <a:t>:</a:t>
            </a:r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just"/>
            <a:r>
              <a:rPr lang="ru-RU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մանրամասն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նկարագրել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նաև</a:t>
            </a:r>
            <a:r>
              <a:rPr lang="ru-RU" dirty="0">
                <a:latin typeface="Calibri"/>
                <a:ea typeface="+mn-lt"/>
                <a:cs typeface="Calibri"/>
              </a:rPr>
              <a:t> 1673 թ </a:t>
            </a:r>
            <a:r>
              <a:rPr lang="ru-RU" dirty="0" err="1">
                <a:latin typeface="Calibri"/>
                <a:ea typeface="+mn-lt"/>
                <a:cs typeface="Calibri"/>
              </a:rPr>
              <a:t>պարսից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արքունի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ակնագործ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ֆրանսիացի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Ժան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Շարդենը</a:t>
            </a:r>
            <a:r>
              <a:rPr lang="ru-RU" dirty="0">
                <a:latin typeface="Calibri"/>
                <a:ea typeface="+mn-lt"/>
                <a:cs typeface="Calibri"/>
              </a:rPr>
              <a:t>: </a:t>
            </a:r>
            <a:r>
              <a:rPr lang="ru-RU" dirty="0" err="1">
                <a:latin typeface="Calibri"/>
                <a:ea typeface="+mn-lt"/>
                <a:cs typeface="Calibri"/>
              </a:rPr>
              <a:t>Հետաքրքիր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Շարդենի</a:t>
            </a:r>
            <a:r>
              <a:rPr lang="ru-RU" dirty="0">
                <a:latin typeface="Calibri"/>
                <a:ea typeface="+mn-lt"/>
                <a:cs typeface="Calibri"/>
              </a:rPr>
              <a:t>`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հայտնի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անառիկ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բերդի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նկարագիրը</a:t>
            </a:r>
            <a:r>
              <a:rPr lang="ru-RU" dirty="0">
                <a:latin typeface="Calibri"/>
                <a:ea typeface="+mn-lt"/>
                <a:cs typeface="Calibri"/>
              </a:rPr>
              <a:t>` «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Երևանում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գտնված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բերդը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կարող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ինքնըստինքյան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համարվել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այն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ձվաձև</a:t>
            </a:r>
            <a:r>
              <a:rPr lang="ru-RU" dirty="0">
                <a:latin typeface="Calibri"/>
                <a:ea typeface="+mn-lt"/>
                <a:cs typeface="Calibri"/>
              </a:rPr>
              <a:t> է, </a:t>
            </a:r>
            <a:r>
              <a:rPr lang="ru-RU" dirty="0" err="1">
                <a:latin typeface="Calibri"/>
                <a:ea typeface="+mn-lt"/>
                <a:cs typeface="Calibri"/>
              </a:rPr>
              <a:t>չորս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հազար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քայլ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շրջագծով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իր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մեջ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ունի</a:t>
            </a:r>
            <a:r>
              <a:rPr lang="ru-RU" dirty="0">
                <a:latin typeface="Calibri"/>
                <a:ea typeface="+mn-lt"/>
                <a:cs typeface="Calibri"/>
              </a:rPr>
              <a:t> 8 </a:t>
            </a:r>
            <a:r>
              <a:rPr lang="ru-RU" dirty="0" err="1">
                <a:latin typeface="Calibri"/>
                <a:ea typeface="+mn-lt"/>
                <a:cs typeface="Calibri"/>
              </a:rPr>
              <a:t>հարյուր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տուն</a:t>
            </a:r>
            <a:r>
              <a:rPr lang="ru-RU" dirty="0">
                <a:latin typeface="Calibri"/>
                <a:ea typeface="+mn-lt"/>
                <a:cs typeface="Calibri"/>
              </a:rPr>
              <a:t>»: </a:t>
            </a:r>
            <a:r>
              <a:rPr lang="ru-RU" dirty="0" err="1">
                <a:latin typeface="Calibri"/>
                <a:ea typeface="+mn-lt"/>
                <a:cs typeface="Calibri"/>
              </a:rPr>
              <a:t>Նրա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այցից</a:t>
            </a:r>
            <a:r>
              <a:rPr lang="ru-RU" dirty="0">
                <a:latin typeface="Calibri"/>
                <a:ea typeface="+mn-lt"/>
                <a:cs typeface="Calibri"/>
              </a:rPr>
              <a:t> 6 </a:t>
            </a:r>
            <a:r>
              <a:rPr lang="ru-RU" dirty="0" err="1">
                <a:latin typeface="Calibri"/>
                <a:ea typeface="+mn-lt"/>
                <a:cs typeface="Calibri"/>
              </a:rPr>
              <a:t>տարի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ավերվել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կործանիչ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երկրաշարժից</a:t>
            </a:r>
            <a:r>
              <a:rPr lang="ru-RU" dirty="0">
                <a:latin typeface="Calibri"/>
                <a:ea typeface="+mn-lt"/>
                <a:cs typeface="Calibri"/>
              </a:rPr>
              <a:t>:</a:t>
            </a:r>
          </a:p>
          <a:p>
            <a:pPr algn="just"/>
            <a:r>
              <a:rPr lang="ru-RU" dirty="0" smtClean="0">
                <a:latin typeface="Calibri"/>
                <a:ea typeface="+mn-lt"/>
                <a:cs typeface="Calibri"/>
              </a:rPr>
              <a:t>17</a:t>
            </a:r>
            <a:r>
              <a:rPr lang="en-US" dirty="0" smtClean="0">
                <a:latin typeface="Calibri"/>
                <a:ea typeface="+mn-lt"/>
                <a:cs typeface="Calibri"/>
              </a:rPr>
              <a:t>-</a:t>
            </a:r>
            <a:r>
              <a:rPr lang="en-US" dirty="0" err="1" smtClean="0">
                <a:latin typeface="Calibri"/>
                <a:ea typeface="+mn-lt"/>
                <a:cs typeface="Calibri"/>
              </a:rPr>
              <a:t>րդ</a:t>
            </a:r>
            <a:r>
              <a:rPr lang="en-US" dirty="0" smtClean="0">
                <a:latin typeface="Calibri"/>
                <a:ea typeface="+mn-lt"/>
                <a:cs typeface="Calibri"/>
              </a:rPr>
              <a:t> </a:t>
            </a:r>
            <a:r>
              <a:rPr lang="ru-RU" dirty="0" err="1" smtClean="0">
                <a:latin typeface="Calibri"/>
                <a:ea typeface="+mn-lt"/>
                <a:cs typeface="Calibri"/>
              </a:rPr>
              <a:t>դարում</a:t>
            </a:r>
            <a:r>
              <a:rPr lang="ru-RU" dirty="0" smtClean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այցելած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ճանապարհորդները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նկարագրում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են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Հրազդանի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 smtClean="0">
                <a:latin typeface="Calibri"/>
                <a:ea typeface="+mn-lt"/>
                <a:cs typeface="Calibri"/>
              </a:rPr>
              <a:t>կիրճը</a:t>
            </a:r>
            <a:r>
              <a:rPr lang="ru-RU" dirty="0" smtClean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բերդը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երկու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մեծ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եկեղեցի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շուկան</a:t>
            </a:r>
            <a:r>
              <a:rPr lang="ru-RU" dirty="0">
                <a:latin typeface="Calibri"/>
                <a:ea typeface="+mn-lt"/>
                <a:cs typeface="Calibri"/>
              </a:rPr>
              <a:t>: 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>
                <a:latin typeface="Calibri"/>
                <a:ea typeface="+mn-lt"/>
                <a:cs typeface="Calibri"/>
              </a:rPr>
              <a:t>1812թ. </a:t>
            </a:r>
            <a:r>
              <a:rPr lang="ru-RU" dirty="0" err="1">
                <a:latin typeface="Calibri"/>
                <a:ea typeface="+mn-lt"/>
                <a:cs typeface="Calibri"/>
              </a:rPr>
              <a:t>դիվանագետ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Ֆրեյգանը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գրել</a:t>
            </a:r>
            <a:r>
              <a:rPr lang="ru-RU" dirty="0">
                <a:latin typeface="Calibri"/>
                <a:ea typeface="+mn-lt"/>
                <a:cs typeface="Calibri"/>
              </a:rPr>
              <a:t> է. «</a:t>
            </a:r>
            <a:r>
              <a:rPr lang="ru-RU" dirty="0" err="1">
                <a:latin typeface="Calibri"/>
                <a:ea typeface="+mn-lt"/>
                <a:cs typeface="Calibri"/>
              </a:rPr>
              <a:t>Բերդը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գերազանց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կառույց</a:t>
            </a:r>
            <a:r>
              <a:rPr lang="ru-RU" dirty="0">
                <a:latin typeface="Calibri"/>
                <a:ea typeface="+mn-lt"/>
                <a:cs typeface="Calibri"/>
              </a:rPr>
              <a:t> է, </a:t>
            </a:r>
            <a:r>
              <a:rPr lang="ru-RU" dirty="0" err="1">
                <a:latin typeface="Calibri"/>
                <a:ea typeface="+mn-lt"/>
                <a:cs typeface="Calibri"/>
              </a:rPr>
              <a:t>որը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կարելի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պաշարել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բայց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անհնար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գրավել</a:t>
            </a:r>
            <a:r>
              <a:rPr lang="ru-RU" dirty="0">
                <a:latin typeface="Calibri"/>
                <a:ea typeface="+mn-lt"/>
                <a:cs typeface="Calibri"/>
              </a:rPr>
              <a:t>»: 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err="1">
                <a:latin typeface="Calibri"/>
                <a:ea typeface="+mn-lt"/>
                <a:cs typeface="Calibri"/>
              </a:rPr>
              <a:t>Անգլիացի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ճանապարհորդ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աշխարահագրագետ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Հենրի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Լինչը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երկու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անգամ</a:t>
            </a:r>
            <a:r>
              <a:rPr lang="ru-RU" dirty="0">
                <a:latin typeface="Calibri"/>
                <a:ea typeface="+mn-lt"/>
                <a:cs typeface="Calibri"/>
              </a:rPr>
              <a:t>` 1893 և 1898 </a:t>
            </a:r>
            <a:r>
              <a:rPr lang="ru-RU" dirty="0" err="1">
                <a:latin typeface="Calibri"/>
                <a:ea typeface="+mn-lt"/>
                <a:cs typeface="Calibri"/>
              </a:rPr>
              <a:t>թվականներին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եղել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Հայաստանում</a:t>
            </a:r>
            <a:r>
              <a:rPr lang="ru-RU" dirty="0">
                <a:latin typeface="Calibri"/>
                <a:ea typeface="+mn-lt"/>
                <a:cs typeface="Calibri"/>
              </a:rPr>
              <a:t>, և </a:t>
            </a:r>
            <a:r>
              <a:rPr lang="ru-RU" dirty="0" err="1">
                <a:latin typeface="Calibri"/>
                <a:ea typeface="+mn-lt"/>
                <a:cs typeface="Calibri"/>
              </a:rPr>
              <a:t>իր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տպավորություններն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ամփոփել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ակնարկների</a:t>
            </a:r>
            <a:r>
              <a:rPr lang="ru-RU" dirty="0">
                <a:latin typeface="Calibri"/>
                <a:ea typeface="+mn-lt"/>
                <a:cs typeface="Calibri"/>
              </a:rPr>
              <a:t> «</a:t>
            </a:r>
            <a:r>
              <a:rPr lang="ru-RU" dirty="0" err="1">
                <a:latin typeface="Calibri"/>
                <a:ea typeface="+mn-lt"/>
                <a:cs typeface="Calibri"/>
              </a:rPr>
              <a:t>Հայաստան</a:t>
            </a:r>
            <a:r>
              <a:rPr lang="ru-RU" dirty="0">
                <a:latin typeface="Calibri"/>
                <a:ea typeface="+mn-lt"/>
                <a:cs typeface="Calibri"/>
              </a:rPr>
              <a:t>» </a:t>
            </a:r>
            <a:r>
              <a:rPr lang="ru-RU" dirty="0" err="1">
                <a:latin typeface="Calibri"/>
                <a:ea typeface="+mn-lt"/>
                <a:cs typeface="Calibri"/>
              </a:rPr>
              <a:t>գրքում</a:t>
            </a:r>
            <a:r>
              <a:rPr lang="ru-RU" dirty="0">
                <a:latin typeface="Calibri"/>
                <a:ea typeface="+mn-lt"/>
                <a:cs typeface="Calibri"/>
              </a:rPr>
              <a:t>: </a:t>
            </a:r>
            <a:r>
              <a:rPr lang="ru-RU" dirty="0" err="1">
                <a:latin typeface="Calibri"/>
                <a:ea typeface="+mn-lt"/>
                <a:cs typeface="Calibri"/>
              </a:rPr>
              <a:t>Անգլիացի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ազնվականը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յուրահատուկ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ջերմությամբ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նկարագրում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dirty="0">
                <a:latin typeface="Calibri"/>
                <a:ea typeface="+mn-lt"/>
                <a:cs typeface="Calibri"/>
              </a:rPr>
              <a:t>. «</a:t>
            </a:r>
            <a:r>
              <a:rPr lang="ru-RU" dirty="0" err="1">
                <a:latin typeface="Calibri"/>
                <a:ea typeface="+mn-lt"/>
                <a:cs typeface="Calibri"/>
              </a:rPr>
              <a:t>Կանաչի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մեջ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թաղված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այգիների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որտեղ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Հրազդան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գետից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Կրկբուլախի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աղբյուրներից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սնվող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բազմաթիիվ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ջրանցքների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շնորհիվ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վաղ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գարնանից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մինչև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ուշ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աշուն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կանաչի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կատարյալ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թարմություն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բուրում</a:t>
            </a:r>
            <a:r>
              <a:rPr lang="ru-RU" dirty="0">
                <a:latin typeface="Calibri"/>
                <a:ea typeface="+mn-lt"/>
                <a:cs typeface="Calibri"/>
              </a:rPr>
              <a:t>»: </a:t>
            </a:r>
            <a:r>
              <a:rPr lang="ru-RU" dirty="0" err="1">
                <a:latin typeface="Calibri"/>
                <a:ea typeface="+mn-lt"/>
                <a:cs typeface="Calibri"/>
              </a:rPr>
              <a:t>Գեղեցիկ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բնությունից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բացի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Լինչին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ապշեցրել</a:t>
            </a:r>
            <a:r>
              <a:rPr lang="ru-RU" dirty="0">
                <a:latin typeface="Calibri"/>
                <a:ea typeface="+mn-lt"/>
                <a:cs typeface="Calibri"/>
              </a:rPr>
              <a:t> և </a:t>
            </a:r>
            <a:r>
              <a:rPr lang="ru-RU" dirty="0" err="1">
                <a:latin typeface="Calibri"/>
                <a:ea typeface="+mn-lt"/>
                <a:cs typeface="Calibri"/>
              </a:rPr>
              <a:t>հիացրել</a:t>
            </a:r>
            <a:r>
              <a:rPr lang="ru-RU" dirty="0">
                <a:latin typeface="Calibri"/>
                <a:ea typeface="+mn-lt"/>
                <a:cs typeface="Calibri"/>
              </a:rPr>
              <a:t> է </a:t>
            </a:r>
            <a:r>
              <a:rPr lang="ru-RU" dirty="0" err="1">
                <a:latin typeface="Calibri"/>
                <a:ea typeface="+mn-lt"/>
                <a:cs typeface="Calibri"/>
              </a:rPr>
              <a:t>քաղաքի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կազմակերպված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դպրոցական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համակարգը</a:t>
            </a:r>
            <a:r>
              <a:rPr lang="ru-RU" dirty="0">
                <a:latin typeface="Calibri"/>
                <a:ea typeface="+mn-lt"/>
                <a:cs typeface="Calibri"/>
              </a:rPr>
              <a:t>, </a:t>
            </a:r>
            <a:r>
              <a:rPr lang="ru-RU" dirty="0" err="1">
                <a:latin typeface="Calibri"/>
                <a:ea typeface="+mn-lt"/>
                <a:cs typeface="Calibri"/>
              </a:rPr>
              <a:t>որը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հեղինակը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կապում</a:t>
            </a:r>
            <a:r>
              <a:rPr lang="ru-RU" dirty="0">
                <a:latin typeface="Calibri"/>
                <a:ea typeface="+mn-lt"/>
                <a:cs typeface="Calibri"/>
              </a:rPr>
              <a:t> է 5-րդ </a:t>
            </a:r>
            <a:r>
              <a:rPr lang="ru-RU" dirty="0" err="1">
                <a:latin typeface="Calibri"/>
                <a:ea typeface="+mn-lt"/>
                <a:cs typeface="Calibri"/>
              </a:rPr>
              <a:t>դարից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ավանդված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գրական</a:t>
            </a:r>
            <a:r>
              <a:rPr lang="ru-RU" dirty="0">
                <a:latin typeface="Calibri"/>
                <a:ea typeface="+mn-lt"/>
                <a:cs typeface="Calibri"/>
              </a:rPr>
              <a:t>  </a:t>
            </a:r>
            <a:r>
              <a:rPr lang="ru-RU" dirty="0" err="1">
                <a:latin typeface="Calibri"/>
                <a:ea typeface="+mn-lt"/>
                <a:cs typeface="Calibri"/>
              </a:rPr>
              <a:t>մշակույթի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հետ</a:t>
            </a:r>
            <a:r>
              <a:rPr lang="ru-RU" dirty="0">
                <a:latin typeface="Calibri"/>
                <a:ea typeface="+mn-lt"/>
                <a:cs typeface="Calibri"/>
              </a:rPr>
              <a:t>: 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err="1">
                <a:latin typeface="Calibri"/>
                <a:ea typeface="+mn-lt"/>
                <a:cs typeface="Calibri"/>
              </a:rPr>
              <a:t>Առաջին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համաշխարհային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պատերազմից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հետո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Երևանը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դարձավ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Հայաստանի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առաջին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հանրապետության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մայրաքաղաքը</a:t>
            </a:r>
            <a:r>
              <a:rPr lang="ru-RU" dirty="0">
                <a:latin typeface="Calibri"/>
                <a:ea typeface="+mn-lt"/>
                <a:cs typeface="Calibri"/>
              </a:rPr>
              <a:t> (1918-1920թթ.): 1920թ. </a:t>
            </a:r>
            <a:r>
              <a:rPr lang="ru-RU" dirty="0" err="1">
                <a:latin typeface="Calibri"/>
                <a:ea typeface="+mn-lt"/>
                <a:cs typeface="Calibri"/>
              </a:rPr>
              <a:t>նոյեմբերի</a:t>
            </a:r>
            <a:r>
              <a:rPr lang="ru-RU" dirty="0">
                <a:latin typeface="Calibri"/>
                <a:ea typeface="+mn-lt"/>
                <a:cs typeface="Calibri"/>
              </a:rPr>
              <a:t> 29-ին </a:t>
            </a:r>
            <a:r>
              <a:rPr lang="ru-RU" dirty="0" err="1">
                <a:latin typeface="Calibri"/>
                <a:ea typeface="+mn-lt"/>
                <a:cs typeface="Calibri"/>
              </a:rPr>
              <a:t>բոլշևիկյան</a:t>
            </a:r>
            <a:r>
              <a:rPr lang="ru-RU" dirty="0">
                <a:latin typeface="Calibri"/>
                <a:ea typeface="+mn-lt"/>
                <a:cs typeface="Calibri"/>
              </a:rPr>
              <a:t> 11-րդ </a:t>
            </a:r>
            <a:r>
              <a:rPr lang="ru-RU" dirty="0" err="1">
                <a:latin typeface="Calibri"/>
                <a:ea typeface="+mn-lt"/>
                <a:cs typeface="Calibri"/>
              </a:rPr>
              <a:t>կարմիր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բանակը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նվաճեց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Հայաստանը</a:t>
            </a:r>
            <a:r>
              <a:rPr lang="ru-RU" dirty="0">
                <a:latin typeface="Calibri"/>
                <a:ea typeface="+mn-lt"/>
                <a:cs typeface="Calibri"/>
              </a:rPr>
              <a:t>, և 1920թ. </a:t>
            </a:r>
            <a:r>
              <a:rPr lang="ru-RU" dirty="0" err="1">
                <a:latin typeface="Calibri"/>
                <a:ea typeface="+mn-lt"/>
                <a:cs typeface="Calibri"/>
              </a:rPr>
              <a:t>դեկտեմբերի</a:t>
            </a:r>
            <a:r>
              <a:rPr lang="ru-RU" dirty="0">
                <a:latin typeface="Calibri"/>
                <a:ea typeface="+mn-lt"/>
                <a:cs typeface="Calibri"/>
              </a:rPr>
              <a:t> 2-ին </a:t>
            </a:r>
            <a:r>
              <a:rPr lang="ru-RU" dirty="0" err="1">
                <a:latin typeface="Calibri"/>
                <a:ea typeface="+mn-lt"/>
                <a:cs typeface="Calibri"/>
              </a:rPr>
              <a:t>երկիրն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անցավ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Խորհրդային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իշխանության</a:t>
            </a:r>
            <a:r>
              <a:rPr lang="ru-RU" dirty="0">
                <a:latin typeface="Calibri"/>
                <a:ea typeface="+mn-lt"/>
                <a:cs typeface="Calibri"/>
              </a:rPr>
              <a:t> </a:t>
            </a:r>
            <a:r>
              <a:rPr lang="ru-RU" dirty="0" err="1">
                <a:latin typeface="Calibri"/>
                <a:ea typeface="+mn-lt"/>
                <a:cs typeface="Calibri"/>
              </a:rPr>
              <a:t>ներքո</a:t>
            </a:r>
            <a:r>
              <a:rPr lang="ru-RU" dirty="0">
                <a:latin typeface="Calibri"/>
                <a:ea typeface="+mn-lt"/>
                <a:cs typeface="Calibri"/>
              </a:rPr>
              <a:t>: </a:t>
            </a:r>
            <a:endParaRPr lang="ru-RU" dirty="0">
              <a:latin typeface="Calibri"/>
              <a:cs typeface="Calibri"/>
            </a:endParaRPr>
          </a:p>
          <a:p>
            <a:pPr algn="just"/>
            <a:endParaRPr lang="ru-RU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2BB2F4-1EF7-1B2E-1AC4-2682CD5640E8}"/>
              </a:ext>
            </a:extLst>
          </p:cNvPr>
          <p:cNvSpPr txBox="1"/>
          <p:nvPr/>
        </p:nvSpPr>
        <p:spPr>
          <a:xfrm>
            <a:off x="812800" y="822960"/>
            <a:ext cx="1002792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err="1" smtClean="0">
                <a:latin typeface="Calibri"/>
                <a:cs typeface="Calibri"/>
              </a:rPr>
              <a:t>Ինչպե</a:t>
            </a:r>
            <a:r>
              <a:rPr lang="en-US" sz="3600" smtClean="0">
                <a:latin typeface="Calibri"/>
                <a:cs typeface="Calibri"/>
              </a:rPr>
              <a:t>՞</a:t>
            </a:r>
            <a:r>
              <a:rPr lang="ru-RU" sz="3600" smtClean="0">
                <a:latin typeface="Calibri"/>
                <a:cs typeface="Calibri"/>
              </a:rPr>
              <a:t>ս </a:t>
            </a:r>
            <a:r>
              <a:rPr lang="ru-RU" sz="3600" dirty="0" err="1">
                <a:latin typeface="Calibri"/>
                <a:cs typeface="Calibri"/>
              </a:rPr>
              <a:t>են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նկարագրել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Երևանը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Եվրոպացի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ճամպորդները</a:t>
            </a:r>
            <a:endParaRPr lang="ru-RU" sz="3600" dirty="0">
              <a:latin typeface="Calibri"/>
              <a:cs typeface="Calibri"/>
            </a:endParaRPr>
          </a:p>
        </p:txBody>
      </p:sp>
      <p:pic>
        <p:nvPicPr>
          <p:cNvPr id="2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6F86BD4-9DB5-20D6-EC38-8BA58E5B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936" y="2519595"/>
            <a:ext cx="3179956" cy="208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132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311</TotalTime>
  <Words>954</Words>
  <Application>Microsoft Office PowerPoint</Application>
  <PresentationFormat>Custom</PresentationFormat>
  <Paragraphs>173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Integral</vt:lpstr>
      <vt:lpstr>«ԳԱՂԱՓԱՐՆԵՐԻ     ՏՈՆԱՎԱՃԱՌ»  ՆԱԽԱԳԾԱՅԻՆ ՈՒՍՈՒՑՈՒՄ                 Կ.ԴԵՄԻՐՃՅԱՆԻ ԱՆՎԱՆ                           139 ԱՎԱԳ ԴՊՐՈՑ </vt:lpstr>
      <vt:lpstr>PowerPoint Presentation</vt:lpstr>
      <vt:lpstr>ՄԵՆՔ</vt:lpstr>
      <vt:lpstr>Նախագծի նպատակներն են՝</vt:lpstr>
      <vt:lpstr>Թեմայի նկատմամբ Հետաքրքրությունը </vt:lpstr>
      <vt:lpstr>PowerPoint Presentation</vt:lpstr>
      <vt:lpstr>PowerPoint Presentation</vt:lpstr>
      <vt:lpstr>PowerPoint Presentation</vt:lpstr>
      <vt:lpstr>PowerPoint Presentation</vt:lpstr>
      <vt:lpstr>Армянские художники и Ереван</vt:lpstr>
      <vt:lpstr>Մի երգի պատմություն</vt:lpstr>
      <vt:lpstr>Ուսումնասիրի՛ր քո  բնակության վայրը</vt:lpstr>
      <vt:lpstr>Հարցումներ</vt:lpstr>
      <vt:lpstr>  Արձանների  պատմությունը, քանդակագործները </vt:lpstr>
      <vt:lpstr>Նոր-նորք</vt:lpstr>
      <vt:lpstr>PowerPoint Presentation</vt:lpstr>
      <vt:lpstr>ԳԱՂԱՓԱՐՆԵՐԻ ՏՈՆԱՎԱՃԱՌ</vt:lpstr>
      <vt:lpstr> կիրառելիություն </vt:lpstr>
      <vt:lpstr>ԿԻՐառելիություն</vt:lpstr>
      <vt:lpstr>ԿԻՐԱՌելիություն</vt:lpstr>
      <vt:lpstr>Կիրառելություն</vt:lpstr>
      <vt:lpstr>կիրառելիություն</vt:lpstr>
      <vt:lpstr>կիրառություն</vt:lpstr>
      <vt:lpstr>կիրառություն</vt:lpstr>
      <vt:lpstr>Վերջնարդյունք  </vt:lpstr>
      <vt:lpstr>Գրականության ցանկ</vt:lpstr>
      <vt:lpstr>ՄԱՍՆԱԿԻՑՆԵՐ՝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Lusine</dc:creator>
  <cp:lastModifiedBy>Lusine</cp:lastModifiedBy>
  <cp:revision>512</cp:revision>
  <dcterms:created xsi:type="dcterms:W3CDTF">2022-04-11T18:47:09Z</dcterms:created>
  <dcterms:modified xsi:type="dcterms:W3CDTF">2022-09-25T16:41:56Z</dcterms:modified>
</cp:coreProperties>
</file>