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9" r:id="rId7"/>
    <p:sldId id="276" r:id="rId8"/>
    <p:sldId id="279" r:id="rId9"/>
    <p:sldId id="272" r:id="rId10"/>
    <p:sldId id="274" r:id="rId11"/>
    <p:sldId id="275" r:id="rId12"/>
    <p:sldId id="283" r:id="rId13"/>
    <p:sldId id="285" r:id="rId14"/>
    <p:sldId id="280" r:id="rId15"/>
    <p:sldId id="281" r:id="rId16"/>
    <p:sldId id="286" r:id="rId17"/>
    <p:sldId id="287" r:id="rId18"/>
    <p:sldId id="288" r:id="rId19"/>
    <p:sldId id="290" r:id="rId20"/>
    <p:sldId id="263" r:id="rId21"/>
    <p:sldId id="293" r:id="rId22"/>
    <p:sldId id="294" r:id="rId23"/>
    <p:sldId id="296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5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5EBC7-20F7-AE42-881E-A496CF6C9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3CEB84-1C37-634C-8E74-B7DC46D02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8500BC-7863-1944-B4BC-5FEE6634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B4A2DC-D1EA-984E-A1A9-51C2A4B6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9ABAA8-FB6D-0B47-9C40-295D4E16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41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F9FE0-EBBC-5945-BBFC-8F9FDD19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FF8207-0D9E-4740-A4BB-91153655B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835DBB-1DFA-8844-BF02-888563DA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C9BD00-55E4-AD48-A087-E2EB4A44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3E965F-56D1-3044-8EC9-A13BAF50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98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0E99A5-C234-7649-9398-77858F24B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ACAEF6A-058A-2247-90E1-724CE681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5D441C-F05F-A64F-94B4-25C2527C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3F74D1-DD9D-0A4B-AAAD-D7CF33AB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515431-B217-9647-9A13-ACFAE8DC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45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267AA-98E6-574C-997D-25AA5767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2B7FA6-76F4-DC45-97C9-9A960E76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2920D-EB8F-CE4D-B515-1D27D8C8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027660-DE5C-CB4F-AB63-EFCEC86E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62C554-2D44-DC47-B545-1B022A04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3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5692E-6BC5-0843-8278-B8C787D0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68270E-8986-D54D-A8DD-3007A4A8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2BC7AA-D49B-1D41-9EDF-DA1D053E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F99917-B9EE-4A4A-B628-031EA778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65EEF2-F737-BC44-9491-1388B713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3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319756-D8D4-2D40-B243-771CE286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36FD2D-479D-C64B-8EA1-EFFAA5B95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691CB0-4654-8943-A0DE-33F6E15B6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EE35AC-6D73-FD49-9368-3851B180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0AAB4F-250B-A44D-8D00-95A4D4DC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B9416C-253A-8D48-9B2C-39D8FC8D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46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77F4B0-2A8E-6647-8FC7-0932D941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7EC053-F50B-AA46-A9BB-1EAF2F15C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14F797-C437-3D41-A8A9-B0398DB5A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C1A4FF-9A07-2A44-83AC-B88A35C31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A64C38-29A5-534B-BCB2-D6F9F5118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3E2479B-681F-B446-B38E-810D93AC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964BFB-649A-674D-971E-2D2AE9B9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BD52D5-C05F-5341-8040-F04FCDC3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40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5CE475-F964-1047-97F6-BECC01F5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4157AA-F510-FD4F-A0FD-5C52AF32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CFB4417-7D0A-1144-B052-065216AB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D20E7C-D758-E544-8576-2B1E6E00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FF7880-4589-8542-A216-10E262F5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146732-5337-5D45-8523-898E8128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DED099-2773-924C-8BA9-2B9C077D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18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0939A-F12F-FE4B-A2F6-49C95521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583B32-74FB-DE49-B49F-B19124AE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22B3A3-801F-064E-8ACC-A227B14E0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89FD0-B9CD-954D-82E3-5BA527F9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AD7DB9-D755-B84F-9BC5-64E92187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EABCE9-8024-4B4E-9DA1-5ED68ACB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4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176FE-D270-6040-AEE6-39A7642E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52C90D-B916-434F-ABDA-BC9B7E7BB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3995A3-2619-E34C-AB20-4E309ADDE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88A1A4-3F48-7E47-90E1-69E3A2C4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9C349B-8E0E-F145-A2AE-0E930A00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62945C-8D09-3D4F-B3A3-A665B9D6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0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34B27-E8C0-3D4C-8242-F8567F4C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76798E-9040-D946-9037-D304614F1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6D4818-01D1-AE4C-931C-9848ABC5A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A578-FA26-DB46-8B2A-E81F5DD2E153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B0C360-05A6-B24C-BBB6-05AE0FED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AA298B-8BE0-7E49-93B8-FD2D9796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1270-3092-7947-A307-3A54FE8B40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0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F29A019-7992-2444-BFEA-8AEC2A984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83539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E3C40B6-C398-4F4F-90BE-32E67EC5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81299"/>
          </a:xfrm>
        </p:spPr>
        <p:txBody>
          <a:bodyPr>
            <a:normAutofit/>
          </a:bodyPr>
          <a:lstStyle/>
          <a:p>
            <a:r>
              <a:rPr lang="hy-AM" dirty="0"/>
              <a:t>Հայաստանի Հանրապետության գետեր</a:t>
            </a:r>
            <a:br>
              <a:rPr lang="hy-AM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509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E58B0A5-C17E-FC4F-A647-A5D3F4C93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DA570B-BDC9-234C-95A1-4D28DEE6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338" y="365126"/>
            <a:ext cx="4477987" cy="1242992"/>
          </a:xfrm>
        </p:spPr>
        <p:txBody>
          <a:bodyPr/>
          <a:lstStyle/>
          <a:p>
            <a:r>
              <a:rPr lang="hy-AM" dirty="0"/>
              <a:t>Որոտան գետ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639BC4-F142-1348-AB6D-581BF7EE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4953000"/>
            <a:ext cx="7010400" cy="1755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y-AM" i="1" dirty="0">
                <a:solidFill>
                  <a:schemeClr val="bg1"/>
                </a:solidFill>
              </a:rPr>
              <a:t>Որոտան գետը Զանգեզուրի ամենամեծ գետն է </a:t>
            </a:r>
            <a:r>
              <a:rPr lang="hy-AM" i="1" dirty="0" smtClean="0">
                <a:solidFill>
                  <a:schemeClr val="bg1"/>
                </a:solidFill>
              </a:rPr>
              <a:t>: </a:t>
            </a:r>
            <a:endParaRPr lang="hy-AM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y-AM" i="1" dirty="0">
                <a:solidFill>
                  <a:schemeClr val="bg1"/>
                </a:solidFill>
              </a:rPr>
              <a:t>Երկարությունը </a:t>
            </a:r>
            <a:r>
              <a:rPr lang="hy-AM" i="1" dirty="0" smtClean="0">
                <a:solidFill>
                  <a:schemeClr val="bg1"/>
                </a:solidFill>
              </a:rPr>
              <a:t>178 կմ </a:t>
            </a:r>
            <a:r>
              <a:rPr lang="hy-AM" i="1" dirty="0">
                <a:solidFill>
                  <a:schemeClr val="bg1"/>
                </a:solidFill>
              </a:rPr>
              <a:t>Է</a:t>
            </a:r>
          </a:p>
          <a:p>
            <a:pPr>
              <a:buNone/>
            </a:pPr>
            <a:endParaRPr lang="hy-AM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58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EE71D27-577C-1D40-8704-6357FD2B9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940130"/>
            <a:ext cx="12036136" cy="8720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3000" y="914400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800" dirty="0" smtClean="0">
                <a:solidFill>
                  <a:schemeClr val="bg1"/>
                </a:solidFill>
              </a:rPr>
              <a:t>Որոտան գետ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24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929392ED-92D6-064C-B4DB-BA13E166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49FAC-C0A2-0D44-BDA6-1BF9BA6A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08" y="365126"/>
            <a:ext cx="3315195" cy="1193510"/>
          </a:xfrm>
        </p:spPr>
        <p:txBody>
          <a:bodyPr/>
          <a:lstStyle/>
          <a:p>
            <a:r>
              <a:rPr lang="en-US" dirty="0" err="1"/>
              <a:t>Ողջի</a:t>
            </a:r>
            <a:r>
              <a:rPr lang="en-US" dirty="0"/>
              <a:t> </a:t>
            </a:r>
            <a:r>
              <a:rPr lang="en-US" dirty="0" err="1"/>
              <a:t>գետ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2E521-138C-2F44-A1B0-F596AFFC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87862"/>
            <a:ext cx="10515600" cy="2370138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Ողջի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գետը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Զանգեզուրի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մեծությամբ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երկրորդ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գետն</a:t>
            </a:r>
            <a:r>
              <a:rPr lang="en-US" i="1" dirty="0">
                <a:solidFill>
                  <a:schemeClr val="bg1"/>
                </a:solidFill>
              </a:rPr>
              <a:t> է </a:t>
            </a:r>
            <a:r>
              <a:rPr lang="hy-AM" i="1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82կմ </a:t>
            </a:r>
            <a:r>
              <a:rPr lang="en-US" i="1" dirty="0" err="1">
                <a:solidFill>
                  <a:schemeClr val="bg1"/>
                </a:solidFill>
              </a:rPr>
              <a:t>երկարությամբ</a:t>
            </a:r>
            <a:r>
              <a:rPr lang="en-US" i="1" dirty="0">
                <a:solidFill>
                  <a:schemeClr val="bg1"/>
                </a:solidFill>
              </a:rPr>
              <a:t> , </a:t>
            </a:r>
            <a:r>
              <a:rPr lang="en-US" i="1" dirty="0" err="1">
                <a:solidFill>
                  <a:schemeClr val="bg1"/>
                </a:solidFill>
              </a:rPr>
              <a:t>որն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սկիզբ</a:t>
            </a:r>
            <a:r>
              <a:rPr lang="en-US" i="1" dirty="0">
                <a:solidFill>
                  <a:schemeClr val="bg1"/>
                </a:solidFill>
              </a:rPr>
              <a:t> է </a:t>
            </a:r>
            <a:r>
              <a:rPr lang="en-US" i="1" dirty="0" err="1">
                <a:solidFill>
                  <a:schemeClr val="bg1"/>
                </a:solidFill>
              </a:rPr>
              <a:t>առնքւմ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Կապուտջուղի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գագաթամերձ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լանջերից</a:t>
            </a:r>
            <a:r>
              <a:rPr lang="en-US" i="1" dirty="0">
                <a:solidFill>
                  <a:schemeClr val="bg1"/>
                </a:solidFill>
              </a:rPr>
              <a:t> և </a:t>
            </a:r>
            <a:r>
              <a:rPr lang="en-US" i="1" dirty="0" err="1">
                <a:solidFill>
                  <a:schemeClr val="bg1"/>
                </a:solidFill>
              </a:rPr>
              <a:t>հոսում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մեջ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մասամբ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անտառապատ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խոր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կիրճով</a:t>
            </a:r>
            <a:r>
              <a:rPr lang="en-US" i="1" dirty="0">
                <a:solidFill>
                  <a:schemeClr val="bg1"/>
                </a:solidFill>
              </a:rPr>
              <a:t>։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Երկարությունը</a:t>
            </a:r>
            <a:r>
              <a:rPr lang="hy-AM" i="1" dirty="0" smtClean="0">
                <a:solidFill>
                  <a:schemeClr val="bg1"/>
                </a:solidFill>
              </a:rPr>
              <a:t> 8</a:t>
            </a:r>
            <a:r>
              <a:rPr lang="en-US" i="1" dirty="0" smtClean="0">
                <a:solidFill>
                  <a:schemeClr val="bg1"/>
                </a:solidFill>
              </a:rPr>
              <a:t>2կմ</a:t>
            </a:r>
            <a:endParaRPr lang="en-US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43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7E9183D-5AF8-F647-8D2C-7C27FEBC2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591" y="-284513"/>
            <a:ext cx="12407239" cy="7248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1600" y="1219200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Ողջի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գետ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06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6E95B44-EADD-3C47-90AB-BC6912D00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D1E72-95EB-374B-AD1C-0137441D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396" y="365126"/>
            <a:ext cx="3599708" cy="1304842"/>
          </a:xfrm>
        </p:spPr>
        <p:txBody>
          <a:bodyPr/>
          <a:lstStyle/>
          <a:p>
            <a:r>
              <a:rPr lang="en-US" dirty="0" err="1" smtClean="0"/>
              <a:t>Մեղրիգետ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49F0B0-C777-454B-A839-5592E129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0"/>
            <a:ext cx="10515600" cy="2132848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Մեղրի</a:t>
            </a:r>
            <a:r>
              <a:rPr lang="en-US" dirty="0"/>
              <a:t> </a:t>
            </a:r>
            <a:r>
              <a:rPr lang="en-US" dirty="0" err="1"/>
              <a:t>գետը</a:t>
            </a:r>
            <a:r>
              <a:rPr lang="en-US" dirty="0"/>
              <a:t> </a:t>
            </a:r>
            <a:r>
              <a:rPr lang="en-US" dirty="0" err="1"/>
              <a:t>գտնվում</a:t>
            </a:r>
            <a:r>
              <a:rPr lang="en-US" dirty="0"/>
              <a:t> է </a:t>
            </a:r>
            <a:r>
              <a:rPr lang="en-US" dirty="0" err="1"/>
              <a:t>Հայաստանի</a:t>
            </a:r>
            <a:r>
              <a:rPr lang="en-US" dirty="0"/>
              <a:t> </a:t>
            </a:r>
            <a:r>
              <a:rPr lang="en-US" dirty="0" err="1"/>
              <a:t>Սյուզնիքի</a:t>
            </a:r>
            <a:r>
              <a:rPr lang="en-US" dirty="0"/>
              <a:t> </a:t>
            </a:r>
            <a:r>
              <a:rPr lang="en-US" dirty="0" err="1"/>
              <a:t>մարզում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 err="1"/>
              <a:t>Սկիզբ</a:t>
            </a:r>
            <a:r>
              <a:rPr lang="en-US" dirty="0"/>
              <a:t> է </a:t>
            </a:r>
            <a:r>
              <a:rPr lang="en-US" dirty="0" err="1"/>
              <a:t>առնում</a:t>
            </a:r>
            <a:r>
              <a:rPr lang="en-US" dirty="0"/>
              <a:t> </a:t>
            </a:r>
            <a:r>
              <a:rPr lang="en-US" dirty="0" err="1"/>
              <a:t>համանուն</a:t>
            </a:r>
            <a:r>
              <a:rPr lang="en-US" dirty="0"/>
              <a:t> </a:t>
            </a:r>
            <a:r>
              <a:rPr lang="en-US" dirty="0" err="1" smtClean="0"/>
              <a:t>լեռնաշղթայի</a:t>
            </a:r>
            <a:r>
              <a:rPr lang="hy-AM" dirty="0" smtClean="0"/>
              <a:t> </a:t>
            </a:r>
            <a:r>
              <a:rPr lang="en-US" dirty="0" err="1" smtClean="0"/>
              <a:t>հարավային</a:t>
            </a:r>
            <a:r>
              <a:rPr lang="en-US" dirty="0" smtClean="0"/>
              <a:t> </a:t>
            </a:r>
            <a:r>
              <a:rPr lang="en-US" dirty="0" err="1" smtClean="0"/>
              <a:t>լանջերից</a:t>
            </a:r>
            <a:r>
              <a:rPr lang="hy-AM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մոտ</a:t>
            </a:r>
            <a:r>
              <a:rPr lang="en-US" dirty="0" smtClean="0"/>
              <a:t> 3300մ </a:t>
            </a:r>
            <a:r>
              <a:rPr lang="en-US" dirty="0" err="1"/>
              <a:t>բարձրությունից</a:t>
            </a:r>
            <a:endParaRPr lang="en-US" dirty="0"/>
          </a:p>
          <a:p>
            <a:pPr>
              <a:buNone/>
            </a:pPr>
            <a:r>
              <a:rPr lang="en-US" dirty="0" err="1"/>
              <a:t>Երկարությունը</a:t>
            </a:r>
            <a:r>
              <a:rPr lang="en-US" dirty="0"/>
              <a:t> </a:t>
            </a:r>
            <a:r>
              <a:rPr lang="en-US" dirty="0" smtClean="0"/>
              <a:t>36կմ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99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8442424-EBE6-7945-B6A5-974D4C13A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33993"/>
            <a:ext cx="12295909" cy="73692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5600" y="2286000"/>
            <a:ext cx="2339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Մեղրիգետ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5689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22485D5-5C42-414B-AABC-6EAD4F1F7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802" y="0"/>
            <a:ext cx="12293802" cy="73778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848E6-6E8B-A149-968E-AAA84890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622" y="365125"/>
            <a:ext cx="3612079" cy="1007959"/>
          </a:xfrm>
        </p:spPr>
        <p:txBody>
          <a:bodyPr/>
          <a:lstStyle/>
          <a:p>
            <a:r>
              <a:rPr lang="en-US" dirty="0" err="1"/>
              <a:t>Դեբեդ</a:t>
            </a:r>
            <a:r>
              <a:rPr lang="en-US" dirty="0"/>
              <a:t> </a:t>
            </a:r>
            <a:r>
              <a:rPr lang="en-US" dirty="0" err="1"/>
              <a:t>գետ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0AB7D-23C6-C54F-98B8-BDDC16B7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86200"/>
            <a:ext cx="10515600" cy="3203575"/>
          </a:xfrm>
        </p:spPr>
        <p:txBody>
          <a:bodyPr/>
          <a:lstStyle/>
          <a:p>
            <a:r>
              <a:rPr lang="en-US" i="1" dirty="0" err="1">
                <a:solidFill>
                  <a:schemeClr val="bg1"/>
                </a:solidFill>
              </a:rPr>
              <a:t>Կուրի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ավազանի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ամենախոշոր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գետը</a:t>
            </a:r>
            <a:r>
              <a:rPr lang="hy-AM" i="1" dirty="0" smtClean="0">
                <a:solidFill>
                  <a:schemeClr val="bg1"/>
                </a:solidFill>
              </a:rPr>
              <a:t> Դ</a:t>
            </a:r>
            <a:r>
              <a:rPr lang="en-US" i="1" dirty="0" err="1" smtClean="0">
                <a:solidFill>
                  <a:schemeClr val="bg1"/>
                </a:solidFill>
              </a:rPr>
              <a:t>եբեդն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է , </a:t>
            </a:r>
            <a:r>
              <a:rPr lang="en-US" i="1" dirty="0" err="1">
                <a:solidFill>
                  <a:schemeClr val="bg1"/>
                </a:solidFill>
              </a:rPr>
              <a:t>որը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կազմավորվում</a:t>
            </a:r>
            <a:r>
              <a:rPr lang="en-US" i="1" dirty="0">
                <a:solidFill>
                  <a:schemeClr val="bg1"/>
                </a:solidFill>
              </a:rPr>
              <a:t> է </a:t>
            </a:r>
            <a:r>
              <a:rPr lang="en-US" i="1" dirty="0" err="1">
                <a:solidFill>
                  <a:schemeClr val="bg1"/>
                </a:solidFill>
              </a:rPr>
              <a:t>Փամբակ</a:t>
            </a:r>
            <a:r>
              <a:rPr lang="en-US" i="1" dirty="0">
                <a:solidFill>
                  <a:schemeClr val="bg1"/>
                </a:solidFill>
              </a:rPr>
              <a:t> և </a:t>
            </a:r>
            <a:r>
              <a:rPr lang="en-US" i="1" dirty="0" err="1">
                <a:solidFill>
                  <a:schemeClr val="bg1"/>
                </a:solidFill>
              </a:rPr>
              <a:t>Ձորագետ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գետերի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միախառնումից</a:t>
            </a:r>
            <a:r>
              <a:rPr lang="en-US" i="1" dirty="0">
                <a:solidFill>
                  <a:schemeClr val="bg1"/>
                </a:solidFill>
              </a:rPr>
              <a:t>։</a:t>
            </a:r>
          </a:p>
          <a:p>
            <a:r>
              <a:rPr lang="en-US" i="1" dirty="0">
                <a:solidFill>
                  <a:schemeClr val="bg1"/>
                </a:solidFill>
              </a:rPr>
              <a:t>Երկարությունը՝178մ է</a:t>
            </a:r>
          </a:p>
          <a:p>
            <a:r>
              <a:rPr lang="en-US" i="1" dirty="0" err="1">
                <a:solidFill>
                  <a:schemeClr val="bg1"/>
                </a:solidFill>
              </a:rPr>
              <a:t>Դեբետը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հանրապետության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ամենաջրառատ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գետն</a:t>
            </a:r>
            <a:r>
              <a:rPr lang="en-US" i="1" dirty="0">
                <a:solidFill>
                  <a:schemeClr val="bg1"/>
                </a:solidFill>
              </a:rPr>
              <a:t> է։</a:t>
            </a:r>
          </a:p>
          <a:p>
            <a:r>
              <a:rPr lang="en-US" i="1" dirty="0" err="1">
                <a:solidFill>
                  <a:schemeClr val="bg1"/>
                </a:solidFill>
              </a:rPr>
              <a:t>Գետի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ջրերն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օգտագործում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են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էներգետիկ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ոռոգման</a:t>
            </a:r>
            <a:r>
              <a:rPr lang="en-US" i="1" dirty="0">
                <a:solidFill>
                  <a:schemeClr val="bg1"/>
                </a:solidFill>
              </a:rPr>
              <a:t> և </a:t>
            </a:r>
            <a:r>
              <a:rPr lang="en-US" i="1" dirty="0" err="1">
                <a:solidFill>
                  <a:schemeClr val="bg1"/>
                </a:solidFill>
              </a:rPr>
              <a:t>ջրամատակարարման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նպատակներով</a:t>
            </a:r>
            <a:r>
              <a:rPr lang="en-US" i="1" dirty="0">
                <a:solidFill>
                  <a:schemeClr val="bg1"/>
                </a:solidFill>
              </a:rPr>
              <a:t>։</a:t>
            </a:r>
          </a:p>
          <a:p>
            <a:pPr>
              <a:buNone/>
            </a:pPr>
            <a:endParaRPr lang="en-US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93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50556C1-ECD6-A840-AC3F-61E0A19C5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0853"/>
            <a:ext cx="12192000" cy="68371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2133600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Դեբեդ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գետ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2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92A703D-9756-B842-AF7D-0ECF4854C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2BD65-6319-E541-B215-E4AAFCD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28" y="365127"/>
            <a:ext cx="4663539" cy="970848"/>
          </a:xfrm>
        </p:spPr>
        <p:txBody>
          <a:bodyPr/>
          <a:lstStyle/>
          <a:p>
            <a:r>
              <a:rPr lang="en-US"/>
              <a:t>Փամբակ գետ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C60AFE-B22B-294B-8D86-1ABBCE8E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34000"/>
            <a:ext cx="9307286" cy="810513"/>
          </a:xfrm>
        </p:spPr>
        <p:txBody>
          <a:bodyPr>
            <a:no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Փամբակ</a:t>
            </a:r>
            <a:r>
              <a:rPr lang="en-US" sz="2400" i="1" dirty="0">
                <a:solidFill>
                  <a:schemeClr val="bg1"/>
                </a:solidFill>
              </a:rPr>
              <a:t>  </a:t>
            </a:r>
            <a:r>
              <a:rPr lang="en-US" sz="2400" i="1" dirty="0" err="1">
                <a:solidFill>
                  <a:schemeClr val="bg1"/>
                </a:solidFill>
              </a:rPr>
              <a:t>գետը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գտնվում</a:t>
            </a:r>
            <a:r>
              <a:rPr lang="en-US" sz="2400" i="1" dirty="0">
                <a:solidFill>
                  <a:schemeClr val="bg1"/>
                </a:solidFill>
              </a:rPr>
              <a:t> է </a:t>
            </a:r>
            <a:r>
              <a:rPr lang="en-US" sz="2400" i="1" dirty="0" err="1">
                <a:solidFill>
                  <a:schemeClr val="bg1"/>
                </a:solidFill>
              </a:rPr>
              <a:t>Հայաստանի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Լոռու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մարզում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en-US" sz="2400" i="1" dirty="0" err="1">
                <a:solidFill>
                  <a:schemeClr val="bg1"/>
                </a:solidFill>
              </a:rPr>
              <a:t>Դեբետի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հիմնական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վտակն</a:t>
            </a:r>
            <a:r>
              <a:rPr lang="en-US" sz="2400" i="1" dirty="0">
                <a:solidFill>
                  <a:schemeClr val="bg1"/>
                </a:solidFill>
              </a:rPr>
              <a:t> է ։</a:t>
            </a:r>
          </a:p>
          <a:p>
            <a:r>
              <a:rPr lang="en-US" sz="2400" i="1" dirty="0" err="1" smtClean="0">
                <a:solidFill>
                  <a:schemeClr val="bg1"/>
                </a:solidFill>
              </a:rPr>
              <a:t>Երկարությունը</a:t>
            </a:r>
            <a:r>
              <a:rPr lang="hy-AM" sz="2400" i="1" dirty="0" smtClean="0">
                <a:solidFill>
                  <a:schemeClr val="bg1"/>
                </a:solidFill>
              </a:rPr>
              <a:t> 8</a:t>
            </a:r>
            <a:r>
              <a:rPr lang="en-US" sz="2400" i="1" dirty="0" smtClean="0">
                <a:solidFill>
                  <a:schemeClr val="bg1"/>
                </a:solidFill>
              </a:rPr>
              <a:t>6կմ</a:t>
            </a:r>
            <a:endParaRPr lang="en-US" sz="2400" i="1" dirty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60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285F9BC-9FA4-3949-BE70-8DD369C4C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228600"/>
            <a:ext cx="12344400" cy="95373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6A77E-4797-F34B-B637-A30E9EF0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6" y="365126"/>
            <a:ext cx="3476006" cy="1057440"/>
          </a:xfrm>
        </p:spPr>
        <p:txBody>
          <a:bodyPr/>
          <a:lstStyle/>
          <a:p>
            <a:r>
              <a:rPr lang="en-US"/>
              <a:t>Ձորագետ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71D3FE-9FD5-2642-9751-BD2FBD5D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6366"/>
            <a:ext cx="10515600" cy="1701634"/>
          </a:xfrm>
        </p:spPr>
        <p:txBody>
          <a:bodyPr/>
          <a:lstStyle/>
          <a:p>
            <a:pPr>
              <a:buNone/>
            </a:pPr>
            <a:r>
              <a:rPr lang="en-US" i="1" dirty="0" err="1">
                <a:solidFill>
                  <a:schemeClr val="bg1"/>
                </a:solidFill>
              </a:rPr>
              <a:t>Գտնվում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է </a:t>
            </a:r>
            <a:r>
              <a:rPr lang="en-US" i="1" dirty="0" err="1">
                <a:solidFill>
                  <a:schemeClr val="bg1"/>
                </a:solidFill>
              </a:rPr>
              <a:t>Լոռու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մարզում</a:t>
            </a:r>
            <a:r>
              <a:rPr lang="en-US" i="1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i="1" dirty="0">
                <a:solidFill>
                  <a:schemeClr val="bg1"/>
                </a:solidFill>
              </a:rPr>
              <a:t>Երկարությունը՝67կմ</a:t>
            </a:r>
          </a:p>
          <a:p>
            <a:pPr>
              <a:buNone/>
            </a:pPr>
            <a:r>
              <a:rPr lang="en-US" i="1" dirty="0" err="1" smtClean="0">
                <a:solidFill>
                  <a:schemeClr val="bg1"/>
                </a:solidFill>
              </a:rPr>
              <a:t>Սկիզբ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է </a:t>
            </a:r>
            <a:r>
              <a:rPr lang="en-US" i="1" dirty="0" err="1">
                <a:solidFill>
                  <a:schemeClr val="bg1"/>
                </a:solidFill>
              </a:rPr>
              <a:t>առնում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Ջավախքի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լեռնաշղթայի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լանջերից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7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79BE7DB0-AC9B-3F48-8573-F9E8201FA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2D8F1-E0E2-1647-8DD6-E3C84C4A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078" y="123701"/>
            <a:ext cx="4391396" cy="1249383"/>
          </a:xfrm>
        </p:spPr>
        <p:txBody>
          <a:bodyPr/>
          <a:lstStyle/>
          <a:p>
            <a:r>
              <a:rPr lang="hy-AM"/>
              <a:t>Ախուրյան գետ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CC47-9ACA-9744-B5F2-2E219467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637" y="4205845"/>
            <a:ext cx="11205358" cy="2288474"/>
          </a:xfrm>
        </p:spPr>
        <p:txBody>
          <a:bodyPr/>
          <a:lstStyle/>
          <a:p>
            <a:r>
              <a:rPr lang="hy-AM" i="1" dirty="0"/>
              <a:t>Ախուրյան գետը սկիզբ է առնում Արփի լճից </a:t>
            </a:r>
          </a:p>
          <a:p>
            <a:r>
              <a:rPr lang="hy-AM" i="1" dirty="0" smtClean="0"/>
              <a:t>Երկարությունը</a:t>
            </a:r>
            <a:r>
              <a:rPr lang="en-US" i="1" dirty="0" smtClean="0"/>
              <a:t> </a:t>
            </a:r>
            <a:r>
              <a:rPr lang="hy-AM" i="1" dirty="0" smtClean="0"/>
              <a:t>186կմ Է</a:t>
            </a:r>
            <a:r>
              <a:rPr lang="en-US" i="1" dirty="0" smtClean="0"/>
              <a:t> /</a:t>
            </a:r>
            <a:r>
              <a:rPr lang="hy-AM" i="1" dirty="0" smtClean="0"/>
              <a:t>ամենաերկար/</a:t>
            </a:r>
            <a:r>
              <a:rPr lang="en-US" i="1" dirty="0" smtClean="0"/>
              <a:t> </a:t>
            </a:r>
            <a:endParaRPr lang="hy-AM" i="1" dirty="0"/>
          </a:p>
          <a:p>
            <a:r>
              <a:rPr lang="hy-AM" i="1" dirty="0"/>
              <a:t>Ախուրյանի վտակներից են՝Գյումրիագետը, Կարկաչանը և Կարսագետը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20066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36540E1-1D3A-8640-BACF-6544E01B1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7988" y="-160812"/>
            <a:ext cx="12859988" cy="70188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57DFE-D1BB-3940-952F-9644BE93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228600"/>
            <a:ext cx="4168735" cy="1242991"/>
          </a:xfrm>
        </p:spPr>
        <p:txBody>
          <a:bodyPr/>
          <a:lstStyle/>
          <a:p>
            <a:r>
              <a:rPr lang="hy-AM" dirty="0">
                <a:solidFill>
                  <a:schemeClr val="bg1"/>
                </a:solidFill>
              </a:rPr>
              <a:t>Աղստև գետ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E5F723-DF9F-9846-96C8-A447F400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3400" y="4953000"/>
            <a:ext cx="10515600" cy="1752600"/>
          </a:xfrm>
        </p:spPr>
        <p:txBody>
          <a:bodyPr>
            <a:normAutofit lnSpcReduction="10000"/>
          </a:bodyPr>
          <a:lstStyle/>
          <a:p>
            <a:r>
              <a:rPr lang="hy-AM" i="1" dirty="0">
                <a:solidFill>
                  <a:schemeClr val="bg1"/>
                </a:solidFill>
              </a:rPr>
              <a:t>Աղստև գետը սկիզբ է առնում Փամբակի լեռներից</a:t>
            </a:r>
          </a:p>
          <a:p>
            <a:r>
              <a:rPr lang="hy-AM" i="1" dirty="0" smtClean="0">
                <a:solidFill>
                  <a:schemeClr val="bg1"/>
                </a:solidFill>
              </a:rPr>
              <a:t>Երկարությունը 133 կմ  է</a:t>
            </a:r>
            <a:endParaRPr lang="hy-AM" i="1" dirty="0">
              <a:solidFill>
                <a:schemeClr val="bg1"/>
              </a:solidFill>
            </a:endParaRPr>
          </a:p>
          <a:p>
            <a:r>
              <a:rPr lang="hy-AM" i="1" dirty="0">
                <a:solidFill>
                  <a:schemeClr val="bg1"/>
                </a:solidFill>
              </a:rPr>
              <a:t>Խորությունը մեծ </a:t>
            </a:r>
            <a:r>
              <a:rPr lang="hy-AM" i="1" dirty="0" smtClean="0">
                <a:solidFill>
                  <a:schemeClr val="bg1"/>
                </a:solidFill>
              </a:rPr>
              <a:t>չէ, </a:t>
            </a:r>
            <a:r>
              <a:rPr lang="hy-AM" i="1" dirty="0">
                <a:solidFill>
                  <a:schemeClr val="bg1"/>
                </a:solidFill>
              </a:rPr>
              <a:t>սակայն վարարումների ժամանակ խիստ վտանգավոր է դառնում </a:t>
            </a:r>
            <a:r>
              <a:rPr lang="hy-AM" i="1" dirty="0" smtClean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20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768FCCE-C7B6-FA46-86E2-CE0DF7211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8279"/>
            <a:ext cx="12192000" cy="77362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44386-61D8-0C45-8F88-95E135BA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584" y="365126"/>
            <a:ext cx="3661559" cy="1144030"/>
          </a:xfrm>
        </p:spPr>
        <p:txBody>
          <a:bodyPr/>
          <a:lstStyle/>
          <a:p>
            <a:r>
              <a:rPr lang="en-US" dirty="0" err="1" smtClean="0"/>
              <a:t>Գետիկ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3FA228-D88D-0740-A9EE-6BEB1B7D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876800"/>
            <a:ext cx="10515600" cy="1707882"/>
          </a:xfrm>
        </p:spPr>
        <p:txBody>
          <a:bodyPr/>
          <a:lstStyle/>
          <a:p>
            <a:pPr>
              <a:buNone/>
            </a:pPr>
            <a:r>
              <a:rPr lang="en-US" i="1" dirty="0" err="1">
                <a:solidFill>
                  <a:schemeClr val="bg1"/>
                </a:solidFill>
              </a:rPr>
              <a:t>Գետիկ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գետը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գտնվում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է</a:t>
            </a:r>
            <a:r>
              <a:rPr lang="hy-AM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Գեղարքունիքի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և </a:t>
            </a:r>
            <a:r>
              <a:rPr lang="en-US" i="1" dirty="0" err="1">
                <a:solidFill>
                  <a:schemeClr val="bg1"/>
                </a:solidFill>
              </a:rPr>
              <a:t>Տավուշի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մարզերում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Աղստևի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աջ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վտակն</a:t>
            </a:r>
            <a:r>
              <a:rPr lang="en-US" i="1" dirty="0">
                <a:solidFill>
                  <a:schemeClr val="bg1"/>
                </a:solidFill>
              </a:rPr>
              <a:t> է </a:t>
            </a:r>
          </a:p>
          <a:p>
            <a:pPr>
              <a:buNone/>
            </a:pPr>
            <a:r>
              <a:rPr lang="en-US" i="1" dirty="0" err="1">
                <a:solidFill>
                  <a:schemeClr val="bg1"/>
                </a:solidFill>
              </a:rPr>
              <a:t>Երկարությունը</a:t>
            </a:r>
            <a:r>
              <a:rPr lang="en-US" i="1" dirty="0">
                <a:solidFill>
                  <a:schemeClr val="bg1"/>
                </a:solidFill>
              </a:rPr>
              <a:t> ՝58կմ</a:t>
            </a:r>
          </a:p>
          <a:p>
            <a:pPr>
              <a:buNone/>
            </a:pPr>
            <a:endParaRPr lang="en-US" i="1" dirty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48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B2FBA3E-8007-F948-90A9-78E1A6298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14" y="0"/>
            <a:ext cx="12097986" cy="70895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3276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800" dirty="0" smtClean="0">
                <a:solidFill>
                  <a:schemeClr val="bg1"/>
                </a:solidFill>
              </a:rPr>
              <a:t>Գետիկ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7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A07A0DC7-21D0-D848-B9E5-06C7F8EC3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08279" cy="84240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82E47-BC8B-5147-A7B5-C201D1F9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811" y="365126"/>
            <a:ext cx="4020293" cy="1069809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Ոսկեպար գետ</a:t>
            </a:r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4DC13-3201-D44A-BD8B-DBBD6CCD5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solidFill>
                  <a:schemeClr val="bg2">
                    <a:lumMod val="75000"/>
                  </a:schemeClr>
                </a:solidFill>
              </a:rPr>
              <a:t>Ոսկեպար գետը գտնվում է Հայաստանի Տավուշի մարզում</a:t>
            </a:r>
          </a:p>
          <a:p>
            <a:r>
              <a:rPr lang="en-US" i="1">
                <a:solidFill>
                  <a:schemeClr val="bg2">
                    <a:lumMod val="75000"/>
                  </a:schemeClr>
                </a:solidFill>
              </a:rPr>
              <a:t>Երկարությունը՝38կմ</a:t>
            </a:r>
          </a:p>
          <a:p>
            <a:r>
              <a:rPr lang="en-US" i="1">
                <a:solidFill>
                  <a:schemeClr val="bg2">
                    <a:lumMod val="75000"/>
                  </a:schemeClr>
                </a:solidFill>
              </a:rPr>
              <a:t>Մակերեսը՝184կմ²</a:t>
            </a:r>
          </a:p>
          <a:p>
            <a:r>
              <a:rPr lang="en-US" i="1">
                <a:solidFill>
                  <a:schemeClr val="bg2">
                    <a:lumMod val="75000"/>
                  </a:schemeClr>
                </a:solidFill>
              </a:rPr>
              <a:t>Սկիզբ է առնում Գուգարաց լեռների արևելյան լանջերից</a:t>
            </a:r>
          </a:p>
          <a:p>
            <a:endParaRPr lang="ru-RU" i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5A950E-EA0F-7E40-928E-2AB5864F3FD2}"/>
              </a:ext>
            </a:extLst>
          </p:cNvPr>
          <p:cNvSpPr txBox="1"/>
          <p:nvPr/>
        </p:nvSpPr>
        <p:spPr>
          <a:xfrm>
            <a:off x="3049237" y="3241860"/>
            <a:ext cx="6098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968A70-A233-364C-9E69-1FDAD21EED88}"/>
              </a:ext>
            </a:extLst>
          </p:cNvPr>
          <p:cNvSpPr txBox="1"/>
          <p:nvPr/>
        </p:nvSpPr>
        <p:spPr>
          <a:xfrm>
            <a:off x="3049237" y="3241860"/>
            <a:ext cx="6098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96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D04571E-554B-7641-94CB-49D4D18FA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6721"/>
            <a:ext cx="12192000" cy="80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89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20294F3-1085-4241-A67D-1C1613D9D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2" y="-3438898"/>
            <a:ext cx="12036136" cy="122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28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592367D-586D-F447-A8EC-4D2C8318D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3182" y="-1410194"/>
            <a:ext cx="12147468" cy="84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35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38F83E1-E439-8B42-B72A-0CB1EE3D7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20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50756-BD10-614D-9716-BF44FCB7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960" y="222662"/>
            <a:ext cx="4638799" cy="1422565"/>
          </a:xfrm>
        </p:spPr>
        <p:txBody>
          <a:bodyPr/>
          <a:lstStyle/>
          <a:p>
            <a:r>
              <a:rPr lang="hy-AM" dirty="0">
                <a:solidFill>
                  <a:schemeClr val="bg1"/>
                </a:solidFill>
              </a:rPr>
              <a:t>Մեծամոր գետ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489D95-D0D3-F640-B647-61E14B8E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26" y="4038600"/>
            <a:ext cx="10515600" cy="2438400"/>
          </a:xfrm>
        </p:spPr>
        <p:txBody>
          <a:bodyPr/>
          <a:lstStyle/>
          <a:p>
            <a:r>
              <a:rPr lang="hy-AM" i="1" dirty="0">
                <a:solidFill>
                  <a:schemeClr val="bg1"/>
                </a:solidFill>
              </a:rPr>
              <a:t>Մեծանոր(Սևջուր) կարճ գետ է ամբողջովին հոսում է հարթավայրով և սնվում Այղր(Մեծամոր ) լճից</a:t>
            </a:r>
          </a:p>
          <a:p>
            <a:r>
              <a:rPr lang="hy-AM" i="1" dirty="0" smtClean="0">
                <a:solidFill>
                  <a:schemeClr val="bg1"/>
                </a:solidFill>
              </a:rPr>
              <a:t>Երկարությունը 38 կմ  է</a:t>
            </a:r>
            <a:endParaRPr lang="hy-AM" i="1" dirty="0">
              <a:solidFill>
                <a:schemeClr val="bg1"/>
              </a:solidFill>
            </a:endParaRPr>
          </a:p>
          <a:p>
            <a:r>
              <a:rPr lang="hy-AM" i="1" dirty="0">
                <a:solidFill>
                  <a:schemeClr val="bg1"/>
                </a:solidFill>
              </a:rPr>
              <a:t>Սնվում է Արագածի ստորոտում գտնվող աղբյուրնեից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72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D4BCE97-FAE0-7647-82E1-585C06EC1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905"/>
            <a:ext cx="12122726" cy="6896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2209800"/>
            <a:ext cx="6397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400" dirty="0" smtClean="0">
                <a:solidFill>
                  <a:schemeClr val="bg1"/>
                </a:solidFill>
              </a:rPr>
              <a:t>Մեծամոր գետ</a:t>
            </a:r>
          </a:p>
          <a:p>
            <a:r>
              <a:rPr lang="hy-AM" sz="2400" dirty="0" smtClean="0">
                <a:solidFill>
                  <a:schemeClr val="bg1"/>
                </a:solidFill>
              </a:rPr>
              <a:t>Հոսքը կայուն է ամբողջ տարվա ընթացքում: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7936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D8D9ACE-C23E-2E4A-B340-AC72B1D315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3301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8FFA-8CA1-4C4B-87AE-081AB7C7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416" y="365126"/>
            <a:ext cx="4292435" cy="1317212"/>
          </a:xfrm>
        </p:spPr>
        <p:txBody>
          <a:bodyPr/>
          <a:lstStyle/>
          <a:p>
            <a:r>
              <a:rPr lang="hy-AM" dirty="0"/>
              <a:t>Քասաղ գետ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3F8409-DA35-8240-8838-1493A504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191000"/>
            <a:ext cx="10515600" cy="22907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y-AM" b="1" i="1" dirty="0">
                <a:solidFill>
                  <a:schemeClr val="bg1"/>
                </a:solidFill>
              </a:rPr>
              <a:t>Քասաղը Մեծամորի ձախակողմյան խոշոր վտակն է, սկիզբ է առնում Արագածի և Փամբակի լանջերից</a:t>
            </a:r>
          </a:p>
          <a:p>
            <a:pPr>
              <a:buNone/>
            </a:pPr>
            <a:r>
              <a:rPr lang="hy-AM" b="1" i="1" dirty="0">
                <a:solidFill>
                  <a:schemeClr val="bg1"/>
                </a:solidFill>
              </a:rPr>
              <a:t>Նրա վրա կառուցված է Ապարանի ջրամբարը</a:t>
            </a:r>
          </a:p>
          <a:p>
            <a:pPr>
              <a:buNone/>
            </a:pPr>
            <a:r>
              <a:rPr lang="hy-AM" b="1" i="1" dirty="0" smtClean="0">
                <a:solidFill>
                  <a:schemeClr val="bg1"/>
                </a:solidFill>
              </a:rPr>
              <a:t>Երկարությունը 89կմ  է</a:t>
            </a:r>
            <a:endParaRPr lang="hy-AM" b="1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y-AM" b="1" i="1" dirty="0">
                <a:solidFill>
                  <a:schemeClr val="bg1"/>
                </a:solidFill>
              </a:rPr>
              <a:t>Ավազանի </a:t>
            </a:r>
            <a:r>
              <a:rPr lang="hy-AM" b="1" i="1" dirty="0" smtClean="0">
                <a:solidFill>
                  <a:schemeClr val="bg1"/>
                </a:solidFill>
              </a:rPr>
              <a:t>մակերեսը  1480կմ²</a:t>
            </a:r>
            <a:endParaRPr lang="hy-AM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69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32D8CE1-E7CA-2543-B250-7B26F063E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071" y="-1436174"/>
            <a:ext cx="12542817" cy="84685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40A072-A0C2-9646-B91D-3D84818C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0"/>
            <a:ext cx="4280066" cy="1131661"/>
          </a:xfrm>
        </p:spPr>
        <p:txBody>
          <a:bodyPr/>
          <a:lstStyle/>
          <a:p>
            <a:r>
              <a:rPr lang="hy-AM" dirty="0">
                <a:solidFill>
                  <a:schemeClr val="bg1"/>
                </a:solidFill>
              </a:rPr>
              <a:t>Հրազդան գետ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31D7CC-A6B6-F440-B129-94DCFCDE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16462"/>
            <a:ext cx="10515600" cy="2141538"/>
          </a:xfrm>
        </p:spPr>
        <p:txBody>
          <a:bodyPr/>
          <a:lstStyle/>
          <a:p>
            <a:pPr>
              <a:buNone/>
            </a:pPr>
            <a:r>
              <a:rPr lang="hy-AM" i="1" dirty="0">
                <a:solidFill>
                  <a:schemeClr val="bg1"/>
                </a:solidFill>
              </a:rPr>
              <a:t>Հրազդան գետը սկիզբ է առնում Սևանա լճից </a:t>
            </a:r>
          </a:p>
          <a:p>
            <a:pPr>
              <a:buNone/>
            </a:pPr>
            <a:r>
              <a:rPr lang="hy-AM" i="1" dirty="0">
                <a:solidFill>
                  <a:schemeClr val="bg1"/>
                </a:solidFill>
              </a:rPr>
              <a:t>Երկարությունը </a:t>
            </a:r>
            <a:r>
              <a:rPr lang="hy-AM" i="1" dirty="0" smtClean="0">
                <a:solidFill>
                  <a:schemeClr val="bg1"/>
                </a:solidFill>
              </a:rPr>
              <a:t>141կմ </a:t>
            </a:r>
            <a:r>
              <a:rPr lang="hy-AM" i="1" dirty="0">
                <a:solidFill>
                  <a:schemeClr val="bg1"/>
                </a:solidFill>
              </a:rPr>
              <a:t>է</a:t>
            </a:r>
          </a:p>
          <a:p>
            <a:pPr>
              <a:buNone/>
            </a:pPr>
            <a:r>
              <a:rPr lang="hy-AM" i="1" dirty="0">
                <a:solidFill>
                  <a:schemeClr val="bg1"/>
                </a:solidFill>
              </a:rPr>
              <a:t>Գետից սնվում են մի շարք ջրանցքներ, որոնց միջոցով ոռոգվում են Արարատյան դաշտի հողերը</a:t>
            </a:r>
          </a:p>
          <a:p>
            <a:pPr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59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B2BBC5E-B8A0-0E4E-B67F-870779841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90600"/>
            <a:ext cx="6553200" cy="5334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9B7C8-432D-ED41-868D-D118904C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408" y="365126"/>
            <a:ext cx="3636819" cy="473074"/>
          </a:xfrm>
        </p:spPr>
        <p:txBody>
          <a:bodyPr>
            <a:normAutofit fontScale="90000"/>
          </a:bodyPr>
          <a:lstStyle/>
          <a:p>
            <a:r>
              <a:rPr lang="hy-AM" dirty="0"/>
              <a:t>Ազատ գետ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9B88C3-9DCF-144D-9EEA-8B3BF12F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676400"/>
            <a:ext cx="441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y-AM" i="1" dirty="0"/>
              <a:t>Գտնվում է Հայաստանի Արարատի և Կոտայիքի </a:t>
            </a:r>
            <a:r>
              <a:rPr lang="hy-AM" i="1" dirty="0" smtClean="0"/>
              <a:t>մարզերում:</a:t>
            </a:r>
            <a:endParaRPr lang="hy-AM" i="1" dirty="0"/>
          </a:p>
          <a:p>
            <a:pPr algn="ctr">
              <a:buNone/>
            </a:pPr>
            <a:r>
              <a:rPr lang="hy-AM" i="1" dirty="0" smtClean="0"/>
              <a:t>Ազատը </a:t>
            </a:r>
            <a:r>
              <a:rPr lang="hy-AM" i="1" dirty="0"/>
              <a:t>հիմանկանում արագահոս է, ունի քարքարոտ, սահանքավոր հուն և մեծ անկում </a:t>
            </a:r>
            <a:r>
              <a:rPr lang="hy-AM" i="1" dirty="0" smtClean="0"/>
              <a:t>:</a:t>
            </a:r>
            <a:endParaRPr lang="hy-AM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18144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51E4C2B-44CB-EF4D-8ACE-25EB7D751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7865" y="-160812"/>
            <a:ext cx="13689865" cy="80568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F2536-AC98-B24A-AD28-F521ED98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0" y="98961"/>
            <a:ext cx="3834741" cy="1459675"/>
          </a:xfrm>
        </p:spPr>
        <p:txBody>
          <a:bodyPr/>
          <a:lstStyle/>
          <a:p>
            <a:r>
              <a:rPr lang="en-US" dirty="0" err="1"/>
              <a:t>Վեդի</a:t>
            </a:r>
            <a:r>
              <a:rPr lang="en-US" dirty="0"/>
              <a:t> </a:t>
            </a:r>
            <a:r>
              <a:rPr lang="en-US" dirty="0" err="1"/>
              <a:t>գետ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7A050C-C8EB-5E45-BDBC-4E60DBB0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30" y="1714294"/>
            <a:ext cx="10515600" cy="4351338"/>
          </a:xfrm>
        </p:spPr>
        <p:txBody>
          <a:bodyPr/>
          <a:lstStyle/>
          <a:p>
            <a:r>
              <a:rPr lang="en-US" i="1" dirty="0" err="1"/>
              <a:t>Վեդի</a:t>
            </a:r>
            <a:r>
              <a:rPr lang="en-US" i="1" dirty="0"/>
              <a:t> </a:t>
            </a:r>
            <a:r>
              <a:rPr lang="en-US" i="1" dirty="0" err="1"/>
              <a:t>գետը</a:t>
            </a:r>
            <a:r>
              <a:rPr lang="en-US" i="1" dirty="0"/>
              <a:t> </a:t>
            </a:r>
            <a:r>
              <a:rPr lang="en-US" i="1" dirty="0" err="1"/>
              <a:t>գտնվում</a:t>
            </a:r>
            <a:r>
              <a:rPr lang="en-US" i="1" dirty="0"/>
              <a:t> է </a:t>
            </a:r>
            <a:r>
              <a:rPr lang="en-US" i="1" dirty="0" err="1"/>
              <a:t>Հայաստանի</a:t>
            </a:r>
            <a:r>
              <a:rPr lang="en-US" i="1" dirty="0"/>
              <a:t> </a:t>
            </a:r>
            <a:r>
              <a:rPr lang="en-US" i="1" dirty="0" err="1"/>
              <a:t>Արարատի</a:t>
            </a:r>
            <a:r>
              <a:rPr lang="en-US" i="1" dirty="0"/>
              <a:t> </a:t>
            </a:r>
            <a:r>
              <a:rPr lang="en-US" i="1" dirty="0" err="1"/>
              <a:t>մարզում՝Արաքսի</a:t>
            </a:r>
            <a:r>
              <a:rPr lang="en-US" i="1" dirty="0"/>
              <a:t> </a:t>
            </a:r>
            <a:r>
              <a:rPr lang="en-US" i="1" dirty="0" err="1"/>
              <a:t>ձախակողմյան</a:t>
            </a:r>
            <a:r>
              <a:rPr lang="en-US" i="1" dirty="0"/>
              <a:t> </a:t>
            </a:r>
            <a:r>
              <a:rPr lang="en-US" i="1" dirty="0" err="1"/>
              <a:t>վտակն</a:t>
            </a:r>
            <a:r>
              <a:rPr lang="en-US" i="1" dirty="0"/>
              <a:t> է</a:t>
            </a:r>
          </a:p>
          <a:p>
            <a:r>
              <a:rPr lang="en-US" i="1" dirty="0" err="1"/>
              <a:t>Սկիզբ</a:t>
            </a:r>
            <a:r>
              <a:rPr lang="en-US" i="1" dirty="0"/>
              <a:t> է </a:t>
            </a:r>
            <a:r>
              <a:rPr lang="en-US" i="1" dirty="0" err="1"/>
              <a:t>առնում</a:t>
            </a:r>
            <a:r>
              <a:rPr lang="en-US" i="1" dirty="0"/>
              <a:t> ՝2700մ. </a:t>
            </a:r>
            <a:r>
              <a:rPr lang="en-US" i="1" dirty="0" err="1"/>
              <a:t>բարձրությունից</a:t>
            </a:r>
            <a:endParaRPr lang="en-US" i="1" dirty="0"/>
          </a:p>
          <a:p>
            <a:r>
              <a:rPr lang="en-US" i="1" dirty="0" err="1"/>
              <a:t>Երկարությունը</a:t>
            </a:r>
            <a:r>
              <a:rPr lang="en-US" i="1" dirty="0"/>
              <a:t> ՝58կմ.</a:t>
            </a:r>
          </a:p>
          <a:p>
            <a:pPr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2407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9416956-7D53-3C4C-98E8-B48BB22A6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47BFA1-6AF5-0242-A685-92B58C9E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381000"/>
            <a:ext cx="4069773" cy="1106920"/>
          </a:xfrm>
        </p:spPr>
        <p:txBody>
          <a:bodyPr/>
          <a:lstStyle/>
          <a:p>
            <a:r>
              <a:rPr lang="hy-AM" dirty="0">
                <a:solidFill>
                  <a:schemeClr val="bg1"/>
                </a:solidFill>
              </a:rPr>
              <a:t>Արփա գետ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C86FA-560A-9045-ABDD-8B83BB0C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00"/>
            <a:ext cx="10515600" cy="1679575"/>
          </a:xfrm>
        </p:spPr>
        <p:txBody>
          <a:bodyPr/>
          <a:lstStyle/>
          <a:p>
            <a:pPr>
              <a:buNone/>
            </a:pPr>
            <a:r>
              <a:rPr lang="hy-AM" i="1" dirty="0">
                <a:solidFill>
                  <a:schemeClr val="bg1"/>
                </a:solidFill>
              </a:rPr>
              <a:t>Արփան սկիզբ է առնում Թեքսարի լեռների հորդառատ աղբյուրներից </a:t>
            </a:r>
            <a:r>
              <a:rPr lang="hy-AM" i="1" dirty="0" smtClean="0">
                <a:solidFill>
                  <a:schemeClr val="bg1"/>
                </a:solidFill>
              </a:rPr>
              <a:t>3200մ </a:t>
            </a:r>
            <a:r>
              <a:rPr lang="hy-AM" i="1" dirty="0">
                <a:solidFill>
                  <a:schemeClr val="bg1"/>
                </a:solidFill>
              </a:rPr>
              <a:t>բարձրությունից</a:t>
            </a:r>
          </a:p>
          <a:p>
            <a:pPr>
              <a:buNone/>
            </a:pPr>
            <a:r>
              <a:rPr lang="hy-AM" i="1" dirty="0" smtClean="0">
                <a:solidFill>
                  <a:schemeClr val="bg1"/>
                </a:solidFill>
              </a:rPr>
              <a:t>Երկարությունը՝133կմ</a:t>
            </a:r>
            <a:r>
              <a:rPr lang="hy-AM" i="1" dirty="0">
                <a:solidFill>
                  <a:schemeClr val="bg1"/>
                </a:solidFill>
              </a:rPr>
              <a:t> </a:t>
            </a:r>
            <a:r>
              <a:rPr lang="hy-AM" i="1" dirty="0" smtClean="0">
                <a:solidFill>
                  <a:schemeClr val="bg1"/>
                </a:solidFill>
              </a:rPr>
              <a:t>է</a:t>
            </a:r>
            <a:endParaRPr lang="hy-AM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23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376</Words>
  <Application>Microsoft Office PowerPoint</Application>
  <PresentationFormat>Произвольный</PresentationFormat>
  <Paragraphs>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Հայաստանի Հանրապետության գետեր </vt:lpstr>
      <vt:lpstr>Ախուրյան գետ</vt:lpstr>
      <vt:lpstr>Մեծամոր գետ</vt:lpstr>
      <vt:lpstr>Слайд 4</vt:lpstr>
      <vt:lpstr>Քասաղ գետ</vt:lpstr>
      <vt:lpstr>Հրազդան գետ</vt:lpstr>
      <vt:lpstr>Ազատ գետ</vt:lpstr>
      <vt:lpstr>Վեդի գետ</vt:lpstr>
      <vt:lpstr>Արփա գետ</vt:lpstr>
      <vt:lpstr>Որոտան գետ</vt:lpstr>
      <vt:lpstr>Слайд 11</vt:lpstr>
      <vt:lpstr>Ողջի գետ</vt:lpstr>
      <vt:lpstr>Слайд 13</vt:lpstr>
      <vt:lpstr>Մեղրիգետ</vt:lpstr>
      <vt:lpstr>Слайд 15</vt:lpstr>
      <vt:lpstr>Դեբեդ գետ</vt:lpstr>
      <vt:lpstr>Слайд 17</vt:lpstr>
      <vt:lpstr>Փամբակ գետ</vt:lpstr>
      <vt:lpstr>Ձորագետ</vt:lpstr>
      <vt:lpstr>Աղստև գետ</vt:lpstr>
      <vt:lpstr>Գետիկ</vt:lpstr>
      <vt:lpstr>Слайд 22</vt:lpstr>
      <vt:lpstr>Ոսկեպար գետ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Հայաստանի Հանրապետության գետեր </dc:title>
  <dc:creator>Inga Grigoryan</dc:creator>
  <cp:lastModifiedBy>Admin</cp:lastModifiedBy>
  <cp:revision>14</cp:revision>
  <dcterms:created xsi:type="dcterms:W3CDTF">2021-03-26T11:34:19Z</dcterms:created>
  <dcterms:modified xsi:type="dcterms:W3CDTF">2021-03-30T17:40:54Z</dcterms:modified>
</cp:coreProperties>
</file>