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9" r:id="rId4"/>
    <p:sldId id="266" r:id="rId5"/>
    <p:sldId id="300" r:id="rId6"/>
    <p:sldId id="301" r:id="rId7"/>
    <p:sldId id="258" r:id="rId8"/>
    <p:sldId id="287" r:id="rId9"/>
    <p:sldId id="288" r:id="rId10"/>
    <p:sldId id="289" r:id="rId11"/>
    <p:sldId id="290" r:id="rId12"/>
    <p:sldId id="292" r:id="rId13"/>
    <p:sldId id="293" r:id="rId14"/>
    <p:sldId id="302" r:id="rId15"/>
    <p:sldId id="268" r:id="rId16"/>
    <p:sldId id="294" r:id="rId17"/>
    <p:sldId id="303" r:id="rId18"/>
    <p:sldId id="304" r:id="rId19"/>
    <p:sldId id="305" r:id="rId20"/>
    <p:sldId id="270" r:id="rId21"/>
    <p:sldId id="271" r:id="rId22"/>
    <p:sldId id="291" r:id="rId23"/>
    <p:sldId id="277" r:id="rId24"/>
    <p:sldId id="279" r:id="rId25"/>
    <p:sldId id="281" r:id="rId26"/>
    <p:sldId id="283" r:id="rId27"/>
    <p:sldId id="285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63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53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1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03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47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91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2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71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93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20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43CB-9D8D-4D9B-8AEC-A85C8FFAE799}" type="datetimeFigureOut">
              <a:rPr lang="ru-RU" smtClean="0"/>
              <a:pPr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D0E5-1AA8-484E-857C-48548C479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3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059" y="244699"/>
            <a:ext cx="9144000" cy="869794"/>
          </a:xfrm>
        </p:spPr>
        <p:txBody>
          <a:bodyPr>
            <a:normAutofit fontScale="90000"/>
          </a:bodyPr>
          <a:lstStyle/>
          <a:p>
            <a:r>
              <a:rPr lang="hy-AM" b="1" dirty="0"/>
              <a:t>ՏԱՎՈԻՇԻ ՄԱՐԶ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y-AM" dirty="0" smtClean="0"/>
              <a:t> </a:t>
            </a:r>
            <a:endParaRPr lang="ru-RU" dirty="0"/>
          </a:p>
        </p:txBody>
      </p:sp>
      <p:pic>
        <p:nvPicPr>
          <p:cNvPr id="6" name="Рисунок 5" descr="725px-tavush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960" y="1215484"/>
            <a:ext cx="5524500" cy="5222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0985" y="30676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/>
              <a:t>Տարածքը</a:t>
            </a:r>
            <a:r>
              <a:rPr lang="en-US" sz="2800" dirty="0" smtClean="0"/>
              <a:t>՝ 2704 </a:t>
            </a:r>
            <a:r>
              <a:rPr lang="en-US" sz="2800" dirty="0" err="1" smtClean="0"/>
              <a:t>քառ.կմ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Բնակչությունը</a:t>
            </a:r>
            <a:r>
              <a:rPr lang="en-US" sz="2800" dirty="0" smtClean="0"/>
              <a:t>՝  128,6 </a:t>
            </a:r>
            <a:r>
              <a:rPr lang="en-US" sz="2800" dirty="0" err="1" smtClean="0"/>
              <a:t>հազ</a:t>
            </a:r>
            <a:r>
              <a:rPr lang="en-US" sz="2800" dirty="0" smtClean="0"/>
              <a:t>. </a:t>
            </a:r>
            <a:r>
              <a:rPr lang="en-US" sz="2800" dirty="0" err="1" smtClean="0"/>
              <a:t>մարդ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Կենտրոնը</a:t>
            </a:r>
            <a:r>
              <a:rPr lang="en-US" sz="2800" dirty="0" smtClean="0"/>
              <a:t>՝ </a:t>
            </a:r>
            <a:r>
              <a:rPr lang="en-US" sz="2800" dirty="0" err="1" smtClean="0"/>
              <a:t>Իջևան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0073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826" y="347355"/>
            <a:ext cx="1013030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hy-AM" dirty="0" smtClean="0"/>
              <a:t>Նոյեմբերյան</a:t>
            </a:r>
            <a:br>
              <a:rPr lang="hy-AM" dirty="0" smtClean="0"/>
            </a:br>
            <a:r>
              <a:rPr lang="hy-AM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916" y="1293542"/>
            <a:ext cx="5044016" cy="4951142"/>
          </a:xfrm>
        </p:spPr>
      </p:pic>
      <p:pic>
        <p:nvPicPr>
          <p:cNvPr id="5" name="Рисунок 4" descr="20140509_10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002" y="1315844"/>
            <a:ext cx="5143500" cy="50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16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51" y="275915"/>
            <a:ext cx="10515600" cy="1325563"/>
          </a:xfrm>
        </p:spPr>
        <p:txBody>
          <a:bodyPr/>
          <a:lstStyle/>
          <a:p>
            <a:pPr algn="ctr"/>
            <a:r>
              <a:rPr lang="hy-AM" dirty="0" smtClean="0"/>
              <a:t>Այրում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5902" y="1561171"/>
            <a:ext cx="5180206" cy="4683512"/>
          </a:xfrm>
        </p:spPr>
      </p:pic>
      <p:pic>
        <p:nvPicPr>
          <p:cNvPr id="5" name="Рисунок 4" descr="130156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18" y="1460810"/>
            <a:ext cx="4908767" cy="46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08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52541"/>
            <a:ext cx="9135033" cy="29235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ՀՀ </a:t>
            </a:r>
            <a:r>
              <a:rPr lang="en-US" sz="3200" dirty="0" err="1" smtClean="0"/>
              <a:t>ամենացածրադիր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բնակավայրը</a:t>
            </a:r>
            <a:r>
              <a:rPr lang="en-US" sz="3200" dirty="0" smtClean="0"/>
              <a:t>՝</a:t>
            </a:r>
            <a:br>
              <a:rPr lang="en-US" sz="3200" dirty="0" smtClean="0"/>
            </a:br>
            <a:r>
              <a:rPr lang="en-US" sz="3200" dirty="0" err="1" smtClean="0"/>
              <a:t>Դեբեդավան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11" y="575559"/>
            <a:ext cx="10810755" cy="1403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y-AM" dirty="0" smtClean="0"/>
              <a:t> Հարավից դեպի հյուսիս մակերևույթն աստիճանաբար ցածրանում է 3000մ բացարձակ բարձրությունից հասնելով 400մ-ի	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4598" y="2037143"/>
            <a:ext cx="6308202" cy="45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7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/>
              <a:t>Օգտակար հանածոներ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smtClean="0"/>
              <a:t>Մարզի ընդերքը հարուստ է օգտակար հանածոներով</a:t>
            </a:r>
            <a:r>
              <a:rPr lang="en-US" dirty="0" smtClean="0"/>
              <a:t>՝</a:t>
            </a:r>
            <a:endParaRPr lang="hy-AM" dirty="0" smtClean="0"/>
          </a:p>
          <a:p>
            <a:pPr marL="0" indent="0">
              <a:buNone/>
            </a:pPr>
            <a:r>
              <a:rPr lang="en-US" dirty="0" smtClean="0"/>
              <a:t>մ</a:t>
            </a:r>
            <a:r>
              <a:rPr lang="hy-AM" dirty="0" smtClean="0"/>
              <a:t>արմար</a:t>
            </a:r>
          </a:p>
          <a:p>
            <a:pPr marL="0" indent="0">
              <a:buNone/>
            </a:pPr>
            <a:r>
              <a:rPr lang="en-US" dirty="0" smtClean="0"/>
              <a:t>բ</a:t>
            </a:r>
            <a:r>
              <a:rPr lang="hy-AM" dirty="0" smtClean="0"/>
              <a:t>եթոնիտային կավ</a:t>
            </a:r>
          </a:p>
          <a:p>
            <a:pPr marL="0" indent="0">
              <a:buNone/>
            </a:pPr>
            <a:r>
              <a:rPr lang="en-US" dirty="0" smtClean="0"/>
              <a:t>ա</a:t>
            </a:r>
            <a:r>
              <a:rPr lang="hy-AM" dirty="0" smtClean="0"/>
              <a:t>ծուխ</a:t>
            </a:r>
            <a:endParaRPr lang="ru-RU" dirty="0"/>
          </a:p>
        </p:txBody>
      </p:sp>
      <p:pic>
        <p:nvPicPr>
          <p:cNvPr id="4" name="Рисунок 3" descr="300px-Clay-ss-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820" y="3010829"/>
            <a:ext cx="2743200" cy="3266527"/>
          </a:xfrm>
          <a:prstGeom prst="rect">
            <a:avLst/>
          </a:prstGeom>
        </p:spPr>
      </p:pic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892" y="3037313"/>
            <a:ext cx="2865863" cy="3285428"/>
          </a:xfrm>
          <a:prstGeom prst="rect">
            <a:avLst/>
          </a:prstGeo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202" y="3858322"/>
            <a:ext cx="2754817" cy="236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44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857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Կլիմա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5107" y="1100795"/>
            <a:ext cx="10515600" cy="5166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y-AM" dirty="0" smtClean="0"/>
              <a:t>Տավուշ մարզի ուղղաձիգ գոտիականությունը կանխորոշում է մարզի կլիման։ Այն գտնվում է հանրապետության չափավոր խոնավ տարածաշրջանում։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ՀՀ-</a:t>
            </a:r>
            <a:r>
              <a:rPr lang="en-US" dirty="0" err="1" smtClean="0"/>
              <a:t>ում</a:t>
            </a:r>
            <a:r>
              <a:rPr lang="en-US" dirty="0" smtClean="0"/>
              <a:t> </a:t>
            </a:r>
            <a:r>
              <a:rPr lang="hy-AM" dirty="0" smtClean="0"/>
              <a:t>ռավելագույն անարև օրերի դիտվում է Իջևանում՝ մինչև 65օր։ Գարունը լինում է տևական և հաճախ ուղեկցվում ցրտահարություններով, ամառը չափավոր տաք է, ձմեռը՝ մեղմ։</a:t>
            </a:r>
            <a:endParaRPr lang="ru-RU" dirty="0"/>
          </a:p>
        </p:txBody>
      </p:sp>
      <p:pic>
        <p:nvPicPr>
          <p:cNvPr id="4" name="Рисунок 3" descr="Tavush_beau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5269" y="1929161"/>
            <a:ext cx="3980983" cy="2520175"/>
          </a:xfrm>
          <a:prstGeom prst="rect">
            <a:avLst/>
          </a:prstGeom>
        </p:spPr>
      </p:pic>
      <p:pic>
        <p:nvPicPr>
          <p:cNvPr id="5" name="Рисунок 4" descr="22858078_191142211447927_64016279971110584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0448" y="2196790"/>
            <a:ext cx="4876800" cy="23417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Գետային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ցանցը</a:t>
            </a:r>
            <a:r>
              <a:rPr lang="en-US" sz="2800" dirty="0" smtClean="0"/>
              <a:t> </a:t>
            </a:r>
            <a:r>
              <a:rPr lang="en-US" sz="2800" dirty="0" err="1" smtClean="0"/>
              <a:t>խիտ</a:t>
            </a:r>
            <a:r>
              <a:rPr lang="en-US" sz="2800" dirty="0" smtClean="0"/>
              <a:t> է, </a:t>
            </a:r>
            <a:r>
              <a:rPr lang="en-US" sz="2800" dirty="0" err="1" smtClean="0"/>
              <a:t>ամենախոշոր</a:t>
            </a:r>
            <a:r>
              <a:rPr lang="en-US" sz="2800" dirty="0" smtClean="0"/>
              <a:t> </a:t>
            </a:r>
            <a:r>
              <a:rPr lang="en-US" sz="2800" dirty="0" err="1" smtClean="0"/>
              <a:t>գետը</a:t>
            </a:r>
            <a:r>
              <a:rPr lang="en-US" sz="2800" dirty="0" smtClean="0"/>
              <a:t> </a:t>
            </a:r>
            <a:r>
              <a:rPr lang="en-US" sz="2800" dirty="0" err="1" smtClean="0"/>
              <a:t>Աղստևն</a:t>
            </a:r>
            <a:r>
              <a:rPr lang="en-US" sz="2800" dirty="0" smtClean="0"/>
              <a:t> է՝ </a:t>
            </a:r>
            <a:r>
              <a:rPr lang="en-US" sz="2800" dirty="0" err="1" smtClean="0"/>
              <a:t>Գետիկ</a:t>
            </a:r>
            <a:r>
              <a:rPr lang="en-US" sz="2800" dirty="0" smtClean="0"/>
              <a:t> և </a:t>
            </a:r>
            <a:r>
              <a:rPr lang="en-US" sz="2800" dirty="0" err="1" smtClean="0"/>
              <a:t>Ոսկեպար</a:t>
            </a:r>
            <a:r>
              <a:rPr lang="en-US" sz="2800" dirty="0" smtClean="0"/>
              <a:t> </a:t>
            </a:r>
            <a:r>
              <a:rPr lang="en-US" sz="2800" dirty="0" err="1" smtClean="0"/>
              <a:t>վտակներով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8325" y="1614108"/>
            <a:ext cx="6306355" cy="47297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647" y="1929159"/>
            <a:ext cx="5148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1970-1980 թթ կառուցվել են Խնձորուտի, Հախումի,</a:t>
            </a:r>
            <a:endParaRPr lang="en-US" sz="2400" dirty="0" smtClean="0"/>
          </a:p>
          <a:p>
            <a:r>
              <a:rPr lang="hy-AM" sz="2400" dirty="0" smtClean="0"/>
              <a:t> Տավուշի, Այգեձորի, Ջողազի և </a:t>
            </a:r>
            <a:endParaRPr lang="en-US" sz="2400" dirty="0" smtClean="0"/>
          </a:p>
          <a:p>
            <a:r>
              <a:rPr lang="hy-AM" sz="2400" dirty="0" smtClean="0"/>
              <a:t>Քոլագրի ջրամբարները։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Տավուշի</a:t>
            </a:r>
            <a:r>
              <a:rPr lang="en-US" sz="2400" dirty="0" smtClean="0"/>
              <a:t> </a:t>
            </a:r>
            <a:r>
              <a:rPr lang="en-US" sz="2400" dirty="0" err="1" smtClean="0"/>
              <a:t>ջրամբար</a:t>
            </a:r>
            <a:endParaRPr lang="ru-RU" sz="2400" dirty="0"/>
          </a:p>
        </p:txBody>
      </p:sp>
      <p:pic>
        <p:nvPicPr>
          <p:cNvPr id="6" name="Рисунок 5" descr="Tavush_reservo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78" y="4270917"/>
            <a:ext cx="4906537" cy="2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81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</a:t>
            </a:r>
            <a:r>
              <a:rPr lang="hy-AM" dirty="0" smtClean="0"/>
              <a:t>Լճերից հայտնի է Պարզ լիճը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919" y="2080980"/>
            <a:ext cx="6522348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226741" y="2110473"/>
            <a:ext cx="4445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400" dirty="0" smtClean="0"/>
              <a:t>Հոսք ունեցող լիճ է։ Սնվում է աղբյուրներից։</a:t>
            </a:r>
            <a:endParaRPr lang="en-US" sz="2400" dirty="0" smtClean="0"/>
          </a:p>
          <a:p>
            <a:r>
              <a:rPr lang="hy-AM" sz="2400" dirty="0" smtClean="0"/>
              <a:t> Ունի 300մ երկարություն և 100մ լայնություն։ </a:t>
            </a:r>
            <a:endParaRPr lang="en-US" sz="2400" dirty="0" smtClean="0"/>
          </a:p>
          <a:p>
            <a:r>
              <a:rPr lang="hy-AM" sz="2400" dirty="0" smtClean="0"/>
              <a:t>Միջին խորությունը 3 մ է, առավելագույնը 10 մ։ Մակերեսը կազմում է 0,027 կմ²։ Լիճն ունի սողանքաարգելափակո</a:t>
            </a:r>
            <a:r>
              <a:rPr lang="en-US" sz="2400" dirty="0" err="1" smtClean="0"/>
              <a:t>ւմա</a:t>
            </a:r>
            <a:r>
              <a:rPr lang="hy-AM" sz="2400" dirty="0" smtClean="0"/>
              <a:t>յին ծագում։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3192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Տավուշը</a:t>
            </a:r>
            <a:r>
              <a:rPr lang="en-US" sz="3200" dirty="0" smtClean="0"/>
              <a:t> </a:t>
            </a:r>
            <a:r>
              <a:rPr lang="en-US" sz="3200" dirty="0" err="1" smtClean="0"/>
              <a:t>Հայաստանի</a:t>
            </a:r>
            <a:r>
              <a:rPr lang="en-US" sz="3200" dirty="0" smtClean="0"/>
              <a:t> </a:t>
            </a:r>
            <a:r>
              <a:rPr lang="en-US" sz="3200" dirty="0" err="1" smtClean="0"/>
              <a:t>ամենաանտառաշատ</a:t>
            </a:r>
            <a:r>
              <a:rPr lang="en-US" sz="3200" dirty="0" smtClean="0"/>
              <a:t> </a:t>
            </a:r>
            <a:r>
              <a:rPr lang="en-US" sz="3200" dirty="0" err="1" smtClean="0"/>
              <a:t>մարզն</a:t>
            </a:r>
            <a:r>
              <a:rPr lang="en-US" sz="3200" dirty="0" smtClean="0"/>
              <a:t> է, </a:t>
            </a:r>
            <a:r>
              <a:rPr lang="en-US" sz="3200" dirty="0" err="1" smtClean="0"/>
              <a:t>տարածքի</a:t>
            </a:r>
            <a:r>
              <a:rPr lang="en-US" sz="3200" dirty="0" smtClean="0"/>
              <a:t> </a:t>
            </a:r>
            <a:r>
              <a:rPr lang="en-US" sz="3200" dirty="0" err="1" smtClean="0"/>
              <a:t>գրեթե</a:t>
            </a:r>
            <a:r>
              <a:rPr lang="en-US" sz="3200" dirty="0" smtClean="0"/>
              <a:t> </a:t>
            </a:r>
            <a:r>
              <a:rPr lang="en-US" sz="3200" dirty="0" err="1" smtClean="0"/>
              <a:t>կեսը</a:t>
            </a:r>
            <a:r>
              <a:rPr lang="en-US" sz="3200" dirty="0" smtClean="0"/>
              <a:t> </a:t>
            </a:r>
            <a:r>
              <a:rPr lang="en-US" sz="3200" dirty="0" err="1" smtClean="0"/>
              <a:t>անտառապատ</a:t>
            </a:r>
            <a:r>
              <a:rPr lang="en-US" sz="3200" dirty="0" smtClean="0"/>
              <a:t> է:</a:t>
            </a:r>
            <a:endParaRPr lang="ru-RU" sz="3200" dirty="0"/>
          </a:p>
        </p:txBody>
      </p:sp>
      <p:pic>
        <p:nvPicPr>
          <p:cNvPr id="4" name="Содержимое 3" descr="Без названия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24185" y="2207941"/>
            <a:ext cx="4992867" cy="3847171"/>
          </a:xfrm>
        </p:spPr>
      </p:pic>
      <p:pic>
        <p:nvPicPr>
          <p:cNvPr id="5" name="Рисунок 4" descr="Без названия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69" y="2219093"/>
            <a:ext cx="4893435" cy="38806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Դիլիջան</a:t>
            </a:r>
            <a:r>
              <a:rPr lang="en-US" sz="3200" dirty="0" smtClean="0"/>
              <a:t> </a:t>
            </a:r>
            <a:r>
              <a:rPr lang="en-US" sz="3200" dirty="0" err="1" smtClean="0"/>
              <a:t>ազգային</a:t>
            </a:r>
            <a:r>
              <a:rPr lang="en-US" sz="3200" dirty="0" smtClean="0"/>
              <a:t> </a:t>
            </a:r>
            <a:r>
              <a:rPr lang="en-US" sz="3200" dirty="0" err="1" smtClean="0"/>
              <a:t>պարկը</a:t>
            </a:r>
            <a:r>
              <a:rPr lang="en-US" sz="3200" dirty="0" smtClean="0"/>
              <a:t> </a:t>
            </a:r>
            <a:r>
              <a:rPr lang="en-US" sz="3200" dirty="0" err="1" smtClean="0"/>
              <a:t>գտնվում</a:t>
            </a:r>
            <a:r>
              <a:rPr lang="en-US" sz="3200" dirty="0" smtClean="0"/>
              <a:t> է </a:t>
            </a:r>
            <a:r>
              <a:rPr lang="en-US" sz="3200" dirty="0" err="1" smtClean="0"/>
              <a:t>Աղստև</a:t>
            </a:r>
            <a:r>
              <a:rPr lang="en-US" sz="3200" dirty="0" smtClean="0"/>
              <a:t> </a:t>
            </a:r>
            <a:r>
              <a:rPr lang="en-US" sz="3200" dirty="0" err="1" smtClean="0"/>
              <a:t>գետի</a:t>
            </a:r>
            <a:r>
              <a:rPr lang="en-US" sz="3200" dirty="0" smtClean="0"/>
              <a:t> </a:t>
            </a:r>
            <a:r>
              <a:rPr lang="en-US" sz="3200" dirty="0" err="1" smtClean="0"/>
              <a:t>ավազանում</a:t>
            </a:r>
            <a:endParaRPr lang="ru-RU" sz="3200" dirty="0"/>
          </a:p>
        </p:txBody>
      </p:sp>
      <p:pic>
        <p:nvPicPr>
          <p:cNvPr id="4" name="Содержимое 3" descr="1513693718420897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6557" y="2286000"/>
            <a:ext cx="5138570" cy="4069382"/>
          </a:xfr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956" y="2241394"/>
            <a:ext cx="5151864" cy="41148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Բնակչության </a:t>
            </a:r>
            <a:r>
              <a:rPr lang="ru-RU" sz="3200" dirty="0" smtClean="0"/>
              <a:t>58 % </a:t>
            </a:r>
            <a:r>
              <a:rPr lang="ru-RU" sz="3200" dirty="0" err="1" smtClean="0"/>
              <a:t>ապրում է գյուղերում</a:t>
            </a:r>
            <a:r>
              <a:rPr lang="ru-RU" sz="3200" dirty="0" smtClean="0"/>
              <a:t>:</a:t>
            </a:r>
            <a:r>
              <a:rPr lang="hy-AM" sz="3200" dirty="0" smtClean="0"/>
              <a:t> </a:t>
            </a:r>
            <a:r>
              <a:rPr lang="ru-RU" sz="3200" dirty="0" err="1" smtClean="0"/>
              <a:t>ԲՆակավայրերի</a:t>
            </a:r>
            <a:r>
              <a:rPr lang="ru-RU" sz="3200" dirty="0" smtClean="0"/>
              <a:t> </a:t>
            </a:r>
            <a:r>
              <a:rPr lang="hy-AM" sz="3200" dirty="0" smtClean="0"/>
              <a:t/>
            </a:r>
            <a:br>
              <a:rPr lang="hy-AM" sz="3200" dirty="0" smtClean="0"/>
            </a:br>
            <a:r>
              <a:rPr lang="ru-RU" sz="3200" dirty="0" smtClean="0"/>
              <a:t>1/3-ը </a:t>
            </a:r>
            <a:r>
              <a:rPr lang="ru-RU" sz="3200" dirty="0" err="1" smtClean="0"/>
              <a:t>կազմող սահմանամերձ  գոտում՝ մինչև </a:t>
            </a:r>
            <a:r>
              <a:rPr lang="ru-RU" sz="3200" dirty="0" smtClean="0"/>
              <a:t>1000մ </a:t>
            </a:r>
            <a:r>
              <a:rPr lang="ru-RU" sz="3200" dirty="0" err="1" smtClean="0"/>
              <a:t>բարձրություններում:</a:t>
            </a:r>
            <a:endParaRPr lang="ru-RU" sz="3200" dirty="0"/>
          </a:p>
        </p:txBody>
      </p:sp>
      <p:pic>
        <p:nvPicPr>
          <p:cNvPr id="5" name="Содержимое 4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6331" y="1940312"/>
            <a:ext cx="5274527" cy="4237463"/>
          </a:xfrm>
        </p:spPr>
      </p:pic>
      <p:pic>
        <p:nvPicPr>
          <p:cNvPr id="6" name="Рисунок 5" descr="320px-Norashen_Tavush_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61" y="2018372"/>
            <a:ext cx="4638907" cy="42932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931" y="1558305"/>
            <a:ext cx="4324815" cy="483134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Սահմանակից</a:t>
            </a:r>
            <a:r>
              <a:rPr lang="en-US" sz="3200" dirty="0" smtClean="0"/>
              <a:t> է </a:t>
            </a:r>
            <a:r>
              <a:rPr lang="en-US" sz="3200" dirty="0" err="1" smtClean="0"/>
              <a:t>Վրաստանին</a:t>
            </a:r>
            <a:r>
              <a:rPr lang="en-US" sz="3200" dirty="0" smtClean="0"/>
              <a:t> </a:t>
            </a:r>
            <a:r>
              <a:rPr lang="en-US" sz="3200" dirty="0" err="1" smtClean="0"/>
              <a:t>ու</a:t>
            </a:r>
            <a:r>
              <a:rPr lang="en-US" sz="3200" dirty="0" smtClean="0"/>
              <a:t> </a:t>
            </a:r>
            <a:r>
              <a:rPr lang="en-US" sz="3200" dirty="0" err="1" smtClean="0"/>
              <a:t>Ադրբեջանին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իսկ</a:t>
            </a:r>
            <a:r>
              <a:rPr lang="en-US" sz="3200" dirty="0" smtClean="0"/>
              <a:t> ՀՀ </a:t>
            </a:r>
            <a:r>
              <a:rPr lang="en-US" sz="3200" dirty="0" err="1" smtClean="0"/>
              <a:t>մարզերից</a:t>
            </a:r>
            <a:r>
              <a:rPr lang="en-US" sz="3200" dirty="0" smtClean="0"/>
              <a:t> </a:t>
            </a:r>
            <a:r>
              <a:rPr lang="en-US" sz="3200" dirty="0" err="1" smtClean="0"/>
              <a:t>Լոռուն</a:t>
            </a:r>
            <a:r>
              <a:rPr lang="en-US" sz="3200" dirty="0" smtClean="0"/>
              <a:t>, , </a:t>
            </a:r>
            <a:r>
              <a:rPr lang="en-US" sz="3200" dirty="0" err="1" smtClean="0"/>
              <a:t>Կոտայքին</a:t>
            </a:r>
            <a:r>
              <a:rPr lang="en-US" sz="3200" dirty="0" smtClean="0"/>
              <a:t> </a:t>
            </a:r>
            <a:r>
              <a:rPr lang="en-US" sz="3200" dirty="0" err="1" smtClean="0"/>
              <a:t>ու</a:t>
            </a:r>
            <a:r>
              <a:rPr lang="en-US" sz="3200" dirty="0" smtClean="0"/>
              <a:t> </a:t>
            </a:r>
            <a:r>
              <a:rPr lang="en-US" sz="3200" dirty="0" err="1" smtClean="0"/>
              <a:t>Գեղարքունիքին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endParaRPr lang="ru-RU" sz="3200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53308" y="646770"/>
            <a:ext cx="5943600" cy="553100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561" y="171942"/>
            <a:ext cx="11190668" cy="2906109"/>
          </a:xfrm>
        </p:spPr>
        <p:txBody>
          <a:bodyPr/>
          <a:lstStyle/>
          <a:p>
            <a:pPr algn="ctr"/>
            <a:r>
              <a:rPr lang="hy-AM" dirty="0" smtClean="0"/>
              <a:t>Մարզկենտրոն Իջևանում 20 հազար մարդ է ապրում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052" y="2629693"/>
            <a:ext cx="5215963" cy="29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95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07619"/>
            <a:ext cx="12003109" cy="6293252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hy-AM" dirty="0" smtClean="0"/>
              <a:t>Մարզի խոշոր և հայտնի գյուղերն են </a:t>
            </a:r>
            <a:r>
              <a:rPr lang="ru-RU" dirty="0" smtClean="0"/>
              <a:t>						</a:t>
            </a:r>
            <a:r>
              <a:rPr lang="hy-AM" dirty="0" smtClean="0"/>
              <a:t>Աչաջուր,Կողբ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19" y="2168268"/>
            <a:ext cx="4281153" cy="3210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829" y="2545578"/>
            <a:ext cx="4256984" cy="28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565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/>
          <a:lstStyle/>
          <a:p>
            <a:r>
              <a:rPr lang="hy-AM" dirty="0" smtClean="0"/>
              <a:t>Հաղարծին		</a:t>
            </a:r>
            <a:r>
              <a:rPr lang="ru-RU" dirty="0" smtClean="0"/>
              <a:t>                     </a:t>
            </a:r>
            <a:r>
              <a:rPr lang="hy-AM" dirty="0" smtClean="0"/>
              <a:t>Այգեհովիտ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hy-AM" sz="4000" dirty="0" smtClean="0"/>
              <a:t>Գանձաքար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088" y="1366101"/>
            <a:ext cx="3500647" cy="2201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7103" y="1321497"/>
            <a:ext cx="4141658" cy="2181433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9473" y="4630173"/>
            <a:ext cx="4025590" cy="19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89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4895"/>
          </a:xfrm>
        </p:spPr>
        <p:txBody>
          <a:bodyPr/>
          <a:lstStyle/>
          <a:p>
            <a:pPr algn="ctr"/>
            <a:r>
              <a:rPr lang="en-US" dirty="0" err="1" smtClean="0"/>
              <a:t>Տնտեսությ</a:t>
            </a:r>
            <a:r>
              <a:rPr lang="ru-RU" dirty="0" err="1" smtClean="0"/>
              <a:t>ու</a:t>
            </a:r>
            <a:r>
              <a:rPr lang="en-US" dirty="0" smtClean="0"/>
              <a:t>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en-US" dirty="0" err="1" smtClean="0"/>
              <a:t>Տնտեսության</a:t>
            </a:r>
            <a:r>
              <a:rPr lang="en-US" dirty="0" smtClean="0"/>
              <a:t> </a:t>
            </a:r>
            <a:r>
              <a:rPr lang="en-US" dirty="0" err="1" smtClean="0"/>
              <a:t>առաջատար</a:t>
            </a:r>
            <a:r>
              <a:rPr lang="en-US" dirty="0" smtClean="0"/>
              <a:t> </a:t>
            </a:r>
            <a:r>
              <a:rPr lang="en-US" dirty="0" err="1" smtClean="0"/>
              <a:t>ճյուղը</a:t>
            </a:r>
            <a:r>
              <a:rPr lang="en-US" dirty="0" smtClean="0"/>
              <a:t> </a:t>
            </a:r>
            <a:r>
              <a:rPr lang="hy-AM" dirty="0" smtClean="0"/>
              <a:t>գյուղատնտեսությունն</a:t>
            </a:r>
            <a:r>
              <a:rPr lang="en-US" dirty="0" smtClean="0"/>
              <a:t>  է:</a:t>
            </a:r>
            <a:r>
              <a:rPr lang="ru-RU" dirty="0" smtClean="0"/>
              <a:t> </a:t>
            </a:r>
            <a:r>
              <a:rPr lang="ru-RU" dirty="0" err="1" smtClean="0"/>
              <a:t>Գյուղատնտեսական արտադրանքը </a:t>
            </a:r>
            <a:r>
              <a:rPr lang="ru-RU" dirty="0" smtClean="0"/>
              <a:t>6 </a:t>
            </a:r>
            <a:r>
              <a:rPr lang="ru-RU" dirty="0" err="1" smtClean="0"/>
              <a:t>անգամ գերակշռում է արդյունաբերությանը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pic>
        <p:nvPicPr>
          <p:cNvPr id="4" name="Рисунок 3" descr="Без названия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2049" y="3401121"/>
            <a:ext cx="6924906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492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 smtClean="0"/>
              <a:t>1․ Ծխախոտագործություն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hy-AM" dirty="0" smtClean="0"/>
              <a:t>2․ Պտղաբուծություն</a:t>
            </a:r>
            <a:r>
              <a:rPr lang="ru-RU" dirty="0" smtClean="0"/>
              <a:t>, </a:t>
            </a:r>
            <a:r>
              <a:rPr lang="ru-RU" dirty="0" err="1" smtClean="0"/>
              <a:t>հատկապես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դեղձի մշակություն</a:t>
            </a:r>
            <a:r>
              <a:rPr lang="hy-AM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Խաղողագործություն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Խաղողի համախառն բերքով այն զիջում է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Արմավիրի և Արարատի մարզերին: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Բուսաբուծության առաջատար ճյուղերն են՝</a:t>
            </a:r>
            <a:endParaRPr lang="ru-RU" sz="3200" dirty="0"/>
          </a:p>
        </p:txBody>
      </p:sp>
      <p:pic>
        <p:nvPicPr>
          <p:cNvPr id="5" name="Рисунок 4" descr="Без названия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6612" y="3448978"/>
            <a:ext cx="2560412" cy="1409700"/>
          </a:xfrm>
          <a:prstGeom prst="rect">
            <a:avLst/>
          </a:prstGeom>
        </p:spPr>
      </p:pic>
      <p:pic>
        <p:nvPicPr>
          <p:cNvPr id="6" name="Рисунок 5" descr="Без названия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5580" y="5004757"/>
            <a:ext cx="2827765" cy="1630217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7707" y="1427356"/>
            <a:ext cx="4578691" cy="18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47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y-AM" sz="3600" dirty="0" smtClean="0">
                <a:solidFill>
                  <a:schemeClr val="accent1"/>
                </a:solidFill>
              </a:rPr>
              <a:t/>
            </a:r>
            <a:br>
              <a:rPr lang="hy-AM" sz="3600" dirty="0" smtClean="0">
                <a:solidFill>
                  <a:schemeClr val="accent1"/>
                </a:solidFill>
              </a:rPr>
            </a:br>
            <a:r>
              <a:rPr lang="hy-AM" sz="3600" dirty="0" smtClean="0"/>
              <a:t>Անասնապահության </a:t>
            </a:r>
            <a:r>
              <a:rPr lang="en-US" sz="3600" dirty="0" err="1" smtClean="0"/>
              <a:t>զարգացած</a:t>
            </a:r>
            <a:r>
              <a:rPr lang="hy-AM" sz="3600" dirty="0" smtClean="0"/>
              <a:t> </a:t>
            </a:r>
            <a:r>
              <a:rPr lang="en-US" sz="3600" dirty="0" err="1" smtClean="0"/>
              <a:t>ճյուղ</a:t>
            </a:r>
            <a:r>
              <a:rPr lang="hy-AM" sz="3600" dirty="0" smtClean="0"/>
              <a:t>ը խոզաբուծությունն է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Այն մարզերի մեջ միակն է, որտեղ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գերակշռող</a:t>
            </a:r>
            <a:r>
              <a:rPr lang="ru-RU" dirty="0" err="1" smtClean="0"/>
              <a:t>ը խոզաբուծությունն է,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որի զարգացման համար դրական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նախադրյալ է անտառային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կերի առատությունը: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243" y="1873405"/>
            <a:ext cx="4486993" cy="42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21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Արդյունաբերություն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Սննդի արդյունաբերությունը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մրգի պահածոների արտադրություն </a:t>
            </a:r>
            <a:r>
              <a:rPr lang="ru-RU" dirty="0" smtClean="0"/>
              <a:t>՝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</a:t>
            </a:r>
            <a:r>
              <a:rPr lang="ru-RU" dirty="0" err="1" smtClean="0"/>
              <a:t>Այրում, Բերդ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գինու՝ Իջևան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պանրի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Փայտամշակման </a:t>
            </a:r>
            <a:r>
              <a:rPr lang="ru-RU" dirty="0" err="1" smtClean="0"/>
              <a:t> </a:t>
            </a:r>
            <a:r>
              <a:rPr lang="ru-RU" dirty="0" err="1" smtClean="0"/>
              <a:t>արդյունաբերություն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փայտամշակման կոմբինատ՝  Իջևանում</a:t>
            </a:r>
            <a:endParaRPr lang="ru-RU" dirty="0"/>
          </a:p>
        </p:txBody>
      </p:sp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8673" y="1820063"/>
            <a:ext cx="2967990" cy="2238980"/>
          </a:xfrm>
          <a:prstGeom prst="rect">
            <a:avLst/>
          </a:prstGeom>
        </p:spPr>
      </p:pic>
      <p:pic>
        <p:nvPicPr>
          <p:cNvPr id="7" name="Рисунок 6" descr="Без названия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0660" y="1806497"/>
            <a:ext cx="1005840" cy="2676478"/>
          </a:xfrm>
          <a:prstGeom prst="rect">
            <a:avLst/>
          </a:prstGeom>
        </p:spPr>
      </p:pic>
      <p:pic>
        <p:nvPicPr>
          <p:cNvPr id="8" name="Рисунок 7" descr="220px-Glue_cou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2220" y="4377318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0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    </a:t>
            </a:r>
            <a:r>
              <a:rPr lang="en-US" sz="3600" dirty="0" err="1" smtClean="0"/>
              <a:t>Պատմամշակույթային</a:t>
            </a:r>
            <a:r>
              <a:rPr lang="en-US" sz="3600" dirty="0" smtClean="0"/>
              <a:t> </a:t>
            </a:r>
            <a:r>
              <a:rPr lang="en-US" sz="3600" dirty="0" err="1" smtClean="0"/>
              <a:t>հուշարձանները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sz="3600" dirty="0" smtClean="0"/>
              <a:t>Գոշավանքը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hy-AM" sz="3600" dirty="0" smtClean="0"/>
              <a:t>X</a:t>
            </a:r>
            <a:r>
              <a:rPr lang="hy-AM" sz="3600" dirty="0" smtClean="0"/>
              <a:t>II</a:t>
            </a:r>
            <a:r>
              <a:rPr lang="ru-RU" sz="3600" dirty="0" smtClean="0"/>
              <a:t> </a:t>
            </a:r>
            <a:r>
              <a:rPr lang="ru-RU" sz="3600" dirty="0" err="1" smtClean="0"/>
              <a:t>դ</a:t>
            </a:r>
            <a:r>
              <a:rPr lang="hy-AM" sz="3600" dirty="0" smtClean="0"/>
              <a:t>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104" y="1906859"/>
            <a:ext cx="7512988" cy="450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652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Հաղարծինի </a:t>
            </a:r>
            <a:r>
              <a:rPr lang="hy-AM" dirty="0" smtClean="0"/>
              <a:t>վանքը</a:t>
            </a:r>
            <a:br>
              <a:rPr lang="hy-AM" dirty="0" smtClean="0"/>
            </a:br>
            <a:r>
              <a:rPr lang="hy-AM" dirty="0" smtClean="0"/>
              <a:t>XII </a:t>
            </a:r>
            <a:r>
              <a:rPr lang="ru-RU" dirty="0" err="1" smtClean="0"/>
              <a:t>դ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xmlns="" val="278793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Մակարավանքը</a:t>
            </a:r>
            <a:br>
              <a:rPr lang="hy-AM" dirty="0" smtClean="0"/>
            </a:br>
            <a:r>
              <a:rPr lang="hy-AM" dirty="0" smtClean="0"/>
              <a:t> </a:t>
            </a:r>
            <a:r>
              <a:rPr lang="hy-AM" dirty="0" smtClean="0"/>
              <a:t>X </a:t>
            </a:r>
            <a:r>
              <a:rPr lang="ru-RU" dirty="0" err="1" smtClean="0"/>
              <a:t>դ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7762" y="1906073"/>
            <a:ext cx="6536475" cy="4349727"/>
          </a:xfrm>
        </p:spPr>
      </p:pic>
    </p:spTree>
    <p:extLst>
      <p:ext uri="{BB962C8B-B14F-4D97-AF65-F5344CB8AC3E}">
        <p14:creationId xmlns:p14="http://schemas.microsoft.com/office/powerpoint/2010/main" xmlns="" val="341815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9" y="680223"/>
            <a:ext cx="5116551" cy="533028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Մարզում</a:t>
            </a:r>
            <a:r>
              <a:rPr lang="en-US" sz="3600" dirty="0" smtClean="0"/>
              <a:t> </a:t>
            </a:r>
            <a:r>
              <a:rPr lang="en-US" sz="3600" dirty="0" err="1" smtClean="0"/>
              <a:t>կա</a:t>
            </a:r>
            <a:r>
              <a:rPr lang="en-US" sz="3600" dirty="0" smtClean="0"/>
              <a:t> 5 </a:t>
            </a:r>
            <a:r>
              <a:rPr lang="en-US" sz="3600" dirty="0" err="1" smtClean="0"/>
              <a:t>քաղաք</a:t>
            </a:r>
            <a:r>
              <a:rPr lang="en-US" sz="3600" dirty="0" smtClean="0"/>
              <a:t>՝ </a:t>
            </a:r>
            <a:r>
              <a:rPr lang="en-US" sz="3600" dirty="0" err="1" smtClean="0"/>
              <a:t>Իջևան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err="1" smtClean="0"/>
              <a:t>Դիլիջան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err="1" smtClean="0"/>
              <a:t>Նոյեմբերյան</a:t>
            </a:r>
            <a:r>
              <a:rPr lang="en-US" sz="3600" dirty="0" smtClean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Այրում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en-US" sz="3600" dirty="0" err="1" smtClean="0"/>
              <a:t>Բերդ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և 94 </a:t>
            </a:r>
            <a:r>
              <a:rPr lang="en-US" sz="3600" dirty="0" err="1" smtClean="0"/>
              <a:t>գյուղական</a:t>
            </a:r>
            <a:r>
              <a:rPr lang="en-US" sz="3600" dirty="0" smtClean="0"/>
              <a:t> </a:t>
            </a:r>
            <a:r>
              <a:rPr lang="en-US" sz="3600" dirty="0" err="1" smtClean="0"/>
              <a:t>համայնք</a:t>
            </a:r>
            <a:r>
              <a:rPr lang="en-US" sz="3600" dirty="0" smtClean="0"/>
              <a:t>: </a:t>
            </a:r>
            <a:endParaRPr lang="ru-RU" sz="3600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4975" y="936702"/>
            <a:ext cx="4348975" cy="4705814"/>
          </a:xfrm>
        </p:spPr>
      </p:pic>
    </p:spTree>
    <p:extLst>
      <p:ext uri="{BB962C8B-B14F-4D97-AF65-F5344CB8AC3E}">
        <p14:creationId xmlns:p14="http://schemas.microsoft.com/office/powerpoint/2010/main" xmlns="" val="199415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 smtClean="0"/>
              <a:t>Տավուշ </a:t>
            </a:r>
            <a:r>
              <a:rPr lang="hy-AM" dirty="0" smtClean="0"/>
              <a:t>բերդ</a:t>
            </a:r>
            <a:r>
              <a:rPr lang="hy-AM" dirty="0" smtClean="0"/>
              <a:t/>
            </a:r>
            <a:br>
              <a:rPr lang="hy-AM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335" y="1405054"/>
            <a:ext cx="7088982" cy="463890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5898" y="1312669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y-AM" sz="3600" dirty="0" smtClean="0"/>
              <a:t>X </a:t>
            </a:r>
            <a:r>
              <a:rPr lang="ru-RU" sz="3600" dirty="0" err="1" smtClean="0"/>
              <a:t>դ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9177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3600" dirty="0"/>
              <a:t>Բ</a:t>
            </a:r>
            <a:r>
              <a:rPr lang="en-US" sz="3600" dirty="0" err="1"/>
              <a:t>նական</a:t>
            </a:r>
            <a:r>
              <a:rPr lang="en-US" sz="3600" dirty="0"/>
              <a:t> </a:t>
            </a:r>
            <a:r>
              <a:rPr lang="en-US" sz="3600" dirty="0" err="1"/>
              <a:t>պայմանները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169" y="175834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Ռելիեֆը</a:t>
            </a:r>
            <a:r>
              <a:rPr lang="en-US" dirty="0" smtClean="0"/>
              <a:t> տ</a:t>
            </a:r>
            <a:r>
              <a:rPr lang="hy-AM" dirty="0" smtClean="0"/>
              <a:t>իպիկ լեռնային է</a:t>
            </a:r>
            <a:r>
              <a:rPr lang="en-US" dirty="0" smtClean="0"/>
              <a:t>՝բ</a:t>
            </a:r>
            <a:r>
              <a:rPr lang="hy-AM" dirty="0" smtClean="0"/>
              <a:t>աղկացած տարբեր ուղղության </a:t>
            </a:r>
          </a:p>
          <a:p>
            <a:pPr marL="0" indent="0" algn="just">
              <a:buNone/>
            </a:pPr>
            <a:r>
              <a:rPr lang="en-US" dirty="0" smtClean="0"/>
              <a:t>լ</a:t>
            </a:r>
            <a:r>
              <a:rPr lang="hy-AM" dirty="0" smtClean="0"/>
              <a:t>եռնաշղթաներից և դրանց միջև ձգվող</a:t>
            </a:r>
          </a:p>
          <a:p>
            <a:pPr marL="0" indent="0" algn="just">
              <a:buNone/>
            </a:pPr>
            <a:r>
              <a:rPr lang="hy-AM" dirty="0"/>
              <a:t>լ</a:t>
            </a:r>
            <a:r>
              <a:rPr lang="hy-AM" dirty="0" smtClean="0"/>
              <a:t>այն ու նեղ գետահովիտներից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hy-AM" dirty="0" smtClean="0"/>
              <a:t>Ամենացածր կետը գտնվում է</a:t>
            </a:r>
            <a:endParaRPr lang="en-US" dirty="0" smtClean="0"/>
          </a:p>
          <a:p>
            <a:pPr marL="0" indent="0" algn="just">
              <a:buNone/>
            </a:pPr>
            <a:r>
              <a:rPr lang="hy-AM" dirty="0" smtClean="0"/>
              <a:t> Դեբեդավան գյուղի մոտ (380 մ),</a:t>
            </a:r>
            <a:endParaRPr lang="en-US" dirty="0" smtClean="0"/>
          </a:p>
          <a:p>
            <a:pPr marL="0" indent="0" algn="just">
              <a:buNone/>
            </a:pPr>
            <a:r>
              <a:rPr lang="hy-AM" dirty="0" smtClean="0"/>
              <a:t> ամենաբարձր կետը՝ Միափորի </a:t>
            </a:r>
            <a:endParaRPr lang="en-US" dirty="0" smtClean="0"/>
          </a:p>
          <a:p>
            <a:pPr marL="0" indent="0" algn="just">
              <a:buNone/>
            </a:pPr>
            <a:r>
              <a:rPr lang="hy-AM" dirty="0" smtClean="0"/>
              <a:t>լեռնաշղթայի</a:t>
            </a:r>
            <a:r>
              <a:rPr lang="en-US" dirty="0" smtClean="0"/>
              <a:t> </a:t>
            </a:r>
            <a:r>
              <a:rPr lang="en-US" dirty="0" err="1" smtClean="0"/>
              <a:t>Միափոր</a:t>
            </a:r>
            <a:r>
              <a:rPr lang="hy-AM" dirty="0" smtClean="0"/>
              <a:t> լեռն է (2993 մ)։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 descr="Hatis.am_16113173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2603" y="2257063"/>
            <a:ext cx="4537276" cy="42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26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3200" dirty="0" smtClean="0"/>
              <a:t>Տավուշի մարզը տարածվում է Փոքր Կովկասի լեռնաշղթաների արտաքին շարի վրա</a:t>
            </a:r>
            <a:r>
              <a:rPr lang="en-US" sz="3200" dirty="0" smtClean="0"/>
              <a:t>՝</a:t>
            </a:r>
            <a:r>
              <a:rPr lang="hy-AM" sz="3200" dirty="0" smtClean="0"/>
              <a:t> Վիրահայոց, Գուգարաց և Միափորի։</a:t>
            </a:r>
            <a:endParaRPr lang="ru-RU" sz="3200" dirty="0"/>
          </a:p>
        </p:txBody>
      </p:sp>
      <p:pic>
        <p:nvPicPr>
          <p:cNvPr id="4" name="Содержимое 3" descr="1675px-Լաստիվե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6218" y="2182464"/>
            <a:ext cx="5802939" cy="4351338"/>
          </a:xfrm>
        </p:spPr>
      </p:pic>
      <p:pic>
        <p:nvPicPr>
          <p:cNvPr id="5" name="Рисунок 4" descr="Без назван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78" y="2163337"/>
            <a:ext cx="4984410" cy="43712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Հ</a:t>
            </a:r>
            <a:r>
              <a:rPr lang="en-US" sz="2800" dirty="0" err="1" smtClean="0"/>
              <a:t>ովտային</a:t>
            </a:r>
            <a:r>
              <a:rPr lang="en-US" sz="2800" dirty="0" smtClean="0"/>
              <a:t> </a:t>
            </a:r>
            <a:r>
              <a:rPr lang="en-US" sz="2800" dirty="0" err="1" smtClean="0"/>
              <a:t>շրջաններում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մեծ</a:t>
            </a:r>
            <a:r>
              <a:rPr lang="en-US" sz="2800" dirty="0" smtClean="0"/>
              <a:t> </a:t>
            </a:r>
            <a:r>
              <a:rPr lang="en-US" sz="2800" dirty="0" err="1" smtClean="0"/>
              <a:t>տարածում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ունեն</a:t>
            </a:r>
            <a:r>
              <a:rPr lang="en-US" sz="2800" dirty="0" smtClean="0"/>
              <a:t> </a:t>
            </a:r>
            <a:r>
              <a:rPr lang="en-US" sz="2800" dirty="0" err="1" smtClean="0"/>
              <a:t>սողանքները</a:t>
            </a:r>
            <a:r>
              <a:rPr lang="en-US" sz="2800" dirty="0" smtClean="0"/>
              <a:t>: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07616" y="2286002"/>
            <a:ext cx="5355838" cy="4204008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482" y="2330605"/>
            <a:ext cx="4506951" cy="39809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21" y="2620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Իջևան</a:t>
            </a:r>
            <a:r>
              <a:rPr lang="hy-AM" sz="5400" dirty="0" smtClean="0"/>
              <a:t/>
            </a:r>
            <a:br>
              <a:rPr lang="hy-AM" sz="5400" dirty="0" smtClean="0"/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653" y="771428"/>
            <a:ext cx="11190668" cy="4884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hy-AM" dirty="0" smtClean="0"/>
              <a:t>Գտնվում է Աղս</a:t>
            </a:r>
            <a:r>
              <a:rPr lang="en-US" dirty="0" err="1" smtClean="0"/>
              <a:t>տև</a:t>
            </a:r>
            <a:r>
              <a:rPr lang="hy-AM" dirty="0" smtClean="0"/>
              <a:t> գետի ափին՝ Երևան</a:t>
            </a:r>
            <a:r>
              <a:rPr lang="en-US" dirty="0" err="1" smtClean="0"/>
              <a:t>ից</a:t>
            </a:r>
            <a:r>
              <a:rPr lang="en-US" dirty="0" smtClean="0"/>
              <a:t> </a:t>
            </a:r>
            <a:r>
              <a:rPr lang="hy-AM" dirty="0" smtClean="0"/>
              <a:t>142 կմ հեռավորության վրա։</a:t>
            </a:r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556" y="2152185"/>
            <a:ext cx="5140712" cy="4348975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07" y="2152186"/>
            <a:ext cx="5125844" cy="44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82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7" y="159864"/>
            <a:ext cx="10515600" cy="139015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y-AM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y-AM" dirty="0" smtClean="0"/>
              <a:t>Դիլիջան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hy-AM" sz="3100" dirty="0" smtClean="0"/>
              <a:t>Հայաստանի </a:t>
            </a:r>
            <a:r>
              <a:rPr lang="hy-AM" sz="3100" dirty="0" smtClean="0"/>
              <a:t>ամենանշանավոր հանգստավայրերից</a:t>
            </a:r>
            <a:r>
              <a:rPr lang="hy-AM" dirty="0" smtClean="0"/>
              <a:t> </a:t>
            </a:r>
            <a:r>
              <a:rPr lang="en-US" dirty="0" smtClean="0"/>
              <a:t>:</a:t>
            </a:r>
            <a:r>
              <a:rPr lang="hy-AM" dirty="0" smtClean="0"/>
              <a:t> 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hy-AM" sz="3100" dirty="0" smtClean="0"/>
              <a:t>Տավուշի մարզի ամենահին քաղաքը Դիլիջանն </a:t>
            </a:r>
            <a:r>
              <a:rPr lang="en-US" sz="3100" dirty="0" smtClean="0"/>
              <a:t> է:</a:t>
            </a:r>
            <a:r>
              <a:rPr lang="hy-AM" dirty="0" smtClean="0"/>
              <a:t/>
            </a:r>
            <a:br>
              <a:rPr lang="hy-AM" dirty="0" smtClean="0"/>
            </a:br>
            <a:r>
              <a:rPr lang="hy-AM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141" y="256478"/>
            <a:ext cx="10515600" cy="1862254"/>
          </a:xfrm>
        </p:spPr>
        <p:txBody>
          <a:bodyPr/>
          <a:lstStyle/>
          <a:p>
            <a:pPr marL="0" indent="0">
              <a:buNone/>
            </a:pPr>
            <a:r>
              <a:rPr lang="hy-AM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295" y="2821258"/>
            <a:ext cx="5073805" cy="1714510"/>
          </a:xfrm>
          <a:prstGeom prst="rect">
            <a:avLst/>
          </a:prstGeom>
        </p:spPr>
      </p:pic>
      <p:pic>
        <p:nvPicPr>
          <p:cNvPr id="6" name="Рисунок 5" descr="Dilijan_mix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59" y="2798956"/>
            <a:ext cx="4533590" cy="3914078"/>
          </a:xfrm>
          <a:prstGeom prst="rect">
            <a:avLst/>
          </a:prstGeom>
        </p:spPr>
      </p:pic>
      <p:pic>
        <p:nvPicPr>
          <p:cNvPr id="8" name="Рисунок 7" descr="15094593436244488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298" y="4817327"/>
            <a:ext cx="5176024" cy="186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0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dirty="0" smtClean="0"/>
              <a:t>Բերդ</a:t>
            </a:r>
            <a:br>
              <a:rPr lang="hy-AM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785" y="1815288"/>
            <a:ext cx="5174166" cy="4239824"/>
          </a:xfrm>
        </p:spPr>
      </p:pic>
      <p:pic>
        <p:nvPicPr>
          <p:cNvPr id="7" name="Рисунок 6" descr="Բերդ,_Տավուշ_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083" y="1973767"/>
            <a:ext cx="4594302" cy="42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210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27498</TotalTime>
  <Words>370</Words>
  <Application>Microsoft Office PowerPoint</Application>
  <PresentationFormat>Произвольный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ՏԱՎՈԻՇԻ ՄԱՐԶ</vt:lpstr>
      <vt:lpstr>Սահմանակից է Վրաստանին ու Ադրբեջանին,  իսկ ՀՀ մարզերից Լոռուն, , Կոտայքին ու Գեղարքունիքին: </vt:lpstr>
      <vt:lpstr>Մարզում կա 5 քաղաք՝ Իջևան, Դիլիջան,  Նոյեմբերյան,  Այրում, Բերդ և 94 գյուղական համայնք: </vt:lpstr>
      <vt:lpstr>Բնական պայմանները</vt:lpstr>
      <vt:lpstr>Տավուշի մարզը տարածվում է Փոքր Կովկասի լեռնաշղթաների արտաքին շարի վրա՝ Վիրահայոց, Գուգարաց և Միափորի։</vt:lpstr>
      <vt:lpstr>Հովտային շրջաններում մեծ տարածում ունեն սողանքները:</vt:lpstr>
      <vt:lpstr>Իջևան </vt:lpstr>
      <vt:lpstr>   Դիլիջան Հայաստանի ամենանշանավոր հանգստավայրերից :  Տավուշի մարզի ամենահին քաղաքը Դիլիջանն  է:  </vt:lpstr>
      <vt:lpstr>Բերդ </vt:lpstr>
      <vt:lpstr> Նոյեմբերյան   </vt:lpstr>
      <vt:lpstr>Այրում</vt:lpstr>
      <vt:lpstr>ՀՀ ամենացածրադիր   բնակավայրը՝ Դեբեդավան:</vt:lpstr>
      <vt:lpstr>Օգտակար հանածոներ </vt:lpstr>
      <vt:lpstr>Կլիմա</vt:lpstr>
      <vt:lpstr>Գետային ցանցը խիտ է, ամենախոշոր գետը Աղստևն է՝ Գետիկ և Ոսկեպար վտակներով:</vt:lpstr>
      <vt:lpstr>        Լճերից հայտնի է Պարզ լիճը</vt:lpstr>
      <vt:lpstr>Տավուշը Հայաստանի ամենաանտառաշատ մարզն է, տարածքի գրեթե կեսը անտառապատ է:</vt:lpstr>
      <vt:lpstr>Դիլիջան ազգային պարկը գտնվում է Աղստև գետի ավազանում</vt:lpstr>
      <vt:lpstr>Բնակչության 58 % ապրում է գյուղերում: ԲՆակավայրերի  1/3-ը կազմող սահմանամերձ  գոտում՝ մինչև 1000մ բարձրություններում:</vt:lpstr>
      <vt:lpstr>Մարզկենտրոն Իջևանում 20 հազար մարդ է ապրում</vt:lpstr>
      <vt:lpstr> Մարզի խոշոր և հայտնի գյուղերն են       Աչաջուր,Կողբ</vt:lpstr>
      <vt:lpstr>Հաղարծին                       Այգեհովիտ </vt:lpstr>
      <vt:lpstr>Տնտեսություն</vt:lpstr>
      <vt:lpstr>Բուսաբուծության առաջատար ճյուղերն են՝</vt:lpstr>
      <vt:lpstr> Անասնապահության զարգացած ճյուղը խոզաբուծությունն է  </vt:lpstr>
      <vt:lpstr>Արդյունաբերություն</vt:lpstr>
      <vt:lpstr>          Պատմամշակույթային հուշարձանները</vt:lpstr>
      <vt:lpstr>Հաղարծինի վանքը XII դ</vt:lpstr>
      <vt:lpstr>Մակարավանքը  X դ</vt:lpstr>
      <vt:lpstr>Տավուշ բերդ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ՏԱՎՈԻՇԻ ՄԱՐԶ</dc:title>
  <dc:creator>Zmix</dc:creator>
  <cp:lastModifiedBy>Admin</cp:lastModifiedBy>
  <cp:revision>58</cp:revision>
  <dcterms:created xsi:type="dcterms:W3CDTF">2021-05-24T16:45:08Z</dcterms:created>
  <dcterms:modified xsi:type="dcterms:W3CDTF">2021-06-25T09:57:29Z</dcterms:modified>
</cp:coreProperties>
</file>