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15" y="-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7/10/2021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pPr/>
              <a:t>7/10/2021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pPr/>
              <a:t>7/10/2021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pPr/>
              <a:t>7/10/2021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7/10/2021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pPr/>
              <a:t>7/10/2021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pPr/>
              <a:t>7/10/2021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pPr/>
              <a:t>7/10/2021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pPr/>
              <a:t>7/10/2021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pPr/>
              <a:t>7/10/2021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pPr/>
              <a:t>7/10/2021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7/10/2021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F728BB-7886-8B4C-BCA3-F487A003D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>
                <a:solidFill>
                  <a:schemeClr val="tx1"/>
                </a:solidFill>
              </a:rPr>
              <a:t>Արարատի մարԶ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Без названия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2362200"/>
            <a:ext cx="4572000" cy="3810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026E49-860D-5A4B-8410-307BCF1CAD67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664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98882B-25C1-DD4F-97BB-3357A9F94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533400"/>
            <a:ext cx="7729728" cy="1188720"/>
          </a:xfrm>
        </p:spPr>
        <p:txBody>
          <a:bodyPr>
            <a:normAutofit/>
          </a:bodyPr>
          <a:lstStyle/>
          <a:p>
            <a:r>
              <a:rPr lang="hy-AM" sz="4400" dirty="0">
                <a:solidFill>
                  <a:schemeClr val="tx1"/>
                </a:solidFill>
              </a:rPr>
              <a:t>Օգտակար հանածոներ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66C6DD-7C69-264F-8BC4-1E5A914A2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10805307" cy="4082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y-AM" sz="2800" i="1" dirty="0"/>
              <a:t>Արարատի</a:t>
            </a:r>
            <a:r>
              <a:rPr lang="hy-AM" sz="2400" i="1" dirty="0"/>
              <a:t> </a:t>
            </a:r>
            <a:r>
              <a:rPr lang="hy-AM" sz="2800" i="1" dirty="0"/>
              <a:t>մարզը</a:t>
            </a:r>
            <a:r>
              <a:rPr lang="hy-AM" sz="2400" i="1" dirty="0"/>
              <a:t> </a:t>
            </a:r>
            <a:r>
              <a:rPr lang="hy-AM" sz="2800" i="1" dirty="0"/>
              <a:t>այնքան</a:t>
            </a:r>
            <a:r>
              <a:rPr lang="hy-AM" sz="2400" i="1" dirty="0"/>
              <a:t> </a:t>
            </a:r>
            <a:r>
              <a:rPr lang="hy-AM" sz="2800" i="1" dirty="0"/>
              <a:t>էլ</a:t>
            </a:r>
            <a:r>
              <a:rPr lang="hy-AM" sz="2400" i="1" dirty="0"/>
              <a:t> </a:t>
            </a:r>
            <a:r>
              <a:rPr lang="hy-AM" sz="2800" i="1" dirty="0"/>
              <a:t>հարուստ</a:t>
            </a:r>
            <a:r>
              <a:rPr lang="hy-AM" sz="2400" i="1" dirty="0"/>
              <a:t> </a:t>
            </a:r>
            <a:r>
              <a:rPr lang="hy-AM" sz="2800" i="1" dirty="0"/>
              <a:t>չէ</a:t>
            </a:r>
            <a:r>
              <a:rPr lang="hy-AM" sz="2400" i="1" dirty="0"/>
              <a:t> </a:t>
            </a:r>
            <a:r>
              <a:rPr lang="hy-AM" sz="2800" i="1" dirty="0"/>
              <a:t>օգտակար</a:t>
            </a:r>
            <a:r>
              <a:rPr lang="hy-AM" sz="2400" i="1" dirty="0"/>
              <a:t> </a:t>
            </a:r>
            <a:r>
              <a:rPr lang="hy-AM" sz="2800" i="1" dirty="0"/>
              <a:t>հանածոներով</a:t>
            </a:r>
            <a:r>
              <a:rPr lang="hy-AM" sz="2400" i="1" dirty="0"/>
              <a:t>։       </a:t>
            </a:r>
          </a:p>
          <a:p>
            <a:pPr marL="0" indent="0">
              <a:buNone/>
            </a:pPr>
            <a:r>
              <a:rPr lang="hy-AM" sz="2400" i="1" dirty="0"/>
              <a:t>                           </a:t>
            </a:r>
          </a:p>
          <a:p>
            <a:pPr marL="0" indent="0">
              <a:buNone/>
            </a:pPr>
            <a:r>
              <a:rPr lang="hy-AM" sz="2400" i="1" dirty="0"/>
              <a:t>     </a:t>
            </a:r>
            <a:r>
              <a:rPr lang="hy-AM" sz="2400" i="1" dirty="0" smtClean="0"/>
              <a:t>☆</a:t>
            </a:r>
            <a:r>
              <a:rPr lang="hy-AM" sz="2400" b="1" dirty="0"/>
              <a:t>կրաքար                             ☆մարմար                    ☆</a:t>
            </a:r>
            <a:r>
              <a:rPr lang="hy-AM" sz="2400" b="1" dirty="0" smtClean="0"/>
              <a:t>ֆոսֆորիտ                        </a:t>
            </a:r>
            <a:endParaRPr lang="hy-AM" sz="2400" i="1" dirty="0"/>
          </a:p>
          <a:p>
            <a:pPr marL="0" indent="0">
              <a:buNone/>
            </a:pPr>
            <a:endParaRPr lang="hy-AM" sz="2400" i="1" dirty="0"/>
          </a:p>
          <a:p>
            <a:pPr marL="0" indent="0">
              <a:buNone/>
            </a:pPr>
            <a:endParaRPr lang="hy-AM" sz="2400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A68D796-AD92-F64A-9F71-C90B17E5C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962400"/>
            <a:ext cx="2807193" cy="21053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A99119C-FFCE-E742-838C-5420184FE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4572000" y="3962400"/>
            <a:ext cx="2602672" cy="21905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3C80D9-F15E-E442-BC50-E1BC6CAD3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4114800"/>
            <a:ext cx="2602673" cy="195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383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D1D6FC-69E0-014B-95CB-7E8F045D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457200"/>
            <a:ext cx="7729728" cy="1188720"/>
          </a:xfrm>
        </p:spPr>
        <p:txBody>
          <a:bodyPr>
            <a:normAutofit/>
          </a:bodyPr>
          <a:lstStyle/>
          <a:p>
            <a:r>
              <a:rPr lang="hy-AM" sz="3200" dirty="0">
                <a:solidFill>
                  <a:schemeClr val="tx1"/>
                </a:solidFill>
              </a:rPr>
              <a:t>Բնակչությունը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96CC1A-E7A6-7C45-803C-71104215B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362200"/>
            <a:ext cx="6168182" cy="3806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y-AM" sz="2400" dirty="0"/>
              <a:t>Այստեղ գերակշռում է գյուղական բնակչությունը։Արարատի մարզում գյուղաբնակ է բնակչության 72%֊ը</a:t>
            </a:r>
            <a:r>
              <a:rPr lang="hy-AM" sz="2400" dirty="0" smtClean="0"/>
              <a:t>։</a:t>
            </a:r>
            <a:endParaRPr lang="en-US" sz="2400" dirty="0" smtClean="0"/>
          </a:p>
          <a:p>
            <a:pPr marL="0" indent="0">
              <a:buNone/>
            </a:pPr>
            <a:r>
              <a:rPr lang="hy-AM" sz="2400" dirty="0" smtClean="0"/>
              <a:t>Բնակչությունը </a:t>
            </a:r>
            <a:r>
              <a:rPr lang="hy-AM" sz="2400" dirty="0"/>
              <a:t>տեղաբաշխված է անհավասարաչափ։Արարատի մարզի </a:t>
            </a:r>
            <a:r>
              <a:rPr lang="hy-AM" sz="2400" i="1" dirty="0"/>
              <a:t>հայրթավայրային մասում  </a:t>
            </a:r>
            <a:r>
              <a:rPr lang="hy-AM" sz="2400" dirty="0"/>
              <a:t>են</a:t>
            </a:r>
            <a:r>
              <a:rPr lang="hy-AM" sz="2400" i="1" dirty="0"/>
              <a:t> </a:t>
            </a:r>
            <a:r>
              <a:rPr lang="hy-AM" sz="2400" dirty="0"/>
              <a:t>գտնվում գրեթե բոլոր բնակավայրերը։</a:t>
            </a:r>
            <a:endParaRPr lang="ru-RU" sz="2400" dirty="0"/>
          </a:p>
        </p:txBody>
      </p:sp>
      <p:pic>
        <p:nvPicPr>
          <p:cNvPr id="5" name="Рисунок 4" descr="Без названия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514600"/>
            <a:ext cx="4876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9735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50CB8A-E1A3-874E-B4FE-0A72EDFC5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533400"/>
            <a:ext cx="7729728" cy="1188720"/>
          </a:xfrm>
        </p:spPr>
        <p:txBody>
          <a:bodyPr>
            <a:normAutofit/>
          </a:bodyPr>
          <a:lstStyle/>
          <a:p>
            <a:r>
              <a:rPr lang="hy-AM" sz="3200" dirty="0">
                <a:solidFill>
                  <a:schemeClr val="tx1"/>
                </a:solidFill>
              </a:rPr>
              <a:t>Քաղաքներ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9B74AE-F0C4-3A47-98D1-6FE5F4FF6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98" y="2153412"/>
            <a:ext cx="11486902" cy="4452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y-AM" sz="3200" b="1" dirty="0">
                <a:solidFill>
                  <a:srgbClr val="C00000"/>
                </a:solidFill>
              </a:rPr>
              <a:t>  Արտաշատ(19,3 հազ.բն.)    Արարատ(20,4 հազ.բն.)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33E533D-0BC4-A841-9C3D-DB2ED402C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8369" y="3016431"/>
            <a:ext cx="5604176" cy="30888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BC822DA-1575-6E47-AC48-0DAD81AD5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34" y="2877252"/>
            <a:ext cx="4193477" cy="33672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0310A6D-AD52-F24B-86B4-793D6C278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457" y="11952019"/>
            <a:ext cx="3255935" cy="18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6493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2FF51E-BF00-784B-A05A-31D735B8B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66" y="927760"/>
            <a:ext cx="10539352" cy="5022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y-AM" sz="320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hy-AM" sz="3200">
                <a:solidFill>
                  <a:srgbClr val="C00000"/>
                </a:solidFill>
              </a:rPr>
              <a:t>    </a:t>
            </a:r>
            <a:r>
              <a:rPr lang="hy-AM" sz="3200" b="1">
                <a:solidFill>
                  <a:srgbClr val="C00000"/>
                </a:solidFill>
              </a:rPr>
              <a:t>Մասիս(20,6 հազ.բն.)          Վեդի(11,8 հազ.բն.)</a:t>
            </a:r>
            <a:endParaRPr lang="ru-RU" sz="3200">
              <a:solidFill>
                <a:srgbClr val="C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589752D-3A1F-AF4E-97B5-2857D1255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51" y="2412794"/>
            <a:ext cx="5299549" cy="31661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7818CB6-79BE-7C40-872E-77D4D97B6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960" y="2412793"/>
            <a:ext cx="5206403" cy="304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6308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00DF51-C709-4F4C-A384-1D1BE818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457200"/>
            <a:ext cx="7729728" cy="1188720"/>
          </a:xfrm>
        </p:spPr>
        <p:txBody>
          <a:bodyPr>
            <a:normAutofit/>
          </a:bodyPr>
          <a:lstStyle/>
          <a:p>
            <a:r>
              <a:rPr lang="hy-AM" sz="3200" dirty="0">
                <a:solidFill>
                  <a:schemeClr val="tx1"/>
                </a:solidFill>
              </a:rPr>
              <a:t>Տնտեսություն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CBAA0E-4B9E-2D49-9A56-EE6B5212B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325" y="2477233"/>
            <a:ext cx="5803075" cy="3390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y-AM" sz="2800" dirty="0"/>
              <a:t>Արարատի մարզը </a:t>
            </a:r>
            <a:r>
              <a:rPr lang="hy-AM" sz="2800" i="1" dirty="0"/>
              <a:t>ՀՀ առավել զարգացած գյուղատնտեսություն ունեցող մարզերից է։</a:t>
            </a:r>
          </a:p>
          <a:p>
            <a:pPr marL="0" indent="0">
              <a:buNone/>
            </a:pPr>
            <a:r>
              <a:rPr lang="hy-AM" sz="2800" dirty="0"/>
              <a:t>Արարատի մարզը տալիս է ՀՀ գյուղատնտեսության համախառն արտադրանքի 14,0%֊ը։</a:t>
            </a: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22F0C0A-D9B5-BA45-9827-67B367378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094" y="2481627"/>
            <a:ext cx="5407471" cy="341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4461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C62E69-594A-B841-AF31-FAD769FB7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161" y="952500"/>
            <a:ext cx="10353799" cy="5133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y-AM" sz="2800"/>
              <a:t>Բուսաբուծությունը մի քանի անգամ գերազանցում է անասնապահությունը։Արարատի մարզի տարածքում վարելահողերն ունեն 16,0%֊ը։Բուսաբուծությունն ունի բանջարաբոստանային և այգեգործական ուղղություն։</a:t>
            </a:r>
            <a:endParaRPr lang="ru-RU" sz="280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6379C36-D5FA-2A44-BDA6-4D5421E87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5" y="4630448"/>
            <a:ext cx="3295710" cy="21332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45D659C-3A50-024A-8BE7-E14DAAF34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28" y="2940379"/>
            <a:ext cx="4450414" cy="29651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DC66031-6708-B748-AB18-86A86ACB1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776" y="4480332"/>
            <a:ext cx="3148780" cy="236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2330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76C8E2-FBC3-AA4E-A0B6-A007B964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533400"/>
            <a:ext cx="7729728" cy="1188720"/>
          </a:xfrm>
        </p:spPr>
        <p:txBody>
          <a:bodyPr>
            <a:normAutofit/>
          </a:bodyPr>
          <a:lstStyle/>
          <a:p>
            <a:r>
              <a:rPr lang="hy-AM" sz="3200" dirty="0">
                <a:solidFill>
                  <a:schemeClr val="tx1"/>
                </a:solidFill>
              </a:rPr>
              <a:t>Արդյունաբերություն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8318EE-2274-E342-B07C-101424CFD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905000"/>
            <a:ext cx="9062793" cy="2755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y-AM" sz="2800" dirty="0"/>
              <a:t>Արդյունաբերության առաջատար ճյուղը </a:t>
            </a:r>
            <a:r>
              <a:rPr lang="hy-AM" sz="2800" i="1" dirty="0"/>
              <a:t>խաղողի,պտուղների և բանջարեղենի վերամշակման սննդի արդյունաբերության ճյուղերն են։</a:t>
            </a:r>
            <a:endParaRPr lang="hy-AM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2DA36B3-EF8D-864C-9431-107AA2A82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3505200"/>
            <a:ext cx="4087091" cy="27587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5B311CC-6178-2342-8BFE-17D3C2660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581400"/>
            <a:ext cx="4379491" cy="263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1459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1E004E-B9D8-874D-86FA-557C5484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497" y="135893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Պատմամշակութային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հուշարձաններ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ED5335-E275-5849-92C5-B31789916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956" y="2153412"/>
            <a:ext cx="11590810" cy="470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y-AM" sz="2800" dirty="0">
                <a:solidFill>
                  <a:srgbClr val="C00000"/>
                </a:solidFill>
              </a:rPr>
              <a:t> </a:t>
            </a:r>
            <a:r>
              <a:rPr lang="hy-AM" sz="3600" dirty="0">
                <a:solidFill>
                  <a:srgbClr val="C00000"/>
                </a:solidFill>
              </a:rPr>
              <a:t>Խոր Վիրապ                         Խոսրովի արգելոց</a:t>
            </a:r>
            <a:endParaRPr lang="hy-AM" sz="2800" dirty="0">
              <a:solidFill>
                <a:srgbClr val="C0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DA5E8F0-1E6C-9145-BFA3-AAD77E5A2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6" y="3079421"/>
            <a:ext cx="5196114" cy="29228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A1CA1C3-33CE-074E-BCBB-A4C317CA2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322" y="2950153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109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16977C-4188-C443-A9DE-FD9AAF9EC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994" y="816429"/>
            <a:ext cx="11702142" cy="6185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y-AM" sz="3600">
                <a:solidFill>
                  <a:srgbClr val="C00000"/>
                </a:solidFill>
              </a:rPr>
              <a:t>Դվինի ավերակներ     Հովհաննես Կարապետի վանք</a:t>
            </a:r>
            <a:endParaRPr lang="ru-RU" sz="3600">
              <a:solidFill>
                <a:srgbClr val="C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8A71957-32B1-3E4E-A659-854A3B7B9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6177"/>
            <a:ext cx="5158344" cy="45655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6DDFEA8-05FD-2544-8741-A4C8AB2CF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006" y="1844138"/>
            <a:ext cx="6194467" cy="412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5823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8E8D13-5C72-2B4E-B1B8-8022DA8C6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23" y="1039092"/>
            <a:ext cx="11961916" cy="5818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y-AM" sz="3600">
                <a:solidFill>
                  <a:srgbClr val="C00000"/>
                </a:solidFill>
              </a:rPr>
              <a:t>Գևորգ Մարզպետունի        Սուրբ Ստեփանոս եկեղեցի</a:t>
            </a:r>
            <a:endParaRPr lang="ru-RU" sz="3600">
              <a:solidFill>
                <a:srgbClr val="C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54CC6ED-98B1-054B-8A05-115A4D7AB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6" y="2024989"/>
            <a:ext cx="5563053" cy="48330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2C2238E-2721-004D-AFA2-9ED2812C5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852" y="2111581"/>
            <a:ext cx="6373504" cy="419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0752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FADE04-2C40-6F45-97EC-D73460A0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Ընդհանուր բնութագիր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B37497-3C99-5242-A94D-44706BA9E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857" y="2906980"/>
            <a:ext cx="6689331" cy="30801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400">
                <a:solidFill>
                  <a:srgbClr val="C00000"/>
                </a:solidFill>
              </a:rPr>
              <a:t>Տարածքը</a:t>
            </a:r>
            <a:r>
              <a:rPr lang="ru-RU" sz="2400"/>
              <a:t>`</a:t>
            </a:r>
            <a:r>
              <a:rPr lang="ru-RU" sz="2400" i="1"/>
              <a:t> 2090</a:t>
            </a:r>
            <a:r>
              <a:rPr lang="ru-RU" sz="2400" i="1">
                <a:solidFill>
                  <a:srgbClr val="202122"/>
                </a:solidFill>
                <a:latin typeface="-apple-system"/>
              </a:rPr>
              <a:t>կմ</a:t>
            </a:r>
            <a:r>
              <a:rPr lang="hy-AM" sz="2400" b="0" i="0">
                <a:solidFill>
                  <a:srgbClr val="202122"/>
                </a:solidFill>
                <a:effectLst/>
                <a:latin typeface="-apple-system"/>
              </a:rPr>
              <a:t>² </a:t>
            </a:r>
            <a:endParaRPr lang="ru-RU" sz="2400"/>
          </a:p>
          <a:p>
            <a:pPr marL="0" indent="0" fontAlgn="base">
              <a:buNone/>
            </a:pPr>
            <a:r>
              <a:rPr lang="ru-RU" sz="2400">
                <a:solidFill>
                  <a:srgbClr val="C00000"/>
                </a:solidFill>
              </a:rPr>
              <a:t>Բնակչությունը</a:t>
            </a:r>
            <a:r>
              <a:rPr lang="ru-RU" sz="2400"/>
              <a:t>`256,5</a:t>
            </a:r>
            <a:r>
              <a:rPr lang="ru-RU" sz="2400" i="1"/>
              <a:t>հազ.բնակիչ</a:t>
            </a:r>
            <a:endParaRPr lang="ru-RU" sz="2400"/>
          </a:p>
          <a:p>
            <a:pPr marL="0" indent="0">
              <a:buNone/>
            </a:pPr>
            <a:r>
              <a:rPr lang="ru-RU" sz="2400">
                <a:solidFill>
                  <a:srgbClr val="C00000"/>
                </a:solidFill>
              </a:rPr>
              <a:t>Մարզկենտրոնը</a:t>
            </a:r>
            <a:r>
              <a:rPr lang="ru-RU" sz="2400"/>
              <a:t>` </a:t>
            </a:r>
            <a:r>
              <a:rPr lang="ru-RU" sz="2400" i="1"/>
              <a:t>ք.Արտաշատ</a:t>
            </a:r>
            <a:endParaRPr lang="ru-RU" sz="2400"/>
          </a:p>
          <a:p>
            <a:pPr marL="0" indent="0">
              <a:buNone/>
            </a:pPr>
            <a:r>
              <a:rPr lang="ru-RU" sz="2400">
                <a:solidFill>
                  <a:srgbClr val="C00000"/>
                </a:solidFill>
              </a:rPr>
              <a:t>Քաղաքային</a:t>
            </a:r>
            <a:r>
              <a:rPr lang="ru-RU" sz="2400"/>
              <a:t> </a:t>
            </a:r>
            <a:r>
              <a:rPr lang="ru-RU" sz="2400">
                <a:solidFill>
                  <a:srgbClr val="C00000"/>
                </a:solidFill>
              </a:rPr>
              <a:t>համայնքների</a:t>
            </a:r>
            <a:r>
              <a:rPr lang="ru-RU" sz="2400"/>
              <a:t> </a:t>
            </a:r>
            <a:r>
              <a:rPr lang="ru-RU" sz="2400">
                <a:solidFill>
                  <a:srgbClr val="C00000"/>
                </a:solidFill>
              </a:rPr>
              <a:t>թիվ</a:t>
            </a:r>
            <a:r>
              <a:rPr lang="ru-RU" sz="2400"/>
              <a:t>`4</a:t>
            </a:r>
          </a:p>
          <a:p>
            <a:pPr marL="0" indent="0">
              <a:buNone/>
            </a:pPr>
            <a:r>
              <a:rPr lang="ru-RU" sz="2400">
                <a:solidFill>
                  <a:srgbClr val="C00000"/>
                </a:solidFill>
              </a:rPr>
              <a:t>Գյուղական</a:t>
            </a:r>
            <a:r>
              <a:rPr lang="ru-RU" sz="2400"/>
              <a:t> </a:t>
            </a:r>
            <a:r>
              <a:rPr lang="ru-RU" sz="2400">
                <a:solidFill>
                  <a:srgbClr val="C00000"/>
                </a:solidFill>
              </a:rPr>
              <a:t>համայնքների</a:t>
            </a:r>
            <a:r>
              <a:rPr lang="ru-RU" sz="2400"/>
              <a:t> </a:t>
            </a:r>
            <a:r>
              <a:rPr lang="ru-RU" sz="2400">
                <a:solidFill>
                  <a:srgbClr val="C00000"/>
                </a:solidFill>
              </a:rPr>
              <a:t>թիվ</a:t>
            </a:r>
            <a:r>
              <a:rPr lang="ru-RU" sz="2400"/>
              <a:t>`94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453B1F8-815B-6441-BCC1-F093445FB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86" y="2560617"/>
            <a:ext cx="3403833" cy="34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109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44AF0C-5D7E-B74D-850B-97BAB9AAB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93" y="296705"/>
            <a:ext cx="7729728" cy="1188720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Բարենպաստ գործոններ են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1AEA97-C8D3-8B4A-B358-6849D8C34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3" y="1843149"/>
            <a:ext cx="11801104" cy="5121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●</a:t>
            </a:r>
            <a:r>
              <a:rPr lang="ru-RU" sz="2400" dirty="0" err="1"/>
              <a:t>տարածքի</a:t>
            </a:r>
            <a:r>
              <a:rPr lang="ru-RU" sz="2000" dirty="0" err="1"/>
              <a:t> </a:t>
            </a:r>
            <a:r>
              <a:rPr lang="ru-RU" sz="2400" dirty="0" err="1"/>
              <a:t>հարթ</a:t>
            </a:r>
            <a:r>
              <a:rPr lang="ru-RU" sz="2000" dirty="0" err="1"/>
              <a:t> </a:t>
            </a:r>
            <a:r>
              <a:rPr lang="ru-RU" sz="2400" dirty="0" err="1"/>
              <a:t>մակերևույթ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dirty="0" err="1"/>
              <a:t>●</a:t>
            </a:r>
            <a:r>
              <a:rPr lang="ru-RU" sz="2400" dirty="0" err="1"/>
              <a:t>բերրի</a:t>
            </a:r>
            <a:r>
              <a:rPr lang="ru-RU" dirty="0" err="1"/>
              <a:t> </a:t>
            </a:r>
            <a:r>
              <a:rPr lang="ru-RU" sz="2400" dirty="0" err="1"/>
              <a:t>հողեր</a:t>
            </a:r>
            <a:r>
              <a:rPr lang="ru-RU" dirty="0" err="1"/>
              <a:t> </a:t>
            </a:r>
            <a:r>
              <a:rPr lang="ru-RU" sz="2400" dirty="0" err="1"/>
              <a:t>և ջերմության</a:t>
            </a:r>
            <a:r>
              <a:rPr lang="ru-RU" dirty="0" err="1"/>
              <a:t> </a:t>
            </a:r>
            <a:r>
              <a:rPr lang="ru-RU" sz="2400" dirty="0" err="1"/>
              <a:t>առատություն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dirty="0" err="1"/>
              <a:t>●</a:t>
            </a:r>
            <a:r>
              <a:rPr lang="ru-RU" sz="2400" dirty="0" err="1"/>
              <a:t>ոռոգման</a:t>
            </a:r>
            <a:r>
              <a:rPr lang="ru-RU" dirty="0" err="1"/>
              <a:t> </a:t>
            </a:r>
            <a:r>
              <a:rPr lang="ru-RU" sz="2400" dirty="0" err="1"/>
              <a:t>հնարավորություն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dirty="0" err="1"/>
              <a:t>●</a:t>
            </a:r>
            <a:r>
              <a:rPr lang="ru-RU" sz="2400" dirty="0" err="1"/>
              <a:t>ազատ</a:t>
            </a:r>
            <a:r>
              <a:rPr lang="ru-RU" dirty="0" err="1"/>
              <a:t> </a:t>
            </a:r>
            <a:r>
              <a:rPr lang="ru-RU" sz="2400" dirty="0" err="1"/>
              <a:t>աշխատանքային</a:t>
            </a:r>
            <a:r>
              <a:rPr lang="ru-RU" dirty="0" err="1"/>
              <a:t> </a:t>
            </a:r>
            <a:r>
              <a:rPr lang="ru-RU" sz="2400" dirty="0" err="1"/>
              <a:t>ռեսուրսների</a:t>
            </a:r>
            <a:r>
              <a:rPr lang="ru-RU" dirty="0" err="1"/>
              <a:t> </a:t>
            </a:r>
            <a:r>
              <a:rPr lang="ru-RU" sz="2400" dirty="0" err="1"/>
              <a:t>առկայություն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A0DC67C-F1FA-414A-9589-CBB2C9B41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695" y="4080530"/>
            <a:ext cx="2586096" cy="19395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3674BC4-6EF4-8447-B68C-3A3542B0F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047" y="1485425"/>
            <a:ext cx="3154362" cy="20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322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EED17C-778A-EF4A-BAA2-150DE967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Ջերմաստիճան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B65E89-6E49-4B4E-AD01-759398F8F8DA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1360713" y="2511136"/>
            <a:ext cx="6741722" cy="3859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Արարատի մարզում տարեկան միջին ջերմաստիճանը ցածրադիր և բարձր լեռնային շրջանների միջև տատանվում է </a:t>
            </a:r>
            <a:r>
              <a:rPr lang="ru-RU" sz="2400" dirty="0"/>
              <a:t>+</a:t>
            </a:r>
            <a:r>
              <a:rPr lang="ru-RU" sz="2400" dirty="0" smtClean="0"/>
              <a:t>10</a:t>
            </a:r>
            <a:r>
              <a:rPr lang="en-US" sz="2400" dirty="0" smtClean="0"/>
              <a:t> </a:t>
            </a:r>
            <a:r>
              <a:rPr lang="ru-RU" sz="2400" dirty="0" err="1" smtClean="0"/>
              <a:t>C-ի </a:t>
            </a:r>
            <a:r>
              <a:rPr lang="ru-RU" sz="2400" dirty="0" err="1"/>
              <a:t>և </a:t>
            </a:r>
            <a:r>
              <a:rPr lang="ru-RU" sz="2400" dirty="0"/>
              <a:t>-</a:t>
            </a:r>
            <a:r>
              <a:rPr lang="ru-RU" sz="2400" dirty="0" smtClean="0"/>
              <a:t>2</a:t>
            </a:r>
            <a:r>
              <a:rPr lang="en-US" sz="2400" dirty="0" smtClean="0"/>
              <a:t> </a:t>
            </a:r>
            <a:r>
              <a:rPr lang="ru-RU" sz="2400" dirty="0" err="1" smtClean="0"/>
              <a:t>C-ի </a:t>
            </a:r>
            <a:r>
              <a:rPr lang="ru-RU" sz="2400" dirty="0" err="1"/>
              <a:t>միջև</a:t>
            </a:r>
            <a:r>
              <a:rPr lang="ru-RU" sz="2400" dirty="0" err="1" smtClean="0"/>
              <a:t>։</a:t>
            </a:r>
            <a:endParaRPr lang="en-US" sz="2400" dirty="0" smtClean="0"/>
          </a:p>
          <a:p>
            <a:pPr marL="0" indent="0">
              <a:buNone/>
            </a:pPr>
            <a:r>
              <a:rPr lang="ru-RU" sz="2400" dirty="0" err="1" smtClean="0"/>
              <a:t>Արարատի </a:t>
            </a:r>
            <a:r>
              <a:rPr lang="ru-RU" sz="2400" dirty="0" err="1"/>
              <a:t>մարզի հարթավայրային շրջանների համար բնորոշ են լեռնահովտային քամիները </a:t>
            </a:r>
            <a:r>
              <a:rPr lang="ru-RU" sz="2400" dirty="0" smtClean="0"/>
              <a:t>։</a:t>
            </a:r>
            <a:r>
              <a:rPr lang="en-US" sz="2400" dirty="0" smtClean="0"/>
              <a:t> </a:t>
            </a:r>
            <a:r>
              <a:rPr lang="ru-RU" sz="2400" dirty="0" err="1" smtClean="0"/>
              <a:t>Ընդհանուր </a:t>
            </a:r>
            <a:r>
              <a:rPr lang="ru-RU" sz="2400" dirty="0" err="1"/>
              <a:t>առմամբ Արարատի մարզն աչքի է ընկնում կլիմայի չորությամբ։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9295C35-7E79-524C-B322-92A87D30C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844" y="2726849"/>
            <a:ext cx="3654076" cy="272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213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32D11D-FB41-484E-A03F-516BFF52C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533400"/>
            <a:ext cx="9347306" cy="1472224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Տարածքը,սահմանները,աշխարհագրական</a:t>
            </a:r>
            <a:r>
              <a:rPr lang="ru-RU" dirty="0" err="1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դիրքը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65D690-D594-5441-AB79-28C50262F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0" y="2438400"/>
            <a:ext cx="4814890" cy="3942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Արարատի մարզը ունի նաև աշխարհագրական դիրքի,բնական պայմանների,բնակչության և տնտեսության որոշակի յուրահատկություններ։Արարատի մարզը կազմավորվել է Մասիսի,Արտաշատի և Արարատի նախկին վարչական միավորումից։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29A1AC0-69D8-8146-99E5-060265A85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24" y="2387436"/>
            <a:ext cx="4814889" cy="41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6489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D7073E-4447-D343-8747-D555B9DB2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533400"/>
            <a:ext cx="8741169" cy="5220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/>
              <a:t>Արարատի մարզի համար կարևոր հանգամանք է Երևանին անմիջական հարևանությունը։Սրանք տարանցիկ տրանսպորտային֊աշխարհագրական դիրք են գրավում </a:t>
            </a:r>
            <a:r>
              <a:rPr lang="ru-RU" sz="2800" dirty="0" smtClean="0"/>
              <a:t>ՀՀ</a:t>
            </a:r>
            <a:r>
              <a:rPr lang="en-US" sz="2800" dirty="0" smtClean="0"/>
              <a:t>-</a:t>
            </a:r>
            <a:r>
              <a:rPr lang="ru-RU" sz="2800" dirty="0" err="1" smtClean="0"/>
              <a:t>֊</a:t>
            </a:r>
            <a:r>
              <a:rPr lang="ru-RU" sz="2800" dirty="0" err="1"/>
              <a:t>ի հյուսիսային և հարավարևելյան մարզերի միջև ավտոմոբիլային և երկաթուղային հաղորդակցման համար</a:t>
            </a: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7EB2F48-27CC-5147-A73A-F390E0BEC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124200"/>
            <a:ext cx="5831279" cy="32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210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61562D-F912-264E-8C22-99C2643B4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28600"/>
            <a:ext cx="7729728" cy="1546444"/>
          </a:xfrm>
        </p:spPr>
        <p:txBody>
          <a:bodyPr>
            <a:no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Բնական</a:t>
            </a:r>
            <a:r>
              <a:rPr lang="ru-RU" sz="6600" dirty="0" err="1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պայմանները</a:t>
            </a:r>
            <a:r>
              <a:rPr lang="ru-RU" sz="6600" dirty="0" err="1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ու</a:t>
            </a:r>
            <a:r>
              <a:rPr lang="ru-RU" sz="6600" dirty="0" err="1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ռեսուրսները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93BF3D-9FB4-8242-ACD0-91684D86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24" y="3117273"/>
            <a:ext cx="7512378" cy="6185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/>
              <a:t>Տարածքների</a:t>
            </a:r>
            <a:r>
              <a:rPr lang="ru-RU" sz="2400" dirty="0" err="1"/>
              <a:t> </a:t>
            </a:r>
            <a:r>
              <a:rPr lang="ru-RU" sz="2800" dirty="0" err="1"/>
              <a:t>մեծ</a:t>
            </a:r>
            <a:r>
              <a:rPr lang="ru-RU" sz="2400" dirty="0" err="1"/>
              <a:t> </a:t>
            </a:r>
            <a:r>
              <a:rPr lang="ru-RU" sz="2800" dirty="0" err="1"/>
              <a:t>մասը</a:t>
            </a:r>
            <a:r>
              <a:rPr lang="ru-RU" sz="2400" dirty="0" err="1"/>
              <a:t>  </a:t>
            </a:r>
            <a:r>
              <a:rPr lang="ru-RU" sz="2800" i="1" dirty="0" err="1"/>
              <a:t>հարթավայրային</a:t>
            </a:r>
            <a:r>
              <a:rPr lang="ru-RU" sz="2400" dirty="0" err="1"/>
              <a:t> է և </a:t>
            </a:r>
            <a:r>
              <a:rPr lang="ru-RU" sz="2800" dirty="0" err="1"/>
              <a:t>գտնվում</a:t>
            </a:r>
            <a:r>
              <a:rPr lang="ru-RU" sz="2400" dirty="0" err="1"/>
              <a:t> է </a:t>
            </a:r>
            <a:r>
              <a:rPr lang="ru-RU" sz="2800" dirty="0"/>
              <a:t>800</a:t>
            </a:r>
            <a:r>
              <a:rPr lang="ru-RU" sz="2800" dirty="0" smtClean="0"/>
              <a:t>֊</a:t>
            </a:r>
            <a:r>
              <a:rPr lang="en-US" sz="2800" dirty="0" smtClean="0"/>
              <a:t>-</a:t>
            </a:r>
            <a:r>
              <a:rPr lang="ru-RU" sz="2800" dirty="0" smtClean="0"/>
              <a:t>1000</a:t>
            </a:r>
            <a:r>
              <a:rPr lang="ru-RU" sz="2400" dirty="0" smtClean="0"/>
              <a:t> </a:t>
            </a:r>
            <a:r>
              <a:rPr lang="ru-RU" sz="2400" dirty="0" err="1"/>
              <a:t>մ </a:t>
            </a:r>
            <a:r>
              <a:rPr lang="ru-RU" sz="2800" dirty="0" err="1"/>
              <a:t>բարձրություններում</a:t>
            </a:r>
            <a:r>
              <a:rPr lang="ru-RU" sz="2400" dirty="0" smtClean="0"/>
              <a:t>։</a:t>
            </a:r>
            <a:endParaRPr lang="en-US" sz="2400" dirty="0" smtClean="0"/>
          </a:p>
          <a:p>
            <a:pPr marL="0" indent="0">
              <a:buNone/>
            </a:pPr>
            <a:r>
              <a:rPr lang="ru-RU" sz="2800" dirty="0" err="1" smtClean="0"/>
              <a:t>Արարատի</a:t>
            </a:r>
            <a:r>
              <a:rPr lang="ru-RU" sz="2400" dirty="0" err="1" smtClean="0"/>
              <a:t> </a:t>
            </a:r>
            <a:r>
              <a:rPr lang="ru-RU" sz="2800" dirty="0" err="1"/>
              <a:t>մարզի</a:t>
            </a:r>
            <a:r>
              <a:rPr lang="ru-RU" sz="2400" dirty="0" err="1"/>
              <a:t> </a:t>
            </a:r>
            <a:r>
              <a:rPr lang="ru-RU" sz="2800" dirty="0" err="1"/>
              <a:t>լեռնային</a:t>
            </a:r>
            <a:r>
              <a:rPr lang="ru-RU" sz="2400" dirty="0" err="1"/>
              <a:t> </a:t>
            </a:r>
            <a:r>
              <a:rPr lang="ru-RU" sz="2800" dirty="0" err="1"/>
              <a:t>մասը</a:t>
            </a:r>
            <a:r>
              <a:rPr lang="ru-RU" sz="2400" dirty="0" err="1"/>
              <a:t> </a:t>
            </a:r>
            <a:r>
              <a:rPr lang="ru-RU" sz="2800" dirty="0" err="1"/>
              <a:t>զբաղեցնում</a:t>
            </a:r>
            <a:r>
              <a:rPr lang="ru-RU" sz="2400" dirty="0" err="1"/>
              <a:t> </a:t>
            </a:r>
            <a:r>
              <a:rPr lang="ru-RU" sz="2800" dirty="0" err="1"/>
              <a:t>են</a:t>
            </a:r>
            <a:r>
              <a:rPr lang="ru-RU" sz="2400" dirty="0" err="1"/>
              <a:t> </a:t>
            </a:r>
            <a:r>
              <a:rPr lang="ru-RU" sz="2800" dirty="0" err="1"/>
              <a:t>Գեղամա</a:t>
            </a:r>
            <a:r>
              <a:rPr lang="ru-RU" sz="2400" dirty="0" err="1"/>
              <a:t> </a:t>
            </a:r>
            <a:r>
              <a:rPr lang="ru-RU" sz="2800" dirty="0" err="1"/>
              <a:t>լեռների</a:t>
            </a:r>
            <a:r>
              <a:rPr lang="ru-RU" sz="2400" dirty="0" err="1"/>
              <a:t> </a:t>
            </a:r>
            <a:r>
              <a:rPr lang="ru-RU" sz="2800" dirty="0" err="1"/>
              <a:t>լանջերը</a:t>
            </a:r>
            <a:r>
              <a:rPr lang="ru-RU" sz="2400" dirty="0" err="1"/>
              <a:t> և </a:t>
            </a:r>
            <a:r>
              <a:rPr lang="ru-RU" sz="2800" dirty="0" err="1"/>
              <a:t>Ուրծի</a:t>
            </a:r>
            <a:r>
              <a:rPr lang="ru-RU" sz="2400" dirty="0" err="1"/>
              <a:t>,</a:t>
            </a:r>
            <a:r>
              <a:rPr lang="ru-RU" sz="2800" dirty="0" err="1"/>
              <a:t>Դահնակի</a:t>
            </a:r>
            <a:r>
              <a:rPr lang="ru-RU" sz="2400" dirty="0" err="1"/>
              <a:t> ու </a:t>
            </a:r>
            <a:r>
              <a:rPr lang="ru-RU" sz="2800" dirty="0" err="1"/>
              <a:t>Երանոսի</a:t>
            </a:r>
            <a:r>
              <a:rPr lang="ru-RU" sz="2400" dirty="0" err="1"/>
              <a:t> </a:t>
            </a:r>
            <a:r>
              <a:rPr lang="ru-RU" sz="2800" dirty="0" err="1"/>
              <a:t>միջին</a:t>
            </a:r>
            <a:r>
              <a:rPr lang="ru-RU" sz="2400" dirty="0" err="1"/>
              <a:t> </a:t>
            </a:r>
            <a:r>
              <a:rPr lang="ru-RU" sz="2800" dirty="0" err="1"/>
              <a:t>բարձրության</a:t>
            </a:r>
            <a:r>
              <a:rPr lang="ru-RU" sz="2400" dirty="0" err="1"/>
              <a:t> </a:t>
            </a:r>
            <a:r>
              <a:rPr lang="ru-RU" sz="2800" dirty="0" err="1"/>
              <a:t>լեռները</a:t>
            </a:r>
            <a:r>
              <a:rPr lang="ru-RU" sz="2400" dirty="0" err="1" smtClean="0"/>
              <a:t>։</a:t>
            </a:r>
            <a:r>
              <a:rPr lang="en-US" sz="2400" dirty="0" smtClean="0"/>
              <a:t>         </a:t>
            </a:r>
            <a:endParaRPr lang="ru-RU" sz="2400" dirty="0"/>
          </a:p>
        </p:txBody>
      </p:sp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3048000"/>
            <a:ext cx="3886200" cy="3200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610600" y="2438400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Ուրծի</a:t>
            </a:r>
            <a:r>
              <a:rPr lang="en-US" dirty="0" smtClean="0"/>
              <a:t> </a:t>
            </a:r>
            <a:r>
              <a:rPr lang="en-US" dirty="0" err="1" smtClean="0"/>
              <a:t>լեռներ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2244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57E7F3-25A2-5749-8A0A-A7B8C3CC2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115" y="892980"/>
            <a:ext cx="9767891" cy="507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/>
              <a:t>Նախալեռներում`չորային կլիմայի պայմաններում,հիմնականում ջրամերժ ապարների վրա գոյացել է ռելիեֆի հատուկ տիպ`</a:t>
            </a:r>
            <a:r>
              <a:rPr lang="ru-RU" sz="2800" b="1" dirty="0" err="1"/>
              <a:t>վատահողեր</a:t>
            </a:r>
            <a:r>
              <a:rPr lang="ru-RU" sz="2800" dirty="0" err="1" smtClean="0"/>
              <a:t>։</a:t>
            </a:r>
            <a:r>
              <a:rPr lang="en-US" sz="2800" dirty="0" smtClean="0"/>
              <a:t> </a:t>
            </a:r>
            <a:r>
              <a:rPr lang="ru-RU" sz="2800" dirty="0" err="1" smtClean="0"/>
              <a:t>Մակերևույթը </a:t>
            </a:r>
            <a:r>
              <a:rPr lang="ru-RU" sz="2800" dirty="0" err="1"/>
              <a:t>խիստ մասնատված է,հողաբուսկան ծածկույթից համարյա զուրկ։Վատահողերը հողագործության համար </a:t>
            </a:r>
            <a:r>
              <a:rPr lang="ru-RU" sz="2800" b="1" dirty="0" err="1"/>
              <a:t>պիտանի տարածքներ չեն</a:t>
            </a:r>
            <a:r>
              <a:rPr lang="ru-RU" sz="2800" b="1" i="1" dirty="0" err="1"/>
              <a:t>։</a:t>
            </a:r>
            <a:endParaRPr lang="ru-RU" sz="2800" dirty="0"/>
          </a:p>
        </p:txBody>
      </p:sp>
      <p:pic>
        <p:nvPicPr>
          <p:cNvPr id="4" name="Рисунок 3" descr="Без названия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657600"/>
            <a:ext cx="3886200" cy="2042160"/>
          </a:xfrm>
          <a:prstGeom prst="rect">
            <a:avLst/>
          </a:prstGeom>
        </p:spPr>
      </p:pic>
      <p:pic>
        <p:nvPicPr>
          <p:cNvPr id="5" name="Рисунок 4" descr="Без названия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733800"/>
            <a:ext cx="411480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808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E2ED9F-C191-4D49-A7CF-22CD0E11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81000"/>
            <a:ext cx="7729728" cy="1188720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Կանաչ</a:t>
            </a:r>
            <a:r>
              <a:rPr lang="ru-RU" dirty="0" err="1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հրաշք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F05BAB-291B-B343-A429-036FED30C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6400"/>
            <a:ext cx="12080669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/>
              <a:t>Արաքսի Ազատ ու Վեդի վտակների վերին հոսանքի շրջանում,առանձին կղզյակներով պահպանվում է անտառը,որը հիմնել է Խոսրով Կոտակ թագավորը </a:t>
            </a:r>
            <a:r>
              <a:rPr lang="ru-RU" sz="2800" dirty="0"/>
              <a:t>IV </a:t>
            </a:r>
            <a:r>
              <a:rPr lang="ru-RU" sz="2800" dirty="0" err="1"/>
              <a:t>դարում</a:t>
            </a:r>
            <a:r>
              <a:rPr lang="ru-RU" sz="2800" dirty="0"/>
              <a:t>։</a:t>
            </a:r>
            <a:r>
              <a:rPr lang="ru-RU" sz="2800" dirty="0" err="1"/>
              <a:t>Այժմ այդտեղ է գտնվում Խոսրովի պետական արգելոցը</a:t>
            </a:r>
            <a:r>
              <a:rPr lang="ru-RU" sz="2800" dirty="0"/>
              <a:t>։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562343D-AA84-9740-9297-C40B1F331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7467600" y="3276600"/>
            <a:ext cx="3945454" cy="2895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8835FBB-0E91-E94D-A001-AE28F4EEC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276600"/>
            <a:ext cx="4476441" cy="288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4627622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359</Words>
  <Application>Microsoft Office PowerPoint</Application>
  <PresentationFormat>Произвольный</PresentationFormat>
  <Paragraphs>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Посылка</vt:lpstr>
      <vt:lpstr>Արարատի մարԶ</vt:lpstr>
      <vt:lpstr>Ընդհանուր բնութագիր </vt:lpstr>
      <vt:lpstr>Բարենպաստ գործոններ են</vt:lpstr>
      <vt:lpstr>Ջերմաստիճան</vt:lpstr>
      <vt:lpstr>Տարածքը,սահմանները,աշխարհագրական դիրքը</vt:lpstr>
      <vt:lpstr>Слайд 6</vt:lpstr>
      <vt:lpstr>Բնական պայմանները ու ռեսուրսները</vt:lpstr>
      <vt:lpstr>Слайд 8</vt:lpstr>
      <vt:lpstr>Կանաչ հրաշք</vt:lpstr>
      <vt:lpstr>Օգտակար հանածոներ</vt:lpstr>
      <vt:lpstr>Բնակչությունը</vt:lpstr>
      <vt:lpstr>Քաղաքներ</vt:lpstr>
      <vt:lpstr>Слайд 13</vt:lpstr>
      <vt:lpstr>Տնտեսություն</vt:lpstr>
      <vt:lpstr>Слайд 15</vt:lpstr>
      <vt:lpstr>Արդյունաբերություն</vt:lpstr>
      <vt:lpstr>Պատմամշակութային հուշարձաններ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Արարատի մարԶ</dc:title>
  <dc:creator>allagrigoryan720@gmail.com</dc:creator>
  <cp:lastModifiedBy>Admin</cp:lastModifiedBy>
  <cp:revision>7</cp:revision>
  <dcterms:created xsi:type="dcterms:W3CDTF">2021-05-06T16:03:36Z</dcterms:created>
  <dcterms:modified xsi:type="dcterms:W3CDTF">2021-07-10T17:53:25Z</dcterms:modified>
</cp:coreProperties>
</file>