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9" r:id="rId2"/>
    <p:sldId id="271" r:id="rId3"/>
    <p:sldId id="260" r:id="rId4"/>
    <p:sldId id="272" r:id="rId5"/>
    <p:sldId id="261" r:id="rId6"/>
    <p:sldId id="274" r:id="rId7"/>
    <p:sldId id="264" r:id="rId8"/>
    <p:sldId id="273" r:id="rId9"/>
    <p:sldId id="262" r:id="rId10"/>
    <p:sldId id="26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87B91-8B2A-4A3E-BC33-858DF4EC4DCC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1852D-2099-48DA-BAE6-886C5C90B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852D-2099-48DA-BAE6-886C5C90B0B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1780-80FD-459A-9A34-6F8B6DD36BEA}" type="datetimeFigureOut">
              <a:rPr lang="ru-RU" smtClean="0"/>
              <a:pPr/>
              <a:t>10.07.2021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F6D1-70E5-4CD3-AA99-108CA68F0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hy-AM" dirty="0" smtClean="0"/>
              <a:t>ՎԱ ՅՈՑ </a:t>
            </a:r>
            <a:r>
              <a:rPr lang="en-US" dirty="0" smtClean="0"/>
              <a:t> </a:t>
            </a:r>
            <a:r>
              <a:rPr lang="hy-AM" dirty="0" smtClean="0"/>
              <a:t>ՁՈՐԻ ՄԱՐԶ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3672408" cy="3456384"/>
          </a:xfrm>
        </p:spPr>
        <p:txBody>
          <a:bodyPr>
            <a:normAutofit fontScale="92500" lnSpcReduction="10000"/>
          </a:bodyPr>
          <a:lstStyle/>
          <a:p>
            <a:r>
              <a:rPr lang="hy-AM" dirty="0" smtClean="0">
                <a:solidFill>
                  <a:schemeClr val="tx1"/>
                </a:solidFill>
              </a:rPr>
              <a:t>Տարածքը՝ 2308 </a:t>
            </a:r>
            <a:r>
              <a:rPr lang="ru-RU" dirty="0" smtClean="0">
                <a:solidFill>
                  <a:schemeClr val="tx1"/>
                </a:solidFill>
              </a:rPr>
              <a:t>կ</a:t>
            </a:r>
            <a:r>
              <a:rPr lang="hy-AM" dirty="0" smtClean="0">
                <a:solidFill>
                  <a:schemeClr val="tx1"/>
                </a:solidFill>
              </a:rPr>
              <a:t>մ²</a:t>
            </a:r>
          </a:p>
          <a:p>
            <a:r>
              <a:rPr lang="hy-AM" dirty="0" smtClean="0">
                <a:solidFill>
                  <a:schemeClr val="tx1"/>
                </a:solidFill>
              </a:rPr>
              <a:t>Բնակչությունը՝ </a:t>
            </a:r>
            <a:r>
              <a:rPr lang="en-US" dirty="0" smtClean="0">
                <a:solidFill>
                  <a:schemeClr val="tx1"/>
                </a:solidFill>
              </a:rPr>
              <a:t>52</a:t>
            </a:r>
            <a:r>
              <a:rPr lang="hy-AM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ru-RU" dirty="0" err="1" smtClean="0">
                <a:solidFill>
                  <a:schemeClr val="tx1"/>
                </a:solidFill>
              </a:rPr>
              <a:t>հազ.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մարդ</a:t>
            </a:r>
            <a:endParaRPr lang="hy-AM" dirty="0" smtClean="0">
              <a:solidFill>
                <a:schemeClr val="tx1"/>
              </a:solidFill>
            </a:endParaRPr>
          </a:p>
          <a:p>
            <a:r>
              <a:rPr lang="hy-AM" dirty="0" smtClean="0">
                <a:solidFill>
                  <a:schemeClr val="tx1"/>
                </a:solidFill>
              </a:rPr>
              <a:t>Մարզկենտրոնը՝ Եղեգնաձոր</a:t>
            </a:r>
          </a:p>
          <a:p>
            <a:r>
              <a:rPr lang="hy-AM" dirty="0" smtClean="0">
                <a:solidFill>
                  <a:schemeClr val="tx1"/>
                </a:solidFill>
              </a:rPr>
              <a:t>Քաղաքները՝ Վայք, Ջերմուկ</a:t>
            </a:r>
          </a:p>
          <a:p>
            <a:endParaRPr lang="hy-AM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16161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7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200" dirty="0" smtClean="0"/>
              <a:t>Գլխավոր ջրային զարկերակը Արփա գետն է: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Հ</a:t>
            </a:r>
            <a:r>
              <a:rPr lang="hy-AM" sz="2800" dirty="0" smtClean="0"/>
              <a:t>այտնի է Կեչուտի ջրամբարով, ջրէկներով, Սևանա լիճը սնող Արփա-Սևան ստորգետնյա ջրատարով:</a:t>
            </a:r>
            <a:endParaRPr lang="ru-RU" sz="2800" dirty="0"/>
          </a:p>
        </p:txBody>
      </p:sp>
      <p:pic>
        <p:nvPicPr>
          <p:cNvPr id="5" name="Рисунок 4" descr="243px-Արփա_գետը_ստորին_հոսանքու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08920"/>
            <a:ext cx="3312368" cy="3528392"/>
          </a:xfrm>
          <a:prstGeom prst="rect">
            <a:avLst/>
          </a:prstGeom>
        </p:spPr>
      </p:pic>
      <p:pic>
        <p:nvPicPr>
          <p:cNvPr id="7" name="Рисунок 6" descr="Areni_vi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3744416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200" dirty="0" smtClean="0"/>
              <a:t>Արփայի վերին հոսանքի ավազանում գտնվում է Ջերմուկի ջրվեժը:</a:t>
            </a:r>
            <a:endParaRPr lang="ru-RU" sz="3200" dirty="0"/>
          </a:p>
        </p:txBody>
      </p:sp>
      <p:pic>
        <p:nvPicPr>
          <p:cNvPr id="4" name="Содержимое 3" descr="11156277_872177492843120_5239045181599067410_n-64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20056"/>
            <a:ext cx="6096000" cy="4286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dirty="0" smtClean="0"/>
              <a:t>Վայոց ձ</a:t>
            </a:r>
            <a:r>
              <a:rPr lang="en-US" sz="2800" dirty="0" smtClean="0"/>
              <a:t>ո</a:t>
            </a:r>
            <a:r>
              <a:rPr lang="hy-AM" sz="2800" dirty="0" smtClean="0"/>
              <a:t>րն աﬔնատարբեր կարգի ժամանակի ճարտարապետական հ</a:t>
            </a:r>
            <a:r>
              <a:rPr lang="en-US" sz="2800" dirty="0" err="1" smtClean="0"/>
              <a:t>ու</a:t>
            </a:r>
            <a:r>
              <a:rPr lang="hy-AM" sz="2800" dirty="0" smtClean="0"/>
              <a:t>շարձանների բացօթյա թանգարան է: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y-AM" dirty="0" smtClean="0"/>
              <a:t>Գնդեվանքը (</a:t>
            </a:r>
            <a:r>
              <a:rPr lang="en-US" dirty="0" smtClean="0"/>
              <a:t>X </a:t>
            </a:r>
            <a:r>
              <a:rPr lang="hy-AM" dirty="0" smtClean="0"/>
              <a:t>դ.)</a:t>
            </a:r>
            <a:endParaRPr lang="ru-RU" dirty="0"/>
          </a:p>
        </p:txBody>
      </p:sp>
      <p:pic>
        <p:nvPicPr>
          <p:cNvPr id="4" name="Рисунок 3" descr="gndevank_monastary_armenia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6096000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Նորավան քը (</a:t>
            </a:r>
            <a:r>
              <a:rPr lang="en-US" dirty="0" err="1" smtClean="0"/>
              <a:t>Xll</a:t>
            </a:r>
            <a:r>
              <a:rPr lang="en-US" dirty="0" smtClean="0"/>
              <a:t> </a:t>
            </a:r>
            <a:r>
              <a:rPr lang="hy-AM" dirty="0" smtClean="0"/>
              <a:t>դ.)</a:t>
            </a:r>
            <a:endParaRPr lang="ru-RU" dirty="0"/>
          </a:p>
        </p:txBody>
      </p:sp>
      <p:pic>
        <p:nvPicPr>
          <p:cNvPr id="8" name="Содержимое 7" descr="noravank-monastery-նորավան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7271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Սուլեմա քարավանատունը (</a:t>
            </a:r>
            <a:r>
              <a:rPr lang="en-US" dirty="0" err="1" smtClean="0"/>
              <a:t>XlV</a:t>
            </a:r>
            <a:r>
              <a:rPr lang="en-US" dirty="0" smtClean="0"/>
              <a:t> </a:t>
            </a:r>
            <a:r>
              <a:rPr lang="hy-AM" dirty="0" smtClean="0"/>
              <a:t>դ.)</a:t>
            </a:r>
            <a:endParaRPr lang="ru-RU" dirty="0"/>
          </a:p>
        </p:txBody>
      </p:sp>
      <p:pic>
        <p:nvPicPr>
          <p:cNvPr id="4" name="Содержимое 3" descr="360px-Քարավանատուն_Սելիմի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840760" cy="403244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Պռոշաբերդ</a:t>
            </a:r>
            <a:endParaRPr lang="ru-RU" dirty="0"/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032448" cy="3960440"/>
          </a:xfr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96044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Բնակչությունը</a:t>
            </a:r>
            <a:endParaRPr lang="ru-RU" dirty="0"/>
          </a:p>
        </p:txBody>
      </p:sp>
      <p:pic>
        <p:nvPicPr>
          <p:cNvPr id="5" name="Содержимое 4" descr="Без названия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616624" cy="2520280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37890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Վայոց ձորի մարզը բնակչթյան թվաքանակով և ﬕջին խտ թյամբ (23 մարդ/</a:t>
            </a:r>
            <a:r>
              <a:rPr lang="en-US" sz="2400" dirty="0" err="1" smtClean="0"/>
              <a:t>քառ</a:t>
            </a:r>
            <a:r>
              <a:rPr lang="en-US" sz="2400" dirty="0" smtClean="0"/>
              <a:t>.</a:t>
            </a:r>
            <a:r>
              <a:rPr lang="hy-AM" sz="2400" dirty="0" smtClean="0"/>
              <a:t>կմ ) ՀՀ-ի մարզերի թվ</a:t>
            </a:r>
            <a:r>
              <a:rPr lang="en-US" sz="2400" dirty="0" err="1" smtClean="0"/>
              <a:t>ու</a:t>
            </a:r>
            <a:r>
              <a:rPr lang="hy-AM" sz="2400" dirty="0" smtClean="0"/>
              <a:t>մ վերջինն է:</a:t>
            </a:r>
            <a:endParaRPr lang="en-US" sz="2400" dirty="0" smtClean="0"/>
          </a:p>
          <a:p>
            <a:r>
              <a:rPr lang="hy-AM" sz="2400" dirty="0" smtClean="0"/>
              <a:t>Մարզի բնակչ</a:t>
            </a:r>
            <a:r>
              <a:rPr lang="en-US" sz="2400" dirty="0" err="1" smtClean="0"/>
              <a:t>ու</a:t>
            </a:r>
            <a:r>
              <a:rPr lang="hy-AM" sz="2400" dirty="0" smtClean="0"/>
              <a:t>թյան թվի ձևավորման գործ</a:t>
            </a:r>
            <a:r>
              <a:rPr lang="en-US" sz="2400" dirty="0" err="1" smtClean="0"/>
              <a:t>ու</a:t>
            </a:r>
            <a:r>
              <a:rPr lang="hy-AM" sz="2400" dirty="0" smtClean="0"/>
              <a:t>մ ﬔծ դեր է խաղացել Պարսկաստանի Խոյ և Սալմաստ գավառներից հայ բնակչթյան ներգաղթը, որը տեղի է</a:t>
            </a:r>
            <a:r>
              <a:rPr lang="en-US" sz="2400" dirty="0" smtClean="0"/>
              <a:t> </a:t>
            </a:r>
            <a:r>
              <a:rPr lang="en-US" sz="2400" dirty="0" err="1" smtClean="0"/>
              <a:t>ու</a:t>
            </a:r>
            <a:r>
              <a:rPr lang="hy-AM" sz="2400" dirty="0" smtClean="0"/>
              <a:t>նեցել Արևել յան Հայաստա նի Ռ</a:t>
            </a:r>
            <a:r>
              <a:rPr lang="en-US" sz="2400" dirty="0" err="1" smtClean="0"/>
              <a:t>ու</a:t>
            </a:r>
            <a:r>
              <a:rPr lang="hy-AM" sz="2400" dirty="0" smtClean="0"/>
              <a:t>սաստանին ﬕանալ</a:t>
            </a:r>
            <a:r>
              <a:rPr lang="en-US" sz="2400" dirty="0" err="1" smtClean="0"/>
              <a:t>ու</a:t>
            </a:r>
            <a:r>
              <a:rPr lang="hy-AM" sz="2400" dirty="0" smtClean="0"/>
              <a:t>ց հետո: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3200" dirty="0" smtClean="0"/>
              <a:t>Մարզի երեք քաղաքներն </a:t>
            </a:r>
            <a:r>
              <a:rPr lang="en-US" sz="3200" dirty="0" err="1" smtClean="0"/>
              <a:t>են</a:t>
            </a:r>
            <a:r>
              <a:rPr lang="hy-AM" sz="3200" dirty="0" smtClean="0"/>
              <a:t>`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4" name="Содержимое 3" descr="320px-Yeghegnadzor_landscap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12776"/>
            <a:ext cx="4896544" cy="2286000"/>
          </a:xfrm>
        </p:spPr>
      </p:pic>
      <p:pic>
        <p:nvPicPr>
          <p:cNvPr id="5" name="Рисунок 4" descr="481px-Հուշարձան_Արցախյան_ազատամարտում_զոհվածներին,_Եղեգնաձոր_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005064"/>
            <a:ext cx="6540748" cy="258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844824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800" dirty="0" smtClean="0"/>
              <a:t>Եղեգնաձոր </a:t>
            </a:r>
            <a:endParaRPr lang="en-US" sz="2800" dirty="0" smtClean="0"/>
          </a:p>
          <a:p>
            <a:r>
              <a:rPr lang="hy-AM" sz="2800" dirty="0" smtClean="0"/>
              <a:t>(8,2 հազ. մարդ)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Վայք (5,9 հազ. մարդ),</a:t>
            </a:r>
            <a:endParaRPr lang="ru-RU" dirty="0"/>
          </a:p>
        </p:txBody>
      </p:sp>
      <p:pic>
        <p:nvPicPr>
          <p:cNvPr id="4" name="Содержимое 3" descr="Vaykt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184576" cy="42484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Ջերմ</a:t>
            </a:r>
            <a:r>
              <a:rPr lang="en-US" dirty="0" err="1" smtClean="0"/>
              <a:t>ու</a:t>
            </a:r>
            <a:r>
              <a:rPr lang="hy-AM" dirty="0" smtClean="0"/>
              <a:t>կ (6,2 հազ. մարդ)</a:t>
            </a:r>
            <a:endParaRPr lang="ru-RU" dirty="0"/>
          </a:p>
        </p:txBody>
      </p:sp>
      <p:pic>
        <p:nvPicPr>
          <p:cNvPr id="4" name="Содержимое 3" descr="SAYTINKARNER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5334000" cy="35585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491047" cy="3384376"/>
          </a:xfrm>
        </p:spPr>
        <p:txBody>
          <a:bodyPr>
            <a:noAutofit/>
          </a:bodyPr>
          <a:lstStyle/>
          <a:p>
            <a:pPr algn="just"/>
            <a:r>
              <a:rPr lang="hy-AM" sz="2400" dirty="0" smtClean="0"/>
              <a:t>Նախկին</a:t>
            </a:r>
            <a:r>
              <a:rPr lang="en-US" sz="2400" dirty="0" err="1" smtClean="0"/>
              <a:t>ու</a:t>
            </a:r>
            <a:r>
              <a:rPr lang="hy-AM" sz="2400" dirty="0" smtClean="0"/>
              <a:t>մ Վայոց </a:t>
            </a:r>
            <a:r>
              <a:rPr lang="en-US" sz="2400" dirty="0" smtClean="0"/>
              <a:t> </a:t>
            </a:r>
            <a:r>
              <a:rPr lang="hy-AM" sz="2400" dirty="0" smtClean="0"/>
              <a:t>ձորի տարածքը մտել է Մեծ Հայքի Սյ</a:t>
            </a:r>
            <a:r>
              <a:rPr lang="en-US" sz="2400" dirty="0" err="1" smtClean="0"/>
              <a:t>ու</a:t>
            </a:r>
            <a:r>
              <a:rPr lang="hy-AM" sz="2400" dirty="0" smtClean="0"/>
              <a:t>նիք նահանգի ﬔջ` կազﬔլով նրա Վայոց ձոր գավառը: Արևելյան Ռ</a:t>
            </a:r>
            <a:r>
              <a:rPr lang="en-US" sz="2400" dirty="0" err="1" smtClean="0"/>
              <a:t>ու</a:t>
            </a:r>
            <a:r>
              <a:rPr lang="hy-AM" sz="2400" dirty="0" smtClean="0"/>
              <a:t>ս</a:t>
            </a:r>
            <a:r>
              <a:rPr lang="en-US" sz="2400" dirty="0" smtClean="0"/>
              <a:t>ա</a:t>
            </a:r>
            <a:r>
              <a:rPr lang="hy-AM" sz="2400" dirty="0" smtClean="0"/>
              <a:t>աստանին ﬕանա</a:t>
            </a:r>
            <a:r>
              <a:rPr lang="en-US" sz="2400" dirty="0" err="1" smtClean="0"/>
              <a:t>լու</a:t>
            </a:r>
            <a:r>
              <a:rPr lang="hy-AM" sz="2400" dirty="0" smtClean="0"/>
              <a:t>ց հետո</a:t>
            </a:r>
            <a:r>
              <a:rPr lang="en-US" sz="2400" dirty="0" smtClean="0"/>
              <a:t> ա</a:t>
            </a:r>
            <a:r>
              <a:rPr lang="hy-AM" sz="2400" dirty="0" smtClean="0"/>
              <a:t>յն կազ</a:t>
            </a:r>
            <a:r>
              <a:rPr lang="en-US" sz="2400" dirty="0" err="1" smtClean="0"/>
              <a:t>մու</a:t>
            </a:r>
            <a:r>
              <a:rPr lang="hy-AM" sz="2400" dirty="0" smtClean="0"/>
              <a:t>մ էր Երևանի նահանգի Շ</a:t>
            </a:r>
            <a:r>
              <a:rPr lang="en-US" sz="2400" dirty="0" smtClean="0"/>
              <a:t>ա</a:t>
            </a:r>
            <a:r>
              <a:rPr lang="hy-AM" sz="2400" dirty="0" smtClean="0"/>
              <a:t>ր</a:t>
            </a:r>
            <a:r>
              <a:rPr lang="en-US" sz="2400" dirty="0" err="1" smtClean="0"/>
              <a:t>ու</a:t>
            </a:r>
            <a:r>
              <a:rPr lang="hy-AM" sz="2400" dirty="0" smtClean="0"/>
              <a:t>ր-Դարալագյազի</a:t>
            </a:r>
            <a:r>
              <a:rPr lang="en-US" sz="2400" dirty="0" smtClean="0"/>
              <a:t> </a:t>
            </a:r>
            <a:r>
              <a:rPr lang="en-US" sz="2400" dirty="0" err="1" smtClean="0"/>
              <a:t>գավառը</a:t>
            </a:r>
            <a:r>
              <a:rPr lang="hy-AM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3635896" cy="3543300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321297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Ներկայիս Վայոց ձորի մարզը կազմավորվել է նախկին երկ</a:t>
            </a:r>
            <a:r>
              <a:rPr lang="en-US" sz="2400" dirty="0" err="1" smtClean="0"/>
              <a:t>ու</a:t>
            </a:r>
            <a:r>
              <a:rPr lang="hy-AM" sz="2400" dirty="0" smtClean="0"/>
              <a:t> վարչա կան շրջանների` Եղեգնաձորի և Վայքի ﬕավոր</a:t>
            </a:r>
            <a:r>
              <a:rPr lang="en-US" sz="2400" dirty="0" err="1" smtClean="0"/>
              <a:t>ու</a:t>
            </a:r>
            <a:r>
              <a:rPr lang="hy-AM" sz="2400" dirty="0" smtClean="0"/>
              <a:t>ﬕց: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ՏՆՏԵՍՈՒԹՅՈՒՆ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016769" cy="4060973"/>
          </a:xfrm>
        </p:spPr>
        <p:txBody>
          <a:bodyPr>
            <a:normAutofit fontScale="62500" lnSpcReduction="20000"/>
          </a:bodyPr>
          <a:lstStyle/>
          <a:p>
            <a:r>
              <a:rPr lang="hy-AM" dirty="0" smtClean="0"/>
              <a:t>Վայոց Ձորի մարզի տնտեսության առաջատար համալիրը գյուղատնտեսությունն է: Վերջինիաս համախառն արդյունքի  60</a:t>
            </a:r>
            <a:r>
              <a:rPr lang="hy-AM" dirty="0"/>
              <a:t> </a:t>
            </a:r>
            <a:r>
              <a:rPr lang="hy-AM" dirty="0" smtClean="0"/>
              <a:t>% բաժին  է ընկնում անասնապահությանը,որի ենթաճյուղերից են խոշոր եղջերավոր կաթնատու անասնապահությունը, բրդատու ոչխարաբուծությունը, այծաբուծությունը և մեղվաբուծությունը:</a:t>
            </a:r>
            <a:endParaRPr lang="ru-RU" dirty="0"/>
          </a:p>
        </p:txBody>
      </p:sp>
      <p:pic>
        <p:nvPicPr>
          <p:cNvPr id="1027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87" y="5217188"/>
            <a:ext cx="277177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74113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downlo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53" y="1635788"/>
            <a:ext cx="24860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793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sz="2800" dirty="0" smtClean="0"/>
              <a:t>Բուսաբուծության </a:t>
            </a:r>
            <a:r>
              <a:rPr lang="hy-AM" sz="2800" dirty="0" smtClean="0"/>
              <a:t>կառուցվածքում առանձնանում են </a:t>
            </a:r>
            <a:r>
              <a:rPr lang="hy-AM" sz="2800" dirty="0" smtClean="0"/>
              <a:t>խաղողագործություն</a:t>
            </a:r>
            <a:r>
              <a:rPr lang="en-US" sz="2800" dirty="0" smtClean="0"/>
              <a:t>ը,</a:t>
            </a:r>
            <a:r>
              <a:rPr lang="hy-AM" sz="2800" dirty="0" smtClean="0"/>
              <a:t> </a:t>
            </a:r>
            <a:r>
              <a:rPr lang="hy-AM" sz="2800" dirty="0" smtClean="0"/>
              <a:t>այգեգործությունը</a:t>
            </a:r>
            <a:r>
              <a:rPr lang="en-US" sz="2800" dirty="0" smtClean="0"/>
              <a:t> և </a:t>
            </a:r>
            <a:r>
              <a:rPr lang="en-US" sz="2800" dirty="0" err="1" smtClean="0"/>
              <a:t>ցորենի</a:t>
            </a:r>
            <a:r>
              <a:rPr lang="en-US" sz="2800" dirty="0" smtClean="0"/>
              <a:t> </a:t>
            </a:r>
            <a:r>
              <a:rPr lang="en-US" sz="2800" dirty="0" err="1" smtClean="0"/>
              <a:t>մշակությունը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528392" cy="185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797152"/>
            <a:ext cx="3888432" cy="1708780"/>
          </a:xfrm>
          <a:prstGeom prst="rect">
            <a:avLst/>
          </a:prstGeom>
        </p:spPr>
      </p:pic>
      <p:pic>
        <p:nvPicPr>
          <p:cNvPr id="8" name="Рисунок 7" descr="220px-Intensive_apple_orch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3586088" cy="1879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6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4400" dirty="0" smtClean="0"/>
              <a:t>ԱՐԴՅՈՒՆԱԲԵՐՈՒԹՅՈՒՆ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y-AM" dirty="0" smtClean="0"/>
              <a:t>Արտադրում են </a:t>
            </a:r>
            <a:r>
              <a:rPr lang="hy-AM" dirty="0" smtClean="0"/>
              <a:t>գինիներ</a:t>
            </a:r>
            <a:r>
              <a:rPr lang="en-US" dirty="0" smtClean="0"/>
              <a:t>/</a:t>
            </a:r>
            <a:r>
              <a:rPr lang="en-US" dirty="0" err="1" smtClean="0"/>
              <a:t>Արենի</a:t>
            </a:r>
            <a:r>
              <a:rPr lang="en-US" dirty="0" smtClean="0"/>
              <a:t>, </a:t>
            </a:r>
            <a:r>
              <a:rPr lang="en-US" dirty="0" err="1" smtClean="0"/>
              <a:t>Գետափ</a:t>
            </a:r>
            <a:r>
              <a:rPr lang="en-US" dirty="0" smtClean="0"/>
              <a:t>/</a:t>
            </a:r>
            <a:r>
              <a:rPr lang="hy-AM" dirty="0" smtClean="0"/>
              <a:t>, </a:t>
            </a:r>
            <a:r>
              <a:rPr lang="hy-AM" dirty="0" smtClean="0"/>
              <a:t>հանքային </a:t>
            </a:r>
            <a:r>
              <a:rPr lang="hy-AM" dirty="0" smtClean="0"/>
              <a:t>ջրեր</a:t>
            </a:r>
            <a:r>
              <a:rPr lang="en-US" dirty="0" smtClean="0"/>
              <a:t>/ </a:t>
            </a:r>
            <a:r>
              <a:rPr lang="en-US" dirty="0" err="1" smtClean="0"/>
              <a:t>Ջերմուկ</a:t>
            </a:r>
            <a:r>
              <a:rPr lang="en-US" dirty="0" smtClean="0"/>
              <a:t>/</a:t>
            </a:r>
            <a:r>
              <a:rPr lang="hy-AM" dirty="0" smtClean="0"/>
              <a:t>, պանիր</a:t>
            </a:r>
            <a:r>
              <a:rPr lang="en-US" dirty="0" smtClean="0"/>
              <a:t> /</a:t>
            </a:r>
            <a:r>
              <a:rPr lang="en-US" dirty="0" err="1" smtClean="0"/>
              <a:t>Եղեգնաձոր</a:t>
            </a:r>
            <a:r>
              <a:rPr lang="en-US" dirty="0" smtClean="0"/>
              <a:t>/</a:t>
            </a:r>
            <a:r>
              <a:rPr lang="hy-AM" dirty="0" smtClean="0"/>
              <a:t>:</a:t>
            </a:r>
            <a:endParaRPr lang="ru-RU" dirty="0"/>
          </a:p>
        </p:txBody>
      </p:sp>
      <p:pic>
        <p:nvPicPr>
          <p:cNvPr id="4098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8076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12976"/>
            <a:ext cx="2520280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4400" dirty="0" smtClean="0"/>
              <a:t>ԱՇԽԱՐՀԱԳՐԱԿԱՆ ԴԻՐՔԸ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2400" dirty="0" smtClean="0"/>
              <a:t>Վայոց Ձորի մարզում գտնվում է ՀՀ  հվ-արլ շրջանում: Հյուսիսից սահմնակից է Գեղարքունիքի մարզին, արևելքից՝ Սյունիքի մարզին, հարավից՝ Նախիջևանին, իսկ արևմուտքից</a:t>
            </a:r>
            <a:r>
              <a:rPr lang="ru-RU" sz="2400" dirty="0" smtClean="0"/>
              <a:t>՝</a:t>
            </a:r>
            <a:r>
              <a:rPr lang="hy-AM" sz="2400" dirty="0" smtClean="0"/>
              <a:t> Արարատի մարզին: Կարևոր նշանակություն ունի Երևան-Վայք-Կապան-Մ</a:t>
            </a:r>
            <a:r>
              <a:rPr lang="en-US" sz="2400" dirty="0" smtClean="0"/>
              <a:t>ե</a:t>
            </a:r>
            <a:r>
              <a:rPr lang="hy-AM" sz="2400" dirty="0" smtClean="0"/>
              <a:t>ղրի-Իրան միջպետական ավտոճանապարհը</a:t>
            </a:r>
            <a:r>
              <a:rPr lang="ru-RU" sz="2400" dirty="0" smtClean="0"/>
              <a:t>:</a:t>
            </a:r>
            <a:endParaRPr lang="hy-AM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933056"/>
            <a:ext cx="4536504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9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400" dirty="0" smtClean="0"/>
              <a:t>Գ</a:t>
            </a:r>
            <a:r>
              <a:rPr lang="en-US" sz="2400" dirty="0" smtClean="0"/>
              <a:t>ե</a:t>
            </a:r>
            <a:r>
              <a:rPr lang="hy-AM" sz="2400" dirty="0" smtClean="0"/>
              <a:t>ղարքունիքի մարզի հետ կապվում </a:t>
            </a:r>
            <a:r>
              <a:rPr lang="ru-RU" sz="2400" dirty="0" smtClean="0"/>
              <a:t> </a:t>
            </a:r>
            <a:r>
              <a:rPr lang="ru-RU" sz="2400" dirty="0" err="1" smtClean="0"/>
              <a:t>է</a:t>
            </a:r>
            <a:r>
              <a:rPr lang="ru-RU" sz="2400" dirty="0" smtClean="0"/>
              <a:t> </a:t>
            </a:r>
            <a:r>
              <a:rPr lang="hy-AM" sz="2400" dirty="0" smtClean="0"/>
              <a:t>Սուլեմայի, Սյունիքի մարզի հետ՝ Որոտանի, իսկ Արարատի մարզի հետ՝ Զովաշենի լեռնանցքներով</a:t>
            </a:r>
            <a:endParaRPr lang="ru-RU" sz="2400" dirty="0"/>
          </a:p>
        </p:txBody>
      </p:sp>
      <p:pic>
        <p:nvPicPr>
          <p:cNvPr id="4" name="Содержимое 3" descr="vayoc-z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544616" cy="51125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4800" dirty="0" smtClean="0"/>
              <a:t>ԲՆԱԿԱՆ ՊԱՅՄԱՆՆԵՐ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y-AM" sz="2400" dirty="0" smtClean="0"/>
              <a:t>Մարզի տարածքն աչքի է ընկնում բացարձակ բարձրությունների մեծ տարբերությամբ՝ 1000-3522մ, ընդհանուր մակերեսի 4/5 մասն զբաղեցնում են լեռնալանջերը, տարածքն ընդհանուր լեռնոտ է:</a:t>
            </a:r>
          </a:p>
        </p:txBody>
      </p:sp>
      <p:pic>
        <p:nvPicPr>
          <p:cNvPr id="4" name="Рисунок 3" descr="vayoc-z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12976"/>
            <a:ext cx="3451468" cy="3258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50100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Մարզի ռելիեֆի կարևոր ﬕավորներից է Արփայի գոգա վոր</a:t>
            </a:r>
            <a:r>
              <a:rPr lang="en-US" sz="2400" dirty="0" err="1" smtClean="0"/>
              <a:t>ու</a:t>
            </a:r>
            <a:r>
              <a:rPr lang="hy-AM" sz="2400" dirty="0" smtClean="0"/>
              <a:t>թյ</a:t>
            </a:r>
            <a:r>
              <a:rPr lang="en-US" sz="2400" dirty="0" err="1" smtClean="0"/>
              <a:t>ու</a:t>
            </a:r>
            <a:r>
              <a:rPr lang="hy-AM" sz="2400" dirty="0" smtClean="0"/>
              <a:t>նը</a:t>
            </a:r>
            <a:r>
              <a:rPr lang="en-US" sz="2400" dirty="0" smtClean="0"/>
              <a:t>,</a:t>
            </a:r>
            <a:r>
              <a:rPr lang="hy-AM" sz="2400" dirty="0" smtClean="0"/>
              <a:t> որին հարավից եզեր</a:t>
            </a:r>
            <a:r>
              <a:rPr lang="en-US" sz="2400" dirty="0" err="1" smtClean="0"/>
              <a:t>ու</a:t>
            </a:r>
            <a:r>
              <a:rPr lang="hy-AM" sz="2400" dirty="0" smtClean="0"/>
              <a:t>մ է Վայքի լեռնաշղթան:</a:t>
            </a:r>
            <a:r>
              <a:rPr lang="en-US" sz="2400" dirty="0" smtClean="0"/>
              <a:t> </a:t>
            </a:r>
            <a:r>
              <a:rPr lang="hy-AM" sz="2400" dirty="0" smtClean="0"/>
              <a:t>Մարզի հյ</a:t>
            </a:r>
            <a:r>
              <a:rPr lang="en-US" sz="2400" dirty="0" err="1" smtClean="0"/>
              <a:t>ու</a:t>
            </a:r>
            <a:r>
              <a:rPr lang="hy-AM" sz="2400" dirty="0" smtClean="0"/>
              <a:t>սիս</a:t>
            </a:r>
            <a:r>
              <a:rPr lang="en-US" sz="2400" dirty="0" err="1" smtClean="0"/>
              <a:t>ու</a:t>
            </a:r>
            <a:r>
              <a:rPr lang="hy-AM" sz="2400" dirty="0" smtClean="0"/>
              <a:t>մ Վարդենի սի</a:t>
            </a:r>
            <a:r>
              <a:rPr lang="en-US" sz="2400" dirty="0" smtClean="0"/>
              <a:t> </a:t>
            </a:r>
            <a:r>
              <a:rPr lang="hy-AM" sz="2400" dirty="0" smtClean="0"/>
              <a:t> լեռնաշղթան է` պատված հրաբխա յին ծածկ</a:t>
            </a:r>
            <a:r>
              <a:rPr lang="en-US" sz="2400" dirty="0" err="1" smtClean="0"/>
              <a:t>ու</a:t>
            </a:r>
            <a:r>
              <a:rPr lang="hy-AM" sz="2400" dirty="0" smtClean="0"/>
              <a:t>յ</a:t>
            </a:r>
            <a:r>
              <a:rPr lang="en-US" sz="2400" dirty="0" smtClean="0"/>
              <a:t>ո</a:t>
            </a:r>
            <a:r>
              <a:rPr lang="hy-AM" sz="2400" dirty="0" smtClean="0"/>
              <a:t>թով: 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4931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Վարդենիսի</a:t>
            </a:r>
            <a:r>
              <a:rPr lang="en-US" sz="3200" dirty="0" smtClean="0"/>
              <a:t> լ</a:t>
            </a:r>
            <a:r>
              <a:rPr lang="hy-AM" sz="3200" dirty="0" smtClean="0"/>
              <a:t>եռն</a:t>
            </a:r>
            <a:r>
              <a:rPr lang="en-US" sz="3200" dirty="0" err="1" smtClean="0"/>
              <a:t>երի</a:t>
            </a:r>
            <a:r>
              <a:rPr lang="hy-AM" sz="3200" dirty="0" smtClean="0"/>
              <a:t> տակով անցն</a:t>
            </a:r>
            <a:r>
              <a:rPr lang="en-US" sz="3200" dirty="0" err="1" smtClean="0"/>
              <a:t>ու</a:t>
            </a:r>
            <a:r>
              <a:rPr lang="hy-AM" sz="3200" dirty="0" smtClean="0"/>
              <a:t>մ է Արփա–Սևան ջրատար թ</a:t>
            </a:r>
            <a:r>
              <a:rPr lang="en-US" sz="3200" dirty="0" err="1" smtClean="0"/>
              <a:t>ու</a:t>
            </a:r>
            <a:r>
              <a:rPr lang="hy-AM" sz="3200" dirty="0" smtClean="0"/>
              <a:t>նելը: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arm139885312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297168" cy="3528392"/>
          </a:xfr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432048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Օգտակար</a:t>
            </a:r>
            <a:r>
              <a:rPr lang="en-US" dirty="0" smtClean="0"/>
              <a:t> </a:t>
            </a:r>
            <a:r>
              <a:rPr lang="en-US" dirty="0" err="1" smtClean="0"/>
              <a:t>հանածոները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3"/>
            <a:ext cx="4304801" cy="38884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y-AM" dirty="0" smtClean="0"/>
              <a:t>Մարզի տարածքում հայտնաբերվել է պղնձի, տուֆի, մարմարի, կրաքարի հարուստ հանքավայրեր: </a:t>
            </a:r>
            <a:endParaRPr lang="en-US" dirty="0" smtClean="0"/>
          </a:p>
          <a:p>
            <a:pPr>
              <a:buNone/>
            </a:pPr>
            <a:r>
              <a:rPr lang="hy-AM" dirty="0" smtClean="0"/>
              <a:t>Ընդերքի հարստությունների շարքում առանձնա</a:t>
            </a:r>
            <a:r>
              <a:rPr lang="en-US" dirty="0" smtClean="0"/>
              <a:t> </a:t>
            </a:r>
            <a:r>
              <a:rPr lang="hy-AM" dirty="0" smtClean="0"/>
              <a:t>հատուկ տեղ են գրավում հանքային աղբյուրների ելքերը, հատկապես՝ Ջերմուկի ավազանը:</a:t>
            </a:r>
            <a:endParaRPr lang="ru-RU" dirty="0"/>
          </a:p>
        </p:txBody>
      </p:sp>
      <p:pic>
        <p:nvPicPr>
          <p:cNvPr id="2052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2022191" cy="152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2057369" cy="1541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Без названия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56992"/>
            <a:ext cx="3816424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y-AM" sz="2400" dirty="0" smtClean="0"/>
              <a:t>Միջին բարձրությամբ լեռնալանջերն անտառածածկ են, իսկ ցածրադիր տարածքները վերածվել են ,,վատահողերի,,: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Մարզի ցածրադիր գոտում տիրապետում են կիսաանապատային և չոր տափաստանային լանդշաֆտները և չորասեր բուսականությունը: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528392" cy="3528392"/>
          </a:xfrm>
        </p:spPr>
      </p:pic>
      <p:pic>
        <p:nvPicPr>
          <p:cNvPr id="5" name="Рисунок 4" descr="245px-429_Djermouk_canyon_à_l'entrée_de_la_ville_vu_du_p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388843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Կլիման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y-AM" sz="2800" dirty="0" smtClean="0"/>
              <a:t>Կլիմայական պայմանները խիստ բազմազան են: Հունվարին օդի միջին ջերմաստիճանը -5-ից -12,</a:t>
            </a:r>
            <a:r>
              <a:rPr lang="en-US" sz="2800" dirty="0" smtClean="0"/>
              <a:t> </a:t>
            </a:r>
            <a:r>
              <a:rPr lang="hy-AM" sz="2800" dirty="0" smtClean="0"/>
              <a:t>իսկ հուլիսին՝ +24-ից</a:t>
            </a:r>
            <a:r>
              <a:rPr lang="en-US" sz="2800" dirty="0" smtClean="0"/>
              <a:t> </a:t>
            </a:r>
            <a:r>
              <a:rPr lang="hy-AM" sz="2800" dirty="0" smtClean="0"/>
              <a:t>+12 աստիճան է: Մթնոլորտային </a:t>
            </a:r>
            <a:endParaRPr lang="en-US" sz="2800" dirty="0" smtClean="0"/>
          </a:p>
          <a:p>
            <a:pPr>
              <a:buNone/>
            </a:pPr>
            <a:r>
              <a:rPr lang="hy-AM" sz="2800" dirty="0" smtClean="0"/>
              <a:t>տեղումների միջին</a:t>
            </a:r>
            <a:endParaRPr lang="en-US" sz="2800" dirty="0" smtClean="0"/>
          </a:p>
          <a:p>
            <a:pPr>
              <a:buNone/>
            </a:pPr>
            <a:r>
              <a:rPr lang="hy-AM" sz="2800" dirty="0" smtClean="0"/>
              <a:t> տարեկան </a:t>
            </a:r>
            <a:endParaRPr lang="en-US" sz="2800" dirty="0" smtClean="0"/>
          </a:p>
          <a:p>
            <a:pPr>
              <a:buNone/>
            </a:pPr>
            <a:r>
              <a:rPr lang="hy-AM" sz="2800" dirty="0" smtClean="0"/>
              <a:t>քանակը՝ 350-800մմ</a:t>
            </a:r>
            <a:r>
              <a:rPr lang="en-US" sz="2800" dirty="0"/>
              <a:t> </a:t>
            </a:r>
            <a:r>
              <a:rPr lang="hy-AM" sz="2800" dirty="0" smtClean="0"/>
              <a:t>:</a:t>
            </a:r>
            <a:endParaRPr lang="ru-RU" sz="2800" dirty="0"/>
          </a:p>
        </p:txBody>
      </p:sp>
      <p:pic>
        <p:nvPicPr>
          <p:cNvPr id="7170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513</Words>
  <Application>Microsoft Office PowerPoint</Application>
  <PresentationFormat>Экран (4:3)</PresentationFormat>
  <Paragraphs>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ՎԱ ՅՈՑ  ՁՈՐԻ ՄԱՐԶ</vt:lpstr>
      <vt:lpstr>Նախկինում Վայոց  ձորի տարածքը մտել է Մեծ Հայքի Սյունիք նահանգի ﬔջ` կազﬔլով նրա Վայոց ձոր գավառը: Արևելյան Ռուսաաստանին ﬕանալուց հետո այն կազմում էր Երևանի նահանգի Շարուր-Դարալագյազի գավառը:  </vt:lpstr>
      <vt:lpstr>ԱՇԽԱՐՀԱԳՐԱԿԱՆ ԴԻՐՔԸ</vt:lpstr>
      <vt:lpstr>Գեղարքունիքի մարզի հետ կապվում  է Սուլեմայի, Սյունիքի մարզի հետ՝ Որոտանի, իսկ Արարատի մարզի հետ՝ Զովաշենի լեռնանցքներով</vt:lpstr>
      <vt:lpstr>ԲՆԱԿԱՆ ՊԱՅՄԱՆՆԵՐ</vt:lpstr>
      <vt:lpstr> Վարդենիսի լեռների տակով անցնում է Արփա–Սևան ջրատար թունելը:  </vt:lpstr>
      <vt:lpstr>Օգտակար հանածոները</vt:lpstr>
      <vt:lpstr>     Միջին բարձրությամբ լեռնալանջերն անտառածածկ են, իսկ ցածրադիր տարածքները վերածվել են ,,վատահողերի,,: Մարզի ցածրադիր գոտում տիրապետում են կիսաանապատային և չոր տափաստանային լանդշաֆտները և չորասեր բուսականությունը: </vt:lpstr>
      <vt:lpstr>Կլիման</vt:lpstr>
      <vt:lpstr>Գլխավոր ջրային զարկերակը Արփա գետն է:</vt:lpstr>
      <vt:lpstr>Արփայի վերին հոսանքի ավազանում գտնվում է Ջերմուկի ջրվեժը:</vt:lpstr>
      <vt:lpstr>Վայոց ձորն աﬔնատարբեր կարգի ժամանակի ճարտարապետական հուշարձանների բացօթյա թանգարան է:</vt:lpstr>
      <vt:lpstr>Նորավան քը (Xll դ.)</vt:lpstr>
      <vt:lpstr>Սուլեմա քարավանատունը (XlV դ.)</vt:lpstr>
      <vt:lpstr>Պռոշաբերդ</vt:lpstr>
      <vt:lpstr>Բնակչությունը</vt:lpstr>
      <vt:lpstr>Մարզի երեք քաղաքներն են` </vt:lpstr>
      <vt:lpstr>Վայք (5,9 հազ. մարդ),</vt:lpstr>
      <vt:lpstr>Ջերմուկ (6,2 հազ. մարդ)</vt:lpstr>
      <vt:lpstr>ՏՆՏԵՍՈՒԹՅՈՒՆ</vt:lpstr>
      <vt:lpstr>Слайд 21</vt:lpstr>
      <vt:lpstr>ԱՐԴՅՈՒՆԱԲԵՐՈՒԹՅՈՒՆ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28</cp:revision>
  <dcterms:created xsi:type="dcterms:W3CDTF">2021-05-21T06:00:52Z</dcterms:created>
  <dcterms:modified xsi:type="dcterms:W3CDTF">2021-07-10T17:19:47Z</dcterms:modified>
</cp:coreProperties>
</file>