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9" r:id="rId3"/>
    <p:sldId id="279" r:id="rId4"/>
    <p:sldId id="287" r:id="rId5"/>
    <p:sldId id="257" r:id="rId6"/>
    <p:sldId id="262" r:id="rId7"/>
    <p:sldId id="267" r:id="rId8"/>
    <p:sldId id="268" r:id="rId9"/>
    <p:sldId id="269" r:id="rId10"/>
    <p:sldId id="265" r:id="rId11"/>
    <p:sldId id="266" r:id="rId12"/>
    <p:sldId id="258" r:id="rId13"/>
    <p:sldId id="260" r:id="rId14"/>
    <p:sldId id="261" r:id="rId15"/>
    <p:sldId id="263" r:id="rId16"/>
    <p:sldId id="264" r:id="rId17"/>
    <p:sldId id="270" r:id="rId18"/>
    <p:sldId id="271" r:id="rId19"/>
    <p:sldId id="272" r:id="rId20"/>
    <p:sldId id="273" r:id="rId21"/>
    <p:sldId id="274" r:id="rId22"/>
    <p:sldId id="275" r:id="rId23"/>
    <p:sldId id="276" r:id="rId24"/>
    <p:sldId id="277" r:id="rId25"/>
    <p:sldId id="278" r:id="rId26"/>
    <p:sldId id="280" r:id="rId27"/>
    <p:sldId id="281" r:id="rId28"/>
    <p:sldId id="288" r:id="rId29"/>
    <p:sldId id="289" r:id="rId30"/>
    <p:sldId id="291" r:id="rId31"/>
    <p:sldId id="290" r:id="rId32"/>
    <p:sldId id="284" r:id="rId33"/>
    <p:sldId id="292" r:id="rId34"/>
    <p:sldId id="283" r:id="rId35"/>
    <p:sldId id="293" r:id="rId36"/>
    <p:sldId id="285" r:id="rId37"/>
    <p:sldId id="286"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8" autoAdjust="0"/>
  </p:normalViewPr>
  <p:slideViewPr>
    <p:cSldViewPr>
      <p:cViewPr varScale="1">
        <p:scale>
          <a:sx n="82" d="100"/>
          <a:sy n="82" d="100"/>
        </p:scale>
        <p:origin x="-112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009A1CD-78E7-4F4D-B004-168FD2851A33}" type="datetimeFigureOut">
              <a:rPr lang="ru-RU" smtClean="0"/>
              <a:pPr/>
              <a:t>01.12.2022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BF007A-21BF-449F-9965-2FCAB4F7B7C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09A1CD-78E7-4F4D-B004-168FD2851A33}" type="datetimeFigureOut">
              <a:rPr lang="ru-RU" smtClean="0"/>
              <a:pPr/>
              <a:t>01.12.2022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BF007A-21BF-449F-9965-2FCAB4F7B7C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09A1CD-78E7-4F4D-B004-168FD2851A33}" type="datetimeFigureOut">
              <a:rPr lang="ru-RU" smtClean="0"/>
              <a:pPr/>
              <a:t>01.12.2022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BF007A-21BF-449F-9965-2FCAB4F7B7C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09A1CD-78E7-4F4D-B004-168FD2851A33}" type="datetimeFigureOut">
              <a:rPr lang="ru-RU" smtClean="0"/>
              <a:pPr/>
              <a:t>01.12.2022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BF007A-21BF-449F-9965-2FCAB4F7B7C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009A1CD-78E7-4F4D-B004-168FD2851A33}" type="datetimeFigureOut">
              <a:rPr lang="ru-RU" smtClean="0"/>
              <a:pPr/>
              <a:t>01.12.2022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BF007A-21BF-449F-9965-2FCAB4F7B7C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009A1CD-78E7-4F4D-B004-168FD2851A33}" type="datetimeFigureOut">
              <a:rPr lang="ru-RU" smtClean="0"/>
              <a:pPr/>
              <a:t>01.12.2022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BF007A-21BF-449F-9965-2FCAB4F7B7C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009A1CD-78E7-4F4D-B004-168FD2851A33}" type="datetimeFigureOut">
              <a:rPr lang="ru-RU" smtClean="0"/>
              <a:pPr/>
              <a:t>01.12.2022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FBF007A-21BF-449F-9965-2FCAB4F7B7C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009A1CD-78E7-4F4D-B004-168FD2851A33}" type="datetimeFigureOut">
              <a:rPr lang="ru-RU" smtClean="0"/>
              <a:pPr/>
              <a:t>01.12.2022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FBF007A-21BF-449F-9965-2FCAB4F7B7C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009A1CD-78E7-4F4D-B004-168FD2851A33}" type="datetimeFigureOut">
              <a:rPr lang="ru-RU" smtClean="0"/>
              <a:pPr/>
              <a:t>01.12.2022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FBF007A-21BF-449F-9965-2FCAB4F7B7C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009A1CD-78E7-4F4D-B004-168FD2851A33}" type="datetimeFigureOut">
              <a:rPr lang="ru-RU" smtClean="0"/>
              <a:pPr/>
              <a:t>01.12.2022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BF007A-21BF-449F-9965-2FCAB4F7B7C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009A1CD-78E7-4F4D-B004-168FD2851A33}" type="datetimeFigureOut">
              <a:rPr lang="ru-RU" smtClean="0"/>
              <a:pPr/>
              <a:t>01.12.2022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BF007A-21BF-449F-9965-2FCAB4F7B7C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09A1CD-78E7-4F4D-B004-168FD2851A33}" type="datetimeFigureOut">
              <a:rPr lang="ru-RU" smtClean="0"/>
              <a:pPr/>
              <a:t>01.12.2022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F007A-21BF-449F-9965-2FCAB4F7B7C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en-US" sz="6000" i="1" dirty="0" smtClean="0"/>
              <a:t>William  Shakespeare</a:t>
            </a:r>
            <a:br>
              <a:rPr lang="en-US" sz="6000" i="1" dirty="0" smtClean="0"/>
            </a:br>
            <a:r>
              <a:rPr lang="en-US" sz="6000" i="1" dirty="0" smtClean="0"/>
              <a:t>(1564-1616)</a:t>
            </a:r>
            <a:endParaRPr lang="ru-RU" sz="6000" i="1" dirty="0"/>
          </a:p>
        </p:txBody>
      </p:sp>
      <p:sp>
        <p:nvSpPr>
          <p:cNvPr id="3" name="Подзаголовок 2"/>
          <p:cNvSpPr>
            <a:spLocks noGrp="1"/>
          </p:cNvSpPr>
          <p:nvPr>
            <p:ph type="subTitle" idx="1"/>
          </p:nvPr>
        </p:nvSpPr>
        <p:spPr/>
        <p:txBody>
          <a:bodyPr/>
          <a:lstStyle/>
          <a:p>
            <a:endParaRPr lang="ru-RU"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2656"/>
            <a:ext cx="3672408" cy="3240360"/>
          </a:xfrm>
        </p:spPr>
        <p:txBody>
          <a:bodyPr>
            <a:normAutofit/>
          </a:bodyPr>
          <a:lstStyle/>
          <a:p>
            <a:r>
              <a:rPr lang="en-US" sz="2800" dirty="0" smtClean="0"/>
              <a:t>                                                 Shakespeare's wife  Anne Hathaway</a:t>
            </a:r>
            <a:br>
              <a:rPr lang="en-US" sz="2800" dirty="0" smtClean="0"/>
            </a:br>
            <a:r>
              <a:rPr lang="en-US" sz="2800" dirty="0" err="1" smtClean="0"/>
              <a:t>Շեքսպիրի</a:t>
            </a:r>
            <a:r>
              <a:rPr lang="en-US" sz="2800" dirty="0" smtClean="0"/>
              <a:t> </a:t>
            </a:r>
            <a:r>
              <a:rPr lang="en-US" sz="2800" dirty="0" err="1" smtClean="0"/>
              <a:t>կինը՝Էնն</a:t>
            </a:r>
            <a:r>
              <a:rPr lang="en-US" sz="2800" dirty="0" smtClean="0"/>
              <a:t> </a:t>
            </a:r>
            <a:r>
              <a:rPr lang="en-US" sz="2800" dirty="0" err="1" smtClean="0"/>
              <a:t>Հաթվեյը</a:t>
            </a:r>
            <a:endParaRPr lang="ru-RU" sz="2800" dirty="0"/>
          </a:p>
        </p:txBody>
      </p:sp>
      <p:pic>
        <p:nvPicPr>
          <p:cNvPr id="4" name="Содержимое 3" descr="Без названия (6).jpg"/>
          <p:cNvPicPr>
            <a:picLocks noGrp="1" noChangeAspect="1"/>
          </p:cNvPicPr>
          <p:nvPr>
            <p:ph idx="1"/>
          </p:nvPr>
        </p:nvPicPr>
        <p:blipFill>
          <a:blip r:embed="rId2" cstate="print"/>
          <a:stretch>
            <a:fillRect/>
          </a:stretch>
        </p:blipFill>
        <p:spPr>
          <a:xfrm>
            <a:off x="3995936" y="1268760"/>
            <a:ext cx="3592984" cy="4753794"/>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84784"/>
          </a:xfrm>
        </p:spPr>
        <p:txBody>
          <a:bodyPr>
            <a:normAutofit fontScale="90000"/>
          </a:bodyPr>
          <a:lstStyle/>
          <a:p>
            <a:r>
              <a:rPr lang="en-US" sz="2800" dirty="0" smtClean="0"/>
              <a:t>Shakespeare`s children Susanna ,and the twins </a:t>
            </a:r>
            <a:r>
              <a:rPr lang="en-US" sz="2800" dirty="0" err="1" smtClean="0"/>
              <a:t>Hamnet</a:t>
            </a:r>
            <a:r>
              <a:rPr lang="en-US" sz="2800" dirty="0" smtClean="0"/>
              <a:t> and Judith</a:t>
            </a:r>
            <a:br>
              <a:rPr lang="en-US" sz="2800" dirty="0" smtClean="0"/>
            </a:br>
            <a:r>
              <a:rPr lang="en-US" sz="2800" dirty="0" err="1" smtClean="0"/>
              <a:t>Շեքսպիրի</a:t>
            </a:r>
            <a:r>
              <a:rPr lang="en-US" sz="2800" dirty="0" smtClean="0"/>
              <a:t> </a:t>
            </a:r>
            <a:r>
              <a:rPr lang="en-US" sz="2800" dirty="0" err="1" smtClean="0"/>
              <a:t>երեխաները</a:t>
            </a:r>
            <a:r>
              <a:rPr lang="en-US" sz="2800" dirty="0" smtClean="0"/>
              <a:t>՝</a:t>
            </a:r>
            <a:r>
              <a:rPr lang="hy-AM" sz="2800" dirty="0" smtClean="0"/>
              <a:t> Սյուզանան և երկվորյակներ Համնետն ու Ջուդիթը</a:t>
            </a:r>
            <a:endParaRPr lang="ru-RU" sz="2800" dirty="0"/>
          </a:p>
        </p:txBody>
      </p:sp>
      <p:pic>
        <p:nvPicPr>
          <p:cNvPr id="6" name="Содержимое 5" descr="c8724e1e50de00550ff189e017b9de8e.jpg"/>
          <p:cNvPicPr>
            <a:picLocks noGrp="1" noChangeAspect="1"/>
          </p:cNvPicPr>
          <p:nvPr>
            <p:ph idx="1"/>
          </p:nvPr>
        </p:nvPicPr>
        <p:blipFill>
          <a:blip r:embed="rId2" cstate="print"/>
          <a:stretch>
            <a:fillRect/>
          </a:stretch>
        </p:blipFill>
        <p:spPr>
          <a:xfrm>
            <a:off x="1726601" y="1600200"/>
            <a:ext cx="5690798"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988840"/>
          </a:xfrm>
        </p:spPr>
        <p:txBody>
          <a:bodyPr>
            <a:normAutofit/>
          </a:bodyPr>
          <a:lstStyle/>
          <a:p>
            <a:r>
              <a:rPr lang="en-US" sz="2800" dirty="0" smtClean="0"/>
              <a:t>The reconstructed </a:t>
            </a:r>
            <a:r>
              <a:rPr lang="en-US" sz="2800" u="sng" dirty="0" smtClean="0"/>
              <a:t>Globe Theatre</a:t>
            </a:r>
            <a:r>
              <a:rPr lang="en-US" sz="2800" dirty="0" smtClean="0"/>
              <a:t> on the south bank of the River Thames in London </a:t>
            </a:r>
            <a:r>
              <a:rPr lang="hy-AM" sz="2800" dirty="0" smtClean="0"/>
              <a:t>Վերակառուցված «Գլոբուս» թատրոնը Թեմզայի հարավային ափին, Լոնդոն</a:t>
            </a:r>
            <a:endParaRPr lang="ru-RU" sz="2800" dirty="0"/>
          </a:p>
        </p:txBody>
      </p:sp>
      <p:pic>
        <p:nvPicPr>
          <p:cNvPr id="4" name="Содержимое 3" descr="Shakespeare´s_Globe_(8162111781).jpg"/>
          <p:cNvPicPr>
            <a:picLocks noGrp="1" noChangeAspect="1"/>
          </p:cNvPicPr>
          <p:nvPr>
            <p:ph idx="1"/>
          </p:nvPr>
        </p:nvPicPr>
        <p:blipFill>
          <a:blip r:embed="rId2" cstate="print"/>
          <a:stretch>
            <a:fillRect/>
          </a:stretch>
        </p:blipFill>
        <p:spPr>
          <a:xfrm>
            <a:off x="1547664" y="2060848"/>
            <a:ext cx="5430510" cy="4104456"/>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Без названия (8).jpg"/>
          <p:cNvPicPr>
            <a:picLocks noGrp="1" noChangeAspect="1"/>
          </p:cNvPicPr>
          <p:nvPr>
            <p:ph idx="1"/>
          </p:nvPr>
        </p:nvPicPr>
        <p:blipFill>
          <a:blip r:embed="rId2" cstate="print"/>
          <a:stretch>
            <a:fillRect/>
          </a:stretch>
        </p:blipFill>
        <p:spPr>
          <a:xfrm>
            <a:off x="1259632" y="1340768"/>
            <a:ext cx="6770725" cy="4752528"/>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Без названия (10).jpg"/>
          <p:cNvPicPr>
            <a:picLocks noGrp="1" noChangeAspect="1"/>
          </p:cNvPicPr>
          <p:nvPr>
            <p:ph idx="1"/>
          </p:nvPr>
        </p:nvPicPr>
        <p:blipFill>
          <a:blip r:embed="rId2" cstate="print"/>
          <a:stretch>
            <a:fillRect/>
          </a:stretch>
        </p:blipFill>
        <p:spPr>
          <a:xfrm>
            <a:off x="2267744" y="1340768"/>
            <a:ext cx="4290634" cy="4309789"/>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normAutofit/>
          </a:bodyPr>
          <a:lstStyle/>
          <a:p>
            <a:r>
              <a:rPr lang="en-US" sz="2000" dirty="0"/>
              <a:t>Holy Trinity Church, Stratford-upon-Avon, where Shakespeare was </a:t>
            </a:r>
            <a:r>
              <a:rPr lang="en-US" sz="2000" dirty="0" smtClean="0"/>
              <a:t>baptized and </a:t>
            </a:r>
            <a:r>
              <a:rPr lang="en-US" sz="2000" dirty="0"/>
              <a:t>is </a:t>
            </a:r>
            <a:r>
              <a:rPr lang="en-US" sz="2000" dirty="0" smtClean="0"/>
              <a:t>buried</a:t>
            </a:r>
            <a:br>
              <a:rPr lang="en-US" sz="2000" dirty="0" smtClean="0"/>
            </a:br>
            <a:r>
              <a:rPr lang="en-US" sz="2000" dirty="0" smtClean="0"/>
              <a:t> </a:t>
            </a:r>
            <a:r>
              <a:rPr lang="hy-AM" sz="2000" dirty="0" smtClean="0"/>
              <a:t>Սուրբ Երրորդության եկեղեցին (Ստրատֆորտ ըփոն Էյվոն), որտեղ Շեքսպիրը մկրտվել է և թաղվել</a:t>
            </a:r>
            <a:endParaRPr lang="ru-RU" sz="2000" dirty="0"/>
          </a:p>
        </p:txBody>
      </p:sp>
      <p:pic>
        <p:nvPicPr>
          <p:cNvPr id="6" name="Содержимое 5" descr="unnamed.jpg"/>
          <p:cNvPicPr>
            <a:picLocks noGrp="1" noChangeAspect="1"/>
          </p:cNvPicPr>
          <p:nvPr>
            <p:ph idx="1"/>
          </p:nvPr>
        </p:nvPicPr>
        <p:blipFill>
          <a:blip r:embed="rId2" cstate="print"/>
          <a:stretch>
            <a:fillRect/>
          </a:stretch>
        </p:blipFill>
        <p:spPr>
          <a:xfrm>
            <a:off x="2133600" y="2034381"/>
            <a:ext cx="4876800" cy="36576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892480" cy="1628800"/>
          </a:xfrm>
        </p:spPr>
        <p:txBody>
          <a:bodyPr>
            <a:normAutofit/>
          </a:bodyPr>
          <a:lstStyle/>
          <a:p>
            <a:r>
              <a:rPr lang="en-US" sz="2000" dirty="0"/>
              <a:t>Shakespeare's grave, next to those of Anne Shakespeare, his wife, and </a:t>
            </a:r>
            <a:r>
              <a:rPr lang="en-US" sz="2000" dirty="0" smtClean="0"/>
              <a:t>Thomas </a:t>
            </a:r>
            <a:r>
              <a:rPr lang="en-US" sz="2000" dirty="0"/>
              <a:t>Nash, the husband of his </a:t>
            </a:r>
            <a:r>
              <a:rPr lang="en-US" sz="2000" dirty="0" smtClean="0"/>
              <a:t>granddaughter</a:t>
            </a:r>
            <a:br>
              <a:rPr lang="en-US" sz="2000" dirty="0" smtClean="0"/>
            </a:br>
            <a:r>
              <a:rPr lang="hy-AM" sz="2000" dirty="0" smtClean="0"/>
              <a:t>Շեքսպիրի գերեզմանը (նրա կողքին թաղված են կինը՝ Էնն Շեքսպիրը, և Թոմաս Նեշը՝ թոռնուհու ամուսինը</a:t>
            </a:r>
            <a:endParaRPr lang="ru-RU" sz="2000" dirty="0"/>
          </a:p>
        </p:txBody>
      </p:sp>
      <p:pic>
        <p:nvPicPr>
          <p:cNvPr id="8" name="Содержимое 7" descr="images (16).jpg"/>
          <p:cNvPicPr>
            <a:picLocks noGrp="1" noChangeAspect="1"/>
          </p:cNvPicPr>
          <p:nvPr>
            <p:ph idx="1"/>
          </p:nvPr>
        </p:nvPicPr>
        <p:blipFill>
          <a:blip r:embed="rId2" cstate="print"/>
          <a:stretch>
            <a:fillRect/>
          </a:stretch>
        </p:blipFill>
        <p:spPr>
          <a:xfrm>
            <a:off x="2195736" y="2276872"/>
            <a:ext cx="4552744" cy="3029644"/>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3419872" cy="5445224"/>
          </a:xfrm>
        </p:spPr>
        <p:txBody>
          <a:bodyPr>
            <a:normAutofit/>
          </a:bodyPr>
          <a:lstStyle/>
          <a:p>
            <a:r>
              <a:rPr lang="en-US" sz="2800" u="sng" dirty="0"/>
              <a:t>Shakespeare's funerary monument</a:t>
            </a:r>
            <a:r>
              <a:rPr lang="en-US" sz="2800" dirty="0"/>
              <a:t> in </a:t>
            </a:r>
            <a:r>
              <a:rPr lang="en-US" sz="2800" dirty="0" smtClean="0"/>
              <a:t>Stratford-upon-Avon</a:t>
            </a:r>
            <a:br>
              <a:rPr lang="en-US" sz="2800" dirty="0" smtClean="0"/>
            </a:br>
            <a:r>
              <a:rPr lang="en-US" sz="2800" dirty="0" smtClean="0"/>
              <a:t/>
            </a:r>
            <a:br>
              <a:rPr lang="en-US" sz="2800" dirty="0" smtClean="0"/>
            </a:br>
            <a:r>
              <a:rPr lang="hy-AM" sz="2800" dirty="0" smtClean="0"/>
              <a:t>Շեքսպիրի շիրմաքարը Ստրատֆորդ ըփոն Էյվոնում</a:t>
            </a:r>
            <a:endParaRPr lang="ru-RU" sz="2800" dirty="0"/>
          </a:p>
        </p:txBody>
      </p:sp>
      <p:pic>
        <p:nvPicPr>
          <p:cNvPr id="6" name="Содержимое 5" descr="40710440-9383403-image-m-2_1616231891935.jpg"/>
          <p:cNvPicPr>
            <a:picLocks noGrp="1" noChangeAspect="1"/>
          </p:cNvPicPr>
          <p:nvPr>
            <p:ph idx="1"/>
          </p:nvPr>
        </p:nvPicPr>
        <p:blipFill>
          <a:blip r:embed="rId2" cstate="print"/>
          <a:stretch>
            <a:fillRect/>
          </a:stretch>
        </p:blipFill>
        <p:spPr>
          <a:xfrm>
            <a:off x="3779912" y="1196752"/>
            <a:ext cx="3846536" cy="414382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4032448" cy="5400600"/>
          </a:xfrm>
        </p:spPr>
        <p:txBody>
          <a:bodyPr>
            <a:normAutofit fontScale="90000"/>
          </a:bodyPr>
          <a:lstStyle/>
          <a:p>
            <a:r>
              <a:rPr lang="en-US" sz="2800" dirty="0"/>
              <a:t>A recently garlanded statue of William Shakespeare in </a:t>
            </a:r>
            <a:r>
              <a:rPr lang="en-US" sz="2800" b="1" dirty="0"/>
              <a:t>Lincoln Park, Chicago</a:t>
            </a:r>
            <a:r>
              <a:rPr lang="en-US" sz="2800" dirty="0"/>
              <a:t>, typical of many created in the 19th and early 20th </a:t>
            </a:r>
            <a:r>
              <a:rPr lang="en-US" sz="2800" dirty="0" smtClean="0"/>
              <a:t>centuries</a:t>
            </a:r>
            <a:br>
              <a:rPr lang="en-US" sz="2800" dirty="0" smtClean="0"/>
            </a:br>
            <a:r>
              <a:rPr lang="en-US" sz="2800" dirty="0" smtClean="0"/>
              <a:t/>
            </a:r>
            <a:br>
              <a:rPr lang="en-US" sz="2800" dirty="0" smtClean="0"/>
            </a:br>
            <a:r>
              <a:rPr lang="hy-AM" sz="2800" dirty="0" smtClean="0"/>
              <a:t>Վիլյամ Շեքսպիրի արձանը Չիկագոյի Լինքոլն այգում </a:t>
            </a:r>
            <a:r>
              <a:rPr lang="en-US" sz="2800" dirty="0" smtClean="0"/>
              <a:t>՝</a:t>
            </a:r>
            <a:r>
              <a:rPr lang="hy-AM" sz="2800" dirty="0" smtClean="0"/>
              <a:t>ստեղծվել է 19-րդ դարին և 20-րդ դարի սկզբին հատուկ ձևով</a:t>
            </a:r>
            <a:endParaRPr lang="ru-RU" sz="2800" dirty="0"/>
          </a:p>
        </p:txBody>
      </p:sp>
      <p:pic>
        <p:nvPicPr>
          <p:cNvPr id="4" name="Содержимое 3" descr="170px-William_Shakespeare_Statue_in_Lincoln_Park.jpg"/>
          <p:cNvPicPr>
            <a:picLocks noGrp="1" noChangeAspect="1"/>
          </p:cNvPicPr>
          <p:nvPr>
            <p:ph idx="1"/>
          </p:nvPr>
        </p:nvPicPr>
        <p:blipFill>
          <a:blip r:embed="rId2" cstate="print"/>
          <a:stretch>
            <a:fillRect/>
          </a:stretch>
        </p:blipFill>
        <p:spPr>
          <a:xfrm>
            <a:off x="4788024" y="476672"/>
            <a:ext cx="3240360" cy="5756404"/>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ages.jpg"/>
          <p:cNvPicPr>
            <a:picLocks noGrp="1" noChangeAspect="1"/>
          </p:cNvPicPr>
          <p:nvPr>
            <p:ph idx="1"/>
          </p:nvPr>
        </p:nvPicPr>
        <p:blipFill>
          <a:blip r:embed="rId2" cstate="print"/>
          <a:stretch>
            <a:fillRect/>
          </a:stretch>
        </p:blipFill>
        <p:spPr>
          <a:xfrm>
            <a:off x="1907704" y="404664"/>
            <a:ext cx="5040560" cy="5928446"/>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Содержимое 6" descr="william-shakespeare-194895-1-402.jpg"/>
          <p:cNvPicPr>
            <a:picLocks noGrp="1" noChangeAspect="1"/>
          </p:cNvPicPr>
          <p:nvPr>
            <p:ph idx="1"/>
          </p:nvPr>
        </p:nvPicPr>
        <p:blipFill>
          <a:blip r:embed="rId2" cstate="print"/>
          <a:stretch>
            <a:fillRect/>
          </a:stretch>
        </p:blipFill>
        <p:spPr>
          <a:xfrm>
            <a:off x="1475656" y="260648"/>
            <a:ext cx="6120680" cy="5904656"/>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Без названия (1).jpg"/>
          <p:cNvPicPr>
            <a:picLocks noGrp="1" noChangeAspect="1"/>
          </p:cNvPicPr>
          <p:nvPr>
            <p:ph idx="1"/>
          </p:nvPr>
        </p:nvPicPr>
        <p:blipFill>
          <a:blip r:embed="rId2" cstate="print"/>
          <a:stretch>
            <a:fillRect/>
          </a:stretch>
        </p:blipFill>
        <p:spPr>
          <a:xfrm>
            <a:off x="2267744" y="836712"/>
            <a:ext cx="3960439" cy="5473141"/>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ages (2).jpg"/>
          <p:cNvPicPr>
            <a:picLocks noGrp="1" noChangeAspect="1"/>
          </p:cNvPicPr>
          <p:nvPr>
            <p:ph idx="1"/>
          </p:nvPr>
        </p:nvPicPr>
        <p:blipFill>
          <a:blip r:embed="rId2" cstate="print"/>
          <a:stretch>
            <a:fillRect/>
          </a:stretch>
        </p:blipFill>
        <p:spPr>
          <a:xfrm>
            <a:off x="1115616" y="1196752"/>
            <a:ext cx="6552728" cy="4750582"/>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Без названия (2).jpg"/>
          <p:cNvPicPr>
            <a:picLocks noGrp="1" noChangeAspect="1"/>
          </p:cNvPicPr>
          <p:nvPr>
            <p:ph idx="1"/>
          </p:nvPr>
        </p:nvPicPr>
        <p:blipFill>
          <a:blip r:embed="rId2" cstate="print"/>
          <a:stretch>
            <a:fillRect/>
          </a:stretch>
        </p:blipFill>
        <p:spPr>
          <a:xfrm>
            <a:off x="2051720" y="332656"/>
            <a:ext cx="4320480" cy="6048672"/>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Без названия.jpg"/>
          <p:cNvPicPr>
            <a:picLocks noGrp="1" noChangeAspect="1"/>
          </p:cNvPicPr>
          <p:nvPr>
            <p:ph idx="1"/>
          </p:nvPr>
        </p:nvPicPr>
        <p:blipFill>
          <a:blip r:embed="rId2" cstate="print"/>
          <a:stretch>
            <a:fillRect/>
          </a:stretch>
        </p:blipFill>
        <p:spPr>
          <a:xfrm>
            <a:off x="899592" y="836712"/>
            <a:ext cx="7344816" cy="54006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268760"/>
          </a:xfrm>
        </p:spPr>
        <p:txBody>
          <a:bodyPr>
            <a:noAutofit/>
          </a:bodyPr>
          <a:lstStyle/>
          <a:p>
            <a:r>
              <a:rPr lang="en-US" sz="2800" i="1" dirty="0"/>
              <a:t>Macbeth Consulting the Vision of the Armed Head</a:t>
            </a:r>
            <a:r>
              <a:rPr lang="en-US" sz="2800" dirty="0"/>
              <a:t>. </a:t>
            </a:r>
            <a:r>
              <a:rPr lang="en-US" sz="2000" dirty="0"/>
              <a:t>By Henry Fuseli, 1793–1794. </a:t>
            </a:r>
            <a:r>
              <a:rPr lang="en-US" sz="2000" dirty="0" smtClean="0"/>
              <a:t>Forger </a:t>
            </a:r>
            <a:r>
              <a:rPr lang="en-US" sz="2000" dirty="0"/>
              <a:t>Shakespeare Library, Washington</a:t>
            </a:r>
            <a:r>
              <a:rPr lang="en-US" sz="2000" dirty="0" smtClean="0"/>
              <a:t>.</a:t>
            </a:r>
            <a:br>
              <a:rPr lang="en-US" sz="2000" dirty="0" smtClean="0"/>
            </a:br>
            <a:r>
              <a:rPr lang="hy-AM" sz="2000" i="1" dirty="0" smtClean="0"/>
              <a:t> Մակբեթը տեսնում է զինված գլուխը</a:t>
            </a:r>
            <a:r>
              <a:rPr lang="hy-AM" sz="2000" dirty="0" smtClean="0"/>
              <a:t>, Հենրի Ֆյուզելի, 1793-1794, Ֆոլջերի Շեքսպիրի գրադարան, Վաշինգտոն</a:t>
            </a:r>
            <a:endParaRPr lang="ru-RU" sz="2000" dirty="0"/>
          </a:p>
        </p:txBody>
      </p:sp>
      <p:pic>
        <p:nvPicPr>
          <p:cNvPr id="4" name="Содержимое 3" descr="170px-Macbeth_consulting_the_Vision_of_the_Armed_Head.jpg"/>
          <p:cNvPicPr>
            <a:picLocks noGrp="1" noChangeAspect="1"/>
          </p:cNvPicPr>
          <p:nvPr>
            <p:ph idx="1"/>
          </p:nvPr>
        </p:nvPicPr>
        <p:blipFill>
          <a:blip r:embed="rId2" cstate="print"/>
          <a:stretch>
            <a:fillRect/>
          </a:stretch>
        </p:blipFill>
        <p:spPr>
          <a:xfrm>
            <a:off x="1763688" y="1412776"/>
            <a:ext cx="5256584" cy="5256584"/>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170px-Sonnets1609titlepage.jpg"/>
          <p:cNvPicPr>
            <a:picLocks noGrp="1" noChangeAspect="1"/>
          </p:cNvPicPr>
          <p:nvPr>
            <p:ph idx="1"/>
          </p:nvPr>
        </p:nvPicPr>
        <p:blipFill>
          <a:blip r:embed="rId2" cstate="print"/>
          <a:stretch>
            <a:fillRect/>
          </a:stretch>
        </p:blipFill>
        <p:spPr>
          <a:xfrm>
            <a:off x="1835696" y="260648"/>
            <a:ext cx="4968552" cy="6264696"/>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274638"/>
            <a:ext cx="4320480" cy="706090"/>
          </a:xfrm>
        </p:spPr>
        <p:txBody>
          <a:bodyPr>
            <a:normAutofit fontScale="90000"/>
          </a:bodyPr>
          <a:lstStyle/>
          <a:p>
            <a:r>
              <a:rPr lang="en-US" dirty="0" smtClean="0"/>
              <a:t>A Madrigal</a:t>
            </a:r>
            <a:endParaRPr lang="ru-RU" dirty="0"/>
          </a:p>
        </p:txBody>
      </p:sp>
      <p:sp>
        <p:nvSpPr>
          <p:cNvPr id="7" name="Содержимое 6"/>
          <p:cNvSpPr>
            <a:spLocks noGrp="1"/>
          </p:cNvSpPr>
          <p:nvPr>
            <p:ph idx="1"/>
          </p:nvPr>
        </p:nvSpPr>
        <p:spPr>
          <a:xfrm>
            <a:off x="2123728" y="1124744"/>
            <a:ext cx="4824536" cy="5073427"/>
          </a:xfrm>
        </p:spPr>
        <p:txBody>
          <a:bodyPr>
            <a:normAutofit fontScale="55000" lnSpcReduction="20000"/>
          </a:bodyPr>
          <a:lstStyle/>
          <a:p>
            <a:pPr>
              <a:buNone/>
            </a:pPr>
            <a:r>
              <a:rPr lang="en-US" dirty="0" smtClean="0"/>
              <a:t>        Crabbed Age and Youth</a:t>
            </a:r>
            <a:br>
              <a:rPr lang="en-US" dirty="0" smtClean="0"/>
            </a:br>
            <a:r>
              <a:rPr lang="en-US" dirty="0" smtClean="0"/>
              <a:t>Cannot live together:</a:t>
            </a:r>
            <a:br>
              <a:rPr lang="en-US" dirty="0" smtClean="0"/>
            </a:br>
            <a:r>
              <a:rPr lang="en-US" dirty="0" smtClean="0"/>
              <a:t>Youth is full of pleasance,</a:t>
            </a:r>
            <a:br>
              <a:rPr lang="en-US" dirty="0" smtClean="0"/>
            </a:br>
            <a:r>
              <a:rPr lang="en-US" dirty="0" smtClean="0"/>
              <a:t>Age is full of care;</a:t>
            </a:r>
            <a:br>
              <a:rPr lang="en-US" dirty="0" smtClean="0"/>
            </a:br>
            <a:r>
              <a:rPr lang="en-US" dirty="0" smtClean="0"/>
              <a:t>Youth like summer morn,</a:t>
            </a:r>
            <a:br>
              <a:rPr lang="en-US" dirty="0" smtClean="0"/>
            </a:br>
            <a:r>
              <a:rPr lang="en-US" dirty="0" smtClean="0"/>
              <a:t>Age like winter weather;</a:t>
            </a:r>
            <a:br>
              <a:rPr lang="en-US" dirty="0" smtClean="0"/>
            </a:br>
            <a:r>
              <a:rPr lang="en-US" dirty="0" smtClean="0"/>
              <a:t>Youth like summer brave,</a:t>
            </a:r>
            <a:br>
              <a:rPr lang="en-US" dirty="0" smtClean="0"/>
            </a:br>
            <a:r>
              <a:rPr lang="en-US" dirty="0" smtClean="0"/>
              <a:t>Age like winter bare:</a:t>
            </a:r>
            <a:br>
              <a:rPr lang="en-US" dirty="0" smtClean="0"/>
            </a:br>
            <a:r>
              <a:rPr lang="en-US" dirty="0" smtClean="0"/>
              <a:t>Youth is full of sports,</a:t>
            </a:r>
            <a:br>
              <a:rPr lang="en-US" dirty="0" smtClean="0"/>
            </a:br>
            <a:r>
              <a:rPr lang="en-US" dirty="0" smtClean="0"/>
              <a:t>Age's breath is short,</a:t>
            </a:r>
            <a:br>
              <a:rPr lang="en-US" dirty="0" smtClean="0"/>
            </a:br>
            <a:r>
              <a:rPr lang="en-US" dirty="0" smtClean="0"/>
              <a:t>Youth is nimble, Age is lame:</a:t>
            </a:r>
            <a:br>
              <a:rPr lang="en-US" dirty="0" smtClean="0"/>
            </a:br>
            <a:r>
              <a:rPr lang="en-US" dirty="0" smtClean="0"/>
              <a:t>Youth is hot and bold,</a:t>
            </a:r>
            <a:br>
              <a:rPr lang="en-US" dirty="0" smtClean="0"/>
            </a:br>
            <a:r>
              <a:rPr lang="en-US" dirty="0" smtClean="0"/>
              <a:t>Age is weak and cold,</a:t>
            </a:r>
            <a:br>
              <a:rPr lang="en-US" dirty="0" smtClean="0"/>
            </a:br>
            <a:r>
              <a:rPr lang="en-US" dirty="0" smtClean="0"/>
              <a:t>Youth is wild, and Age is tame:-</a:t>
            </a:r>
            <a:br>
              <a:rPr lang="en-US" dirty="0" smtClean="0"/>
            </a:br>
            <a:r>
              <a:rPr lang="en-US" dirty="0" smtClean="0"/>
              <a:t>Age, I do abhor thee;</a:t>
            </a:r>
            <a:br>
              <a:rPr lang="en-US" dirty="0" smtClean="0"/>
            </a:br>
            <a:r>
              <a:rPr lang="en-US" dirty="0" smtClean="0"/>
              <a:t>Youth, I do adore thee;</a:t>
            </a:r>
            <a:br>
              <a:rPr lang="en-US" dirty="0" smtClean="0"/>
            </a:br>
            <a:r>
              <a:rPr lang="en-US" dirty="0" smtClean="0"/>
              <a:t>O! my Love, my Love is young!</a:t>
            </a:r>
            <a:br>
              <a:rPr lang="en-US" dirty="0" smtClean="0"/>
            </a:br>
            <a:r>
              <a:rPr lang="en-US" dirty="0" smtClean="0"/>
              <a:t>Age, I do defy thee-</a:t>
            </a:r>
            <a:br>
              <a:rPr lang="en-US" dirty="0" smtClean="0"/>
            </a:br>
            <a:r>
              <a:rPr lang="en-US" dirty="0" smtClean="0"/>
              <a:t>O sweet shepherd, </a:t>
            </a:r>
            <a:r>
              <a:rPr lang="en-US" dirty="0" err="1" smtClean="0"/>
              <a:t>hie</a:t>
            </a:r>
            <a:r>
              <a:rPr lang="en-US" dirty="0" smtClean="0"/>
              <a:t> thee,</a:t>
            </a:r>
            <a:br>
              <a:rPr lang="en-US" dirty="0" smtClean="0"/>
            </a:br>
            <a:r>
              <a:rPr lang="en-US" dirty="0" smtClean="0"/>
              <a:t>For methinks thou </a:t>
            </a:r>
            <a:r>
              <a:rPr lang="en-US" dirty="0" err="1" smtClean="0"/>
              <a:t>stay'st</a:t>
            </a:r>
            <a:r>
              <a:rPr lang="en-US" dirty="0" smtClean="0"/>
              <a:t> too long.</a:t>
            </a:r>
          </a:p>
          <a:p>
            <a:r>
              <a:rPr lang="en-US" dirty="0" smtClean="0"/>
              <a:t/>
            </a:r>
            <a:br>
              <a:rPr lang="en-US" dirty="0" smtClean="0"/>
            </a:br>
            <a:r>
              <a:rPr lang="en-US" dirty="0" smtClean="0"/>
              <a:t>William Shakespeare</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860032" cy="6381328"/>
          </a:xfrm>
        </p:spPr>
        <p:txBody>
          <a:bodyPr>
            <a:normAutofit/>
          </a:bodyPr>
          <a:lstStyle/>
          <a:p>
            <a:r>
              <a:rPr lang="hy-AM" sz="1300" b="1" dirty="0"/>
              <a:t>Թարգմանությունը</a:t>
            </a:r>
            <a:br>
              <a:rPr lang="hy-AM" sz="1300" b="1" dirty="0"/>
            </a:br>
            <a:r>
              <a:rPr lang="hy-AM" sz="1300" b="1" dirty="0"/>
              <a:t>ՍԱՄՎԵԼ ՄԿՐՏՉՅԱՆԻ</a:t>
            </a:r>
            <a:r>
              <a:rPr lang="hy-AM" dirty="0"/>
              <a:t/>
            </a:r>
            <a:br>
              <a:rPr lang="hy-AM" dirty="0"/>
            </a:br>
            <a:r>
              <a:rPr lang="hy-AM" sz="1600" dirty="0"/>
              <a:t>Կարիք կա՞ արդյոք քեզ համեմատել ամռան օրվա հետ,</a:t>
            </a:r>
            <a:br>
              <a:rPr lang="hy-AM" sz="1600" dirty="0"/>
            </a:br>
            <a:r>
              <a:rPr lang="hy-AM" sz="1600" dirty="0"/>
              <a:t>Օ՜ , դու ավելի չնաշխարհիկ ես, շա՜տ ավելի մեղմ:</a:t>
            </a:r>
            <a:br>
              <a:rPr lang="hy-AM" sz="1600" dirty="0"/>
            </a:br>
            <a:r>
              <a:rPr lang="hy-AM" sz="1600" dirty="0"/>
              <a:t>Հողմերը վայրագ կոտրում են գարնան վարդը բուրավետ,</a:t>
            </a:r>
            <a:br>
              <a:rPr lang="hy-AM" sz="1600" dirty="0"/>
            </a:br>
            <a:r>
              <a:rPr lang="hy-AM" sz="1600" dirty="0"/>
              <a:t>Եվ վաղանցի՜կ է չքնաղ ամառվա ժամանակը սեղմ:</a:t>
            </a:r>
            <a:br>
              <a:rPr lang="hy-AM" sz="1600" dirty="0"/>
            </a:br>
            <a:r>
              <a:rPr lang="hy-AM" sz="1600" dirty="0"/>
              <a:t>Հաճախ է լինում, որ աչքը երկնի շողում է պայծառ,</a:t>
            </a:r>
            <a:br>
              <a:rPr lang="hy-AM" sz="1600" dirty="0"/>
            </a:br>
            <a:r>
              <a:rPr lang="hy-AM" sz="1600" dirty="0"/>
              <a:t>Եվ հաճախ այնպես մթնում է նրա դեմքը հուրհրան.</a:t>
            </a:r>
            <a:br>
              <a:rPr lang="hy-AM" sz="1600" dirty="0"/>
            </a:br>
            <a:r>
              <a:rPr lang="hy-AM" sz="1600" dirty="0"/>
              <a:t>Գեղեցկությունը հաճախ է կորցնում էությունն իր վառ,</a:t>
            </a:r>
            <a:br>
              <a:rPr lang="hy-AM" sz="1600" dirty="0"/>
            </a:br>
            <a:r>
              <a:rPr lang="hy-AM" sz="1600" dirty="0"/>
              <a:t>Երբ բնությունը դյուրափոխությամբ փոխում է նրան:</a:t>
            </a:r>
            <a:br>
              <a:rPr lang="hy-AM" sz="1600" dirty="0"/>
            </a:br>
            <a:r>
              <a:rPr lang="hy-AM" sz="1600" dirty="0"/>
              <a:t>Հավիտենական միայն կլինի քո ամառը պերճ,</a:t>
            </a:r>
            <a:br>
              <a:rPr lang="hy-AM" sz="1600" dirty="0"/>
            </a:br>
            <a:r>
              <a:rPr lang="hy-AM" sz="1600" dirty="0"/>
              <a:t>Բնավ չի կորչի հմայքը անանց քո գեղեցկության,</a:t>
            </a:r>
            <a:br>
              <a:rPr lang="hy-AM" sz="1600" dirty="0"/>
            </a:br>
            <a:r>
              <a:rPr lang="hy-AM" sz="1600" dirty="0"/>
              <a:t>Մահը չի ասի, թե քայլում ես իր ստվերում անվերջ,</a:t>
            </a:r>
            <a:br>
              <a:rPr lang="hy-AM" sz="1600" dirty="0"/>
            </a:br>
            <a:r>
              <a:rPr lang="hy-AM" sz="1600" dirty="0"/>
              <a:t>Երբ պիտի ապրես իմ քերթվածներում հար ու հավիտյան:</a:t>
            </a:r>
            <a:br>
              <a:rPr lang="hy-AM" sz="1600" dirty="0"/>
            </a:br>
            <a:r>
              <a:rPr lang="hy-AM" sz="1600" dirty="0"/>
              <a:t>Մինչ մարդիկ շնչում և աչքերը մինչ տեսնում են սրանք,</a:t>
            </a:r>
            <a:br>
              <a:rPr lang="hy-AM" sz="1600" dirty="0"/>
            </a:br>
            <a:r>
              <a:rPr lang="hy-AM" sz="1600" dirty="0"/>
              <a:t>Դու չես մահանա, և իմ տողերը քեզ միշտ կտան </a:t>
            </a:r>
            <a:r>
              <a:rPr lang="hy-AM" sz="1600" dirty="0" smtClean="0"/>
              <a:t>կյանք</a:t>
            </a:r>
            <a:r>
              <a:rPr lang="en-US" sz="1600" dirty="0" smtClean="0"/>
              <a:t>:</a:t>
            </a:r>
            <a:r>
              <a:rPr lang="hy-AM" sz="1600" dirty="0"/>
              <a:t/>
            </a:r>
            <a:br>
              <a:rPr lang="hy-AM" sz="1600" dirty="0"/>
            </a:br>
            <a:endParaRPr lang="ru-RU" sz="1600" dirty="0"/>
          </a:p>
        </p:txBody>
      </p:sp>
      <p:pic>
        <p:nvPicPr>
          <p:cNvPr id="6" name="Содержимое 5" descr="Без названия (11).jpg"/>
          <p:cNvPicPr>
            <a:picLocks noGrp="1" noChangeAspect="1"/>
          </p:cNvPicPr>
          <p:nvPr>
            <p:ph idx="1"/>
          </p:nvPr>
        </p:nvPicPr>
        <p:blipFill>
          <a:blip r:embed="rId2" cstate="print"/>
          <a:stretch>
            <a:fillRect/>
          </a:stretch>
        </p:blipFill>
        <p:spPr>
          <a:xfrm>
            <a:off x="4932040" y="1124744"/>
            <a:ext cx="4099466" cy="3312368"/>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427984" cy="4293096"/>
          </a:xfrm>
        </p:spPr>
        <p:txBody>
          <a:bodyPr>
            <a:normAutofit/>
          </a:bodyPr>
          <a:lstStyle/>
          <a:p>
            <a:r>
              <a:rPr lang="en-US" sz="3200" dirty="0" err="1" smtClean="0"/>
              <a:t>Պետրոս</a:t>
            </a:r>
            <a:r>
              <a:rPr lang="en-US" sz="3200" dirty="0" smtClean="0"/>
              <a:t> </a:t>
            </a:r>
            <a:r>
              <a:rPr lang="en-US" sz="3200" dirty="0" err="1" smtClean="0"/>
              <a:t>Ադամյան</a:t>
            </a:r>
            <a:r>
              <a:rPr lang="en-US" sz="3200" dirty="0" smtClean="0"/>
              <a:t>  </a:t>
            </a:r>
            <a:r>
              <a:rPr lang="en-US" sz="3200" dirty="0" err="1" smtClean="0"/>
              <a:t>հայ</a:t>
            </a:r>
            <a:r>
              <a:rPr lang="en-US" sz="3200" dirty="0" smtClean="0"/>
              <a:t> </a:t>
            </a:r>
            <a:r>
              <a:rPr lang="en-US" sz="3200" dirty="0" err="1" smtClean="0"/>
              <a:t>առաջին</a:t>
            </a:r>
            <a:r>
              <a:rPr lang="en-US" sz="3200" dirty="0" smtClean="0"/>
              <a:t> </a:t>
            </a:r>
            <a:r>
              <a:rPr lang="en-US" sz="3200" dirty="0" err="1" smtClean="0"/>
              <a:t>Համլետը</a:t>
            </a:r>
            <a:endParaRPr lang="ru-RU" sz="3200" dirty="0"/>
          </a:p>
        </p:txBody>
      </p:sp>
      <p:pic>
        <p:nvPicPr>
          <p:cNvPr id="4" name="Содержимое 3" descr="Petrosadamian.jpg"/>
          <p:cNvPicPr>
            <a:picLocks noGrp="1" noChangeAspect="1"/>
          </p:cNvPicPr>
          <p:nvPr>
            <p:ph idx="1"/>
          </p:nvPr>
        </p:nvPicPr>
        <p:blipFill>
          <a:blip r:embed="rId2" cstate="print"/>
          <a:stretch>
            <a:fillRect/>
          </a:stretch>
        </p:blipFill>
        <p:spPr>
          <a:xfrm>
            <a:off x="4427984" y="1124744"/>
            <a:ext cx="2794000" cy="38481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ՊԵՏՐՈՍ-ԱԴԱՄՅԱՆ.jpg"/>
          <p:cNvPicPr>
            <a:picLocks noGrp="1" noChangeAspect="1"/>
          </p:cNvPicPr>
          <p:nvPr>
            <p:ph idx="1"/>
          </p:nvPr>
        </p:nvPicPr>
        <p:blipFill>
          <a:blip r:embed="rId2" cstate="print"/>
          <a:stretch>
            <a:fillRect/>
          </a:stretch>
        </p:blipFill>
        <p:spPr>
          <a:xfrm>
            <a:off x="2267744" y="620688"/>
            <a:ext cx="4093046" cy="545739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Без названия (7).jpg"/>
          <p:cNvPicPr>
            <a:picLocks noGrp="1" noChangeAspect="1"/>
          </p:cNvPicPr>
          <p:nvPr>
            <p:ph idx="1"/>
          </p:nvPr>
        </p:nvPicPr>
        <p:blipFill>
          <a:blip r:embed="rId2" cstate="print"/>
          <a:stretch>
            <a:fillRect/>
          </a:stretch>
        </p:blipFill>
        <p:spPr>
          <a:xfrm>
            <a:off x="467544" y="1124744"/>
            <a:ext cx="8244408" cy="4464496"/>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2962672" cy="5602634"/>
          </a:xfrm>
        </p:spPr>
        <p:txBody>
          <a:bodyPr>
            <a:noAutofit/>
          </a:bodyPr>
          <a:lstStyle/>
          <a:p>
            <a:r>
              <a:rPr lang="hy-AM" sz="2400" dirty="0" smtClean="0"/>
              <a:t>Դերասան, գրող Վահրամ Փափազյանի դիման</a:t>
            </a:r>
            <a:r>
              <a:rPr lang="en-US" sz="2400" dirty="0" err="1" smtClean="0"/>
              <a:t>կա</a:t>
            </a:r>
            <a:r>
              <a:rPr lang="hy-AM" sz="2400" dirty="0" smtClean="0"/>
              <a:t>րը: Փափազյանը համարվում էր Սովետական Միության ամենալավ  շեքսպիրյան դերասանը, հատկապես հայտնի էր իր Օթելլոյի դերակատարությունը:</a:t>
            </a:r>
            <a:endParaRPr lang="ru-RU" sz="2400" dirty="0"/>
          </a:p>
        </p:txBody>
      </p:sp>
      <p:pic>
        <p:nvPicPr>
          <p:cNvPr id="4" name="Содержимое 3" descr="Vahram_Papazian_2013_Armenian_stamp_(cropped).jpg"/>
          <p:cNvPicPr>
            <a:picLocks noGrp="1" noChangeAspect="1"/>
          </p:cNvPicPr>
          <p:nvPr>
            <p:ph idx="1"/>
          </p:nvPr>
        </p:nvPicPr>
        <p:blipFill>
          <a:blip r:embed="rId2" cstate="print"/>
          <a:stretch>
            <a:fillRect/>
          </a:stretch>
        </p:blipFill>
        <p:spPr>
          <a:xfrm>
            <a:off x="3779912" y="692696"/>
            <a:ext cx="4378396" cy="4899174"/>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ages (15).jpg"/>
          <p:cNvPicPr>
            <a:picLocks noGrp="1" noChangeAspect="1"/>
          </p:cNvPicPr>
          <p:nvPr>
            <p:ph idx="1"/>
          </p:nvPr>
        </p:nvPicPr>
        <p:blipFill>
          <a:blip r:embed="rId2" cstate="print"/>
          <a:stretch>
            <a:fillRect/>
          </a:stretch>
        </p:blipFill>
        <p:spPr>
          <a:xfrm>
            <a:off x="2699792" y="1412776"/>
            <a:ext cx="3300189" cy="4405922"/>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507288" cy="1143000"/>
          </a:xfrm>
        </p:spPr>
        <p:txBody>
          <a:bodyPr>
            <a:normAutofit fontScale="90000"/>
          </a:bodyPr>
          <a:lstStyle/>
          <a:p>
            <a:r>
              <a:rPr lang="en-US" sz="3100" dirty="0" smtClean="0"/>
              <a:t>Shakespeare's famous quotes</a:t>
            </a:r>
            <a:r>
              <a:rPr lang="en-US" sz="2400" dirty="0" smtClean="0"/>
              <a:t/>
            </a:r>
            <a:br>
              <a:rPr lang="en-US" sz="2400" dirty="0" smtClean="0"/>
            </a:br>
            <a:r>
              <a:rPr lang="en-US" sz="2400" dirty="0" smtClean="0"/>
              <a:t> </a:t>
            </a:r>
            <a:r>
              <a:rPr lang="hy-AM" sz="2800" b="1" dirty="0" smtClean="0"/>
              <a:t>Շեքսպիրի աֆորիզմներ</a:t>
            </a:r>
            <a:r>
              <a:rPr lang="en-US" sz="2800" b="1" dirty="0" err="1" smtClean="0"/>
              <a:t>ից</a:t>
            </a:r>
            <a:r>
              <a:rPr lang="hy-AM" sz="2800" b="1" dirty="0" smtClean="0"/>
              <a:t/>
            </a:r>
            <a:br>
              <a:rPr lang="hy-AM" sz="2800" b="1" dirty="0" smtClean="0"/>
            </a:br>
            <a:endParaRPr lang="ru-RU" sz="2800" dirty="0"/>
          </a:p>
        </p:txBody>
      </p:sp>
      <p:pic>
        <p:nvPicPr>
          <p:cNvPr id="4" name="Содержимое 3" descr="images (8).jpg"/>
          <p:cNvPicPr>
            <a:picLocks noGrp="1" noChangeAspect="1"/>
          </p:cNvPicPr>
          <p:nvPr>
            <p:ph idx="1"/>
          </p:nvPr>
        </p:nvPicPr>
        <p:blipFill>
          <a:blip r:embed="rId2" cstate="print"/>
          <a:stretch>
            <a:fillRect/>
          </a:stretch>
        </p:blipFill>
        <p:spPr>
          <a:xfrm>
            <a:off x="1763688" y="1916832"/>
            <a:ext cx="5939616" cy="339978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axPNjn23.jpg"/>
          <p:cNvPicPr>
            <a:picLocks noGrp="1" noChangeAspect="1"/>
          </p:cNvPicPr>
          <p:nvPr>
            <p:ph idx="1"/>
          </p:nvPr>
        </p:nvPicPr>
        <p:blipFill>
          <a:blip r:embed="rId2" cstate="print"/>
          <a:stretch>
            <a:fillRect/>
          </a:stretch>
        </p:blipFill>
        <p:spPr>
          <a:xfrm>
            <a:off x="467544" y="692696"/>
            <a:ext cx="8208912" cy="5256584"/>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images (12).jpg"/>
          <p:cNvPicPr>
            <a:picLocks noGrp="1" noChangeAspect="1"/>
          </p:cNvPicPr>
          <p:nvPr>
            <p:ph idx="1"/>
          </p:nvPr>
        </p:nvPicPr>
        <p:blipFill>
          <a:blip r:embed="rId2" cstate="print"/>
          <a:stretch>
            <a:fillRect/>
          </a:stretch>
        </p:blipFill>
        <p:spPr>
          <a:xfrm>
            <a:off x="1835696" y="908720"/>
            <a:ext cx="5030107" cy="4392488"/>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ages (17).jpg"/>
          <p:cNvPicPr>
            <a:picLocks noGrp="1" noChangeAspect="1"/>
          </p:cNvPicPr>
          <p:nvPr>
            <p:ph idx="1"/>
          </p:nvPr>
        </p:nvPicPr>
        <p:blipFill>
          <a:blip r:embed="rId2" cstate="print"/>
          <a:stretch>
            <a:fillRect/>
          </a:stretch>
        </p:blipFill>
        <p:spPr>
          <a:xfrm>
            <a:off x="1907704" y="836712"/>
            <a:ext cx="5032002" cy="5009638"/>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ages (10).jpg"/>
          <p:cNvPicPr>
            <a:picLocks noGrp="1" noChangeAspect="1"/>
          </p:cNvPicPr>
          <p:nvPr>
            <p:ph idx="1"/>
          </p:nvPr>
        </p:nvPicPr>
        <p:blipFill>
          <a:blip r:embed="rId2" cstate="print"/>
          <a:stretch>
            <a:fillRect/>
          </a:stretch>
        </p:blipFill>
        <p:spPr>
          <a:xfrm>
            <a:off x="1979712" y="1556792"/>
            <a:ext cx="4248471" cy="3384376"/>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970784" cy="5530626"/>
          </a:xfrm>
        </p:spPr>
        <p:txBody>
          <a:bodyPr>
            <a:normAutofit/>
          </a:bodyPr>
          <a:lstStyle/>
          <a:p>
            <a:r>
              <a:rPr lang="hy-AM" sz="1800" dirty="0"/>
              <a:t>Շեքսպիրն ասել է. Ես միշտ ինձ երջանիկ եմ զգում, </a:t>
            </a:r>
            <a:r>
              <a:rPr lang="hy-AM" sz="1800" dirty="0" smtClean="0"/>
              <a:t>գիտե</a:t>
            </a:r>
            <a:r>
              <a:rPr lang="en-US" sz="1800" dirty="0" smtClean="0"/>
              <a:t>ք</a:t>
            </a:r>
            <a:r>
              <a:rPr lang="hy-AM" sz="1800" dirty="0" smtClean="0"/>
              <a:t>` </a:t>
            </a:r>
            <a:r>
              <a:rPr lang="hy-AM" sz="1800" dirty="0"/>
              <a:t>ինչու... </a:t>
            </a:r>
            <a:br>
              <a:rPr lang="hy-AM" sz="1800" dirty="0"/>
            </a:br>
            <a:r>
              <a:rPr lang="hy-AM" sz="1800" dirty="0"/>
              <a:t>Որովհետև ես ոչ մեկից ոչինչ չեմ սպասում, սպասումը միշտ ցավ է, իսկ կյանքը շատ կարճ է. </a:t>
            </a:r>
            <a:br>
              <a:rPr lang="hy-AM" sz="1800" dirty="0"/>
            </a:br>
            <a:r>
              <a:rPr lang="hy-AM" sz="1800" dirty="0"/>
              <a:t>Այնպես որ սիրիր կյանքդ, երջանիկ եղիր ու ժպտա, նախքան խոսելը լսիր, նախքան գրելը մտածիր, նախքան ծախսելը աշխատիր, նախքան աղոթելը ներիր, նախքան ցավ պատճառելը զգա, նախքան ատելը սիրիր, նախքան մեռնելը ապրիր...</a:t>
            </a:r>
            <a:br>
              <a:rPr lang="hy-AM" sz="1800" dirty="0"/>
            </a:br>
            <a:endParaRPr lang="ru-RU" sz="1800" dirty="0"/>
          </a:p>
        </p:txBody>
      </p:sp>
      <p:pic>
        <p:nvPicPr>
          <p:cNvPr id="4" name="Содержимое 3" descr="images (11).jpg"/>
          <p:cNvPicPr>
            <a:picLocks noGrp="1" noChangeAspect="1"/>
          </p:cNvPicPr>
          <p:nvPr>
            <p:ph idx="1"/>
          </p:nvPr>
        </p:nvPicPr>
        <p:blipFill>
          <a:blip r:embed="rId2" cstate="print"/>
          <a:stretch>
            <a:fillRect/>
          </a:stretch>
        </p:blipFill>
        <p:spPr>
          <a:xfrm>
            <a:off x="4499992" y="908720"/>
            <a:ext cx="4241305" cy="3744416"/>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endParaRPr lang="ru-RU" sz="1600" dirty="0"/>
          </a:p>
        </p:txBody>
      </p:sp>
      <p:sp>
        <p:nvSpPr>
          <p:cNvPr id="3" name="Содержимое 2"/>
          <p:cNvSpPr>
            <a:spLocks noGrp="1"/>
          </p:cNvSpPr>
          <p:nvPr>
            <p:ph idx="1"/>
          </p:nvPr>
        </p:nvSpPr>
        <p:spPr>
          <a:xfrm>
            <a:off x="0" y="0"/>
            <a:ext cx="9036496" cy="6858000"/>
          </a:xfrm>
        </p:spPr>
        <p:txBody>
          <a:bodyPr>
            <a:normAutofit fontScale="25000" lnSpcReduction="20000"/>
          </a:bodyPr>
          <a:lstStyle/>
          <a:p>
            <a:r>
              <a:rPr lang="hy-AM" dirty="0" smtClean="0"/>
              <a:t/>
            </a:r>
            <a:br>
              <a:rPr lang="hy-AM" dirty="0" smtClean="0"/>
            </a:br>
            <a:endParaRPr lang="en-US" sz="6400" dirty="0" smtClean="0"/>
          </a:p>
          <a:p>
            <a:r>
              <a:rPr lang="hy-AM" sz="7200" b="1" dirty="0" smtClean="0"/>
              <a:t>Ուիլյամ Շեքսպի</a:t>
            </a:r>
            <a:r>
              <a:rPr lang="en-US" sz="7200" b="1" dirty="0" smtClean="0"/>
              <a:t>ր</a:t>
            </a:r>
            <a:r>
              <a:rPr lang="hy-AM" sz="7200" dirty="0" smtClean="0"/>
              <a:t>  ապրիլ</a:t>
            </a:r>
            <a:r>
              <a:rPr lang="en-US" sz="7200" dirty="0" smtClean="0"/>
              <a:t>ի</a:t>
            </a:r>
            <a:r>
              <a:rPr lang="hy-AM" sz="7200" dirty="0" smtClean="0"/>
              <a:t> 26, 1564, Ստրատֆորդ ըփ</a:t>
            </a:r>
            <a:r>
              <a:rPr lang="en-US" sz="7200" dirty="0" err="1" smtClean="0"/>
              <a:t>ոն</a:t>
            </a:r>
            <a:r>
              <a:rPr lang="en-US" sz="7200" dirty="0" smtClean="0"/>
              <a:t> </a:t>
            </a:r>
            <a:r>
              <a:rPr lang="hy-AM" sz="7200" dirty="0" smtClean="0"/>
              <a:t> Էյվոն, Ուորիքշիր, Անգլիա</a:t>
            </a:r>
            <a:r>
              <a:rPr lang="en-US" sz="7200" baseline="30000" dirty="0" smtClean="0"/>
              <a:t> </a:t>
            </a:r>
            <a:r>
              <a:rPr lang="hy-AM" sz="7200" dirty="0" smtClean="0"/>
              <a:t>և Էյվոնի Սթրաթֆորդ, Ուորիքշիր, Անգլիա - ապրիլի 23 (մայիս</a:t>
            </a:r>
            <a:r>
              <a:rPr lang="en-US" sz="7200" dirty="0" smtClean="0"/>
              <a:t>ի</a:t>
            </a:r>
            <a:r>
              <a:rPr lang="hy-AM" sz="7200" dirty="0" smtClean="0"/>
              <a:t> 3), 1616, Ստրատֆորդ ըփոն Էյվոն, Ուորիքշիր, Անգլիա, անգլիացի բանաստեղծ, դրամատուրգ և դերասան, որ հաճախ</a:t>
            </a:r>
            <a:r>
              <a:rPr lang="en-US" sz="7200" dirty="0" smtClean="0"/>
              <a:t>  </a:t>
            </a:r>
            <a:r>
              <a:rPr lang="hy-AM" sz="7200" dirty="0" smtClean="0"/>
              <a:t> համարվում է խոշորագույն անգլիալեզու գրողն ու աշխարհի լավագույն դրամատուրգը։ Հաճախ կոչվում է Անգլիայի ժողովրդական բանաստեղծ և </a:t>
            </a:r>
            <a:r>
              <a:rPr lang="hy-AM" sz="7200" i="1" dirty="0" smtClean="0"/>
              <a:t>Էյվոնի երգիչ</a:t>
            </a:r>
            <a:r>
              <a:rPr lang="hy-AM" sz="7200" dirty="0" smtClean="0"/>
              <a:t>։ Նրա պահպանված ստեղծագործությունները, որոնց շարքում կան համահեղինակությամբ գրված մի քանի աշխատանքներ, ներառում են մոտավորապես 39 պիե</a:t>
            </a:r>
            <a:r>
              <a:rPr lang="en-US" sz="7200" dirty="0" smtClean="0"/>
              <a:t>ս</a:t>
            </a:r>
            <a:r>
              <a:rPr lang="hy-AM" sz="7200" baseline="30000" dirty="0" smtClean="0"/>
              <a:t>]</a:t>
            </a:r>
            <a:r>
              <a:rPr lang="hy-AM" sz="7200" dirty="0" smtClean="0"/>
              <a:t>, 154 սոնետ, երկու ծավալուն պոեմներ և մի քանի այլ բանաստեղծություններ, որոնց մի մասի հեղինակային պատկանելությունը հստակ չէ։ Շեքսպիրի պիեսները թարգմանվել են ժամանակակից բոլոր հիմնական լեզուներով և բեմադրվում են ավելի հաճախ, քան այլ դրամատուրգների ստեղծագործություններ։</a:t>
            </a:r>
            <a:br>
              <a:rPr lang="hy-AM" sz="7200" dirty="0" smtClean="0"/>
            </a:br>
            <a:r>
              <a:rPr lang="hy-AM" sz="7200" dirty="0" smtClean="0"/>
              <a:t>Շեքսպիրը ծնվել և հասակ է առել Ստրատֆորդ ըփոն Էյվոնում (Ուորիքշիր)։ Տասնութ տարեկանում նա ամուսնացել է Էնն Հաթաուեյի հետ և ունեցել երեք երեխա՝ Սյուզանան և երկվորյակներ Համնետն</a:t>
            </a:r>
            <a:r>
              <a:rPr lang="en-US" sz="7200" dirty="0" smtClean="0"/>
              <a:t> </a:t>
            </a:r>
            <a:r>
              <a:rPr lang="hy-AM" sz="7200" dirty="0" smtClean="0"/>
              <a:t>ու Ջուդիթը։ Շեքսպիրն իր կարիերան սկսել է Լոնդոնում 1585 թվականից մինչև 1592 թվականն ընկած ժամանակահատվածում՝ հաջողությամբ հանդես գալով որպես դերասան, գրող և «Լորդ սենեկապետի ծառաները» (անգլ</a:t>
            </a:r>
            <a:r>
              <a:rPr lang="en-US" sz="7200" dirty="0" smtClean="0"/>
              <a:t>.</a:t>
            </a:r>
            <a:r>
              <a:rPr lang="hy-AM" sz="7200" dirty="0" smtClean="0"/>
              <a:t>՝ </a:t>
            </a:r>
            <a:r>
              <a:rPr lang="en-US" sz="7200" dirty="0" smtClean="0"/>
              <a:t>Lord Chamberlain's Men, </a:t>
            </a:r>
            <a:r>
              <a:rPr lang="hy-AM" sz="7200" dirty="0" smtClean="0"/>
              <a:t>այլ թարգմանությամբ՝ «Լորդ սենեկապետի մարդիկ) անունը կրող թատերական ընկերության բաժնետեր, որը հետագայում հայտնի է դարձել «Թագավորի մարդիկ» (անգ</a:t>
            </a:r>
            <a:r>
              <a:rPr lang="en-US" sz="7200" dirty="0" smtClean="0"/>
              <a:t>լ.</a:t>
            </a:r>
            <a:r>
              <a:rPr lang="hy-AM" sz="7200" dirty="0" smtClean="0"/>
              <a:t>՝ </a:t>
            </a:r>
            <a:r>
              <a:rPr lang="en-US" sz="7200" dirty="0" smtClean="0"/>
              <a:t>King's Men) </a:t>
            </a:r>
            <a:r>
              <a:rPr lang="hy-AM" sz="7200" dirty="0" smtClean="0"/>
              <a:t>անունով։Շեքսպիրի ստեղծագործությունների մեծ մասը գրվել են 1589-1613 թվականներին</a:t>
            </a:r>
            <a:r>
              <a:rPr lang="en-US" sz="7200" dirty="0" smtClean="0"/>
              <a:t>:</a:t>
            </a:r>
            <a:r>
              <a:rPr lang="hy-AM" sz="7200" dirty="0" smtClean="0"/>
              <a:t>Մինչև մոտավորապես 1608 թվականը նա գրել է մեծ մասամբ ողբերգություններ, այդ թվում՝ «Համլե</a:t>
            </a:r>
            <a:r>
              <a:rPr lang="en-US" sz="7200" dirty="0" smtClean="0"/>
              <a:t>տ</a:t>
            </a:r>
            <a:r>
              <a:rPr lang="hy-AM" sz="7200" dirty="0" smtClean="0"/>
              <a:t> (ողբերգություն)», «Օթելլո», «Արքա Լիր» և «Մակբե</a:t>
            </a:r>
            <a:r>
              <a:rPr lang="en-US" sz="7200" dirty="0" smtClean="0"/>
              <a:t>թ</a:t>
            </a:r>
            <a:r>
              <a:rPr lang="hy-AM" sz="7200" dirty="0" smtClean="0"/>
              <a:t>» ստեղծագործությունները, որոնք բոլորը համարվում են անգլերենով ստեղծված լավագույն գրական նմուշներից</a:t>
            </a:r>
            <a:r>
              <a:rPr lang="en-US" sz="7200" dirty="0" smtClean="0"/>
              <a:t>:</a:t>
            </a:r>
            <a:endParaRPr lang="ru-RU" sz="7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784976" cy="1700808"/>
          </a:xfrm>
        </p:spPr>
        <p:txBody>
          <a:bodyPr>
            <a:normAutofit/>
          </a:bodyPr>
          <a:lstStyle/>
          <a:p>
            <a:r>
              <a:rPr lang="en-US" sz="1800" dirty="0"/>
              <a:t>John Shakespeare's house, believed to be </a:t>
            </a:r>
            <a:r>
              <a:rPr lang="en-US" sz="1800" dirty="0" smtClean="0"/>
              <a:t>Shakespeare's birthplace, </a:t>
            </a:r>
            <a:r>
              <a:rPr lang="en-US" sz="1800" dirty="0"/>
              <a:t>in </a:t>
            </a:r>
            <a:r>
              <a:rPr lang="en-US" sz="1800" dirty="0" smtClean="0"/>
              <a:t>Stratford-upon-Avon</a:t>
            </a:r>
            <a:br>
              <a:rPr lang="en-US" sz="1800" dirty="0" smtClean="0"/>
            </a:br>
            <a:r>
              <a:rPr lang="en-US" sz="1800" dirty="0" smtClean="0"/>
              <a:t/>
            </a:r>
            <a:br>
              <a:rPr lang="en-US" sz="1800" dirty="0" smtClean="0"/>
            </a:br>
            <a:r>
              <a:rPr lang="hy-AM" sz="1800" dirty="0" smtClean="0"/>
              <a:t>Ջոն Շեքսպիրի տունը Ստրատֆորդ ըփոն Էյվոնում, որտեղ, ըստ ավանդության, ծնվել է Շեքսպիրը</a:t>
            </a:r>
            <a:endParaRPr lang="ru-RU" sz="1800" dirty="0"/>
          </a:p>
        </p:txBody>
      </p:sp>
      <p:pic>
        <p:nvPicPr>
          <p:cNvPr id="4" name="Содержимое 3" descr="Shakespeare's_Birthplace,_Stratford-upon-Avon_-_Sept_2012.jpg"/>
          <p:cNvPicPr>
            <a:picLocks noGrp="1" noChangeAspect="1"/>
          </p:cNvPicPr>
          <p:nvPr>
            <p:ph idx="1"/>
          </p:nvPr>
        </p:nvPicPr>
        <p:blipFill>
          <a:blip r:embed="rId2" cstate="print"/>
          <a:stretch>
            <a:fillRect/>
          </a:stretch>
        </p:blipFill>
        <p:spPr>
          <a:xfrm>
            <a:off x="539552" y="1628800"/>
            <a:ext cx="8015426" cy="491634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endParaRPr lang="ru-RU" dirty="0"/>
          </a:p>
        </p:txBody>
      </p:sp>
      <p:pic>
        <p:nvPicPr>
          <p:cNvPr id="4" name="Содержимое 3" descr="images (5).jpg"/>
          <p:cNvPicPr>
            <a:picLocks noGrp="1" noChangeAspect="1"/>
          </p:cNvPicPr>
          <p:nvPr>
            <p:ph idx="1"/>
          </p:nvPr>
        </p:nvPicPr>
        <p:blipFill>
          <a:blip r:embed="rId2" cstate="print"/>
          <a:stretch>
            <a:fillRect/>
          </a:stretch>
        </p:blipFill>
        <p:spPr>
          <a:xfrm>
            <a:off x="899592" y="908720"/>
            <a:ext cx="7322077" cy="504056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Без названия (4).jpg"/>
          <p:cNvPicPr>
            <a:picLocks noGrp="1" noChangeAspect="1"/>
          </p:cNvPicPr>
          <p:nvPr>
            <p:ph idx="1"/>
          </p:nvPr>
        </p:nvPicPr>
        <p:blipFill>
          <a:blip r:embed="rId2" cstate="print"/>
          <a:stretch>
            <a:fillRect/>
          </a:stretch>
        </p:blipFill>
        <p:spPr>
          <a:xfrm>
            <a:off x="971600" y="260648"/>
            <a:ext cx="6984776" cy="6264696"/>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Без названия (5).jpg"/>
          <p:cNvPicPr>
            <a:picLocks noGrp="1" noChangeAspect="1"/>
          </p:cNvPicPr>
          <p:nvPr>
            <p:ph idx="1"/>
          </p:nvPr>
        </p:nvPicPr>
        <p:blipFill>
          <a:blip r:embed="rId2" cstate="print"/>
          <a:stretch>
            <a:fillRect/>
          </a:stretch>
        </p:blipFill>
        <p:spPr>
          <a:xfrm>
            <a:off x="1547664" y="836712"/>
            <a:ext cx="5487643" cy="5256584"/>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shakespeare-getty.jpg"/>
          <p:cNvPicPr>
            <a:picLocks noGrp="1" noChangeAspect="1"/>
          </p:cNvPicPr>
          <p:nvPr>
            <p:ph idx="1"/>
          </p:nvPr>
        </p:nvPicPr>
        <p:blipFill>
          <a:blip r:embed="rId2" cstate="print"/>
          <a:stretch>
            <a:fillRect/>
          </a:stretch>
        </p:blipFill>
        <p:spPr>
          <a:xfrm>
            <a:off x="467544" y="260648"/>
            <a:ext cx="8208912" cy="6264696"/>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10127686</TotalTime>
  <Words>121</Words>
  <Application>Microsoft Office PowerPoint</Application>
  <PresentationFormat>Экран (4:3)</PresentationFormat>
  <Paragraphs>20</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Тема Office</vt:lpstr>
      <vt:lpstr>William  Shakespeare (1564-1616)</vt:lpstr>
      <vt:lpstr>Слайд 2</vt:lpstr>
      <vt:lpstr>Слайд 3</vt:lpstr>
      <vt:lpstr>Слайд 4</vt:lpstr>
      <vt:lpstr>John Shakespeare's house, believed to be Shakespeare's birthplace, in Stratford-upon-Avon  Ջոն Շեքսպիրի տունը Ստրատֆորդ ըփոն Էյվոնում, որտեղ, ըստ ավանդության, ծնվել է Շեքսպիրը</vt:lpstr>
      <vt:lpstr>Слайд 6</vt:lpstr>
      <vt:lpstr>Слайд 7</vt:lpstr>
      <vt:lpstr>Слайд 8</vt:lpstr>
      <vt:lpstr>Слайд 9</vt:lpstr>
      <vt:lpstr>                                                 Shakespeare's wife  Anne Hathaway Շեքսպիրի կինը՝Էնն Հաթվեյը</vt:lpstr>
      <vt:lpstr>Shakespeare`s children Susanna ,and the twins Hamnet and Judith Շեքսպիրի երեխաները՝ Սյուզանան և երկվորյակներ Համնետն ու Ջուդիթը</vt:lpstr>
      <vt:lpstr>The reconstructed Globe Theatre on the south bank of the River Thames in London Վերակառուցված «Գլոբուս» թատրոնը Թեմզայի հարավային ափին, Լոնդոն</vt:lpstr>
      <vt:lpstr>Слайд 13</vt:lpstr>
      <vt:lpstr>Слайд 14</vt:lpstr>
      <vt:lpstr>Holy Trinity Church, Stratford-upon-Avon, where Shakespeare was baptized and is buried  Սուրբ Երրորդության եկեղեցին (Ստրատֆորտ ըփոն Էյվոն), որտեղ Շեքսպիրը մկրտվել է և թաղվել</vt:lpstr>
      <vt:lpstr>Shakespeare's grave, next to those of Anne Shakespeare, his wife, and Thomas Nash, the husband of his granddaughter Շեքսպիրի գերեզմանը (նրա կողքին թաղված են կինը՝ Էնն Շեքսպիրը, և Թոմաս Նեշը՝ թոռնուհու ամուսինը</vt:lpstr>
      <vt:lpstr>Shakespeare's funerary monument in Stratford-upon-Avon  Շեքսպիրի շիրմաքարը Ստրատֆորդ ըփոն Էյվոնում</vt:lpstr>
      <vt:lpstr>A recently garlanded statue of William Shakespeare in Lincoln Park, Chicago, typical of many created in the 19th and early 20th centuries  Վիլյամ Շեքսպիրի արձանը Չիկագոյի Լինքոլն այգում ՝ստեղծվել է 19-րդ դարին և 20-րդ դարի սկզբին հատուկ ձևով</vt:lpstr>
      <vt:lpstr>Слайд 19</vt:lpstr>
      <vt:lpstr>Слайд 20</vt:lpstr>
      <vt:lpstr>Слайд 21</vt:lpstr>
      <vt:lpstr>Слайд 22</vt:lpstr>
      <vt:lpstr>Слайд 23</vt:lpstr>
      <vt:lpstr>Macbeth Consulting the Vision of the Armed Head. By Henry Fuseli, 1793–1794. Forger Shakespeare Library, Washington.  Մակբեթը տեսնում է զինված գլուխը, Հենրի Ֆյուզելի, 1793-1794, Ֆոլջերի Շեքսպիրի գրադարան, Վաշինգտոն</vt:lpstr>
      <vt:lpstr>Слайд 25</vt:lpstr>
      <vt:lpstr>A Madrigal</vt:lpstr>
      <vt:lpstr>Թարգմանությունը ՍԱՄՎԵԼ ՄԿՐՏՉՅԱՆԻ Կարիք կա՞ արդյոք քեզ համեմատել ամռան օրվա հետ, Օ՜ , դու ավելի չնաշխարհիկ ես, շա՜տ ավելի մեղմ: Հողմերը վայրագ կոտրում են գարնան վարդը բուրավետ, Եվ վաղանցի՜կ է չքնաղ ամառվա ժամանակը սեղմ: Հաճախ է լինում, որ աչքը երկնի շողում է պայծառ, Եվ հաճախ այնպես մթնում է նրա դեմքը հուրհրան. Գեղեցկությունը հաճախ է կորցնում էությունն իր վառ, Երբ բնությունը դյուրափոխությամբ փոխում է նրան: Հավիտենական միայն կլինի քո ամառը պերճ, Բնավ չի կորչի հմայքը անանց քո գեղեցկության, Մահը չի ասի, թե քայլում ես իր ստվերում անվերջ, Երբ պիտի ապրես իմ քերթվածներում հար ու հավիտյան: Մինչ մարդիկ շնչում և աչքերը մինչ տեսնում են սրանք, Դու չես մահանա, և իմ տողերը քեզ միշտ կտան կյանք: </vt:lpstr>
      <vt:lpstr>Պետրոս Ադամյան  հայ առաջին Համլետը</vt:lpstr>
      <vt:lpstr>Слайд 29</vt:lpstr>
      <vt:lpstr>Դերասան, գրող Վահրամ Փափազյանի դիմանկարը: Փափազյանը համարվում էր Սովետական Միության ամենալավ  շեքսպիրյան դերասանը, հատկապես հայտնի էր իր Օթելլոյի դերակատարությունը:</vt:lpstr>
      <vt:lpstr>Слайд 31</vt:lpstr>
      <vt:lpstr>Shakespeare's famous quotes  Շեքսպիրի աֆորիզմներից </vt:lpstr>
      <vt:lpstr>Слайд 33</vt:lpstr>
      <vt:lpstr>Слайд 34</vt:lpstr>
      <vt:lpstr>Слайд 35</vt:lpstr>
      <vt:lpstr>Слайд 36</vt:lpstr>
      <vt:lpstr>Շեքսպիրն ասել է. Ես միշտ ինձ երջանիկ եմ զգում, գիտեք` ինչու...  Որովհետև ես ոչ մեկից ոչինչ չեմ սպասում, սպասումը միշտ ցավ է, իսկ կյանքը շատ կարճ է.  Այնպես որ սիրիր կյանքդ, երջանիկ եղիր ու ժպտա, նախքան խոսելը լսիր, նախքան գրելը մտածիր, նախքան ծախսելը աշխատիր, նախքան աղոթելը ներիր, նախքան ցավ պատճառելը զգա, նախքան ատելը սիրիր, նախքան մեռնելը ապրիր...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Shakespeare (1564-1616)</dc:title>
  <dc:creator>z-des</dc:creator>
  <cp:lastModifiedBy>z-des</cp:lastModifiedBy>
  <cp:revision>32</cp:revision>
  <dcterms:created xsi:type="dcterms:W3CDTF">2001-12-31T20:57:06Z</dcterms:created>
  <dcterms:modified xsi:type="dcterms:W3CDTF">2022-12-01T17:30:05Z</dcterms:modified>
</cp:coreProperties>
</file>