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Frank Ruhl Libre"/>
      <p:regular r:id="rId27"/>
      <p:bold r:id="rId28"/>
    </p:embeddedFont>
    <p:embeddedFont>
      <p:font typeface="Libre Baskerville"/>
      <p:regular r:id="rId29"/>
      <p:bold r:id="rId30"/>
      <p: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2" roundtripDataSignature="AMtx7mizKWmoPb890c15dNyrLjsXet8u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0698023-6DBF-40E4-92D9-ED37B4CDEF3E}">
  <a:tblStyle styleId="{E0698023-6DBF-40E4-92D9-ED37B4CDEF3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FrankRuhlLibre-bold.fntdata"/><Relationship Id="rId27" Type="http://schemas.openxmlformats.org/officeDocument/2006/relationships/font" Target="fonts/FrankRuhlLibre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LibreBaskerville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ibreBaskerville-italic.fntdata"/><Relationship Id="rId30" Type="http://schemas.openxmlformats.org/officeDocument/2006/relationships/font" Target="fonts/LibreBaskerville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28023dd7f0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28023dd7f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780a9356da33df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780a9356da33df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780a9356da33df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780a9356da33df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1b7c520603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1b7c5206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28023dd7f0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28023dd7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1"/>
          <p:cNvGrpSpPr/>
          <p:nvPr/>
        </p:nvGrpSpPr>
        <p:grpSpPr>
          <a:xfrm>
            <a:off x="2316267" y="304925"/>
            <a:ext cx="4511141" cy="4526108"/>
            <a:chOff x="2316267" y="304925"/>
            <a:chExt cx="4511141" cy="4526108"/>
          </a:xfrm>
        </p:grpSpPr>
        <p:sp>
          <p:nvSpPr>
            <p:cNvPr id="11" name="Google Shape;11;p21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1"/>
            <p:cNvSpPr/>
            <p:nvPr/>
          </p:nvSpPr>
          <p:spPr>
            <a:xfrm>
              <a:off x="2626375" y="617375"/>
              <a:ext cx="3676062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" name="Google Shape;13;p21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sm" w="sm" type="none"/>
              <a:tailEnd len="sm" w="sm" type="none"/>
            </a:ln>
          </p:spPr>
        </p:sp>
        <p:pic>
          <p:nvPicPr>
            <p:cNvPr id="14" name="Google Shape;14;p2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Google Shape;16;p21"/>
          <p:cNvSpPr txBox="1"/>
          <p:nvPr>
            <p:ph type="ctrTitle"/>
          </p:nvPr>
        </p:nvSpPr>
        <p:spPr>
          <a:xfrm>
            <a:off x="2787625" y="1991825"/>
            <a:ext cx="35721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grpSp>
        <p:nvGrpSpPr>
          <p:cNvPr id="17" name="Google Shape;17;p21"/>
          <p:cNvGrpSpPr/>
          <p:nvPr/>
        </p:nvGrpSpPr>
        <p:grpSpPr>
          <a:xfrm>
            <a:off x="4357664" y="3735189"/>
            <a:ext cx="428350" cy="428530"/>
            <a:chOff x="1191725" y="238125"/>
            <a:chExt cx="5236550" cy="5238750"/>
          </a:xfrm>
        </p:grpSpPr>
        <p:sp>
          <p:nvSpPr>
            <p:cNvPr id="18" name="Google Shape;18;p21"/>
            <p:cNvSpPr/>
            <p:nvPr/>
          </p:nvSpPr>
          <p:spPr>
            <a:xfrm>
              <a:off x="2218800" y="1278375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1"/>
            <p:cNvSpPr/>
            <p:nvPr/>
          </p:nvSpPr>
          <p:spPr>
            <a:xfrm>
              <a:off x="2227575" y="3429300"/>
              <a:ext cx="1002925" cy="1018300"/>
            </a:xfrm>
            <a:custGeom>
              <a:rect b="b" l="l" r="r" t="t"/>
              <a:pathLst>
                <a:path extrusionOk="0" h="40732" w="40117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1"/>
            <p:cNvSpPr/>
            <p:nvPr/>
          </p:nvSpPr>
          <p:spPr>
            <a:xfrm>
              <a:off x="4385100" y="1267400"/>
              <a:ext cx="1005125" cy="1020500"/>
            </a:xfrm>
            <a:custGeom>
              <a:rect b="b" l="l" r="r" t="t"/>
              <a:pathLst>
                <a:path extrusionOk="0" h="40820" w="40205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1"/>
            <p:cNvSpPr/>
            <p:nvPr/>
          </p:nvSpPr>
          <p:spPr>
            <a:xfrm>
              <a:off x="4380700" y="3435900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1"/>
            <p:cNvSpPr/>
            <p:nvPr/>
          </p:nvSpPr>
          <p:spPr>
            <a:xfrm>
              <a:off x="1191725" y="238125"/>
              <a:ext cx="5236550" cy="5238750"/>
            </a:xfrm>
            <a:custGeom>
              <a:rect b="b" l="l" r="r" t="t"/>
              <a:pathLst>
                <a:path extrusionOk="0" h="209550" w="209462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30"/>
          <p:cNvGrpSpPr/>
          <p:nvPr/>
        </p:nvGrpSpPr>
        <p:grpSpPr>
          <a:xfrm>
            <a:off x="2316267" y="304925"/>
            <a:ext cx="4511141" cy="4526108"/>
            <a:chOff x="2316267" y="304925"/>
            <a:chExt cx="4511141" cy="4526108"/>
          </a:xfrm>
        </p:grpSpPr>
        <p:sp>
          <p:nvSpPr>
            <p:cNvPr id="142" name="Google Shape;142;p30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0"/>
            <p:cNvSpPr/>
            <p:nvPr/>
          </p:nvSpPr>
          <p:spPr>
            <a:xfrm>
              <a:off x="2626375" y="617375"/>
              <a:ext cx="3676062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4" name="Google Shape;144;p30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sm" w="sm" type="none"/>
              <a:tailEnd len="sm" w="sm" type="none"/>
            </a:ln>
          </p:spPr>
        </p:sp>
        <p:pic>
          <p:nvPicPr>
            <p:cNvPr id="145" name="Google Shape;145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30"/>
          <p:cNvSpPr txBox="1"/>
          <p:nvPr>
            <p:ph type="ctrTitle"/>
          </p:nvPr>
        </p:nvSpPr>
        <p:spPr>
          <a:xfrm>
            <a:off x="2795175" y="1668850"/>
            <a:ext cx="35535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8" name="Google Shape;148;p30"/>
          <p:cNvSpPr txBox="1"/>
          <p:nvPr>
            <p:ph idx="1" type="subTitle"/>
          </p:nvPr>
        </p:nvSpPr>
        <p:spPr>
          <a:xfrm>
            <a:off x="2795175" y="2948146"/>
            <a:ext cx="35535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9pPr>
          </a:lstStyle>
          <a:p/>
        </p:txBody>
      </p:sp>
      <p:grpSp>
        <p:nvGrpSpPr>
          <p:cNvPr id="149" name="Google Shape;149;p30"/>
          <p:cNvGrpSpPr/>
          <p:nvPr/>
        </p:nvGrpSpPr>
        <p:grpSpPr>
          <a:xfrm>
            <a:off x="4357664" y="3735189"/>
            <a:ext cx="428350" cy="428530"/>
            <a:chOff x="1191725" y="238125"/>
            <a:chExt cx="5236550" cy="5238750"/>
          </a:xfrm>
        </p:grpSpPr>
        <p:sp>
          <p:nvSpPr>
            <p:cNvPr id="150" name="Google Shape;150;p30"/>
            <p:cNvSpPr/>
            <p:nvPr/>
          </p:nvSpPr>
          <p:spPr>
            <a:xfrm>
              <a:off x="2218800" y="1278375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0"/>
            <p:cNvSpPr/>
            <p:nvPr/>
          </p:nvSpPr>
          <p:spPr>
            <a:xfrm>
              <a:off x="2227575" y="3429300"/>
              <a:ext cx="1002925" cy="1018300"/>
            </a:xfrm>
            <a:custGeom>
              <a:rect b="b" l="l" r="r" t="t"/>
              <a:pathLst>
                <a:path extrusionOk="0" h="40732" w="40117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0"/>
            <p:cNvSpPr/>
            <p:nvPr/>
          </p:nvSpPr>
          <p:spPr>
            <a:xfrm>
              <a:off x="4385100" y="1267400"/>
              <a:ext cx="1005125" cy="1020500"/>
            </a:xfrm>
            <a:custGeom>
              <a:rect b="b" l="l" r="r" t="t"/>
              <a:pathLst>
                <a:path extrusionOk="0" h="40820" w="40205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0"/>
            <p:cNvSpPr/>
            <p:nvPr/>
          </p:nvSpPr>
          <p:spPr>
            <a:xfrm>
              <a:off x="4380700" y="3435900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0"/>
            <p:cNvSpPr/>
            <p:nvPr/>
          </p:nvSpPr>
          <p:spPr>
            <a:xfrm>
              <a:off x="1191725" y="238125"/>
              <a:ext cx="5236550" cy="5238750"/>
            </a:xfrm>
            <a:custGeom>
              <a:rect b="b" l="l" r="r" t="t"/>
              <a:pathLst>
                <a:path extrusionOk="0" h="209550" w="209462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078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" name="Google Shape;25;p22"/>
          <p:cNvGrpSpPr/>
          <p:nvPr/>
        </p:nvGrpSpPr>
        <p:grpSpPr>
          <a:xfrm>
            <a:off x="312475" y="304925"/>
            <a:ext cx="8519108" cy="4526108"/>
            <a:chOff x="312475" y="304925"/>
            <a:chExt cx="8519108" cy="4526108"/>
          </a:xfrm>
        </p:grpSpPr>
        <p:sp>
          <p:nvSpPr>
            <p:cNvPr id="26" name="Google Shape;26;p22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2"/>
            <p:cNvSpPr/>
            <p:nvPr/>
          </p:nvSpPr>
          <p:spPr>
            <a:xfrm>
              <a:off x="624925" y="6173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" name="Google Shape;28;p22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sm" w="sm" type="none"/>
              <a:tailEnd len="sm" w="sm" type="none"/>
            </a:ln>
          </p:spPr>
        </p:sp>
        <p:pic>
          <p:nvPicPr>
            <p:cNvPr id="29" name="Google Shape;29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" name="Google Shape;31;p22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32" name="Google Shape;32;p22"/>
            <p:cNvSpPr/>
            <p:nvPr/>
          </p:nvSpPr>
          <p:spPr>
            <a:xfrm>
              <a:off x="2218800" y="1278375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2"/>
            <p:cNvSpPr/>
            <p:nvPr/>
          </p:nvSpPr>
          <p:spPr>
            <a:xfrm>
              <a:off x="2227575" y="3429300"/>
              <a:ext cx="1002925" cy="1018300"/>
            </a:xfrm>
            <a:custGeom>
              <a:rect b="b" l="l" r="r" t="t"/>
              <a:pathLst>
                <a:path extrusionOk="0" h="40732" w="40117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2"/>
            <p:cNvSpPr/>
            <p:nvPr/>
          </p:nvSpPr>
          <p:spPr>
            <a:xfrm>
              <a:off x="4385100" y="1267400"/>
              <a:ext cx="1005125" cy="1020500"/>
            </a:xfrm>
            <a:custGeom>
              <a:rect b="b" l="l" r="r" t="t"/>
              <a:pathLst>
                <a:path extrusionOk="0" h="40820" w="40205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2"/>
            <p:cNvSpPr/>
            <p:nvPr/>
          </p:nvSpPr>
          <p:spPr>
            <a:xfrm>
              <a:off x="4380700" y="3435900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2"/>
            <p:cNvSpPr/>
            <p:nvPr/>
          </p:nvSpPr>
          <p:spPr>
            <a:xfrm>
              <a:off x="1191725" y="238125"/>
              <a:ext cx="5236550" cy="5238750"/>
            </a:xfrm>
            <a:custGeom>
              <a:rect b="b" l="l" r="r" t="t"/>
              <a:pathLst>
                <a:path extrusionOk="0" h="209550" w="209462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" name="Google Shape;37;p22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" type="body"/>
          </p:nvPr>
        </p:nvSpPr>
        <p:spPr>
          <a:xfrm>
            <a:off x="1003200" y="1563725"/>
            <a:ext cx="3356700" cy="28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9pPr>
          </a:lstStyle>
          <a:p/>
        </p:txBody>
      </p:sp>
      <p:sp>
        <p:nvSpPr>
          <p:cNvPr id="39" name="Google Shape;39;p22"/>
          <p:cNvSpPr txBox="1"/>
          <p:nvPr>
            <p:ph idx="2" type="body"/>
          </p:nvPr>
        </p:nvSpPr>
        <p:spPr>
          <a:xfrm>
            <a:off x="4784110" y="1563725"/>
            <a:ext cx="3356700" cy="28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9pPr>
          </a:lstStyle>
          <a:p/>
        </p:txBody>
      </p:sp>
      <p:sp>
        <p:nvSpPr>
          <p:cNvPr id="40" name="Google Shape;40;p22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078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" name="Google Shape;43;p23"/>
          <p:cNvGrpSpPr/>
          <p:nvPr/>
        </p:nvGrpSpPr>
        <p:grpSpPr>
          <a:xfrm>
            <a:off x="312475" y="304925"/>
            <a:ext cx="8519108" cy="4526108"/>
            <a:chOff x="312475" y="304925"/>
            <a:chExt cx="8519108" cy="4526108"/>
          </a:xfrm>
        </p:grpSpPr>
        <p:sp>
          <p:nvSpPr>
            <p:cNvPr id="44" name="Google Shape;44;p23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624925" y="6173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" name="Google Shape;46;p23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sm" w="sm" type="none"/>
              <a:tailEnd len="sm" w="sm" type="none"/>
            </a:ln>
          </p:spPr>
        </p:sp>
        <p:pic>
          <p:nvPicPr>
            <p:cNvPr id="47" name="Google Shape;47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078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" name="Google Shape;52;p24"/>
          <p:cNvGrpSpPr/>
          <p:nvPr/>
        </p:nvGrpSpPr>
        <p:grpSpPr>
          <a:xfrm>
            <a:off x="312475" y="304925"/>
            <a:ext cx="8519108" cy="4526108"/>
            <a:chOff x="312475" y="304925"/>
            <a:chExt cx="8519108" cy="4526108"/>
          </a:xfrm>
        </p:grpSpPr>
        <p:sp>
          <p:nvSpPr>
            <p:cNvPr id="53" name="Google Shape;53;p24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4"/>
            <p:cNvSpPr/>
            <p:nvPr/>
          </p:nvSpPr>
          <p:spPr>
            <a:xfrm>
              <a:off x="624925" y="6173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5" name="Google Shape;55;p24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sm" w="sm" type="none"/>
              <a:tailEnd len="sm" w="sm" type="none"/>
            </a:ln>
          </p:spPr>
        </p:sp>
        <p:pic>
          <p:nvPicPr>
            <p:cNvPr id="56" name="Google Shape;56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" name="Google Shape;58;p24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59" name="Google Shape;59;p24"/>
            <p:cNvSpPr/>
            <p:nvPr/>
          </p:nvSpPr>
          <p:spPr>
            <a:xfrm>
              <a:off x="2218800" y="1278375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4"/>
            <p:cNvSpPr/>
            <p:nvPr/>
          </p:nvSpPr>
          <p:spPr>
            <a:xfrm>
              <a:off x="2227575" y="3429300"/>
              <a:ext cx="1002925" cy="1018300"/>
            </a:xfrm>
            <a:custGeom>
              <a:rect b="b" l="l" r="r" t="t"/>
              <a:pathLst>
                <a:path extrusionOk="0" h="40732" w="40117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4"/>
            <p:cNvSpPr/>
            <p:nvPr/>
          </p:nvSpPr>
          <p:spPr>
            <a:xfrm>
              <a:off x="4385100" y="1267400"/>
              <a:ext cx="1005125" cy="1020500"/>
            </a:xfrm>
            <a:custGeom>
              <a:rect b="b" l="l" r="r" t="t"/>
              <a:pathLst>
                <a:path extrusionOk="0" h="40820" w="40205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4"/>
            <p:cNvSpPr/>
            <p:nvPr/>
          </p:nvSpPr>
          <p:spPr>
            <a:xfrm>
              <a:off x="4380700" y="3435900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4"/>
            <p:cNvSpPr/>
            <p:nvPr/>
          </p:nvSpPr>
          <p:spPr>
            <a:xfrm>
              <a:off x="1191725" y="238125"/>
              <a:ext cx="5236550" cy="5238750"/>
            </a:xfrm>
            <a:custGeom>
              <a:rect b="b" l="l" r="r" t="t"/>
              <a:pathLst>
                <a:path extrusionOk="0" h="209550" w="209462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p24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5" name="Google Shape;65;p24"/>
          <p:cNvSpPr txBox="1"/>
          <p:nvPr>
            <p:ph idx="1" type="body"/>
          </p:nvPr>
        </p:nvSpPr>
        <p:spPr>
          <a:xfrm>
            <a:off x="1003200" y="1563725"/>
            <a:ext cx="7137600" cy="27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➢"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3pPr>
            <a:lvl4pPr indent="-3810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4pPr>
            <a:lvl5pPr indent="-3810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5pPr>
            <a:lvl6pPr indent="-3810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6pPr>
            <a:lvl7pPr indent="-3810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7pPr>
            <a:lvl8pPr indent="-3810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8pPr>
            <a:lvl9pPr indent="-3810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078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" name="Google Shape;69;p25"/>
          <p:cNvGrpSpPr/>
          <p:nvPr/>
        </p:nvGrpSpPr>
        <p:grpSpPr>
          <a:xfrm>
            <a:off x="2316267" y="304925"/>
            <a:ext cx="4511141" cy="4526108"/>
            <a:chOff x="2316267" y="304925"/>
            <a:chExt cx="4511141" cy="4526108"/>
          </a:xfrm>
        </p:grpSpPr>
        <p:sp>
          <p:nvSpPr>
            <p:cNvPr id="70" name="Google Shape;70;p25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5"/>
            <p:cNvSpPr/>
            <p:nvPr/>
          </p:nvSpPr>
          <p:spPr>
            <a:xfrm>
              <a:off x="2626375" y="617375"/>
              <a:ext cx="3676062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72" name="Google Shape;72;p25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sm" w="sm" type="none"/>
              <a:tailEnd len="sm" w="sm" type="none"/>
            </a:ln>
          </p:spPr>
        </p:sp>
        <p:pic>
          <p:nvPicPr>
            <p:cNvPr id="73" name="Google Shape;73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25"/>
          <p:cNvSpPr txBox="1"/>
          <p:nvPr>
            <p:ph idx="1" type="body"/>
          </p:nvPr>
        </p:nvSpPr>
        <p:spPr>
          <a:xfrm>
            <a:off x="3009700" y="1187400"/>
            <a:ext cx="3124500" cy="27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Libre Baskerville"/>
              <a:buChar char="➢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429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429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429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429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3429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429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429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6" name="Google Shape;76;p25"/>
          <p:cNvSpPr txBox="1"/>
          <p:nvPr/>
        </p:nvSpPr>
        <p:spPr>
          <a:xfrm>
            <a:off x="3593400" y="6289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rgbClr val="B0C6D3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“</a:t>
            </a:r>
            <a:endParaRPr b="0" i="0" sz="7200" u="none" cap="none" strike="noStrike">
              <a:solidFill>
                <a:srgbClr val="B0C6D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078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26"/>
          <p:cNvGrpSpPr/>
          <p:nvPr/>
        </p:nvGrpSpPr>
        <p:grpSpPr>
          <a:xfrm>
            <a:off x="312475" y="304925"/>
            <a:ext cx="8519108" cy="4526108"/>
            <a:chOff x="312475" y="304925"/>
            <a:chExt cx="8519108" cy="4526108"/>
          </a:xfrm>
        </p:grpSpPr>
        <p:sp>
          <p:nvSpPr>
            <p:cNvPr id="81" name="Google Shape;81;p26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6"/>
            <p:cNvSpPr/>
            <p:nvPr/>
          </p:nvSpPr>
          <p:spPr>
            <a:xfrm>
              <a:off x="624925" y="6173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83" name="Google Shape;83;p26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sm" w="sm" type="none"/>
              <a:tailEnd len="sm" w="sm" type="none"/>
            </a:ln>
          </p:spPr>
        </p:sp>
        <p:pic>
          <p:nvPicPr>
            <p:cNvPr id="84" name="Google Shape;84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6" name="Google Shape;86;p26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87" name="Google Shape;87;p26"/>
            <p:cNvSpPr/>
            <p:nvPr/>
          </p:nvSpPr>
          <p:spPr>
            <a:xfrm>
              <a:off x="2218800" y="1278375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6"/>
            <p:cNvSpPr/>
            <p:nvPr/>
          </p:nvSpPr>
          <p:spPr>
            <a:xfrm>
              <a:off x="2227575" y="3429300"/>
              <a:ext cx="1002925" cy="1018300"/>
            </a:xfrm>
            <a:custGeom>
              <a:rect b="b" l="l" r="r" t="t"/>
              <a:pathLst>
                <a:path extrusionOk="0" h="40732" w="40117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6"/>
            <p:cNvSpPr/>
            <p:nvPr/>
          </p:nvSpPr>
          <p:spPr>
            <a:xfrm>
              <a:off x="4385100" y="1267400"/>
              <a:ext cx="1005125" cy="1020500"/>
            </a:xfrm>
            <a:custGeom>
              <a:rect b="b" l="l" r="r" t="t"/>
              <a:pathLst>
                <a:path extrusionOk="0" h="40820" w="40205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6"/>
            <p:cNvSpPr/>
            <p:nvPr/>
          </p:nvSpPr>
          <p:spPr>
            <a:xfrm>
              <a:off x="4380700" y="3435900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6"/>
            <p:cNvSpPr/>
            <p:nvPr/>
          </p:nvSpPr>
          <p:spPr>
            <a:xfrm>
              <a:off x="1191725" y="238125"/>
              <a:ext cx="5236550" cy="5238750"/>
            </a:xfrm>
            <a:custGeom>
              <a:rect b="b" l="l" r="r" t="t"/>
              <a:pathLst>
                <a:path extrusionOk="0" h="209550" w="209462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" name="Google Shape;92;p26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3" name="Google Shape;93;p26"/>
          <p:cNvSpPr txBox="1"/>
          <p:nvPr>
            <p:ph idx="1" type="body"/>
          </p:nvPr>
        </p:nvSpPr>
        <p:spPr>
          <a:xfrm>
            <a:off x="1003200" y="1563725"/>
            <a:ext cx="2233800" cy="27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➢"/>
              <a:defRPr sz="16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/>
        </p:txBody>
      </p:sp>
      <p:sp>
        <p:nvSpPr>
          <p:cNvPr id="94" name="Google Shape;94;p26"/>
          <p:cNvSpPr txBox="1"/>
          <p:nvPr>
            <p:ph idx="2" type="body"/>
          </p:nvPr>
        </p:nvSpPr>
        <p:spPr>
          <a:xfrm>
            <a:off x="3455100" y="1563725"/>
            <a:ext cx="2233800" cy="27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➢"/>
              <a:defRPr sz="16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/>
        </p:txBody>
      </p:sp>
      <p:sp>
        <p:nvSpPr>
          <p:cNvPr id="95" name="Google Shape;95;p26"/>
          <p:cNvSpPr txBox="1"/>
          <p:nvPr>
            <p:ph idx="3" type="body"/>
          </p:nvPr>
        </p:nvSpPr>
        <p:spPr>
          <a:xfrm>
            <a:off x="5907003" y="1563725"/>
            <a:ext cx="2233800" cy="27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➢"/>
              <a:defRPr sz="16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/>
        </p:txBody>
      </p:sp>
      <p:sp>
        <p:nvSpPr>
          <p:cNvPr id="96" name="Google Shape;96;p26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 background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27"/>
          <p:cNvGrpSpPr/>
          <p:nvPr/>
        </p:nvGrpSpPr>
        <p:grpSpPr>
          <a:xfrm>
            <a:off x="325492" y="304925"/>
            <a:ext cx="4511141" cy="4526108"/>
            <a:chOff x="2316267" y="304925"/>
            <a:chExt cx="4511141" cy="4526108"/>
          </a:xfrm>
        </p:grpSpPr>
        <p:sp>
          <p:nvSpPr>
            <p:cNvPr id="99" name="Google Shape;99;p27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7"/>
            <p:cNvSpPr/>
            <p:nvPr/>
          </p:nvSpPr>
          <p:spPr>
            <a:xfrm>
              <a:off x="2626375" y="617375"/>
              <a:ext cx="3676062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1" name="Google Shape;101;p27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sm" w="sm" type="none"/>
              <a:tailEnd len="sm" w="sm" type="none"/>
            </a:ln>
          </p:spPr>
        </p:sp>
        <p:pic>
          <p:nvPicPr>
            <p:cNvPr id="102" name="Google Shape;102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4" name="Google Shape;104;p27"/>
          <p:cNvGrpSpPr/>
          <p:nvPr/>
        </p:nvGrpSpPr>
        <p:grpSpPr>
          <a:xfrm>
            <a:off x="796444" y="1424044"/>
            <a:ext cx="277537" cy="277654"/>
            <a:chOff x="1191725" y="238125"/>
            <a:chExt cx="5236550" cy="5238750"/>
          </a:xfrm>
        </p:grpSpPr>
        <p:sp>
          <p:nvSpPr>
            <p:cNvPr id="105" name="Google Shape;105;p27"/>
            <p:cNvSpPr/>
            <p:nvPr/>
          </p:nvSpPr>
          <p:spPr>
            <a:xfrm>
              <a:off x="2218800" y="1278375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7"/>
            <p:cNvSpPr/>
            <p:nvPr/>
          </p:nvSpPr>
          <p:spPr>
            <a:xfrm>
              <a:off x="2227575" y="3429300"/>
              <a:ext cx="1002925" cy="1018300"/>
            </a:xfrm>
            <a:custGeom>
              <a:rect b="b" l="l" r="r" t="t"/>
              <a:pathLst>
                <a:path extrusionOk="0" h="40732" w="40117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7"/>
            <p:cNvSpPr/>
            <p:nvPr/>
          </p:nvSpPr>
          <p:spPr>
            <a:xfrm>
              <a:off x="4385100" y="1267400"/>
              <a:ext cx="1005125" cy="1020500"/>
            </a:xfrm>
            <a:custGeom>
              <a:rect b="b" l="l" r="r" t="t"/>
              <a:pathLst>
                <a:path extrusionOk="0" h="40820" w="40205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7"/>
            <p:cNvSpPr/>
            <p:nvPr/>
          </p:nvSpPr>
          <p:spPr>
            <a:xfrm>
              <a:off x="4380700" y="3435900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7"/>
            <p:cNvSpPr/>
            <p:nvPr/>
          </p:nvSpPr>
          <p:spPr>
            <a:xfrm>
              <a:off x="1191725" y="238125"/>
              <a:ext cx="5236550" cy="5238750"/>
            </a:xfrm>
            <a:custGeom>
              <a:rect b="b" l="l" r="r" t="t"/>
              <a:pathLst>
                <a:path extrusionOk="0" h="209550" w="209462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" name="Google Shape;110;p27"/>
          <p:cNvSpPr txBox="1"/>
          <p:nvPr>
            <p:ph type="title"/>
          </p:nvPr>
        </p:nvSpPr>
        <p:spPr>
          <a:xfrm>
            <a:off x="796450" y="845975"/>
            <a:ext cx="35535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1" name="Google Shape;111;p27"/>
          <p:cNvSpPr txBox="1"/>
          <p:nvPr>
            <p:ph idx="1" type="body"/>
          </p:nvPr>
        </p:nvSpPr>
        <p:spPr>
          <a:xfrm>
            <a:off x="796450" y="1792325"/>
            <a:ext cx="3553500" cy="24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9pPr>
          </a:lstStyle>
          <a:p/>
        </p:txBody>
      </p:sp>
      <p:sp>
        <p:nvSpPr>
          <p:cNvPr id="112" name="Google Shape;112;p27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2">
    <p:bg>
      <p:bgPr>
        <a:solidFill>
          <a:srgbClr val="B0C6D3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/>
          <p:nvPr/>
        </p:nvSpPr>
        <p:spPr>
          <a:xfrm>
            <a:off x="-7650" y="-7650"/>
            <a:ext cx="9151500" cy="5151300"/>
          </a:xfrm>
          <a:prstGeom prst="frame">
            <a:avLst>
              <a:gd fmla="val 4756" name="adj1"/>
            </a:avLst>
          </a:prstGeom>
          <a:solidFill>
            <a:srgbClr val="F2ED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" name="Google Shape;115;p28"/>
          <p:cNvGrpSpPr/>
          <p:nvPr/>
        </p:nvGrpSpPr>
        <p:grpSpPr>
          <a:xfrm>
            <a:off x="114491" y="106842"/>
            <a:ext cx="1127645" cy="1153976"/>
            <a:chOff x="152400" y="152400"/>
            <a:chExt cx="1127645" cy="1153976"/>
          </a:xfrm>
        </p:grpSpPr>
        <p:sp>
          <p:nvSpPr>
            <p:cNvPr id="116" name="Google Shape;116;p28"/>
            <p:cNvSpPr/>
            <p:nvPr/>
          </p:nvSpPr>
          <p:spPr>
            <a:xfrm>
              <a:off x="152400" y="152400"/>
              <a:ext cx="921300" cy="921300"/>
            </a:xfrm>
            <a:prstGeom prst="diagStrip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28575" rotWithShape="0" algn="bl" dir="2700000" dist="9525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7" name="Google Shape;117;p28"/>
            <p:cNvPicPr preferRelativeResize="0"/>
            <p:nvPr/>
          </p:nvPicPr>
          <p:blipFill rotWithShape="1">
            <a:blip r:embed="rId2">
              <a:alphaModFix amt="70000"/>
            </a:blip>
            <a:srcRect b="0" l="0" r="0" t="0"/>
            <a:stretch/>
          </p:blipFill>
          <p:spPr>
            <a:xfrm rot="5400000">
              <a:off x="745611" y="-256999"/>
              <a:ext cx="125035" cy="943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28"/>
            <p:cNvPicPr preferRelativeResize="0"/>
            <p:nvPr/>
          </p:nvPicPr>
          <p:blipFill rotWithShape="1">
            <a:blip r:embed="rId2">
              <a:alphaModFix amt="70000"/>
            </a:blip>
            <a:srcRect b="0" l="0" r="0" t="0"/>
            <a:stretch/>
          </p:blipFill>
          <p:spPr>
            <a:xfrm>
              <a:off x="152411" y="362543"/>
              <a:ext cx="125035" cy="9438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9" name="Google Shape;119;p28"/>
          <p:cNvGrpSpPr/>
          <p:nvPr/>
        </p:nvGrpSpPr>
        <p:grpSpPr>
          <a:xfrm rot="10800000">
            <a:off x="7901725" y="3874891"/>
            <a:ext cx="1127645" cy="1154424"/>
            <a:chOff x="152400" y="151952"/>
            <a:chExt cx="1127645" cy="1154424"/>
          </a:xfrm>
        </p:grpSpPr>
        <p:sp>
          <p:nvSpPr>
            <p:cNvPr id="120" name="Google Shape;120;p28"/>
            <p:cNvSpPr/>
            <p:nvPr/>
          </p:nvSpPr>
          <p:spPr>
            <a:xfrm>
              <a:off x="152400" y="152400"/>
              <a:ext cx="921300" cy="921300"/>
            </a:xfrm>
            <a:prstGeom prst="diagStrip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28575" rotWithShape="0" algn="bl" dir="13500000" dist="9525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1" name="Google Shape;121;p28"/>
            <p:cNvPicPr preferRelativeResize="0"/>
            <p:nvPr/>
          </p:nvPicPr>
          <p:blipFill rotWithShape="1">
            <a:blip r:embed="rId2">
              <a:alphaModFix amt="70000"/>
            </a:blip>
            <a:srcRect b="0" l="0" r="0" t="0"/>
            <a:stretch/>
          </p:blipFill>
          <p:spPr>
            <a:xfrm rot="5400000">
              <a:off x="745611" y="-257447"/>
              <a:ext cx="125035" cy="943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28"/>
            <p:cNvPicPr preferRelativeResize="0"/>
            <p:nvPr/>
          </p:nvPicPr>
          <p:blipFill rotWithShape="1">
            <a:blip r:embed="rId2">
              <a:alphaModFix amt="70000"/>
            </a:blip>
            <a:srcRect b="0" l="0" r="0" t="0"/>
            <a:stretch/>
          </p:blipFill>
          <p:spPr>
            <a:xfrm>
              <a:off x="152411" y="362543"/>
              <a:ext cx="125035" cy="9438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" name="Google Shape;123;p28"/>
          <p:cNvSpPr txBox="1"/>
          <p:nvPr>
            <p:ph idx="12" type="sldNum"/>
          </p:nvPr>
        </p:nvSpPr>
        <p:spPr>
          <a:xfrm>
            <a:off x="4297650" y="4594775"/>
            <a:ext cx="548700" cy="306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078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" name="Google Shape;126;p29"/>
          <p:cNvGrpSpPr/>
          <p:nvPr/>
        </p:nvGrpSpPr>
        <p:grpSpPr>
          <a:xfrm>
            <a:off x="312475" y="304925"/>
            <a:ext cx="8519108" cy="4526108"/>
            <a:chOff x="312475" y="304925"/>
            <a:chExt cx="8519108" cy="4526108"/>
          </a:xfrm>
        </p:grpSpPr>
        <p:sp>
          <p:nvSpPr>
            <p:cNvPr id="127" name="Google Shape;127;p29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9"/>
            <p:cNvSpPr/>
            <p:nvPr/>
          </p:nvSpPr>
          <p:spPr>
            <a:xfrm>
              <a:off x="624925" y="6173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9" name="Google Shape;129;p29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sm" w="sm" type="none"/>
              <a:tailEnd len="sm" w="sm" type="none"/>
            </a:ln>
          </p:spPr>
        </p:sp>
        <p:pic>
          <p:nvPicPr>
            <p:cNvPr id="130" name="Google Shape;130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2" name="Google Shape;132;p29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133" name="Google Shape;133;p29"/>
            <p:cNvSpPr/>
            <p:nvPr/>
          </p:nvSpPr>
          <p:spPr>
            <a:xfrm>
              <a:off x="2218800" y="1278375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9"/>
            <p:cNvSpPr/>
            <p:nvPr/>
          </p:nvSpPr>
          <p:spPr>
            <a:xfrm>
              <a:off x="2227575" y="3429300"/>
              <a:ext cx="1002925" cy="1018300"/>
            </a:xfrm>
            <a:custGeom>
              <a:rect b="b" l="l" r="r" t="t"/>
              <a:pathLst>
                <a:path extrusionOk="0" h="40732" w="40117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9"/>
            <p:cNvSpPr/>
            <p:nvPr/>
          </p:nvSpPr>
          <p:spPr>
            <a:xfrm>
              <a:off x="4385100" y="1267400"/>
              <a:ext cx="1005125" cy="1020500"/>
            </a:xfrm>
            <a:custGeom>
              <a:rect b="b" l="l" r="r" t="t"/>
              <a:pathLst>
                <a:path extrusionOk="0" h="40820" w="40205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9"/>
            <p:cNvSpPr/>
            <p:nvPr/>
          </p:nvSpPr>
          <p:spPr>
            <a:xfrm>
              <a:off x="4380700" y="3435900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9"/>
            <p:cNvSpPr/>
            <p:nvPr/>
          </p:nvSpPr>
          <p:spPr>
            <a:xfrm>
              <a:off x="1191725" y="238125"/>
              <a:ext cx="5236550" cy="5238750"/>
            </a:xfrm>
            <a:custGeom>
              <a:rect b="b" l="l" r="r" t="t"/>
              <a:pathLst>
                <a:path extrusionOk="0" h="209550" w="209462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B0C6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29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9" name="Google Shape;139;p29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"/>
              <a:buNone/>
              <a:defRPr b="0" i="0" sz="1600" u="none" cap="none" strike="noStrike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"/>
              <a:buNone/>
              <a:defRPr b="0" i="0" sz="1600" u="none" cap="none" strike="noStrike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"/>
              <a:buNone/>
              <a:defRPr b="0" i="0" sz="1600" u="none" cap="none" strike="noStrike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"/>
              <a:buNone/>
              <a:defRPr b="0" i="0" sz="1600" u="none" cap="none" strike="noStrike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"/>
              <a:buNone/>
              <a:defRPr b="0" i="0" sz="1600" u="none" cap="none" strike="noStrike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"/>
              <a:buNone/>
              <a:defRPr b="0" i="0" sz="1600" u="none" cap="none" strike="noStrike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"/>
              <a:buNone/>
              <a:defRPr b="0" i="0" sz="1600" u="none" cap="none" strike="noStrike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"/>
              <a:buNone/>
              <a:defRPr b="0" i="0" sz="1600" u="none" cap="none" strike="noStrike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"/>
              <a:buNone/>
              <a:defRPr b="0" i="0" sz="1600" u="none" cap="none" strike="noStrike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1003200" y="1563725"/>
            <a:ext cx="7137600" cy="27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➢"/>
              <a:defRPr b="0" i="0" sz="2400" u="none" cap="none" strike="noStrike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b="0" i="0" sz="2400" u="none" cap="none" strike="noStrike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b="0" i="0" sz="2400" u="none" cap="none" strike="noStrike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b="0" i="0" sz="2400" u="none" cap="none" strike="noStrike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b="0" i="0" sz="2400" u="none" cap="none" strike="noStrike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b="0" i="0" sz="2400" u="none" cap="none" strike="noStrike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b="0" i="0" sz="2400" u="none" cap="none" strike="noStrike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b="0" i="0" sz="2400" u="none" cap="none" strike="noStrike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b="0" i="0" sz="2400" u="none" cap="none" strike="noStrike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hyperlink" Target="https://drive.google.com/file/d/1hTwMi0w_fNWN0hql1FyTWUInBab9G3vF/view?usp=drivesdk" TargetMode="External"/><Relationship Id="rId5" Type="http://schemas.openxmlformats.org/officeDocument/2006/relationships/hyperlink" Target="https://drive.google.com/folderview?id=1mS9xQkmM4VCg_RI3NE3Q0bg12799Wjpd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22.png"/><Relationship Id="rId7" Type="http://schemas.openxmlformats.org/officeDocument/2006/relationships/image" Target="../media/image18.png"/><Relationship Id="rId8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 txBox="1"/>
          <p:nvPr>
            <p:ph type="ctrTitle"/>
          </p:nvPr>
        </p:nvSpPr>
        <p:spPr>
          <a:xfrm>
            <a:off x="2787625" y="1991825"/>
            <a:ext cx="35721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>
                <a:solidFill>
                  <a:srgbClr val="0070C0"/>
                </a:solidFill>
              </a:rPr>
              <a:t>Աշխարհագրության դասավանդման առանձնահատկությունները</a:t>
            </a:r>
            <a:endParaRPr sz="200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"/>
          <p:cNvSpPr txBox="1"/>
          <p:nvPr>
            <p:ph type="title"/>
          </p:nvPr>
        </p:nvSpPr>
        <p:spPr>
          <a:xfrm>
            <a:off x="744151" y="526459"/>
            <a:ext cx="35535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>
                <a:solidFill>
                  <a:srgbClr val="0070C0"/>
                </a:solidFill>
              </a:rPr>
              <a:t>Մի կաթիլ օվկիանոսից</a:t>
            </a:r>
            <a:endParaRPr sz="2000">
              <a:solidFill>
                <a:srgbClr val="0070C0"/>
              </a:solidFill>
            </a:endParaRPr>
          </a:p>
        </p:txBody>
      </p:sp>
      <p:sp>
        <p:nvSpPr>
          <p:cNvPr id="236" name="Google Shape;236;p9"/>
          <p:cNvSpPr txBox="1"/>
          <p:nvPr>
            <p:ph idx="1" type="body"/>
          </p:nvPr>
        </p:nvSpPr>
        <p:spPr>
          <a:xfrm>
            <a:off x="566000" y="1156725"/>
            <a:ext cx="3553500" cy="42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1400">
                <a:solidFill>
                  <a:srgbClr val="0070C0"/>
                </a:solidFill>
              </a:rPr>
              <a:t>Աշխարհագրության դասավադման արդյունավետ հնարներից  ու մեթոդներից են՝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1400">
                <a:solidFill>
                  <a:srgbClr val="002060"/>
                </a:solidFill>
              </a:rPr>
              <a:t>*Բացատրական ընթերցանություն</a:t>
            </a:r>
            <a:endParaRPr sz="14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1400">
                <a:solidFill>
                  <a:srgbClr val="002060"/>
                </a:solidFill>
              </a:rPr>
              <a:t>*տիպային  պլանի կազմում</a:t>
            </a:r>
            <a:endParaRPr sz="14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1400">
                <a:solidFill>
                  <a:srgbClr val="002060"/>
                </a:solidFill>
              </a:rPr>
              <a:t>*աշխարհագրական թելադրություն</a:t>
            </a:r>
            <a:endParaRPr sz="14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1400">
                <a:solidFill>
                  <a:srgbClr val="002060"/>
                </a:solidFill>
              </a:rPr>
              <a:t>*համեմատական բնութագրերի կազմում</a:t>
            </a:r>
            <a:endParaRPr sz="14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1400">
                <a:solidFill>
                  <a:srgbClr val="002060"/>
                </a:solidFill>
              </a:rPr>
              <a:t> *Ուսուցման կազմակերպում  նկարների միջոցով</a:t>
            </a:r>
            <a:endParaRPr sz="14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1400">
                <a:solidFill>
                  <a:srgbClr val="002060"/>
                </a:solidFill>
              </a:rPr>
              <a:t>*աշխարհագրական տեղանունների ուսուցում </a:t>
            </a:r>
            <a:r>
              <a:rPr lang="en-US" sz="1400" u="sng">
                <a:solidFill>
                  <a:schemeClr val="hlink"/>
                </a:solidFill>
                <a:hlinkClick r:id="rId4"/>
              </a:rPr>
              <a:t>ռեբուսների</a:t>
            </a:r>
            <a:r>
              <a:rPr lang="en-US" sz="1400">
                <a:solidFill>
                  <a:srgbClr val="002060"/>
                </a:solidFill>
              </a:rPr>
              <a:t> միջոցով</a:t>
            </a:r>
            <a:endParaRPr sz="14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1400">
                <a:solidFill>
                  <a:srgbClr val="002060"/>
                </a:solidFill>
              </a:rPr>
              <a:t>*Աշխարհագրության դասավանդում խաղերի միջոցով։</a:t>
            </a:r>
            <a:endParaRPr sz="14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1400" u="sng">
                <a:solidFill>
                  <a:schemeClr val="hlink"/>
                </a:solidFill>
                <a:hlinkClick r:id="rId5"/>
              </a:rPr>
              <a:t>*աշխարհագրական ալիաս</a:t>
            </a:r>
            <a:endParaRPr sz="14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600">
              <a:solidFill>
                <a:srgbClr val="002060"/>
              </a:solidFill>
            </a:endParaRPr>
          </a:p>
        </p:txBody>
      </p:sp>
      <p:sp>
        <p:nvSpPr>
          <p:cNvPr id="237" name="Google Shape;237;p9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28023dd7f0_0_11"/>
          <p:cNvSpPr txBox="1"/>
          <p:nvPr>
            <p:ph type="title"/>
          </p:nvPr>
        </p:nvSpPr>
        <p:spPr>
          <a:xfrm>
            <a:off x="796450" y="621375"/>
            <a:ext cx="35535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3C78D8"/>
                </a:solidFill>
              </a:rPr>
              <a:t>Տիպային պլանի օրինակ</a:t>
            </a:r>
            <a:endParaRPr b="1">
              <a:solidFill>
                <a:srgbClr val="3C78D8"/>
              </a:solidFill>
            </a:endParaRPr>
          </a:p>
        </p:txBody>
      </p:sp>
      <p:sp>
        <p:nvSpPr>
          <p:cNvPr id="243" name="Google Shape;243;g128023dd7f0_0_11"/>
          <p:cNvSpPr txBox="1"/>
          <p:nvPr>
            <p:ph idx="1" type="body"/>
          </p:nvPr>
        </p:nvSpPr>
        <p:spPr>
          <a:xfrm>
            <a:off x="796450" y="1257800"/>
            <a:ext cx="3553500" cy="293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/>
              <a:t>1.Գետի </a:t>
            </a:r>
            <a:r>
              <a:rPr lang="en-US" sz="1700"/>
              <a:t>անվանումը-</a:t>
            </a:r>
            <a:endParaRPr sz="17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700"/>
              <a:t>2.գետի հոսքի ուղղությունը-</a:t>
            </a:r>
            <a:endParaRPr sz="17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700"/>
              <a:t>3.գետի ակունքը-</a:t>
            </a:r>
            <a:endParaRPr sz="17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700"/>
              <a:t>4.տեղանքի բնույթը-</a:t>
            </a:r>
            <a:endParaRPr sz="17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700"/>
              <a:t>5.վտակները-</a:t>
            </a:r>
            <a:endParaRPr sz="17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</a:rPr>
              <a:t>6.գետաբերան-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2060"/>
                </a:solidFill>
              </a:rPr>
              <a:t>7.</a:t>
            </a:r>
            <a:r>
              <a:rPr lang="en-US" sz="1700">
                <a:solidFill>
                  <a:srgbClr val="0000FF"/>
                </a:solidFill>
              </a:rPr>
              <a:t>կլիմայի ազդեցությունը գետային ռեժիմի վրա-</a:t>
            </a:r>
            <a:endParaRPr sz="17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FF"/>
                </a:solidFill>
              </a:rPr>
              <a:t>8.գետի տնտեսական նշանակությունը-</a:t>
            </a:r>
            <a:endParaRPr sz="1700">
              <a:solidFill>
                <a:srgbClr val="0000FF"/>
              </a:solidFill>
            </a:endParaRPr>
          </a:p>
        </p:txBody>
      </p:sp>
      <p:sp>
        <p:nvSpPr>
          <p:cNvPr id="244" name="Google Shape;244;g128023dd7f0_0_11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"/>
          <p:cNvSpPr txBox="1"/>
          <p:nvPr>
            <p:ph idx="4294967295" type="title"/>
          </p:nvPr>
        </p:nvSpPr>
        <p:spPr>
          <a:xfrm>
            <a:off x="3131840" y="1635646"/>
            <a:ext cx="3249000" cy="339600"/>
          </a:xfrm>
          <a:prstGeom prst="rect">
            <a:avLst/>
          </a:prstGeom>
          <a:solidFill>
            <a:srgbClr val="040E11">
              <a:alpha val="20784"/>
            </a:srgbClr>
          </a:solidFill>
          <a:ln>
            <a:noFill/>
          </a:ln>
          <a:effectLst>
            <a:outerShdw blurRad="42863" rotWithShape="0" algn="bl" dir="5400000" dist="19050">
              <a:srgbClr val="000000">
                <a:alpha val="33725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>
                <a:solidFill>
                  <a:srgbClr val="002060"/>
                </a:solidFill>
              </a:rPr>
              <a:t>Գործնական աշխատանք</a:t>
            </a:r>
            <a:r>
              <a:rPr lang="en-US">
                <a:solidFill>
                  <a:srgbClr val="FFFFFF"/>
                </a:solidFill>
              </a:rPr>
              <a:t>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0" name="Google Shape;250;p10"/>
          <p:cNvSpPr txBox="1"/>
          <p:nvPr>
            <p:ph idx="12" type="sldNum"/>
          </p:nvPr>
        </p:nvSpPr>
        <p:spPr>
          <a:xfrm>
            <a:off x="4297650" y="4594775"/>
            <a:ext cx="548700" cy="306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"/>
          <p:cNvSpPr txBox="1"/>
          <p:nvPr>
            <p:ph idx="1" type="body"/>
          </p:nvPr>
        </p:nvSpPr>
        <p:spPr>
          <a:xfrm>
            <a:off x="3009700" y="1187400"/>
            <a:ext cx="3124500" cy="27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42900" lvl="0" marL="45720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Libre Baskerville"/>
              <a:buChar char="➢"/>
            </a:pPr>
            <a:r>
              <a:rPr lang="en-US">
                <a:solidFill>
                  <a:srgbClr val="002060"/>
                </a:solidFill>
              </a:rPr>
              <a:t>Գործնական աշխատանք 1</a:t>
            </a:r>
            <a:endParaRPr/>
          </a:p>
          <a:p>
            <a:pPr indent="-228600" lvl="0" marL="45720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Libre Baskerville"/>
              <a:buNone/>
            </a:pPr>
            <a:r>
              <a:t/>
            </a:r>
            <a:endParaRPr>
              <a:solidFill>
                <a:srgbClr val="0070C0"/>
              </a:solidFill>
            </a:endParaRPr>
          </a:p>
          <a:p>
            <a:pPr indent="-342900" lvl="0" marL="45720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Libre Baskerville"/>
              <a:buChar char="➢"/>
            </a:pPr>
            <a:r>
              <a:rPr lang="en-US">
                <a:solidFill>
                  <a:srgbClr val="0070C0"/>
                </a:solidFill>
              </a:rPr>
              <a:t>1.Գրենլանդիա  կղզի </a:t>
            </a:r>
            <a:endParaRPr/>
          </a:p>
          <a:p>
            <a:pPr indent="-342900" lvl="0" marL="45720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Libre Baskerville"/>
              <a:buChar char="➢"/>
            </a:pPr>
            <a:r>
              <a:rPr lang="en-US">
                <a:solidFill>
                  <a:srgbClr val="0070C0"/>
                </a:solidFill>
              </a:rPr>
              <a:t>2.Արաբական թերակղզի</a:t>
            </a:r>
            <a:endParaRPr>
              <a:solidFill>
                <a:srgbClr val="0070C0"/>
              </a:solidFill>
            </a:endParaRPr>
          </a:p>
          <a:p>
            <a:pPr indent="-342900" lvl="0" marL="45720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Libre Baskerville"/>
              <a:buChar char="➢"/>
            </a:pPr>
            <a:r>
              <a:rPr lang="en-US">
                <a:solidFill>
                  <a:srgbClr val="0070C0"/>
                </a:solidFill>
              </a:rPr>
              <a:t>3.Մեքսիկական ծովածոց</a:t>
            </a:r>
            <a:endParaRPr>
              <a:solidFill>
                <a:srgbClr val="0070C0"/>
              </a:solidFill>
            </a:endParaRPr>
          </a:p>
          <a:p>
            <a:pPr indent="-342900" lvl="0" marL="45720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Libre Baskerville"/>
              <a:buChar char="➢"/>
            </a:pPr>
            <a:r>
              <a:rPr lang="en-US">
                <a:solidFill>
                  <a:srgbClr val="0070C0"/>
                </a:solidFill>
              </a:rPr>
              <a:t>4.Ճապոնիա</a:t>
            </a:r>
            <a:endParaRPr/>
          </a:p>
          <a:p>
            <a:pPr indent="-342900" lvl="0" marL="45720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Libre Baskerville"/>
              <a:buChar char="➢"/>
            </a:pPr>
            <a:r>
              <a:rPr lang="en-US">
                <a:solidFill>
                  <a:srgbClr val="0070C0"/>
                </a:solidFill>
              </a:rPr>
              <a:t>5.Աֆրիկա  մայրցամաք</a:t>
            </a:r>
            <a:endParaRPr>
              <a:solidFill>
                <a:srgbClr val="0070C0"/>
              </a:solidFill>
            </a:endParaRPr>
          </a:p>
          <a:p>
            <a:pPr indent="-342900" lvl="0" marL="45720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Libre Baskerville"/>
              <a:buChar char="➢"/>
            </a:pPr>
            <a:r>
              <a:rPr lang="en-US">
                <a:solidFill>
                  <a:srgbClr val="0070C0"/>
                </a:solidFill>
              </a:rPr>
              <a:t>6.Հնդկական օվկիանոս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256" name="Google Shape;256;p11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"/>
          <p:cNvSpPr/>
          <p:nvPr/>
        </p:nvSpPr>
        <p:spPr>
          <a:xfrm>
            <a:off x="1308734" y="1092225"/>
            <a:ext cx="6583680" cy="3136320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2"/>
          <p:cNvSpPr txBox="1"/>
          <p:nvPr>
            <p:ph idx="4294967295" type="title"/>
          </p:nvPr>
        </p:nvSpPr>
        <p:spPr>
          <a:xfrm>
            <a:off x="1003200" y="617375"/>
            <a:ext cx="71376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MAPS</a:t>
            </a:r>
            <a:endParaRPr/>
          </a:p>
        </p:txBody>
      </p:sp>
      <p:sp>
        <p:nvSpPr>
          <p:cNvPr id="263" name="Google Shape;263;p12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4" name="Google Shape;264;p12"/>
          <p:cNvSpPr/>
          <p:nvPr/>
        </p:nvSpPr>
        <p:spPr>
          <a:xfrm>
            <a:off x="3491880" y="1131590"/>
            <a:ext cx="202654" cy="202740"/>
          </a:xfrm>
          <a:custGeom>
            <a:rect b="b" l="l" r="r" t="t"/>
            <a:pathLst>
              <a:path extrusionOk="0" h="209550" w="209462">
                <a:moveTo>
                  <a:pt x="103807" y="20761"/>
                </a:moveTo>
                <a:lnTo>
                  <a:pt x="103983" y="105391"/>
                </a:lnTo>
                <a:lnTo>
                  <a:pt x="103983" y="105391"/>
                </a:lnTo>
                <a:lnTo>
                  <a:pt x="89292" y="85245"/>
                </a:lnTo>
                <a:lnTo>
                  <a:pt x="103807" y="20761"/>
                </a:lnTo>
                <a:close/>
                <a:moveTo>
                  <a:pt x="125097" y="89644"/>
                </a:moveTo>
                <a:lnTo>
                  <a:pt x="189668" y="104335"/>
                </a:lnTo>
                <a:lnTo>
                  <a:pt x="103983" y="105391"/>
                </a:lnTo>
                <a:lnTo>
                  <a:pt x="120170" y="124481"/>
                </a:lnTo>
                <a:lnTo>
                  <a:pt x="105479" y="188964"/>
                </a:lnTo>
                <a:lnTo>
                  <a:pt x="103983" y="105391"/>
                </a:lnTo>
                <a:lnTo>
                  <a:pt x="84277" y="120082"/>
                </a:lnTo>
                <a:lnTo>
                  <a:pt x="19706" y="105391"/>
                </a:lnTo>
                <a:lnTo>
                  <a:pt x="103983" y="105391"/>
                </a:lnTo>
                <a:lnTo>
                  <a:pt x="125097" y="89644"/>
                </a:lnTo>
                <a:close/>
                <a:moveTo>
                  <a:pt x="104423" y="0"/>
                </a:moveTo>
                <a:lnTo>
                  <a:pt x="82518" y="82078"/>
                </a:lnTo>
                <a:lnTo>
                  <a:pt x="0" y="105127"/>
                </a:lnTo>
                <a:lnTo>
                  <a:pt x="81902" y="127032"/>
                </a:lnTo>
                <a:lnTo>
                  <a:pt x="104951" y="209550"/>
                </a:lnTo>
                <a:lnTo>
                  <a:pt x="126856" y="127472"/>
                </a:lnTo>
                <a:lnTo>
                  <a:pt x="209462" y="104511"/>
                </a:lnTo>
                <a:lnTo>
                  <a:pt x="127384" y="82694"/>
                </a:lnTo>
                <a:lnTo>
                  <a:pt x="104423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2"/>
          <p:cNvSpPr/>
          <p:nvPr/>
        </p:nvSpPr>
        <p:spPr>
          <a:xfrm>
            <a:off x="2195736" y="2211710"/>
            <a:ext cx="202654" cy="202740"/>
          </a:xfrm>
          <a:custGeom>
            <a:rect b="b" l="l" r="r" t="t"/>
            <a:pathLst>
              <a:path extrusionOk="0" h="209550" w="209462">
                <a:moveTo>
                  <a:pt x="103807" y="20761"/>
                </a:moveTo>
                <a:lnTo>
                  <a:pt x="103983" y="105391"/>
                </a:lnTo>
                <a:lnTo>
                  <a:pt x="103983" y="105391"/>
                </a:lnTo>
                <a:lnTo>
                  <a:pt x="89292" y="85245"/>
                </a:lnTo>
                <a:lnTo>
                  <a:pt x="103807" y="20761"/>
                </a:lnTo>
                <a:close/>
                <a:moveTo>
                  <a:pt x="125097" y="89644"/>
                </a:moveTo>
                <a:lnTo>
                  <a:pt x="189668" y="104335"/>
                </a:lnTo>
                <a:lnTo>
                  <a:pt x="103983" y="105391"/>
                </a:lnTo>
                <a:lnTo>
                  <a:pt x="120170" y="124481"/>
                </a:lnTo>
                <a:lnTo>
                  <a:pt x="105479" y="188964"/>
                </a:lnTo>
                <a:lnTo>
                  <a:pt x="103983" y="105391"/>
                </a:lnTo>
                <a:lnTo>
                  <a:pt x="84277" y="120082"/>
                </a:lnTo>
                <a:lnTo>
                  <a:pt x="19706" y="105391"/>
                </a:lnTo>
                <a:lnTo>
                  <a:pt x="103983" y="105391"/>
                </a:lnTo>
                <a:lnTo>
                  <a:pt x="125097" y="89644"/>
                </a:lnTo>
                <a:close/>
                <a:moveTo>
                  <a:pt x="104423" y="0"/>
                </a:moveTo>
                <a:lnTo>
                  <a:pt x="82518" y="82078"/>
                </a:lnTo>
                <a:lnTo>
                  <a:pt x="0" y="105127"/>
                </a:lnTo>
                <a:lnTo>
                  <a:pt x="81902" y="127032"/>
                </a:lnTo>
                <a:lnTo>
                  <a:pt x="104951" y="209550"/>
                </a:lnTo>
                <a:lnTo>
                  <a:pt x="126856" y="127472"/>
                </a:lnTo>
                <a:lnTo>
                  <a:pt x="209462" y="104511"/>
                </a:lnTo>
                <a:lnTo>
                  <a:pt x="127384" y="82694"/>
                </a:lnTo>
                <a:lnTo>
                  <a:pt x="104423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B0C6D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2"/>
          <p:cNvSpPr/>
          <p:nvPr/>
        </p:nvSpPr>
        <p:spPr>
          <a:xfrm>
            <a:off x="5004048" y="2283718"/>
            <a:ext cx="202654" cy="202740"/>
          </a:xfrm>
          <a:custGeom>
            <a:rect b="b" l="l" r="r" t="t"/>
            <a:pathLst>
              <a:path extrusionOk="0" h="209550" w="209462">
                <a:moveTo>
                  <a:pt x="103807" y="20761"/>
                </a:moveTo>
                <a:lnTo>
                  <a:pt x="103983" y="105391"/>
                </a:lnTo>
                <a:lnTo>
                  <a:pt x="103983" y="105391"/>
                </a:lnTo>
                <a:lnTo>
                  <a:pt x="89292" y="85245"/>
                </a:lnTo>
                <a:lnTo>
                  <a:pt x="103807" y="20761"/>
                </a:lnTo>
                <a:close/>
                <a:moveTo>
                  <a:pt x="125097" y="89644"/>
                </a:moveTo>
                <a:lnTo>
                  <a:pt x="189668" y="104335"/>
                </a:lnTo>
                <a:lnTo>
                  <a:pt x="103983" y="105391"/>
                </a:lnTo>
                <a:lnTo>
                  <a:pt x="120170" y="124481"/>
                </a:lnTo>
                <a:lnTo>
                  <a:pt x="105479" y="188964"/>
                </a:lnTo>
                <a:lnTo>
                  <a:pt x="103983" y="105391"/>
                </a:lnTo>
                <a:lnTo>
                  <a:pt x="84277" y="120082"/>
                </a:lnTo>
                <a:lnTo>
                  <a:pt x="19706" y="105391"/>
                </a:lnTo>
                <a:lnTo>
                  <a:pt x="103983" y="105391"/>
                </a:lnTo>
                <a:lnTo>
                  <a:pt x="125097" y="89644"/>
                </a:lnTo>
                <a:close/>
                <a:moveTo>
                  <a:pt x="104423" y="0"/>
                </a:moveTo>
                <a:lnTo>
                  <a:pt x="82518" y="82078"/>
                </a:lnTo>
                <a:lnTo>
                  <a:pt x="0" y="105127"/>
                </a:lnTo>
                <a:lnTo>
                  <a:pt x="81902" y="127032"/>
                </a:lnTo>
                <a:lnTo>
                  <a:pt x="104951" y="209550"/>
                </a:lnTo>
                <a:lnTo>
                  <a:pt x="126856" y="127472"/>
                </a:lnTo>
                <a:lnTo>
                  <a:pt x="209462" y="104511"/>
                </a:lnTo>
                <a:lnTo>
                  <a:pt x="127384" y="82694"/>
                </a:lnTo>
                <a:lnTo>
                  <a:pt x="104423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B0C6D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2"/>
          <p:cNvSpPr/>
          <p:nvPr/>
        </p:nvSpPr>
        <p:spPr>
          <a:xfrm>
            <a:off x="6804248" y="1923678"/>
            <a:ext cx="202654" cy="202740"/>
          </a:xfrm>
          <a:custGeom>
            <a:rect b="b" l="l" r="r" t="t"/>
            <a:pathLst>
              <a:path extrusionOk="0" h="209550" w="209462">
                <a:moveTo>
                  <a:pt x="103807" y="20761"/>
                </a:moveTo>
                <a:lnTo>
                  <a:pt x="103983" y="105391"/>
                </a:lnTo>
                <a:lnTo>
                  <a:pt x="103983" y="105391"/>
                </a:lnTo>
                <a:lnTo>
                  <a:pt x="89292" y="85245"/>
                </a:lnTo>
                <a:lnTo>
                  <a:pt x="103807" y="20761"/>
                </a:lnTo>
                <a:close/>
                <a:moveTo>
                  <a:pt x="125097" y="89644"/>
                </a:moveTo>
                <a:lnTo>
                  <a:pt x="189668" y="104335"/>
                </a:lnTo>
                <a:lnTo>
                  <a:pt x="103983" y="105391"/>
                </a:lnTo>
                <a:lnTo>
                  <a:pt x="120170" y="124481"/>
                </a:lnTo>
                <a:lnTo>
                  <a:pt x="105479" y="188964"/>
                </a:lnTo>
                <a:lnTo>
                  <a:pt x="103983" y="105391"/>
                </a:lnTo>
                <a:lnTo>
                  <a:pt x="84277" y="120082"/>
                </a:lnTo>
                <a:lnTo>
                  <a:pt x="19706" y="105391"/>
                </a:lnTo>
                <a:lnTo>
                  <a:pt x="103983" y="105391"/>
                </a:lnTo>
                <a:lnTo>
                  <a:pt x="125097" y="89644"/>
                </a:lnTo>
                <a:close/>
                <a:moveTo>
                  <a:pt x="104423" y="0"/>
                </a:moveTo>
                <a:lnTo>
                  <a:pt x="82518" y="82078"/>
                </a:lnTo>
                <a:lnTo>
                  <a:pt x="0" y="105127"/>
                </a:lnTo>
                <a:lnTo>
                  <a:pt x="81902" y="127032"/>
                </a:lnTo>
                <a:lnTo>
                  <a:pt x="104951" y="209550"/>
                </a:lnTo>
                <a:lnTo>
                  <a:pt x="126856" y="127472"/>
                </a:lnTo>
                <a:lnTo>
                  <a:pt x="209462" y="104511"/>
                </a:lnTo>
                <a:lnTo>
                  <a:pt x="127384" y="82694"/>
                </a:lnTo>
                <a:lnTo>
                  <a:pt x="104423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B0C6D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2"/>
          <p:cNvSpPr/>
          <p:nvPr/>
        </p:nvSpPr>
        <p:spPr>
          <a:xfrm>
            <a:off x="4499992" y="2787774"/>
            <a:ext cx="202654" cy="202740"/>
          </a:xfrm>
          <a:custGeom>
            <a:rect b="b" l="l" r="r" t="t"/>
            <a:pathLst>
              <a:path extrusionOk="0" h="209550" w="209462">
                <a:moveTo>
                  <a:pt x="103807" y="20761"/>
                </a:moveTo>
                <a:lnTo>
                  <a:pt x="103983" y="105391"/>
                </a:lnTo>
                <a:lnTo>
                  <a:pt x="103983" y="105391"/>
                </a:lnTo>
                <a:lnTo>
                  <a:pt x="89292" y="85245"/>
                </a:lnTo>
                <a:lnTo>
                  <a:pt x="103807" y="20761"/>
                </a:lnTo>
                <a:close/>
                <a:moveTo>
                  <a:pt x="125097" y="89644"/>
                </a:moveTo>
                <a:lnTo>
                  <a:pt x="189668" y="104335"/>
                </a:lnTo>
                <a:lnTo>
                  <a:pt x="103983" y="105391"/>
                </a:lnTo>
                <a:lnTo>
                  <a:pt x="120170" y="124481"/>
                </a:lnTo>
                <a:lnTo>
                  <a:pt x="105479" y="188964"/>
                </a:lnTo>
                <a:lnTo>
                  <a:pt x="103983" y="105391"/>
                </a:lnTo>
                <a:lnTo>
                  <a:pt x="84277" y="120082"/>
                </a:lnTo>
                <a:lnTo>
                  <a:pt x="19706" y="105391"/>
                </a:lnTo>
                <a:lnTo>
                  <a:pt x="103983" y="105391"/>
                </a:lnTo>
                <a:lnTo>
                  <a:pt x="125097" y="89644"/>
                </a:lnTo>
                <a:close/>
                <a:moveTo>
                  <a:pt x="104423" y="0"/>
                </a:moveTo>
                <a:lnTo>
                  <a:pt x="82518" y="82078"/>
                </a:lnTo>
                <a:lnTo>
                  <a:pt x="0" y="105127"/>
                </a:lnTo>
                <a:lnTo>
                  <a:pt x="81902" y="127032"/>
                </a:lnTo>
                <a:lnTo>
                  <a:pt x="104951" y="209550"/>
                </a:lnTo>
                <a:lnTo>
                  <a:pt x="126856" y="127472"/>
                </a:lnTo>
                <a:lnTo>
                  <a:pt x="209462" y="104511"/>
                </a:lnTo>
                <a:lnTo>
                  <a:pt x="127384" y="82694"/>
                </a:lnTo>
                <a:lnTo>
                  <a:pt x="104423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B0C6D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2"/>
          <p:cNvSpPr/>
          <p:nvPr/>
        </p:nvSpPr>
        <p:spPr>
          <a:xfrm>
            <a:off x="5580112" y="3435846"/>
            <a:ext cx="202654" cy="202740"/>
          </a:xfrm>
          <a:custGeom>
            <a:rect b="b" l="l" r="r" t="t"/>
            <a:pathLst>
              <a:path extrusionOk="0" h="209550" w="209462">
                <a:moveTo>
                  <a:pt x="103807" y="20761"/>
                </a:moveTo>
                <a:lnTo>
                  <a:pt x="103983" y="105391"/>
                </a:lnTo>
                <a:lnTo>
                  <a:pt x="103983" y="105391"/>
                </a:lnTo>
                <a:lnTo>
                  <a:pt x="89292" y="85245"/>
                </a:lnTo>
                <a:lnTo>
                  <a:pt x="103807" y="20761"/>
                </a:lnTo>
                <a:close/>
                <a:moveTo>
                  <a:pt x="125097" y="89644"/>
                </a:moveTo>
                <a:lnTo>
                  <a:pt x="189668" y="104335"/>
                </a:lnTo>
                <a:lnTo>
                  <a:pt x="103983" y="105391"/>
                </a:lnTo>
                <a:lnTo>
                  <a:pt x="120170" y="124481"/>
                </a:lnTo>
                <a:lnTo>
                  <a:pt x="105479" y="188964"/>
                </a:lnTo>
                <a:lnTo>
                  <a:pt x="103983" y="105391"/>
                </a:lnTo>
                <a:lnTo>
                  <a:pt x="84277" y="120082"/>
                </a:lnTo>
                <a:lnTo>
                  <a:pt x="19706" y="105391"/>
                </a:lnTo>
                <a:lnTo>
                  <a:pt x="103983" y="105391"/>
                </a:lnTo>
                <a:lnTo>
                  <a:pt x="125097" y="89644"/>
                </a:lnTo>
                <a:close/>
                <a:moveTo>
                  <a:pt x="104423" y="0"/>
                </a:moveTo>
                <a:lnTo>
                  <a:pt x="82518" y="82078"/>
                </a:lnTo>
                <a:lnTo>
                  <a:pt x="0" y="105127"/>
                </a:lnTo>
                <a:lnTo>
                  <a:pt x="81902" y="127032"/>
                </a:lnTo>
                <a:lnTo>
                  <a:pt x="104951" y="209550"/>
                </a:lnTo>
                <a:lnTo>
                  <a:pt x="126856" y="127472"/>
                </a:lnTo>
                <a:lnTo>
                  <a:pt x="209462" y="104511"/>
                </a:lnTo>
                <a:lnTo>
                  <a:pt x="127384" y="82694"/>
                </a:lnTo>
                <a:lnTo>
                  <a:pt x="104423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B0C6D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"/>
          <p:cNvSpPr txBox="1"/>
          <p:nvPr>
            <p:ph type="title"/>
          </p:nvPr>
        </p:nvSpPr>
        <p:spPr>
          <a:xfrm>
            <a:off x="1003200" y="1131590"/>
            <a:ext cx="7137600" cy="273630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br>
              <a:rPr b="1" lang="en-US" sz="1400">
                <a:solidFill>
                  <a:srgbClr val="0070C0"/>
                </a:solidFill>
              </a:rPr>
            </a:br>
            <a:br>
              <a:rPr b="1" lang="en-US" sz="1400">
                <a:solidFill>
                  <a:srgbClr val="0070C0"/>
                </a:solidFill>
              </a:rPr>
            </a:br>
            <a:br>
              <a:rPr b="1" lang="en-US" sz="1400">
                <a:solidFill>
                  <a:srgbClr val="0070C0"/>
                </a:solidFill>
              </a:rPr>
            </a:br>
            <a:r>
              <a:rPr b="1" lang="en-US" sz="1400">
                <a:solidFill>
                  <a:srgbClr val="0070C0"/>
                </a:solidFill>
              </a:rPr>
              <a:t>Գործնական աշխատանք 2</a:t>
            </a:r>
            <a:br>
              <a:rPr b="1" lang="en-US" sz="1400">
                <a:solidFill>
                  <a:srgbClr val="0070C0"/>
                </a:solidFill>
              </a:rPr>
            </a:br>
            <a:br>
              <a:rPr b="1" lang="en-US" sz="1400">
                <a:solidFill>
                  <a:srgbClr val="0070C0"/>
                </a:solidFill>
              </a:rPr>
            </a:br>
            <a:r>
              <a:rPr b="1" lang="en-US" sz="1400">
                <a:solidFill>
                  <a:srgbClr val="0070C0"/>
                </a:solidFill>
              </a:rPr>
              <a:t>Բրիզները</a:t>
            </a:r>
            <a:r>
              <a:rPr lang="en-US" sz="1400">
                <a:solidFill>
                  <a:srgbClr val="0070C0"/>
                </a:solidFill>
              </a:rPr>
              <a:t> մեղմ քամիներ են, դիտվում են ծովերի, լճերի, մեծ գետերի ու ջրամբարների ափերին: Դրանք առաջանում են հետեյալ կերպ: Ցերեկր ցամաքն ավելի արագ է տաքանում, քան նույն տարածքում գտնվող ջրավազանի ջուրր (լիճ, գետ): Ցամաքի վրա առաջանում է մթնոլորտի ցածր ճնշում, իսկ ջուրր դեռ սառն է, դրա վրա գտնվող օդր չի հասցրել տաքանալ, ուստի ճնշումր բարձր է:</a:t>
            </a:r>
            <a:br>
              <a:rPr lang="en-US" sz="1400">
                <a:solidFill>
                  <a:srgbClr val="0070C0"/>
                </a:solidFill>
              </a:rPr>
            </a:br>
            <a:r>
              <a:rPr lang="en-US" sz="1400">
                <a:solidFill>
                  <a:srgbClr val="0070C0"/>
                </a:solidFill>
              </a:rPr>
              <a:t>Նման պայմաններում ջրի վրայի ավելի սառն ու ծանր օդր տեղափոխվում է դեպի ցամաք՝ ձևավորելով ցերեկային կամ ծովային բրիզը:</a:t>
            </a:r>
            <a:br>
              <a:rPr lang="en-US" sz="1400">
                <a:solidFill>
                  <a:srgbClr val="0070C0"/>
                </a:solidFill>
              </a:rPr>
            </a:br>
            <a:r>
              <a:rPr lang="en-US" sz="1400">
                <a:solidFill>
                  <a:srgbClr val="0070C0"/>
                </a:solidFill>
              </a:rPr>
              <a:t>Երեկոյան ցամաքի մակերեսն սկսում է արագ սառել, գիշերը դրա վրայի օդը խտանում է և ծանրանում: Իսկ ջրային ավազանը դեռևս տաք է: Բնականաբար, դրա վրա օդը նույնպես տաք է, թեթե, իսկ ճնշումը՝ ցածր: Այս դեպքում քամին կփչի ցամաքից դեպի ջրային ավազան՝ ձևավորելով գիշերային կամ ցամաքային բրիզը </a:t>
            </a:r>
            <a:r>
              <a:rPr lang="en-US" sz="1200">
                <a:solidFill>
                  <a:srgbClr val="0070C0"/>
                </a:solidFill>
              </a:rPr>
              <a:t>:</a:t>
            </a:r>
            <a:endParaRPr sz="1200">
              <a:solidFill>
                <a:srgbClr val="0070C0"/>
              </a:solidFill>
            </a:endParaRPr>
          </a:p>
        </p:txBody>
      </p:sp>
      <p:sp>
        <p:nvSpPr>
          <p:cNvPr id="275" name="Google Shape;275;p13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"/>
          <p:cNvSpPr txBox="1"/>
          <p:nvPr>
            <p:ph type="title"/>
          </p:nvPr>
        </p:nvSpPr>
        <p:spPr>
          <a:xfrm>
            <a:off x="1003200" y="617374"/>
            <a:ext cx="7137600" cy="159433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solidFill>
                  <a:srgbClr val="0070C0"/>
                </a:solidFill>
              </a:rPr>
              <a:t>Գիշեր,թե՞ ցերեկ</a:t>
            </a:r>
            <a:br>
              <a:rPr lang="en-US">
                <a:solidFill>
                  <a:srgbClr val="0070C0"/>
                </a:solidFill>
              </a:rPr>
            </a:br>
            <a:br>
              <a:rPr lang="en-US">
                <a:solidFill>
                  <a:srgbClr val="0070C0"/>
                </a:solidFill>
              </a:rPr>
            </a:br>
            <a:r>
              <a:rPr lang="en-US">
                <a:solidFill>
                  <a:srgbClr val="0070C0"/>
                </a:solidFill>
              </a:rPr>
              <a:t>Ծովափ է,ալիքները մեղմիկ ծփում են ափի ավազներին ու ետ քաշվում :Նկարիչը զմայլվելով ծովիայդ գեղեցկությունից, այն նկարում է և՛ ցերեկը ,և՛ գիշերը:Որոշեք, թե որ նկարը երբ է նկարված: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281" name="Google Shape;281;p14"/>
          <p:cNvSpPr txBox="1"/>
          <p:nvPr>
            <p:ph idx="1" type="body"/>
          </p:nvPr>
        </p:nvSpPr>
        <p:spPr>
          <a:xfrm>
            <a:off x="1003200" y="2571751"/>
            <a:ext cx="7137600" cy="1752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800"/>
          </a:p>
        </p:txBody>
      </p:sp>
      <p:sp>
        <p:nvSpPr>
          <p:cNvPr id="282" name="Google Shape;282;p14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poker\Desktop\Новая папка (9)\20220402_220931.jpg" id="283" name="Google Shape;28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08" y="2571751"/>
            <a:ext cx="7128792" cy="18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5"/>
          <p:cNvSpPr txBox="1"/>
          <p:nvPr>
            <p:ph type="title"/>
          </p:nvPr>
        </p:nvSpPr>
        <p:spPr>
          <a:xfrm>
            <a:off x="1003200" y="195486"/>
            <a:ext cx="7137600" cy="15841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br>
              <a:rPr lang="en-US">
                <a:solidFill>
                  <a:srgbClr val="0070C0"/>
                </a:solidFill>
              </a:rPr>
            </a:br>
            <a:br>
              <a:rPr lang="en-US">
                <a:solidFill>
                  <a:srgbClr val="0070C0"/>
                </a:solidFill>
              </a:rPr>
            </a:br>
            <a:r>
              <a:rPr lang="en-US">
                <a:solidFill>
                  <a:srgbClr val="0070C0"/>
                </a:solidFill>
              </a:rPr>
              <a:t>Գործնական աշխատանք 3</a:t>
            </a:r>
            <a:br>
              <a:rPr lang="en-US">
                <a:solidFill>
                  <a:srgbClr val="0070C0"/>
                </a:solidFill>
              </a:rPr>
            </a:br>
            <a:r>
              <a:rPr lang="en-US">
                <a:solidFill>
                  <a:srgbClr val="0070C0"/>
                </a:solidFill>
              </a:rPr>
              <a:t>Շախմատ</a:t>
            </a:r>
            <a:br>
              <a:rPr lang="en-US">
                <a:solidFill>
                  <a:srgbClr val="0070C0"/>
                </a:solidFill>
              </a:rPr>
            </a:br>
            <a:r>
              <a:rPr lang="en-US">
                <a:solidFill>
                  <a:srgbClr val="0070C0"/>
                </a:solidFill>
              </a:rPr>
              <a:t>Շախմատի ձին իր քայլով այս տախտակի վրա այնպես շարժեք, որ ցույց տված տառերի միացումից ստացվի հարց: Գտնել այդ հարցը և պատասխանել: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289" name="Google Shape;289;p15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poker\Desktop\Новая папка (9)\20220401_192317.jpg" id="290" name="Google Shape;29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5600" y="2085550"/>
            <a:ext cx="4881797" cy="184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/>
          <p:nvPr>
            <p:ph type="ctrTitle"/>
          </p:nvPr>
        </p:nvSpPr>
        <p:spPr>
          <a:xfrm>
            <a:off x="2843808" y="2139702"/>
            <a:ext cx="35535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1800">
                <a:solidFill>
                  <a:srgbClr val="0070C0"/>
                </a:solidFill>
              </a:rPr>
              <a:t>Ամեն քարտեզագրվող երևույթ չէ, որ աշխարհագրություն է, բայց այն ,ինչը չի քարտեզագրվում, հաստատապես աշխարհագրություն չէ:</a:t>
            </a:r>
            <a:br>
              <a:rPr lang="en-US" sz="1800">
                <a:solidFill>
                  <a:srgbClr val="0070C0"/>
                </a:solidFill>
              </a:rPr>
            </a:br>
            <a:r>
              <a:rPr lang="en-US" sz="1800">
                <a:solidFill>
                  <a:srgbClr val="0070C0"/>
                </a:solidFill>
              </a:rPr>
              <a:t>Ն.Ն.Բարանսկի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1" name="Google Shape;301;p17"/>
          <p:cNvSpPr txBox="1"/>
          <p:nvPr>
            <p:ph idx="4294967295" type="subTitle"/>
          </p:nvPr>
        </p:nvSpPr>
        <p:spPr>
          <a:xfrm>
            <a:off x="1187624" y="2283718"/>
            <a:ext cx="6593700" cy="12102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➢"/>
            </a:pPr>
            <a:r>
              <a:rPr b="0" i="0" lang="en-US" sz="1800" u="none" cap="none" strike="noStrike">
                <a:solidFill>
                  <a:srgbClr val="0070C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Օգտագործված գրականության ցանկ</a:t>
            </a:r>
            <a:endParaRPr b="0" i="0" sz="1800" u="none" cap="none" strike="noStrike">
              <a:solidFill>
                <a:srgbClr val="0070C0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➢"/>
            </a:pPr>
            <a:r>
              <a:rPr b="0" i="0" lang="en-US" sz="1800" u="none" cap="none" strike="noStrike">
                <a:solidFill>
                  <a:srgbClr val="0070C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1.Աշխարհագրության ուսուցման մեթոդներն ու միջոցները , Ա. Մինասյան, Երևան ,2011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➢"/>
            </a:pPr>
            <a:r>
              <a:rPr b="0" i="0" lang="en-US" sz="1800" u="none" cap="none" strike="noStrike">
                <a:solidFill>
                  <a:srgbClr val="0070C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2. Աշխարհագրական հանելուկներ և խաղեր,Հովհ. Չթչյան 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➢"/>
            </a:pPr>
            <a:r>
              <a:rPr b="0" i="0" lang="en-US" sz="1800" u="none" cap="none" strike="noStrike">
                <a:solidFill>
                  <a:srgbClr val="0070C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3.Աշխարհագրություն 10, Մ.Մաքսիմյան</a:t>
            </a:r>
            <a:endParaRPr b="0" i="0" sz="1800" u="none" cap="none" strike="noStrike">
              <a:solidFill>
                <a:srgbClr val="0070C0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None/>
            </a:pPr>
            <a:r>
              <a:t/>
            </a:r>
            <a:endParaRPr b="1" i="0" sz="1800" u="none" cap="none" strike="noStrike">
              <a:solidFill>
                <a:srgbClr val="43434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grpSp>
        <p:nvGrpSpPr>
          <p:cNvPr id="302" name="Google Shape;302;p17"/>
          <p:cNvGrpSpPr/>
          <p:nvPr/>
        </p:nvGrpSpPr>
        <p:grpSpPr>
          <a:xfrm>
            <a:off x="3779912" y="843558"/>
            <a:ext cx="1486799" cy="1256322"/>
            <a:chOff x="3918650" y="293075"/>
            <a:chExt cx="488500" cy="412775"/>
          </a:xfrm>
        </p:grpSpPr>
        <p:sp>
          <p:nvSpPr>
            <p:cNvPr id="303" name="Google Shape;303;p17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>
                <a:solidFill>
                  <a:srgbClr val="0070C0"/>
                </a:solidFill>
              </a:rPr>
              <a:t>                                           Օրակարգը</a:t>
            </a:r>
            <a:endParaRPr sz="2000">
              <a:solidFill>
                <a:srgbClr val="0070C0"/>
              </a:solidFill>
            </a:endParaRPr>
          </a:p>
        </p:txBody>
      </p:sp>
      <p:sp>
        <p:nvSpPr>
          <p:cNvPr id="165" name="Google Shape;165;p2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66" name="Google Shape;166;p2"/>
          <p:cNvGraphicFramePr/>
          <p:nvPr/>
        </p:nvGraphicFramePr>
        <p:xfrm>
          <a:off x="1043608" y="163564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{E0698023-6DBF-40E4-92D9-ED37B4CDEF3E}</a:tableStyleId>
              </a:tblPr>
              <a:tblGrid>
                <a:gridCol w="3276375"/>
                <a:gridCol w="3276375"/>
              </a:tblGrid>
              <a:tr h="327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70C0"/>
                          </a:solidFill>
                        </a:rPr>
                        <a:t>1.Ողջույն և WARM UP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70C0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70C0"/>
                          </a:solidFill>
                        </a:rPr>
                        <a:t>1</a:t>
                      </a:r>
                      <a:r>
                        <a:rPr lang="en-US">
                          <a:solidFill>
                            <a:srgbClr val="0070C0"/>
                          </a:solidFill>
                        </a:rPr>
                        <a:t>5 </a:t>
                      </a:r>
                      <a:r>
                        <a:rPr lang="en-US" sz="1400" u="none" cap="none" strike="noStrike">
                          <a:solidFill>
                            <a:srgbClr val="0070C0"/>
                          </a:solidFill>
                        </a:rPr>
                        <a:t>րոպե</a:t>
                      </a:r>
                      <a:endParaRPr sz="1400" u="none" cap="none" strike="noStrike">
                        <a:solidFill>
                          <a:srgbClr val="0070C0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27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70C0"/>
                          </a:solidFill>
                        </a:rPr>
                        <a:t>2.Աշխարհագրության</a:t>
                      </a:r>
                      <a:r>
                        <a:rPr lang="en-US" sz="1400" u="none" cap="none" strike="noStrike">
                          <a:solidFill>
                            <a:srgbClr val="0070C0"/>
                          </a:solidFill>
                        </a:rPr>
                        <a:t> դասավանդման առանձնահատկություները դպրոցում</a:t>
                      </a:r>
                      <a:endParaRPr sz="1400" u="none" cap="none" strike="noStrike">
                        <a:solidFill>
                          <a:srgbClr val="0070C0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70C0"/>
                          </a:solidFill>
                        </a:rPr>
                        <a:t>7 րոպե</a:t>
                      </a:r>
                      <a:endParaRPr sz="1400" u="none" cap="none" strike="noStrike">
                        <a:solidFill>
                          <a:srgbClr val="0070C0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27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70C0"/>
                          </a:solidFill>
                        </a:rPr>
                        <a:t>3.Աշխարհագրության ուսուցման</a:t>
                      </a:r>
                      <a:r>
                        <a:rPr lang="en-US" sz="1400" u="none" cap="none" strike="noStrike">
                          <a:solidFill>
                            <a:srgbClr val="0070C0"/>
                          </a:solidFill>
                        </a:rPr>
                        <a:t> արդյունավետ հնարներ</a:t>
                      </a:r>
                      <a:endParaRPr sz="1400" u="none" cap="none" strike="noStrike">
                        <a:solidFill>
                          <a:srgbClr val="0070C0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70C0"/>
                          </a:solidFill>
                        </a:rPr>
                        <a:t>8 </a:t>
                      </a:r>
                      <a:r>
                        <a:rPr lang="en-US" sz="1400" u="none" cap="none" strike="noStrike">
                          <a:solidFill>
                            <a:srgbClr val="0070C0"/>
                          </a:solidFill>
                        </a:rPr>
                        <a:t>րոպե</a:t>
                      </a:r>
                      <a:endParaRPr sz="1400" u="none" cap="none" strike="noStrike">
                        <a:solidFill>
                          <a:srgbClr val="0070C0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27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en-US" sz="1400" u="none" cap="none" strike="noStrike">
                          <a:solidFill>
                            <a:srgbClr val="0070C0"/>
                          </a:solidFill>
                        </a:rPr>
                        <a:t> Գործնական աշխատանք</a:t>
                      </a:r>
                      <a:endParaRPr sz="1400" u="none" cap="none" strike="noStrike">
                        <a:solidFill>
                          <a:srgbClr val="0070C0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70C0"/>
                          </a:solidFill>
                        </a:rPr>
                        <a:t>1</a:t>
                      </a:r>
                      <a:r>
                        <a:rPr lang="en-US">
                          <a:solidFill>
                            <a:srgbClr val="0070C0"/>
                          </a:solidFill>
                        </a:rPr>
                        <a:t>0</a:t>
                      </a:r>
                      <a:r>
                        <a:rPr lang="en-US" sz="1400" u="none" cap="none" strike="noStrike">
                          <a:solidFill>
                            <a:srgbClr val="0070C0"/>
                          </a:solidFill>
                        </a:rPr>
                        <a:t> րոպե</a:t>
                      </a:r>
                      <a:endParaRPr sz="1400" u="none" cap="none" strike="noStrike">
                        <a:solidFill>
                          <a:srgbClr val="0070C0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27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en-US">
                          <a:solidFill>
                            <a:srgbClr val="0070C0"/>
                          </a:solidFill>
                        </a:rPr>
                        <a:t>Քննարկում</a:t>
                      </a:r>
                      <a:endParaRPr sz="1400" u="none" cap="none" strike="noStrike">
                        <a:solidFill>
                          <a:srgbClr val="0070C0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70C0"/>
                          </a:solidFill>
                        </a:rPr>
                        <a:t> 1</a:t>
                      </a:r>
                      <a:r>
                        <a:rPr lang="en-US">
                          <a:solidFill>
                            <a:srgbClr val="0070C0"/>
                          </a:solidFill>
                        </a:rPr>
                        <a:t>5</a:t>
                      </a:r>
                      <a:r>
                        <a:rPr lang="en-US" sz="1400" u="none" cap="none" strike="noStrike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u="none" cap="none" strike="noStrike">
                          <a:solidFill>
                            <a:srgbClr val="0070C0"/>
                          </a:solidFill>
                        </a:rPr>
                        <a:t>րոպե</a:t>
                      </a:r>
                      <a:endParaRPr sz="1400" u="none" cap="none" strike="noStrike">
                        <a:solidFill>
                          <a:srgbClr val="0070C0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"/>
          <p:cNvSpPr txBox="1"/>
          <p:nvPr>
            <p:ph type="ctrTitle"/>
          </p:nvPr>
        </p:nvSpPr>
        <p:spPr>
          <a:xfrm>
            <a:off x="2795175" y="1668850"/>
            <a:ext cx="35535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br>
              <a:rPr lang="en-US"/>
            </a:br>
            <a:endParaRPr/>
          </a:p>
        </p:txBody>
      </p:sp>
      <p:sp>
        <p:nvSpPr>
          <p:cNvPr id="311" name="Google Shape;311;p18"/>
          <p:cNvSpPr txBox="1"/>
          <p:nvPr>
            <p:ph idx="1" type="subTitle"/>
          </p:nvPr>
        </p:nvSpPr>
        <p:spPr>
          <a:xfrm>
            <a:off x="2795175" y="1203598"/>
            <a:ext cx="3553500" cy="20424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>
                <a:solidFill>
                  <a:srgbClr val="0070C0"/>
                </a:solidFill>
              </a:rPr>
              <a:t>ՇՆՈՐՀԱԿԱԼՈՒԹՅՈՒՆ</a:t>
            </a:r>
            <a:endParaRPr/>
          </a:p>
          <a:p>
            <a:pPr indent="-3810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>
              <a:solidFill>
                <a:srgbClr val="0070C0"/>
              </a:solidFill>
            </a:endParaRPr>
          </a:p>
          <a:p>
            <a:pPr indent="-3810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>
              <a:solidFill>
                <a:srgbClr val="0070C0"/>
              </a:solidFill>
            </a:endParaRPr>
          </a:p>
          <a:p>
            <a:pPr indent="-3810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>
              <a:solidFill>
                <a:srgbClr val="0070C0"/>
              </a:solidFill>
            </a:endParaRPr>
          </a:p>
          <a:p>
            <a:pPr indent="-3810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solidFill>
                  <a:srgbClr val="0070C0"/>
                </a:solidFill>
              </a:rPr>
              <a:t>Սիրով պատրաստեց և վարեց Ն.Ջանիբեկյանը</a:t>
            </a:r>
            <a:endParaRPr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780a9356da33df_0"/>
          <p:cNvSpPr txBox="1"/>
          <p:nvPr>
            <p:ph type="title"/>
          </p:nvPr>
        </p:nvSpPr>
        <p:spPr>
          <a:xfrm>
            <a:off x="3190625" y="617375"/>
            <a:ext cx="29637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</a:rPr>
              <a:t>Warm up </a:t>
            </a:r>
            <a:r>
              <a:rPr lang="en-US" sz="1800">
                <a:solidFill>
                  <a:srgbClr val="0000FF"/>
                </a:solidFill>
              </a:rPr>
              <a:t> / մաս 1-ին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72" name="Google Shape;172;g5780a9356da33df_0"/>
          <p:cNvSpPr txBox="1"/>
          <p:nvPr>
            <p:ph idx="1" type="body"/>
          </p:nvPr>
        </p:nvSpPr>
        <p:spPr>
          <a:xfrm>
            <a:off x="1003209" y="1500281"/>
            <a:ext cx="7137600" cy="276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             </a:t>
            </a:r>
            <a:r>
              <a:rPr lang="en-US" sz="1400">
                <a:solidFill>
                  <a:srgbClr val="0000FF"/>
                </a:solidFill>
              </a:rPr>
              <a:t>  </a:t>
            </a:r>
            <a:r>
              <a:rPr lang="en-US" sz="1700">
                <a:solidFill>
                  <a:srgbClr val="0000FF"/>
                </a:solidFill>
              </a:rPr>
              <a:t>Տարօրինակ կորուստ</a:t>
            </a:r>
            <a:endParaRPr sz="17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FF"/>
                </a:solidFill>
              </a:rPr>
              <a:t>   Մի առեւտրական Նիդերլանդներում գնում է 5000 տոննա ծովատառեխ եւ նավով ուղարկում է Աֆրիկա, Մոգադիշո (Սոմալի) նավահանգիստ։Մոգադիշոյում բեռը կշռելիս պարզվում է ,որ պակասում </a:t>
            </a:r>
            <a:r>
              <a:rPr lang="en-US" sz="1700">
                <a:solidFill>
                  <a:srgbClr val="0000FF"/>
                </a:solidFill>
              </a:rPr>
              <a:t>Է մի քանի տոննա ձուկ։ Նավապետը տարակուսանքի մեջ է ընկնում։ Տակառները չեն պակասել, չեն ջարդվել, ձուկը չի չորացել,սակայն պակասում է տոննաներով։</a:t>
            </a:r>
            <a:endParaRPr sz="17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FF"/>
                </a:solidFill>
              </a:rPr>
              <a:t>       Այդ ինչպե՞ս պատահեց։</a:t>
            </a:r>
            <a:endParaRPr sz="1700">
              <a:solidFill>
                <a:srgbClr val="0000FF"/>
              </a:solidFill>
            </a:endParaRPr>
          </a:p>
        </p:txBody>
      </p:sp>
      <p:sp>
        <p:nvSpPr>
          <p:cNvPr id="173" name="Google Shape;173;g5780a9356da33df_0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photo-1434030216411-0b793f4b4173.jpg" id="174" name="Google Shape;174;g5780a9356da33df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1634" y="3416276"/>
            <a:ext cx="1585500" cy="1585500"/>
          </a:xfrm>
          <a:prstGeom prst="diamond">
            <a:avLst/>
          </a:prstGeom>
          <a:noFill/>
          <a:ln cap="flat" cmpd="thinThick" w="38100">
            <a:solidFill>
              <a:srgbClr val="B0C6D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780a9356da33df_6"/>
          <p:cNvSpPr txBox="1"/>
          <p:nvPr>
            <p:ph type="title"/>
          </p:nvPr>
        </p:nvSpPr>
        <p:spPr>
          <a:xfrm>
            <a:off x="796450" y="845975"/>
            <a:ext cx="35535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</a:rPr>
              <a:t>Պատասխան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80" name="Google Shape;180;g5780a9356da33df_6"/>
          <p:cNvSpPr txBox="1"/>
          <p:nvPr>
            <p:ph idx="1" type="body"/>
          </p:nvPr>
        </p:nvSpPr>
        <p:spPr>
          <a:xfrm>
            <a:off x="796450" y="1512935"/>
            <a:ext cx="3553500" cy="295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/>
              <a:t>   </a:t>
            </a:r>
            <a:r>
              <a:rPr lang="en-US" sz="1600">
                <a:solidFill>
                  <a:srgbClr val="0000FF"/>
                </a:solidFill>
              </a:rPr>
              <a:t>Ձկների քաշի պակասի պատճառը երկրագնդի ձգողականությունն է։Հասարակածում երկրի ձգողական ուժն  ավելի թույլ է, քան բեւեռներում։ Մոգադիշոն գտնվում է հասարակածին մոտ,իսկ Նիդերլանդները բեւեռային շրջագծին մոտ,հետեւաբար այնտեղ երկրի ձգողական ուժն ավելի մեծ է, մարմինների կշիռը `ծանր, քան Մոգադիշոյում։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181" name="Google Shape;181;g5780a9356da33df_6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"/>
          <p:cNvSpPr txBox="1"/>
          <p:nvPr>
            <p:ph idx="4294967295" type="subTitle"/>
          </p:nvPr>
        </p:nvSpPr>
        <p:spPr>
          <a:xfrm>
            <a:off x="1275150" y="2819800"/>
            <a:ext cx="6593700" cy="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None/>
            </a:pPr>
            <a:r>
              <a:rPr b="1" i="0" lang="en-US" sz="1800" u="none" cap="none" strike="noStrike">
                <a:solidFill>
                  <a:srgbClr val="00206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           Ի՞նչ  եք կարծում,  </a:t>
            </a:r>
            <a:r>
              <a:rPr b="1" lang="en-US" sz="1800">
                <a:solidFill>
                  <a:srgbClr val="002060"/>
                </a:solidFill>
              </a:rPr>
              <a:t>մ</a:t>
            </a:r>
            <a:r>
              <a:rPr b="1" i="0" lang="en-US" sz="1800" u="none" cap="none" strike="noStrike">
                <a:solidFill>
                  <a:srgbClr val="00206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ինչեւ </a:t>
            </a:r>
            <a:r>
              <a:rPr b="1" lang="en-US" sz="1800">
                <a:solidFill>
                  <a:srgbClr val="002060"/>
                </a:solidFill>
              </a:rPr>
              <a:t>ո</a:t>
            </a:r>
            <a:r>
              <a:rPr b="1" i="0" lang="en-US" sz="1800" u="none" cap="none" strike="noStrike">
                <a:solidFill>
                  <a:srgbClr val="00206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ւ՞ր  են հասնում  աշխարհագրության ուսումնասիրման սահմանները:</a:t>
            </a:r>
            <a:endParaRPr b="1" i="0" sz="1800" u="none" cap="none" strike="noStrike">
              <a:solidFill>
                <a:srgbClr val="002060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pic>
        <p:nvPicPr>
          <p:cNvPr descr="photo-1434030216411-0b793f4b4173.jpg" id="187" name="Google Shape;18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9250" y="1031425"/>
            <a:ext cx="1585500" cy="1585500"/>
          </a:xfrm>
          <a:prstGeom prst="diamond">
            <a:avLst/>
          </a:prstGeom>
          <a:noFill/>
          <a:ln cap="flat" cmpd="thinThick" w="38100">
            <a:solidFill>
              <a:srgbClr val="B0C6D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8" name="Google Shape;188;p3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1b7c520603_0_0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4" name="Google Shape;194;g11b7c52060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7375"/>
            <a:ext cx="3065876" cy="236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11b7c520603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2975" y="-67375"/>
            <a:ext cx="2903850" cy="236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11b7c520603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3925" y="0"/>
            <a:ext cx="3073125" cy="214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11b7c520603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67389" y="2354088"/>
            <a:ext cx="3126849" cy="2762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11b7c520603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1850" y="2320950"/>
            <a:ext cx="2903850" cy="28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11b7c520603_0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68100" y="2297400"/>
            <a:ext cx="2828951" cy="28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"/>
          <p:cNvSpPr txBox="1"/>
          <p:nvPr>
            <p:ph idx="4294967295" type="ctrTitle"/>
          </p:nvPr>
        </p:nvSpPr>
        <p:spPr>
          <a:xfrm>
            <a:off x="899592" y="1491630"/>
            <a:ext cx="4414883" cy="184982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"/>
              <a:buNone/>
            </a:pPr>
            <a:r>
              <a:rPr b="0" i="0" lang="en-US" sz="2000" u="none" cap="none" strike="noStrike">
                <a:solidFill>
                  <a:srgbClr val="0070C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Աշխարհագրությունը ՝որպես գիտություն , բնական և հասարակական գիտությունների համակարգի փոխադարձ շփման միջակայքում է գտնվում և սերտորեն կապված է դրանցից յուրաքանչյուրի հետ:</a:t>
            </a:r>
            <a:endParaRPr b="0" i="0" sz="2000" u="none" cap="none" strike="noStrike">
              <a:solidFill>
                <a:srgbClr val="0070C0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205" name="Google Shape;205;p5"/>
          <p:cNvSpPr/>
          <p:nvPr/>
        </p:nvSpPr>
        <p:spPr>
          <a:xfrm>
            <a:off x="6956614" y="3483468"/>
            <a:ext cx="305417" cy="29162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2ED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6" name="Google Shape;206;p5"/>
          <p:cNvGrpSpPr/>
          <p:nvPr/>
        </p:nvGrpSpPr>
        <p:grpSpPr>
          <a:xfrm>
            <a:off x="6577365" y="1845701"/>
            <a:ext cx="1308384" cy="1308709"/>
            <a:chOff x="6654650" y="3665275"/>
            <a:chExt cx="409100" cy="409125"/>
          </a:xfrm>
        </p:grpSpPr>
        <p:sp>
          <p:nvSpPr>
            <p:cNvPr id="207" name="Google Shape;207;p5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5"/>
          <p:cNvGrpSpPr/>
          <p:nvPr/>
        </p:nvGrpSpPr>
        <p:grpSpPr>
          <a:xfrm rot="1057037">
            <a:off x="5316920" y="2874898"/>
            <a:ext cx="864461" cy="864512"/>
            <a:chOff x="570875" y="4322250"/>
            <a:chExt cx="443300" cy="443325"/>
          </a:xfrm>
        </p:grpSpPr>
        <p:sp>
          <p:nvSpPr>
            <p:cNvPr id="210" name="Google Shape;210;p5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5"/>
          <p:cNvSpPr/>
          <p:nvPr/>
        </p:nvSpPr>
        <p:spPr>
          <a:xfrm rot="2466683">
            <a:off x="5413593" y="2099570"/>
            <a:ext cx="424361" cy="40519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2ED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5"/>
          <p:cNvSpPr/>
          <p:nvPr/>
        </p:nvSpPr>
        <p:spPr>
          <a:xfrm rot="-1609345">
            <a:off x="6034156" y="2354495"/>
            <a:ext cx="305329" cy="291538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2ED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5"/>
          <p:cNvSpPr/>
          <p:nvPr/>
        </p:nvSpPr>
        <p:spPr>
          <a:xfrm rot="2926328">
            <a:off x="7885638" y="2585470"/>
            <a:ext cx="228692" cy="21836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2ED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5"/>
          <p:cNvSpPr/>
          <p:nvPr/>
        </p:nvSpPr>
        <p:spPr>
          <a:xfrm rot="-1609160">
            <a:off x="6934024" y="1122719"/>
            <a:ext cx="206008" cy="19670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2ED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5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28023dd7f0_0_0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4" name="Google Shape;224;g128023dd7f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625" y="500550"/>
            <a:ext cx="8478413" cy="428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"/>
          <p:cNvSpPr txBox="1"/>
          <p:nvPr>
            <p:ph idx="1" type="body"/>
          </p:nvPr>
        </p:nvSpPr>
        <p:spPr>
          <a:xfrm>
            <a:off x="3009700" y="1187400"/>
            <a:ext cx="3124500" cy="27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solidFill>
                  <a:srgbClr val="0070C0"/>
                </a:solidFill>
              </a:rPr>
              <a:t>Դպրոցում աշխարհագրության դասավադումը դպրոցում համապատասխանում է աշխարհագրություն  գիտության  կառուցվածքին:</a:t>
            </a:r>
            <a:endParaRPr sz="2000">
              <a:solidFill>
                <a:srgbClr val="0070C0"/>
              </a:solidFill>
            </a:endParaRPr>
          </a:p>
        </p:txBody>
      </p:sp>
      <p:sp>
        <p:nvSpPr>
          <p:cNvPr id="230" name="Google Shape;230;p6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on template">
  <a:themeElements>
    <a:clrScheme name="Custom 347">
      <a:dk1>
        <a:srgbClr val="434343"/>
      </a:dk1>
      <a:lt1>
        <a:srgbClr val="FFFFFF"/>
      </a:lt1>
      <a:dk2>
        <a:srgbClr val="8A9BA6"/>
      </a:dk2>
      <a:lt2>
        <a:srgbClr val="D8DEE2"/>
      </a:lt2>
      <a:accent1>
        <a:srgbClr val="99BAB6"/>
      </a:accent1>
      <a:accent2>
        <a:srgbClr val="6B93A0"/>
      </a:accent2>
      <a:accent3>
        <a:srgbClr val="C0C99A"/>
      </a:accent3>
      <a:accent4>
        <a:srgbClr val="96B079"/>
      </a:accent4>
      <a:accent5>
        <a:srgbClr val="F3EDD7"/>
      </a:accent5>
      <a:accent6>
        <a:srgbClr val="C3B3A3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