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3" r:id="rId10"/>
    <p:sldId id="263" r:id="rId11"/>
    <p:sldId id="264" r:id="rId12"/>
    <p:sldId id="272" r:id="rId13"/>
    <p:sldId id="265" r:id="rId14"/>
    <p:sldId id="266" r:id="rId15"/>
    <p:sldId id="267" r:id="rId16"/>
    <p:sldId id="276" r:id="rId17"/>
    <p:sldId id="277" r:id="rId18"/>
    <p:sldId id="279" r:id="rId19"/>
    <p:sldId id="268" r:id="rId20"/>
    <p:sldId id="269" r:id="rId21"/>
    <p:sldId id="270" r:id="rId22"/>
    <p:sldId id="271" r:id="rId23"/>
    <p:sldId id="278" r:id="rId24"/>
    <p:sldId id="27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0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517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0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56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37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70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7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4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6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3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3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0659-6AF7-4BFB-9D96-5A842A73E0A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65F113-B5F5-4DB5-BDB0-CB4DA91D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0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/>
              <a:t>Վառելիքաէներգետիկ</a:t>
            </a:r>
            <a:r>
              <a:rPr lang="ru-RU" b="1" dirty="0"/>
              <a:t> </a:t>
            </a:r>
            <a:r>
              <a:rPr lang="ru-RU" b="1" dirty="0" err="1"/>
              <a:t>արդյունաբերություն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282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04088"/>
            <a:ext cx="8596668" cy="5650991"/>
          </a:xfrm>
        </p:spPr>
        <p:txBody>
          <a:bodyPr>
            <a:noAutofit/>
          </a:bodyPr>
          <a:lstStyle/>
          <a:p>
            <a:r>
              <a:rPr lang="ru-RU" sz="2400" b="1" dirty="0" err="1"/>
              <a:t>Նավթարդյունաբերությունը</a:t>
            </a:r>
            <a:r>
              <a:rPr lang="ru-RU" sz="2400" b="1" dirty="0"/>
              <a:t> </a:t>
            </a:r>
            <a:r>
              <a:rPr lang="ru-RU" sz="2400" dirty="0" err="1"/>
              <a:t>վառելիքային</a:t>
            </a:r>
            <a:r>
              <a:rPr lang="ru-RU" sz="2400" dirty="0"/>
              <a:t> </a:t>
            </a:r>
            <a:r>
              <a:rPr lang="ru-RU" sz="2400" dirty="0" err="1"/>
              <a:t>արդյունաբերության</a:t>
            </a:r>
            <a:r>
              <a:rPr lang="ru-RU" sz="2400" dirty="0"/>
              <a:t> </a:t>
            </a:r>
            <a:r>
              <a:rPr lang="ru-RU" sz="2400" dirty="0" err="1"/>
              <a:t>գլխավոր</a:t>
            </a:r>
            <a:r>
              <a:rPr lang="ru-RU" sz="2400" dirty="0"/>
              <a:t> </a:t>
            </a:r>
            <a:r>
              <a:rPr lang="ru-RU" sz="2400" dirty="0" err="1"/>
              <a:t>ճյուղն</a:t>
            </a:r>
            <a:r>
              <a:rPr lang="ru-RU" sz="2400" dirty="0"/>
              <a:t> է: </a:t>
            </a:r>
            <a:r>
              <a:rPr lang="ru-RU" sz="2400" dirty="0" err="1"/>
              <a:t>Այժմ</a:t>
            </a:r>
            <a:r>
              <a:rPr lang="ru-RU" sz="2400" dirty="0"/>
              <a:t> </a:t>
            </a:r>
            <a:r>
              <a:rPr lang="ru-RU" sz="2400" dirty="0" err="1"/>
              <a:t>մարդկության</a:t>
            </a:r>
            <a:r>
              <a:rPr lang="ru-RU" sz="2400" dirty="0"/>
              <a:t> </a:t>
            </a:r>
            <a:r>
              <a:rPr lang="ru-RU" sz="2400" dirty="0" err="1"/>
              <a:t>օգտագործած</a:t>
            </a:r>
            <a:r>
              <a:rPr lang="ru-RU" sz="2400" dirty="0"/>
              <a:t> </a:t>
            </a:r>
            <a:r>
              <a:rPr lang="ru-RU" sz="2400" dirty="0" err="1"/>
              <a:t>էներգիայի</a:t>
            </a:r>
            <a:r>
              <a:rPr lang="ru-RU" sz="2400" dirty="0"/>
              <a:t> 40 %-­ը </a:t>
            </a:r>
            <a:r>
              <a:rPr lang="ru-RU" sz="2400" dirty="0" err="1"/>
              <a:t>բաժին</a:t>
            </a:r>
            <a:r>
              <a:rPr lang="ru-RU" sz="2400" dirty="0"/>
              <a:t> է </a:t>
            </a:r>
            <a:r>
              <a:rPr lang="ru-RU" sz="2400" dirty="0" err="1"/>
              <a:t>ընկնում</a:t>
            </a:r>
            <a:r>
              <a:rPr lang="ru-RU" sz="2400" dirty="0"/>
              <a:t> </a:t>
            </a:r>
            <a:r>
              <a:rPr lang="ru-RU" sz="2400" dirty="0" err="1"/>
              <a:t>նավթին</a:t>
            </a:r>
            <a:r>
              <a:rPr lang="ru-RU" sz="2400" dirty="0"/>
              <a:t>: </a:t>
            </a:r>
            <a:r>
              <a:rPr lang="ru-RU" sz="2400" dirty="0" err="1"/>
              <a:t>Նավթ</a:t>
            </a:r>
            <a:r>
              <a:rPr lang="ru-RU" sz="2400" dirty="0"/>
              <a:t> </a:t>
            </a:r>
            <a:r>
              <a:rPr lang="ru-RU" sz="2400" dirty="0" err="1"/>
              <a:t>արդյունահանում</a:t>
            </a:r>
            <a:r>
              <a:rPr lang="ru-RU" sz="2400" dirty="0"/>
              <a:t> </a:t>
            </a:r>
            <a:r>
              <a:rPr lang="ru-RU" sz="2400" dirty="0" err="1"/>
              <a:t>են</a:t>
            </a:r>
            <a:r>
              <a:rPr lang="ru-RU" sz="2400" dirty="0"/>
              <a:t> </a:t>
            </a:r>
            <a:r>
              <a:rPr lang="ru-RU" sz="2400" dirty="0" err="1"/>
              <a:t>աշխարհի</a:t>
            </a:r>
            <a:r>
              <a:rPr lang="ru-RU" sz="2400" dirty="0"/>
              <a:t> </a:t>
            </a:r>
            <a:r>
              <a:rPr lang="ru-RU" sz="2400" dirty="0" err="1"/>
              <a:t>ավելի</a:t>
            </a:r>
            <a:r>
              <a:rPr lang="ru-RU" sz="2400" dirty="0"/>
              <a:t> </a:t>
            </a:r>
            <a:r>
              <a:rPr lang="ru-RU" sz="2400" dirty="0" err="1"/>
              <a:t>քան</a:t>
            </a:r>
            <a:r>
              <a:rPr lang="ru-RU" sz="2400" dirty="0"/>
              <a:t> 80 </a:t>
            </a:r>
            <a:r>
              <a:rPr lang="ru-RU" sz="2400" dirty="0" err="1"/>
              <a:t>երկրներում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 err="1"/>
              <a:t>Օրինակ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Նավթի</a:t>
            </a:r>
            <a:r>
              <a:rPr lang="ru-RU" sz="2400" dirty="0"/>
              <a:t> </a:t>
            </a:r>
            <a:r>
              <a:rPr lang="ru-RU" sz="2400" dirty="0" err="1"/>
              <a:t>հանույթի</a:t>
            </a:r>
            <a:r>
              <a:rPr lang="ru-RU" sz="2400" dirty="0"/>
              <a:t> </a:t>
            </a:r>
            <a:r>
              <a:rPr lang="ru-RU" sz="2400" dirty="0" err="1"/>
              <a:t>ծավալով</a:t>
            </a:r>
            <a:r>
              <a:rPr lang="ru-RU" sz="2400" dirty="0"/>
              <a:t> </a:t>
            </a:r>
            <a:r>
              <a:rPr lang="ru-RU" sz="2400" dirty="0" err="1"/>
              <a:t>աշխարհում</a:t>
            </a:r>
            <a:r>
              <a:rPr lang="ru-RU" sz="2400" dirty="0"/>
              <a:t> </a:t>
            </a:r>
            <a:r>
              <a:rPr lang="ru-RU" sz="2400" dirty="0" err="1"/>
              <a:t>առաջատար</a:t>
            </a:r>
            <a:r>
              <a:rPr lang="ru-RU" sz="2400" dirty="0"/>
              <a:t> </a:t>
            </a:r>
            <a:r>
              <a:rPr lang="ru-RU" sz="2400" dirty="0" err="1"/>
              <a:t>երկրներն</a:t>
            </a:r>
            <a:r>
              <a:rPr lang="ru-RU" sz="2400" dirty="0"/>
              <a:t> </a:t>
            </a:r>
            <a:r>
              <a:rPr lang="ru-RU" sz="2400" dirty="0" err="1"/>
              <a:t>են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Ռուսաստանը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Սաուդյան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Արաբիան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ԱՄՆ­ը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Մեքսիկան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Իրանը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Վենեսուելան</a:t>
            </a:r>
            <a:r>
              <a:rPr lang="ru-RU" sz="2400" dirty="0"/>
              <a:t>, </a:t>
            </a:r>
            <a:r>
              <a:rPr lang="ru-RU" sz="2400" dirty="0" err="1"/>
              <a:t>իսկ</a:t>
            </a:r>
            <a:r>
              <a:rPr lang="ru-RU" sz="2400" dirty="0"/>
              <a:t> </a:t>
            </a:r>
            <a:r>
              <a:rPr lang="ru-RU" sz="2400" dirty="0" err="1"/>
              <a:t>ներկրման</a:t>
            </a:r>
            <a:r>
              <a:rPr lang="ru-RU" sz="2400" dirty="0"/>
              <a:t> </a:t>
            </a:r>
            <a:r>
              <a:rPr lang="ru-RU" sz="2400" dirty="0" err="1"/>
              <a:t>ծավալով</a:t>
            </a:r>
            <a:r>
              <a:rPr lang="ru-RU" sz="2400" dirty="0"/>
              <a:t>` </a:t>
            </a:r>
            <a:r>
              <a:rPr lang="ru-RU" sz="2400" dirty="0" err="1">
                <a:solidFill>
                  <a:srgbClr val="00B0F0"/>
                </a:solidFill>
              </a:rPr>
              <a:t>Չինաստանը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ԱՄՆ­ը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Ճապոնիան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Արևմտյան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Եվրոպայի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/>
              <a:t>երկրները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 err="1"/>
              <a:t>Հարկ</a:t>
            </a:r>
            <a:r>
              <a:rPr lang="ru-RU" sz="2400" dirty="0"/>
              <a:t> է </a:t>
            </a:r>
            <a:r>
              <a:rPr lang="ru-RU" sz="2400" dirty="0" err="1"/>
              <a:t>նշել</a:t>
            </a:r>
            <a:r>
              <a:rPr lang="ru-RU" sz="2400" dirty="0"/>
              <a:t>, </a:t>
            </a:r>
            <a:r>
              <a:rPr lang="ru-RU" sz="2400" dirty="0" err="1"/>
              <a:t>որ</a:t>
            </a:r>
            <a:r>
              <a:rPr lang="ru-RU" sz="2400" dirty="0"/>
              <a:t> </a:t>
            </a:r>
            <a:r>
              <a:rPr lang="ru-RU" sz="2400" dirty="0" err="1"/>
              <a:t>նավթարդյունաբերությունը</a:t>
            </a:r>
            <a:r>
              <a:rPr lang="ru-RU" sz="2400" dirty="0"/>
              <a:t> </a:t>
            </a:r>
            <a:r>
              <a:rPr lang="ru-RU" sz="2400" dirty="0" err="1"/>
              <a:t>բավականին</a:t>
            </a:r>
            <a:r>
              <a:rPr lang="ru-RU" sz="2400" dirty="0"/>
              <a:t> </a:t>
            </a:r>
            <a:r>
              <a:rPr lang="ru-RU" sz="2400" dirty="0" err="1"/>
              <a:t>մեծ</a:t>
            </a:r>
            <a:r>
              <a:rPr lang="ru-RU" sz="2400" dirty="0"/>
              <a:t> </a:t>
            </a:r>
            <a:r>
              <a:rPr lang="ru-RU" sz="2400" dirty="0" err="1"/>
              <a:t>վնասներ</a:t>
            </a:r>
            <a:r>
              <a:rPr lang="ru-RU" sz="2400" dirty="0"/>
              <a:t> է </a:t>
            </a:r>
            <a:r>
              <a:rPr lang="ru-RU" sz="2400" dirty="0" err="1"/>
              <a:t>հասցնում</a:t>
            </a:r>
            <a:r>
              <a:rPr lang="ru-RU" sz="2400" dirty="0"/>
              <a:t> </a:t>
            </a:r>
            <a:r>
              <a:rPr lang="ru-RU" sz="2400" dirty="0" err="1"/>
              <a:t>շրջակա</a:t>
            </a:r>
            <a:r>
              <a:rPr lang="ru-RU" sz="2400" dirty="0"/>
              <a:t> </a:t>
            </a:r>
            <a:r>
              <a:rPr lang="ru-RU" sz="2400" dirty="0" err="1"/>
              <a:t>միջավայրին</a:t>
            </a:r>
            <a:r>
              <a:rPr lang="ru-RU" sz="2400" dirty="0"/>
              <a:t>՝ </a:t>
            </a:r>
            <a:r>
              <a:rPr lang="ru-RU" sz="2400" dirty="0" err="1"/>
              <a:t>հանգեցնելով</a:t>
            </a:r>
            <a:r>
              <a:rPr lang="ru-RU" sz="2400" dirty="0"/>
              <a:t> </a:t>
            </a:r>
            <a:r>
              <a:rPr lang="ru-RU" sz="2400" dirty="0" err="1"/>
              <a:t>ջրային</a:t>
            </a:r>
            <a:r>
              <a:rPr lang="ru-RU" sz="2400" dirty="0"/>
              <a:t>, </a:t>
            </a:r>
            <a:r>
              <a:rPr lang="ru-RU" sz="2400" dirty="0" err="1"/>
              <a:t>օդային</a:t>
            </a:r>
            <a:r>
              <a:rPr lang="ru-RU" sz="2400" dirty="0"/>
              <a:t>, </a:t>
            </a:r>
            <a:r>
              <a:rPr lang="ru-RU" sz="2400" dirty="0" err="1"/>
              <a:t>հողային</a:t>
            </a:r>
            <a:r>
              <a:rPr lang="ru-RU" sz="2400" dirty="0"/>
              <a:t> </a:t>
            </a:r>
            <a:r>
              <a:rPr lang="ru-RU" sz="2400" dirty="0" err="1"/>
              <a:t>ռեսուրսների</a:t>
            </a:r>
            <a:r>
              <a:rPr lang="ru-RU" sz="2400" dirty="0"/>
              <a:t> </a:t>
            </a:r>
            <a:r>
              <a:rPr lang="ru-RU" sz="2400" dirty="0" err="1"/>
              <a:t>աղտոտոմանը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900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649224"/>
            <a:ext cx="9106217" cy="5343632"/>
          </a:xfrm>
        </p:spPr>
      </p:pic>
    </p:spTree>
    <p:extLst>
      <p:ext uri="{BB962C8B-B14F-4D97-AF65-F5344CB8AC3E}">
        <p14:creationId xmlns:p14="http://schemas.microsoft.com/office/powerpoint/2010/main" val="202956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160"/>
          </a:xfrm>
        </p:spPr>
        <p:txBody>
          <a:bodyPr/>
          <a:lstStyle/>
          <a:p>
            <a:pPr algn="ctr"/>
            <a:r>
              <a:rPr lang="hy-AM" dirty="0" smtClean="0">
                <a:solidFill>
                  <a:srgbClr val="FF0000"/>
                </a:solidFill>
              </a:rPr>
              <a:t>ՆԱՎԹԻ ԱՐԴՅՈՒՆԱՀԱՆՈՒՄ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Վրաստանում նավթի ու գազի որոնումներ ու արդյունահանում կիրականացվեն — REGS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508760"/>
            <a:ext cx="7178039" cy="4535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0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timthum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28" y="960120"/>
            <a:ext cx="8065008" cy="4745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83711">
            <a:off x="3823583" y="3244334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Նավթատար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նավերի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վթարի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հետևանքները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7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Գազարդյունաբերության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զարգացումը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hy-AM" dirty="0" smtClean="0">
                <a:solidFill>
                  <a:schemeClr val="tx1"/>
                </a:solidFill>
              </a:rPr>
              <a:t>     </a:t>
            </a:r>
            <a:r>
              <a:rPr lang="ru-RU" dirty="0" err="1" smtClean="0">
                <a:solidFill>
                  <a:schemeClr val="tx1"/>
                </a:solidFill>
              </a:rPr>
              <a:t>սկսվել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է` 50­-ական </a:t>
            </a:r>
            <a:r>
              <a:rPr lang="ru-RU" dirty="0" err="1">
                <a:solidFill>
                  <a:schemeClr val="tx1"/>
                </a:solidFill>
              </a:rPr>
              <a:t>թվականներից</a:t>
            </a:r>
            <a:r>
              <a:rPr lang="ru-RU" dirty="0">
                <a:solidFill>
                  <a:schemeClr val="tx1"/>
                </a:solidFill>
              </a:rPr>
              <a:t>։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Գազամուղներով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գազը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Արևմտյան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Սիբիրից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հասնում</a:t>
            </a:r>
            <a:r>
              <a:rPr lang="ru-RU" i="1" dirty="0">
                <a:solidFill>
                  <a:schemeClr val="tx1"/>
                </a:solidFill>
              </a:rPr>
              <a:t> է </a:t>
            </a:r>
            <a:r>
              <a:rPr lang="ru-RU" i="1" dirty="0" err="1">
                <a:solidFill>
                  <a:srgbClr val="00B0F0"/>
                </a:solidFill>
              </a:rPr>
              <a:t>Արևմտյան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Եվրոպա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rgbClr val="FF0000"/>
                </a:solidFill>
              </a:rPr>
              <a:t>Կանադայից</a:t>
            </a:r>
            <a:r>
              <a:rPr lang="ru-RU" i="1" dirty="0">
                <a:solidFill>
                  <a:srgbClr val="FF0000"/>
                </a:solidFill>
              </a:rPr>
              <a:t>`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rgbClr val="00B0F0"/>
                </a:solidFill>
              </a:rPr>
              <a:t>ԱՄՆ,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Ալժիրից</a:t>
            </a:r>
            <a:r>
              <a:rPr lang="ru-RU" i="1" dirty="0">
                <a:solidFill>
                  <a:srgbClr val="FF0000"/>
                </a:solidFill>
              </a:rPr>
              <a:t> և </a:t>
            </a:r>
            <a:r>
              <a:rPr lang="ru-RU" i="1" dirty="0" err="1">
                <a:solidFill>
                  <a:srgbClr val="FF0000"/>
                </a:solidFill>
              </a:rPr>
              <a:t>Լիբիայից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Միջերկրական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ծովի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հատակով</a:t>
            </a:r>
            <a:r>
              <a:rPr lang="ru-RU" i="1" dirty="0">
                <a:solidFill>
                  <a:schemeClr val="tx1"/>
                </a:solidFill>
              </a:rPr>
              <a:t>՝ </a:t>
            </a:r>
            <a:r>
              <a:rPr lang="ru-RU" i="1" dirty="0" err="1">
                <a:solidFill>
                  <a:srgbClr val="00B0F0"/>
                </a:solidFill>
              </a:rPr>
              <a:t>Իտալիա</a:t>
            </a:r>
            <a:r>
              <a:rPr lang="ru-RU" i="1" dirty="0">
                <a:solidFill>
                  <a:srgbClr val="00B0F0"/>
                </a:solidFill>
              </a:rPr>
              <a:t>, </a:t>
            </a:r>
            <a:r>
              <a:rPr lang="ru-RU" i="1" dirty="0" err="1">
                <a:solidFill>
                  <a:srgbClr val="00B0F0"/>
                </a:solidFill>
              </a:rPr>
              <a:t>Ֆրանսիա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և </a:t>
            </a:r>
            <a:r>
              <a:rPr lang="ru-RU" i="1" dirty="0" err="1">
                <a:solidFill>
                  <a:schemeClr val="tx1"/>
                </a:solidFill>
              </a:rPr>
              <a:t>եվրոպական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այլ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երկրներ</a:t>
            </a:r>
            <a:r>
              <a:rPr lang="ru-RU" i="1" dirty="0">
                <a:solidFill>
                  <a:schemeClr val="tx1"/>
                </a:solidFill>
              </a:rPr>
              <a:t>։ </a:t>
            </a:r>
            <a:r>
              <a:rPr lang="ru-RU" i="1" dirty="0" err="1">
                <a:solidFill>
                  <a:schemeClr val="tx1"/>
                </a:solidFill>
              </a:rPr>
              <a:t>Բնական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հեղուկացված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գազի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գլխավոր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սպառողներն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են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Ճապոնիան</a:t>
            </a:r>
            <a:r>
              <a:rPr lang="ru-RU" i="1" dirty="0">
                <a:solidFill>
                  <a:srgbClr val="00B0F0"/>
                </a:solidFill>
              </a:rPr>
              <a:t>, ԱՄՆ-­ը և </a:t>
            </a:r>
            <a:r>
              <a:rPr lang="ru-RU" i="1" dirty="0" err="1">
                <a:solidFill>
                  <a:srgbClr val="00B0F0"/>
                </a:solidFill>
              </a:rPr>
              <a:t>Եվրոպայի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որոշ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երկրներ</a:t>
            </a:r>
            <a:r>
              <a:rPr lang="ru-RU" i="1" dirty="0">
                <a:solidFill>
                  <a:schemeClr val="tx1"/>
                </a:solidFill>
              </a:rPr>
              <a:t>: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640080"/>
            <a:ext cx="8868473" cy="5346382"/>
          </a:xfrm>
        </p:spPr>
      </p:pic>
    </p:spTree>
    <p:extLst>
      <p:ext uri="{BB962C8B-B14F-4D97-AF65-F5344CB8AC3E}">
        <p14:creationId xmlns:p14="http://schemas.microsoft.com/office/powerpoint/2010/main" val="103449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>
                <a:solidFill>
                  <a:srgbClr val="FF0000"/>
                </a:solidFill>
              </a:rPr>
              <a:t>ԷԼԵԿՏՐԱԷՆԵՐԳԻԱՅԻ ԱՐՏԱԴՐՈՒԹՅԱՄԲ ԱՇԽԱՐՀԻ ԱՌԱՋԱՏԱՐ ԵՐԿՐՆԵՐԸ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y-AM" dirty="0" smtClean="0"/>
          </a:p>
          <a:p>
            <a:r>
              <a:rPr lang="hy-AM" dirty="0" smtClean="0"/>
              <a:t>ԱՄՆ</a:t>
            </a:r>
          </a:p>
          <a:p>
            <a:r>
              <a:rPr lang="hy-AM" dirty="0" smtClean="0"/>
              <a:t>ՉԻՆԱՍՏԱՆ</a:t>
            </a:r>
          </a:p>
          <a:p>
            <a:r>
              <a:rPr lang="hy-AM" dirty="0" smtClean="0"/>
              <a:t>ՃԱՊՈՆԻԱ</a:t>
            </a:r>
          </a:p>
          <a:p>
            <a:r>
              <a:rPr lang="hy-AM" dirty="0" smtClean="0"/>
              <a:t>ՌԴ</a:t>
            </a:r>
          </a:p>
          <a:p>
            <a:r>
              <a:rPr lang="hy-AM" dirty="0" smtClean="0"/>
              <a:t>ԿԱՆԱԴԱ</a:t>
            </a:r>
          </a:p>
          <a:p>
            <a:r>
              <a:rPr lang="hy-AM" dirty="0" smtClean="0"/>
              <a:t>ԳԵՐՄԱՆԻԱ</a:t>
            </a:r>
          </a:p>
          <a:p>
            <a:r>
              <a:rPr lang="hy-AM" dirty="0" smtClean="0"/>
              <a:t>ՖՐԱՆՍԻԱ</a:t>
            </a:r>
          </a:p>
          <a:p>
            <a:r>
              <a:rPr lang="hy-AM" dirty="0" smtClean="0"/>
              <a:t>ՀՆԴԿԱՍՏԱՆ</a:t>
            </a:r>
          </a:p>
          <a:p>
            <a:r>
              <a:rPr lang="hy-AM" dirty="0" smtClean="0"/>
              <a:t>ՄԵԾ  ԲՐԻՏԱՆԻԱ</a:t>
            </a:r>
          </a:p>
          <a:p>
            <a:r>
              <a:rPr lang="hy-AM" dirty="0" smtClean="0"/>
              <a:t>ԲՐԱԶԻԼԻԱ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53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y-AM" dirty="0" smtClean="0">
                <a:solidFill>
                  <a:srgbClr val="FF0000"/>
                </a:solidFill>
              </a:rPr>
              <a:t>ԷԼԵԿՏՐԱԿԱՅԱՆՆԵՐԻ ԲԱԺԻՆԸ ԷԼԵԿՏՐԱԷՆԵՐԳԻԱՅԻ ՀԱՄԱՇԽԱՐՀԱՅԻՆ ԱՐՏԱԴՐՈՒԹՅԱՆ ՄԵՋ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sz="3600" dirty="0" smtClean="0"/>
              <a:t> ՋԷԿ  -  2/3</a:t>
            </a:r>
          </a:p>
          <a:p>
            <a:r>
              <a:rPr lang="hy-AM" sz="3600" dirty="0" smtClean="0"/>
              <a:t>ՋՐԷԿ – 20 %  </a:t>
            </a:r>
            <a:r>
              <a:rPr lang="hy-AM" sz="2800" dirty="0" smtClean="0"/>
              <a:t>,&lt;Երեք կիրճեր&gt;,&lt;Իտայպու&gt;</a:t>
            </a:r>
          </a:p>
          <a:p>
            <a:r>
              <a:rPr lang="hy-AM" sz="3600" dirty="0" smtClean="0"/>
              <a:t>ԱԷԿ – 30 երկրներ՝ Ֆրանսիա , Ճապոնիա, Շվեդիա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456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 smtClean="0">
                <a:solidFill>
                  <a:srgbClr val="FF0000"/>
                </a:solidFill>
              </a:rPr>
              <a:t>ՀԻԴՐՈԷԼԵԿՏՐԱԿԱՅԱՆ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1362456"/>
            <a:ext cx="7507224" cy="4679569"/>
          </a:xfrm>
        </p:spPr>
      </p:pic>
    </p:spTree>
    <p:extLst>
      <p:ext uri="{BB962C8B-B14F-4D97-AF65-F5344CB8AC3E}">
        <p14:creationId xmlns:p14="http://schemas.microsoft.com/office/powerpoint/2010/main" val="40654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i="1" u="sng" dirty="0" smtClean="0">
                <a:solidFill>
                  <a:srgbClr val="FF0000"/>
                </a:solidFill>
              </a:rPr>
              <a:t>ԷՆԵՐԳԻԱՅԻ ՍՏԱՑՄԱՆ ՈՉ  ԱՎԱՆԴԱԿԱՆ ԱՂԲՅՈՒՐՆԵՐ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Խոսե</a:t>
            </a:r>
            <a:r>
              <a:rPr lang="hy-AM" dirty="0" smtClean="0"/>
              <a:t>նք</a:t>
            </a:r>
            <a:r>
              <a:rPr lang="ru-RU" dirty="0" smtClean="0"/>
              <a:t> </a:t>
            </a:r>
            <a:r>
              <a:rPr lang="ru-RU" dirty="0" err="1"/>
              <a:t>նաև</a:t>
            </a:r>
            <a:r>
              <a:rPr lang="ru-RU" dirty="0"/>
              <a:t> </a:t>
            </a:r>
            <a:r>
              <a:rPr lang="ru-RU" dirty="0" err="1"/>
              <a:t>այն</a:t>
            </a:r>
            <a:r>
              <a:rPr lang="ru-RU" dirty="0"/>
              <a:t> </a:t>
            </a:r>
            <a:r>
              <a:rPr lang="ru-RU" dirty="0" err="1"/>
              <a:t>էներգիաների</a:t>
            </a:r>
            <a:r>
              <a:rPr lang="ru-RU" dirty="0"/>
              <a:t> </a:t>
            </a:r>
            <a:r>
              <a:rPr lang="ru-RU" dirty="0" err="1"/>
              <a:t>մասին,որը</a:t>
            </a:r>
            <a:r>
              <a:rPr lang="ru-RU" dirty="0"/>
              <a:t> </a:t>
            </a:r>
            <a:r>
              <a:rPr lang="ru-RU" dirty="0" err="1"/>
              <a:t>ստանում</a:t>
            </a:r>
            <a:r>
              <a:rPr lang="ru-RU" dirty="0"/>
              <a:t> </a:t>
            </a:r>
            <a:r>
              <a:rPr lang="ru-RU" dirty="0" err="1"/>
              <a:t>ենք</a:t>
            </a:r>
            <a:r>
              <a:rPr lang="ru-RU" dirty="0"/>
              <a:t> </a:t>
            </a:r>
            <a:r>
              <a:rPr lang="ru-RU" dirty="0" err="1"/>
              <a:t>բնության</a:t>
            </a:r>
            <a:r>
              <a:rPr lang="ru-RU" dirty="0"/>
              <a:t> </a:t>
            </a:r>
            <a:r>
              <a:rPr lang="ru-RU" dirty="0" err="1"/>
              <a:t>երևույթների</a:t>
            </a:r>
            <a:r>
              <a:rPr lang="ru-RU" dirty="0"/>
              <a:t> </a:t>
            </a:r>
            <a:r>
              <a:rPr lang="ru-RU" dirty="0" err="1"/>
              <a:t>կողմից</a:t>
            </a:r>
            <a:r>
              <a:rPr lang="ru-RU" dirty="0"/>
              <a:t> :</a:t>
            </a:r>
            <a:r>
              <a:rPr lang="ru-RU" dirty="0" smtClean="0"/>
              <a:t>Դ</a:t>
            </a:r>
            <a:r>
              <a:rPr lang="hy-AM" dirty="0" smtClean="0"/>
              <a:t>ՐԱՆՔ ԵՆ</a:t>
            </a:r>
          </a:p>
          <a:p>
            <a:r>
              <a:rPr lang="ru-RU" dirty="0" smtClean="0"/>
              <a:t> </a:t>
            </a:r>
            <a:r>
              <a:rPr lang="ru-RU" dirty="0" err="1">
                <a:solidFill>
                  <a:srgbClr val="FF0000"/>
                </a:solidFill>
              </a:rPr>
              <a:t>արևային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էներգիան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hy-AM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քամու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էներգիան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hy-AM" dirty="0" smtClean="0">
              <a:solidFill>
                <a:srgbClr val="FF0000"/>
              </a:solidFill>
            </a:endParaRPr>
          </a:p>
          <a:p>
            <a:r>
              <a:rPr lang="hy-AM" dirty="0" smtClean="0">
                <a:solidFill>
                  <a:srgbClr val="FF0000"/>
                </a:solidFill>
              </a:rPr>
              <a:t>Երկրի ներքին ջերմային </a:t>
            </a:r>
            <a:r>
              <a:rPr lang="ru-RU" dirty="0" err="1">
                <a:solidFill>
                  <a:srgbClr val="FF0000"/>
                </a:solidFill>
              </a:rPr>
              <a:t>էներգիան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hy-AM" dirty="0" smtClean="0">
              <a:solidFill>
                <a:srgbClr val="FF0000"/>
              </a:solidFill>
            </a:endParaRPr>
          </a:p>
          <a:p>
            <a:r>
              <a:rPr lang="hy-AM" dirty="0" smtClean="0">
                <a:solidFill>
                  <a:srgbClr val="FF0000"/>
                </a:solidFill>
              </a:rPr>
              <a:t>Մակընթացային</a:t>
            </a:r>
          </a:p>
          <a:p>
            <a:r>
              <a:rPr lang="ru-RU" dirty="0" err="1" smtClean="0"/>
              <a:t>Արևային</a:t>
            </a:r>
            <a:r>
              <a:rPr lang="ru-RU" dirty="0" smtClean="0"/>
              <a:t> </a:t>
            </a:r>
            <a:r>
              <a:rPr lang="ru-RU" dirty="0" err="1"/>
              <a:t>էներգիայի</a:t>
            </a:r>
            <a:r>
              <a:rPr lang="ru-RU" dirty="0"/>
              <a:t> </a:t>
            </a:r>
            <a:r>
              <a:rPr lang="ru-RU" dirty="0" err="1"/>
              <a:t>համար</a:t>
            </a:r>
            <a:r>
              <a:rPr lang="ru-RU" dirty="0"/>
              <a:t> </a:t>
            </a:r>
            <a:r>
              <a:rPr lang="ru-RU" dirty="0" err="1"/>
              <a:t>կան</a:t>
            </a:r>
            <a:r>
              <a:rPr lang="ru-RU" dirty="0"/>
              <a:t> </a:t>
            </a:r>
            <a:r>
              <a:rPr lang="ru-RU" dirty="0" err="1"/>
              <a:t>նախատեսվաց</a:t>
            </a:r>
            <a:r>
              <a:rPr lang="ru-RU" dirty="0"/>
              <a:t> </a:t>
            </a:r>
            <a:r>
              <a:rPr lang="ru-RU" dirty="0" err="1"/>
              <a:t>էներգետիկ</a:t>
            </a:r>
            <a:r>
              <a:rPr lang="ru-RU" dirty="0"/>
              <a:t> </a:t>
            </a:r>
            <a:r>
              <a:rPr lang="ru-RU" dirty="0" err="1"/>
              <a:t>կամ</a:t>
            </a:r>
            <a:r>
              <a:rPr lang="ru-RU" dirty="0"/>
              <a:t> </a:t>
            </a:r>
            <a:r>
              <a:rPr lang="ru-RU" dirty="0" err="1"/>
              <a:t>արևային</a:t>
            </a:r>
            <a:r>
              <a:rPr lang="ru-RU" dirty="0"/>
              <a:t> </a:t>
            </a:r>
            <a:r>
              <a:rPr lang="ru-RU" dirty="0" err="1"/>
              <a:t>պանելներ</a:t>
            </a:r>
            <a:r>
              <a:rPr lang="ru-RU" dirty="0"/>
              <a:t> (</a:t>
            </a:r>
            <a:r>
              <a:rPr lang="ru-RU" dirty="0" err="1"/>
              <a:t>էլեմենտ</a:t>
            </a:r>
            <a:r>
              <a:rPr lang="ru-RU" dirty="0"/>
              <a:t>),</a:t>
            </a:r>
            <a:r>
              <a:rPr lang="ru-RU" dirty="0" err="1"/>
              <a:t>իսկ</a:t>
            </a:r>
            <a:r>
              <a:rPr lang="ru-RU" dirty="0"/>
              <a:t> </a:t>
            </a:r>
            <a:r>
              <a:rPr lang="ru-RU" dirty="0" err="1"/>
              <a:t>քամու</a:t>
            </a:r>
            <a:r>
              <a:rPr lang="ru-RU" dirty="0"/>
              <a:t> </a:t>
            </a:r>
            <a:r>
              <a:rPr lang="ru-RU" dirty="0" err="1"/>
              <a:t>միջոցով</a:t>
            </a:r>
            <a:r>
              <a:rPr lang="ru-RU" dirty="0"/>
              <a:t> </a:t>
            </a:r>
            <a:r>
              <a:rPr lang="ru-RU" dirty="0" err="1"/>
              <a:t>կան</a:t>
            </a:r>
            <a:r>
              <a:rPr lang="ru-RU" dirty="0"/>
              <a:t> </a:t>
            </a:r>
            <a:r>
              <a:rPr lang="ru-RU" dirty="0" err="1"/>
              <a:t>հողմաղացներ:Երկար</a:t>
            </a:r>
            <a:r>
              <a:rPr lang="ru-RU" dirty="0"/>
              <a:t> </a:t>
            </a:r>
            <a:r>
              <a:rPr lang="ru-RU" dirty="0" err="1"/>
              <a:t>ժամանակ</a:t>
            </a:r>
            <a:r>
              <a:rPr lang="ru-RU" dirty="0"/>
              <a:t> </a:t>
            </a:r>
            <a:r>
              <a:rPr lang="ru-RU" dirty="0" err="1"/>
              <a:t>հողմաղացները</a:t>
            </a:r>
            <a:r>
              <a:rPr lang="ru-RU" dirty="0"/>
              <a:t> </a:t>
            </a:r>
            <a:r>
              <a:rPr lang="ru-RU" dirty="0" err="1"/>
              <a:t>ջրաղացների</a:t>
            </a:r>
            <a:r>
              <a:rPr lang="ru-RU" dirty="0"/>
              <a:t> </a:t>
            </a:r>
            <a:r>
              <a:rPr lang="ru-RU" dirty="0" err="1"/>
              <a:t>հետ</a:t>
            </a:r>
            <a:r>
              <a:rPr lang="ru-RU" dirty="0"/>
              <a:t> </a:t>
            </a:r>
            <a:r>
              <a:rPr lang="ru-RU" dirty="0" err="1"/>
              <a:t>մեկտեղ</a:t>
            </a:r>
            <a:r>
              <a:rPr lang="ru-RU" dirty="0"/>
              <a:t> </a:t>
            </a:r>
            <a:r>
              <a:rPr lang="ru-RU" dirty="0" err="1"/>
              <a:t>միակ</a:t>
            </a:r>
            <a:r>
              <a:rPr lang="ru-RU" dirty="0"/>
              <a:t> </a:t>
            </a:r>
            <a:r>
              <a:rPr lang="ru-RU" dirty="0" err="1"/>
              <a:t>մեքենաներն</a:t>
            </a:r>
            <a:r>
              <a:rPr lang="ru-RU" dirty="0"/>
              <a:t> </a:t>
            </a:r>
            <a:r>
              <a:rPr lang="ru-RU" dirty="0" err="1"/>
              <a:t>էին</a:t>
            </a:r>
            <a:r>
              <a:rPr lang="ru-RU" dirty="0"/>
              <a:t>, </a:t>
            </a:r>
            <a:r>
              <a:rPr lang="ru-RU" dirty="0" err="1"/>
              <a:t>որոնք</a:t>
            </a:r>
            <a:r>
              <a:rPr lang="ru-RU" dirty="0"/>
              <a:t> </a:t>
            </a:r>
            <a:r>
              <a:rPr lang="ru-RU" dirty="0" err="1"/>
              <a:t>մարդկությունն</a:t>
            </a:r>
            <a:r>
              <a:rPr lang="ru-RU" dirty="0"/>
              <a:t> </a:t>
            </a:r>
            <a:r>
              <a:rPr lang="ru-RU" dirty="0" err="1"/>
              <a:t>օգտագործում</a:t>
            </a:r>
            <a:r>
              <a:rPr lang="ru-RU" dirty="0"/>
              <a:t> </a:t>
            </a:r>
            <a:r>
              <a:rPr lang="ru-RU" dirty="0" err="1"/>
              <a:t>էր</a:t>
            </a:r>
            <a:r>
              <a:rPr lang="ru-RU" dirty="0"/>
              <a:t>։ </a:t>
            </a:r>
            <a:r>
              <a:rPr lang="ru-RU" dirty="0" err="1"/>
              <a:t>Հետևաբար</a:t>
            </a:r>
            <a:r>
              <a:rPr lang="ru-RU" dirty="0"/>
              <a:t>, </a:t>
            </a:r>
            <a:r>
              <a:rPr lang="ru-RU" dirty="0" err="1"/>
              <a:t>այդ</a:t>
            </a:r>
            <a:r>
              <a:rPr lang="ru-RU" dirty="0"/>
              <a:t> </a:t>
            </a:r>
            <a:r>
              <a:rPr lang="ru-RU" dirty="0" err="1"/>
              <a:t>մեխանիզմներն</a:t>
            </a:r>
            <a:r>
              <a:rPr lang="ru-RU" dirty="0"/>
              <a:t> </a:t>
            </a:r>
            <a:r>
              <a:rPr lang="ru-RU" dirty="0" err="1"/>
              <a:t>օգտագործվում</a:t>
            </a:r>
            <a:r>
              <a:rPr lang="ru-RU" dirty="0"/>
              <a:t> </a:t>
            </a:r>
            <a:r>
              <a:rPr lang="ru-RU" dirty="0" err="1"/>
              <a:t>էին</a:t>
            </a:r>
            <a:r>
              <a:rPr lang="ru-RU" dirty="0"/>
              <a:t> </a:t>
            </a:r>
            <a:r>
              <a:rPr lang="ru-RU" dirty="0" err="1"/>
              <a:t>տարբեր</a:t>
            </a:r>
            <a:r>
              <a:rPr lang="ru-RU" dirty="0"/>
              <a:t> </a:t>
            </a:r>
            <a:r>
              <a:rPr lang="ru-RU" dirty="0" err="1"/>
              <a:t>նպատակներով</a:t>
            </a:r>
            <a:r>
              <a:rPr lang="ru-RU" dirty="0"/>
              <a:t>։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92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297732" cy="5943600"/>
          </a:xfrm>
        </p:spPr>
        <p:txBody>
          <a:bodyPr>
            <a:normAutofit/>
          </a:bodyPr>
          <a:lstStyle/>
          <a:p>
            <a:r>
              <a:rPr lang="ru-RU" sz="2200" b="1" dirty="0" err="1"/>
              <a:t>Արդյունաբեության</a:t>
            </a:r>
            <a:r>
              <a:rPr lang="ru-RU" sz="2200" b="1" dirty="0"/>
              <a:t> </a:t>
            </a:r>
            <a:r>
              <a:rPr lang="ru-RU" sz="2200" b="1" dirty="0" err="1"/>
              <a:t>կարևորագույն</a:t>
            </a:r>
            <a:r>
              <a:rPr lang="ru-RU" sz="2200" b="1" dirty="0"/>
              <a:t> </a:t>
            </a:r>
            <a:r>
              <a:rPr lang="ru-RU" sz="2200" b="1" dirty="0" err="1"/>
              <a:t>ճյուղերից</a:t>
            </a:r>
            <a:r>
              <a:rPr lang="ru-RU" sz="2200" b="1" dirty="0"/>
              <a:t> է </a:t>
            </a:r>
            <a:r>
              <a:rPr lang="ru-RU" sz="2200" b="1" dirty="0" err="1"/>
              <a:t>վառելիքաէներգետիկ</a:t>
            </a:r>
            <a:r>
              <a:rPr lang="ru-RU" sz="2200" b="1" dirty="0"/>
              <a:t> </a:t>
            </a:r>
            <a:r>
              <a:rPr lang="ru-RU" sz="2200" b="1" dirty="0" err="1"/>
              <a:t>արդյունաբերությունը</a:t>
            </a:r>
            <a:r>
              <a:rPr lang="ru-RU" sz="2200" b="1" dirty="0"/>
              <a:t>: </a:t>
            </a:r>
            <a:r>
              <a:rPr lang="ru-RU" sz="2200" b="1" dirty="0" err="1"/>
              <a:t>Վառելիքաէներգետիկ</a:t>
            </a:r>
            <a:r>
              <a:rPr lang="ru-RU" sz="2200" b="1" dirty="0"/>
              <a:t> </a:t>
            </a:r>
            <a:r>
              <a:rPr lang="ru-RU" sz="2200" b="1" dirty="0" err="1"/>
              <a:t>արդյունաբերությունն</a:t>
            </a:r>
            <a:r>
              <a:rPr lang="ru-RU" sz="2200" b="1" dirty="0"/>
              <a:t> </a:t>
            </a:r>
            <a:r>
              <a:rPr lang="ru-RU" sz="2200" b="1" dirty="0" err="1"/>
              <a:t>արդյունաբերության</a:t>
            </a:r>
            <a:r>
              <a:rPr lang="ru-RU" sz="2200" b="1" dirty="0"/>
              <a:t> </a:t>
            </a:r>
            <a:r>
              <a:rPr lang="ru-RU" sz="2200" b="1" dirty="0" err="1"/>
              <a:t>բոլոր</a:t>
            </a:r>
            <a:r>
              <a:rPr lang="ru-RU" sz="2200" b="1" dirty="0"/>
              <a:t> </a:t>
            </a:r>
            <a:r>
              <a:rPr lang="ru-RU" sz="2200" b="1" dirty="0" err="1"/>
              <a:t>ենթաճյուղերին</a:t>
            </a:r>
            <a:r>
              <a:rPr lang="ru-RU" sz="2200" b="1" dirty="0"/>
              <a:t>, </a:t>
            </a:r>
            <a:r>
              <a:rPr lang="ru-RU" sz="2200" b="1" dirty="0" err="1"/>
              <a:t>տրանսպորտին</a:t>
            </a:r>
            <a:r>
              <a:rPr lang="ru-RU" sz="2200" b="1" dirty="0"/>
              <a:t>, </a:t>
            </a:r>
            <a:r>
              <a:rPr lang="ru-RU" sz="2200" b="1" dirty="0" err="1"/>
              <a:t>գյուղատնտեսությանը</a:t>
            </a:r>
            <a:r>
              <a:rPr lang="ru-RU" sz="2200" b="1" dirty="0"/>
              <a:t> և </a:t>
            </a:r>
            <a:r>
              <a:rPr lang="ru-RU" sz="2200" b="1" dirty="0" err="1"/>
              <a:t>սպասարկման</a:t>
            </a:r>
            <a:r>
              <a:rPr lang="ru-RU" sz="2200" b="1" dirty="0"/>
              <a:t> </a:t>
            </a:r>
            <a:r>
              <a:rPr lang="ru-RU" sz="2200" b="1" dirty="0" err="1"/>
              <a:t>ոլորտին</a:t>
            </a:r>
            <a:r>
              <a:rPr lang="ru-RU" sz="2200" b="1" dirty="0"/>
              <a:t> </a:t>
            </a:r>
            <a:r>
              <a:rPr lang="ru-RU" sz="2200" b="1" dirty="0" err="1"/>
              <a:t>մատակարարում</a:t>
            </a:r>
            <a:r>
              <a:rPr lang="ru-RU" sz="2200" b="1" dirty="0"/>
              <a:t> է </a:t>
            </a:r>
            <a:r>
              <a:rPr lang="ru-RU" sz="2200" b="1" dirty="0" err="1"/>
              <a:t>էլեկտրաէներգիա</a:t>
            </a:r>
            <a:r>
              <a:rPr lang="ru-RU" sz="2200" b="1" dirty="0"/>
              <a:t> և </a:t>
            </a:r>
            <a:r>
              <a:rPr lang="ru-RU" sz="2200" b="1" dirty="0" err="1"/>
              <a:t>վառելիք</a:t>
            </a:r>
            <a:r>
              <a:rPr lang="ru-RU" sz="2200" b="1" dirty="0"/>
              <a:t>, </a:t>
            </a:r>
            <a:r>
              <a:rPr lang="ru-RU" sz="2200" b="1" dirty="0" err="1"/>
              <a:t>իսկ</a:t>
            </a:r>
            <a:r>
              <a:rPr lang="ru-RU" sz="2200" b="1" dirty="0"/>
              <a:t> </a:t>
            </a:r>
            <a:r>
              <a:rPr lang="ru-RU" sz="2200" b="1" dirty="0" err="1"/>
              <a:t>քիմիական</a:t>
            </a:r>
            <a:r>
              <a:rPr lang="ru-RU" sz="2200" b="1" dirty="0"/>
              <a:t> </a:t>
            </a:r>
            <a:r>
              <a:rPr lang="ru-RU" sz="2200" b="1" dirty="0" err="1"/>
              <a:t>արդյունաբերությանը</a:t>
            </a:r>
            <a:r>
              <a:rPr lang="ru-RU" sz="2200" b="1" dirty="0"/>
              <a:t>` </a:t>
            </a:r>
            <a:r>
              <a:rPr lang="ru-RU" sz="2200" b="1" dirty="0" err="1"/>
              <a:t>հումք</a:t>
            </a:r>
            <a:r>
              <a:rPr lang="ru-RU" sz="2200" b="1" dirty="0"/>
              <a:t>:  </a:t>
            </a:r>
            <a:r>
              <a:rPr lang="ru-RU" sz="2200" b="1" dirty="0" err="1"/>
              <a:t>Վառելիքաէներգետիկ</a:t>
            </a:r>
            <a:r>
              <a:rPr lang="ru-RU" sz="2200" b="1" dirty="0"/>
              <a:t> </a:t>
            </a:r>
            <a:r>
              <a:rPr lang="ru-RU" sz="2200" b="1" dirty="0" err="1"/>
              <a:t>արդյունաբերությունը</a:t>
            </a:r>
            <a:r>
              <a:rPr lang="ru-RU" sz="2200" b="1" dirty="0"/>
              <a:t> </a:t>
            </a:r>
            <a:r>
              <a:rPr lang="ru-RU" sz="2200" b="1" dirty="0" err="1"/>
              <a:t>մեծ</a:t>
            </a:r>
            <a:r>
              <a:rPr lang="ru-RU" sz="2200" b="1" dirty="0"/>
              <a:t> </a:t>
            </a:r>
            <a:r>
              <a:rPr lang="ru-RU" sz="2200" b="1" dirty="0" err="1"/>
              <a:t>ազդեցություն</a:t>
            </a:r>
            <a:r>
              <a:rPr lang="ru-RU" sz="2200" b="1" dirty="0"/>
              <a:t> </a:t>
            </a:r>
            <a:r>
              <a:rPr lang="ru-RU" sz="2200" b="1" dirty="0" err="1"/>
              <a:t>ունի</a:t>
            </a:r>
            <a:r>
              <a:rPr lang="ru-RU" sz="2200" b="1" dirty="0"/>
              <a:t> </a:t>
            </a:r>
            <a:r>
              <a:rPr lang="ru-RU" sz="2200" b="1" dirty="0" err="1"/>
              <a:t>նաև</a:t>
            </a:r>
            <a:r>
              <a:rPr lang="ru-RU" sz="2200" b="1" dirty="0"/>
              <a:t> </a:t>
            </a:r>
            <a:r>
              <a:rPr lang="ru-RU" sz="2200" b="1" dirty="0" err="1"/>
              <a:t>տնտեսության</a:t>
            </a:r>
            <a:r>
              <a:rPr lang="ru-RU" sz="2200" b="1" dirty="0"/>
              <a:t> </a:t>
            </a:r>
            <a:r>
              <a:rPr lang="ru-RU" sz="2200" b="1" dirty="0" err="1"/>
              <a:t>տեղաբաշխման</a:t>
            </a:r>
            <a:r>
              <a:rPr lang="ru-RU" sz="2200" b="1" dirty="0"/>
              <a:t> </a:t>
            </a:r>
            <a:r>
              <a:rPr lang="ru-RU" sz="2200" b="1" dirty="0" err="1"/>
              <a:t>վրա</a:t>
            </a:r>
            <a:r>
              <a:rPr lang="ru-RU" sz="2200" b="1" dirty="0"/>
              <a:t>: </a:t>
            </a:r>
            <a:r>
              <a:rPr lang="ru-RU" sz="2200" b="1" dirty="0" err="1"/>
              <a:t>Աշխարհում</a:t>
            </a:r>
            <a:r>
              <a:rPr lang="ru-RU" sz="2200" b="1" dirty="0"/>
              <a:t> </a:t>
            </a:r>
            <a:r>
              <a:rPr lang="ru-RU" sz="2200" b="1" dirty="0" err="1"/>
              <a:t>արագ</a:t>
            </a:r>
            <a:r>
              <a:rPr lang="ru-RU" sz="2200" b="1" dirty="0"/>
              <a:t> </a:t>
            </a:r>
            <a:r>
              <a:rPr lang="ru-RU" sz="2200" b="1" dirty="0" err="1"/>
              <a:t>աճում</a:t>
            </a:r>
            <a:r>
              <a:rPr lang="ru-RU" sz="2200" b="1" dirty="0"/>
              <a:t> է </a:t>
            </a:r>
            <a:r>
              <a:rPr lang="ru-RU" sz="2200" b="1" dirty="0" err="1"/>
              <a:t>վառելիքի</a:t>
            </a:r>
            <a:r>
              <a:rPr lang="ru-RU" sz="2200" b="1" dirty="0"/>
              <a:t> և </a:t>
            </a:r>
            <a:r>
              <a:rPr lang="ru-RU" sz="2200" b="1" dirty="0" err="1"/>
              <a:t>էներգիայի</a:t>
            </a:r>
            <a:r>
              <a:rPr lang="ru-RU" sz="2200" b="1" dirty="0"/>
              <a:t> </a:t>
            </a:r>
            <a:r>
              <a:rPr lang="ru-RU" sz="2200" b="1" dirty="0" err="1"/>
              <a:t>սպառման</a:t>
            </a:r>
            <a:r>
              <a:rPr lang="ru-RU" sz="2200" b="1" dirty="0"/>
              <a:t> </a:t>
            </a:r>
            <a:r>
              <a:rPr lang="ru-RU" sz="2200" b="1" dirty="0" err="1"/>
              <a:t>ծավալը</a:t>
            </a:r>
            <a:r>
              <a:rPr lang="ru-RU" sz="2200" b="1" dirty="0"/>
              <a:t>, </a:t>
            </a:r>
            <a:r>
              <a:rPr lang="ru-RU" sz="2200" b="1" dirty="0" err="1"/>
              <a:t>քանի</a:t>
            </a:r>
            <a:r>
              <a:rPr lang="ru-RU" sz="2200" b="1" dirty="0"/>
              <a:t> </a:t>
            </a:r>
            <a:r>
              <a:rPr lang="ru-RU" sz="2200" b="1" dirty="0" err="1"/>
              <a:t>որ</a:t>
            </a:r>
            <a:r>
              <a:rPr lang="ru-RU" sz="2200" b="1" dirty="0"/>
              <a:t> </a:t>
            </a:r>
            <a:r>
              <a:rPr lang="ru-RU" sz="2200" b="1" dirty="0" err="1"/>
              <a:t>մի</a:t>
            </a:r>
            <a:r>
              <a:rPr lang="ru-RU" sz="2200" b="1" dirty="0"/>
              <a:t> </a:t>
            </a:r>
            <a:r>
              <a:rPr lang="ru-RU" sz="2200" b="1" dirty="0" err="1"/>
              <a:t>կողմից</a:t>
            </a:r>
            <a:r>
              <a:rPr lang="ru-RU" sz="2200" b="1" dirty="0"/>
              <a:t> </a:t>
            </a:r>
            <a:r>
              <a:rPr lang="ru-RU" sz="2200" b="1" dirty="0" err="1"/>
              <a:t>աճում</a:t>
            </a:r>
            <a:r>
              <a:rPr lang="ru-RU" sz="2200" b="1" dirty="0"/>
              <a:t> է </a:t>
            </a:r>
            <a:r>
              <a:rPr lang="ru-RU" sz="2200" b="1" dirty="0" err="1"/>
              <a:t>բնակչության</a:t>
            </a:r>
            <a:r>
              <a:rPr lang="ru-RU" sz="2200" b="1" dirty="0"/>
              <a:t> </a:t>
            </a:r>
            <a:r>
              <a:rPr lang="ru-RU" sz="2200" b="1" dirty="0" err="1"/>
              <a:t>թիվը</a:t>
            </a:r>
            <a:r>
              <a:rPr lang="ru-RU" sz="2200" b="1" dirty="0"/>
              <a:t>, </a:t>
            </a:r>
            <a:r>
              <a:rPr lang="ru-RU" sz="2200" b="1" dirty="0" err="1"/>
              <a:t>իսկ</a:t>
            </a:r>
            <a:r>
              <a:rPr lang="ru-RU" sz="2200" b="1" dirty="0"/>
              <a:t> </a:t>
            </a:r>
            <a:r>
              <a:rPr lang="ru-RU" sz="2200" b="1" dirty="0" err="1"/>
              <a:t>մյուս</a:t>
            </a:r>
            <a:r>
              <a:rPr lang="ru-RU" sz="2200" b="1" dirty="0"/>
              <a:t> </a:t>
            </a:r>
            <a:r>
              <a:rPr lang="ru-RU" sz="2200" b="1" dirty="0" err="1"/>
              <a:t>կողմից</a:t>
            </a:r>
            <a:r>
              <a:rPr lang="ru-RU" sz="2200" b="1" dirty="0"/>
              <a:t>` </a:t>
            </a:r>
            <a:r>
              <a:rPr lang="ru-RU" sz="2200" b="1" dirty="0" err="1"/>
              <a:t>մեկ</a:t>
            </a:r>
            <a:r>
              <a:rPr lang="ru-RU" sz="2200" b="1" dirty="0"/>
              <a:t> </a:t>
            </a:r>
            <a:r>
              <a:rPr lang="ru-RU" sz="2200" b="1" dirty="0" err="1"/>
              <a:t>շնչի</a:t>
            </a:r>
            <a:r>
              <a:rPr lang="ru-RU" sz="2200" b="1" dirty="0"/>
              <a:t> </a:t>
            </a:r>
            <a:r>
              <a:rPr lang="ru-RU" sz="2200" b="1" dirty="0" err="1"/>
              <a:t>հաշվով</a:t>
            </a:r>
            <a:r>
              <a:rPr lang="ru-RU" sz="2200" b="1" dirty="0"/>
              <a:t> </a:t>
            </a:r>
            <a:r>
              <a:rPr lang="ru-RU" sz="2200" b="1" dirty="0" err="1"/>
              <a:t>սպառվող</a:t>
            </a:r>
            <a:r>
              <a:rPr lang="ru-RU" sz="2200" b="1" dirty="0"/>
              <a:t> </a:t>
            </a:r>
            <a:r>
              <a:rPr lang="ru-RU" sz="2200" b="1" dirty="0" err="1"/>
              <a:t>էլեկտրաէներգիայի</a:t>
            </a:r>
            <a:r>
              <a:rPr lang="ru-RU" sz="2200" b="1" dirty="0"/>
              <a:t> </a:t>
            </a:r>
            <a:r>
              <a:rPr lang="ru-RU" sz="2200" b="1" dirty="0" err="1"/>
              <a:t>քանակը</a:t>
            </a:r>
            <a:r>
              <a:rPr lang="ru-RU" dirty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99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424"/>
          </a:xfrm>
        </p:spPr>
        <p:txBody>
          <a:bodyPr/>
          <a:lstStyle/>
          <a:p>
            <a:pPr algn="ctr"/>
            <a:r>
              <a:rPr lang="hy-AM" dirty="0" smtClean="0">
                <a:solidFill>
                  <a:srgbClr val="FF0000"/>
                </a:solidFill>
              </a:rPr>
              <a:t>ՀՈՂՄԱԿԱՅԱՆ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lianchiksargsyan.files.wordpress.com/2021/09/image-3.jpeg?w=26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04" y="1335024"/>
            <a:ext cx="6912863" cy="508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60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362712"/>
            <a:ext cx="8596668" cy="688848"/>
          </a:xfrm>
        </p:spPr>
        <p:txBody>
          <a:bodyPr/>
          <a:lstStyle/>
          <a:p>
            <a:pPr algn="ctr"/>
            <a:r>
              <a:rPr lang="hy-AM" dirty="0" smtClean="0">
                <a:solidFill>
                  <a:srgbClr val="FF0000"/>
                </a:solidFill>
              </a:rPr>
              <a:t>ՀՈՂՄԱՂԱՑ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Հողմաղաց - Վիքիպեդիա՝ ազատ հանրագիտարան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170432"/>
            <a:ext cx="6885432" cy="534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55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7136"/>
          </a:xfrm>
        </p:spPr>
        <p:txBody>
          <a:bodyPr/>
          <a:lstStyle/>
          <a:p>
            <a:pPr algn="ctr"/>
            <a:r>
              <a:rPr lang="hy-AM" dirty="0" smtClean="0">
                <a:solidFill>
                  <a:srgbClr val="FF0000"/>
                </a:solidFill>
              </a:rPr>
              <a:t>ԱՐԵՎԱՅԻՆ ԿԱՅԱՆ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Վարկով ձևակերպվող արևային կայանների հետգնման ժամկետը 5-7 տարի է. ոլորտի  մասնագետ | ԱՐՄԵՆՊՐԵՍ Հայկական լրատվական գործակալություն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5" y="1401636"/>
            <a:ext cx="4734919" cy="385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ՀՀ քաղաքացիները կկարողանան իրենց արտադրած արևային էներգիան վաճառել  էլցանցերին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26" y="3297936"/>
            <a:ext cx="540258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39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864"/>
          </a:xfrm>
        </p:spPr>
        <p:txBody>
          <a:bodyPr/>
          <a:lstStyle/>
          <a:p>
            <a:r>
              <a:rPr lang="hy-AM" dirty="0" smtClean="0">
                <a:solidFill>
                  <a:srgbClr val="FF0000"/>
                </a:solidFill>
              </a:rPr>
              <a:t>ՄԱԿԸՆԹԱՑԱՅԻՆ ԷՆԵՐԳԻԱ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8" y="1426465"/>
            <a:ext cx="4048892" cy="3154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46" y="722376"/>
            <a:ext cx="4366883" cy="3288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85" y="4272861"/>
            <a:ext cx="2451491" cy="24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98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83804">
            <a:off x="677334" y="3172968"/>
            <a:ext cx="9399354" cy="2157984"/>
          </a:xfrm>
        </p:spPr>
        <p:txBody>
          <a:bodyPr>
            <a:noAutofit/>
          </a:bodyPr>
          <a:lstStyle/>
          <a:p>
            <a:r>
              <a:rPr lang="hy-AM" sz="6500" b="1" i="1" u="sng" dirty="0" smtClean="0">
                <a:solidFill>
                  <a:srgbClr val="FF0000"/>
                </a:solidFill>
              </a:rPr>
              <a:t>ՇՆՈՐՀԱԿԱԼՈՒԹՅՈՒՆ</a:t>
            </a:r>
            <a:endParaRPr lang="ru-RU" sz="65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Վառ. արդ.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7845551" cy="535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84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40665"/>
            <a:ext cx="8596668" cy="53006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1-</a:t>
            </a:r>
            <a:r>
              <a:rPr lang="hy-AM" sz="2000" dirty="0" smtClean="0"/>
              <a:t>ին փուլ  -  ԱԾԽԱՅԻՆ ՓՈՒԼ    - </a:t>
            </a:r>
            <a:r>
              <a:rPr lang="ru-RU" sz="2000" dirty="0" err="1" smtClean="0"/>
              <a:t>Մինչև</a:t>
            </a:r>
            <a:r>
              <a:rPr lang="ru-RU" sz="2000" dirty="0"/>
              <a:t> 20-</a:t>
            </a:r>
            <a:r>
              <a:rPr lang="ru-RU" sz="2000" b="1" dirty="0"/>
              <a:t>րդ </a:t>
            </a:r>
            <a:r>
              <a:rPr lang="ru-RU" sz="2000" b="1" dirty="0" err="1"/>
              <a:t>դարի</a:t>
            </a:r>
            <a:r>
              <a:rPr lang="ru-RU" sz="2000" b="1" dirty="0"/>
              <a:t> </a:t>
            </a:r>
            <a:r>
              <a:rPr lang="ru-RU" sz="2000" b="1" dirty="0" err="1"/>
              <a:t>երկրորդ</a:t>
            </a:r>
            <a:r>
              <a:rPr lang="ru-RU" sz="2000" b="1" dirty="0"/>
              <a:t> </a:t>
            </a:r>
            <a:r>
              <a:rPr lang="ru-RU" sz="2000" b="1" dirty="0" err="1"/>
              <a:t>կեսը</a:t>
            </a:r>
            <a:r>
              <a:rPr lang="ru-RU" sz="2000" b="1" dirty="0"/>
              <a:t> </a:t>
            </a:r>
            <a:r>
              <a:rPr lang="ru-RU" sz="2000" dirty="0" err="1"/>
              <a:t>գլխավոր</a:t>
            </a:r>
            <a:r>
              <a:rPr lang="ru-RU" sz="2000" dirty="0"/>
              <a:t> </a:t>
            </a:r>
            <a:r>
              <a:rPr lang="ru-RU" sz="2000" dirty="0" err="1"/>
              <a:t>վառելիքը</a:t>
            </a:r>
            <a:r>
              <a:rPr lang="ru-RU" sz="2000" dirty="0"/>
              <a:t> </a:t>
            </a:r>
            <a:r>
              <a:rPr lang="ru-RU" sz="2000" dirty="0" err="1"/>
              <a:t>եղել</a:t>
            </a:r>
            <a:r>
              <a:rPr lang="ru-RU" sz="2000" dirty="0"/>
              <a:t> է </a:t>
            </a:r>
            <a:r>
              <a:rPr lang="ru-RU" sz="2000" b="1" dirty="0" err="1"/>
              <a:t>ածուխը</a:t>
            </a:r>
            <a:r>
              <a:rPr lang="ru-RU" sz="2000" dirty="0"/>
              <a:t>, </a:t>
            </a:r>
            <a:r>
              <a:rPr lang="ru-RU" sz="2000" dirty="0" err="1"/>
              <a:t>որին</a:t>
            </a:r>
            <a:r>
              <a:rPr lang="ru-RU" sz="2000" dirty="0"/>
              <a:t> </a:t>
            </a:r>
            <a:r>
              <a:rPr lang="ru-RU" sz="2000" dirty="0" err="1"/>
              <a:t>բաժին</a:t>
            </a:r>
            <a:r>
              <a:rPr lang="ru-RU" sz="2000" dirty="0"/>
              <a:t> </a:t>
            </a:r>
            <a:r>
              <a:rPr lang="ru-RU" sz="2000" dirty="0" err="1"/>
              <a:t>էր</a:t>
            </a:r>
            <a:r>
              <a:rPr lang="ru-RU" sz="2000" dirty="0"/>
              <a:t> </a:t>
            </a:r>
            <a:r>
              <a:rPr lang="ru-RU" sz="2000" dirty="0" err="1"/>
              <a:t>ընկնում</a:t>
            </a:r>
            <a:r>
              <a:rPr lang="ru-RU" sz="2000" dirty="0"/>
              <a:t> </a:t>
            </a:r>
            <a:r>
              <a:rPr lang="ru-RU" sz="2000" dirty="0" err="1"/>
              <a:t>օգտագործած</a:t>
            </a:r>
            <a:r>
              <a:rPr lang="ru-RU" sz="2000" dirty="0"/>
              <a:t> </a:t>
            </a:r>
            <a:r>
              <a:rPr lang="ru-RU" sz="2000" dirty="0" err="1"/>
              <a:t>վառելիքի</a:t>
            </a:r>
            <a:r>
              <a:rPr lang="ru-RU" sz="2000" dirty="0"/>
              <a:t> </a:t>
            </a:r>
            <a:r>
              <a:rPr lang="ru-RU" sz="2000" dirty="0" err="1"/>
              <a:t>կեսից</a:t>
            </a:r>
            <a:r>
              <a:rPr lang="ru-RU" sz="2000" dirty="0"/>
              <a:t> </a:t>
            </a:r>
            <a:r>
              <a:rPr lang="ru-RU" sz="2000" dirty="0" err="1"/>
              <a:t>ավելին</a:t>
            </a:r>
            <a:r>
              <a:rPr lang="ru-RU" sz="2000" dirty="0"/>
              <a:t>: </a:t>
            </a:r>
            <a:r>
              <a:rPr lang="ru-RU" sz="2000" dirty="0" err="1"/>
              <a:t>Այս</a:t>
            </a:r>
            <a:r>
              <a:rPr lang="ru-RU" sz="2000" dirty="0"/>
              <a:t> </a:t>
            </a:r>
            <a:r>
              <a:rPr lang="ru-RU" sz="2000" dirty="0" err="1"/>
              <a:t>ժամանակաշրջանն</a:t>
            </a:r>
            <a:r>
              <a:rPr lang="ru-RU" sz="2000" dirty="0"/>
              <a:t> </a:t>
            </a:r>
            <a:r>
              <a:rPr lang="ru-RU" sz="2000" dirty="0" err="1"/>
              <a:t>անվանում</a:t>
            </a:r>
            <a:r>
              <a:rPr lang="ru-RU" sz="2000" dirty="0"/>
              <a:t> </a:t>
            </a:r>
            <a:r>
              <a:rPr lang="ru-RU" sz="2000" dirty="0" err="1"/>
              <a:t>են</a:t>
            </a:r>
            <a:r>
              <a:rPr lang="ru-RU" sz="2000" dirty="0"/>
              <a:t> </a:t>
            </a:r>
            <a:r>
              <a:rPr lang="ru-RU" sz="2000" dirty="0" err="1"/>
              <a:t>ածխային</a:t>
            </a:r>
            <a:r>
              <a:rPr lang="ru-RU" sz="2000" dirty="0"/>
              <a:t> </a:t>
            </a:r>
            <a:r>
              <a:rPr lang="ru-RU" sz="2000" dirty="0" err="1"/>
              <a:t>փուլ</a:t>
            </a:r>
            <a:r>
              <a:rPr lang="ru-RU" sz="2000" dirty="0" smtClean="0"/>
              <a:t>:</a:t>
            </a:r>
            <a:r>
              <a:rPr lang="hy-AM" sz="2000" dirty="0" smtClean="0"/>
              <a:t>                                                          </a:t>
            </a:r>
            <a:r>
              <a:rPr lang="ru-RU" sz="2000" dirty="0"/>
              <a:t> </a:t>
            </a:r>
            <a:endParaRPr lang="hy-AM" sz="2000" dirty="0" smtClean="0"/>
          </a:p>
          <a:p>
            <a:r>
              <a:rPr lang="hy-AM" sz="2000" dirty="0" smtClean="0"/>
              <a:t>2-րդ փուլ – ՆԱՎԹԱԳԱԶԱՅԻՆ ՓՈՒԼ - </a:t>
            </a:r>
            <a:r>
              <a:rPr lang="ru-RU" sz="2000" dirty="0" smtClean="0"/>
              <a:t>20-րդ </a:t>
            </a:r>
            <a:r>
              <a:rPr lang="ru-RU" sz="2000" dirty="0" err="1"/>
              <a:t>դարի</a:t>
            </a:r>
            <a:r>
              <a:rPr lang="ru-RU" sz="2000" dirty="0"/>
              <a:t> </a:t>
            </a:r>
            <a:r>
              <a:rPr lang="ru-RU" sz="2000" dirty="0" err="1"/>
              <a:t>երկրորդ</a:t>
            </a:r>
            <a:r>
              <a:rPr lang="ru-RU" sz="2000" dirty="0"/>
              <a:t> </a:t>
            </a:r>
            <a:r>
              <a:rPr lang="ru-RU" sz="2000" dirty="0" err="1"/>
              <a:t>կեսից</a:t>
            </a:r>
            <a:r>
              <a:rPr lang="ru-RU" sz="2000" dirty="0"/>
              <a:t> </a:t>
            </a:r>
            <a:r>
              <a:rPr lang="ru-RU" sz="2000" dirty="0" err="1"/>
              <a:t>սկսվել</a:t>
            </a:r>
            <a:r>
              <a:rPr lang="ru-RU" sz="2000" dirty="0"/>
              <a:t> է </a:t>
            </a:r>
            <a:r>
              <a:rPr lang="ru-RU" sz="2000" dirty="0" err="1"/>
              <a:t>նավթագազային</a:t>
            </a:r>
            <a:r>
              <a:rPr lang="ru-RU" sz="2000" dirty="0"/>
              <a:t> </a:t>
            </a:r>
            <a:r>
              <a:rPr lang="ru-RU" sz="2000" dirty="0" err="1"/>
              <a:t>փուլը</a:t>
            </a:r>
            <a:r>
              <a:rPr lang="ru-RU" sz="2000" dirty="0"/>
              <a:t>. </a:t>
            </a:r>
            <a:r>
              <a:rPr lang="ru-RU" sz="2000" dirty="0" err="1"/>
              <a:t>կտրուկ</a:t>
            </a:r>
            <a:r>
              <a:rPr lang="ru-RU" sz="2000" dirty="0"/>
              <a:t> </a:t>
            </a:r>
            <a:r>
              <a:rPr lang="ru-RU" sz="2000" dirty="0" err="1"/>
              <a:t>նվազել</a:t>
            </a:r>
            <a:r>
              <a:rPr lang="ru-RU" sz="2000" dirty="0"/>
              <a:t> է </a:t>
            </a:r>
            <a:r>
              <a:rPr lang="ru-RU" sz="2000" dirty="0" err="1"/>
              <a:t>պինդ</a:t>
            </a:r>
            <a:r>
              <a:rPr lang="ru-RU" sz="2000" dirty="0"/>
              <a:t> </a:t>
            </a:r>
            <a:r>
              <a:rPr lang="ru-RU" sz="2000" dirty="0" err="1"/>
              <a:t>վառելանյութի</a:t>
            </a:r>
            <a:r>
              <a:rPr lang="ru-RU" sz="2000" dirty="0"/>
              <a:t> (</a:t>
            </a:r>
            <a:r>
              <a:rPr lang="ru-RU" sz="2000" dirty="0" err="1"/>
              <a:t>ածուխ</a:t>
            </a:r>
            <a:r>
              <a:rPr lang="ru-RU" sz="2000" dirty="0"/>
              <a:t>, </a:t>
            </a:r>
            <a:r>
              <a:rPr lang="ru-RU" sz="2000" dirty="0" err="1"/>
              <a:t>տորֆ</a:t>
            </a:r>
            <a:r>
              <a:rPr lang="ru-RU" sz="2000" dirty="0"/>
              <a:t>, </a:t>
            </a:r>
            <a:r>
              <a:rPr lang="ru-RU" sz="2000" dirty="0" err="1"/>
              <a:t>վառելափայտ</a:t>
            </a:r>
            <a:r>
              <a:rPr lang="ru-RU" sz="2000" dirty="0"/>
              <a:t>) </a:t>
            </a:r>
            <a:r>
              <a:rPr lang="ru-RU" sz="2000" dirty="0" err="1"/>
              <a:t>բաժինը</a:t>
            </a:r>
            <a:r>
              <a:rPr lang="ru-RU" sz="2000" dirty="0"/>
              <a:t>, </a:t>
            </a:r>
            <a:r>
              <a:rPr lang="ru-RU" sz="2000" dirty="0" err="1"/>
              <a:t>աճել</a:t>
            </a:r>
            <a:r>
              <a:rPr lang="ru-RU" sz="2000" dirty="0"/>
              <a:t> է </a:t>
            </a:r>
            <a:r>
              <a:rPr lang="ru-RU" sz="2000" dirty="0" err="1"/>
              <a:t>նավթի</a:t>
            </a:r>
            <a:r>
              <a:rPr lang="ru-RU" sz="2000" dirty="0"/>
              <a:t> </a:t>
            </a:r>
            <a:r>
              <a:rPr lang="ru-RU" sz="2000" dirty="0" err="1"/>
              <a:t>ու</a:t>
            </a:r>
            <a:r>
              <a:rPr lang="ru-RU" sz="2000" dirty="0"/>
              <a:t> </a:t>
            </a:r>
            <a:r>
              <a:rPr lang="ru-RU" sz="2000" dirty="0" err="1"/>
              <a:t>գազի</a:t>
            </a:r>
            <a:r>
              <a:rPr lang="ru-RU" sz="2000" dirty="0"/>
              <a:t> </a:t>
            </a:r>
            <a:r>
              <a:rPr lang="ru-RU" sz="2000" dirty="0" err="1"/>
              <a:t>բաժինը</a:t>
            </a:r>
            <a:r>
              <a:rPr lang="ru-RU" sz="2000" dirty="0"/>
              <a:t>։</a:t>
            </a:r>
          </a:p>
          <a:p>
            <a:r>
              <a:rPr lang="en-US" sz="2000" dirty="0" smtClean="0"/>
              <a:t> </a:t>
            </a:r>
            <a:r>
              <a:rPr lang="hy-AM" sz="2000" dirty="0" smtClean="0"/>
              <a:t>3-րդ փուլ -  ԺԱՄԱՆԱԿԱԿԻՑ ԿԱՄ ԱՆՑՈՒՄԱՅԻՆ ՓՈՒԼ – Սկսվել է 20-րդ դարի 70- ական թթ ։ Իրատեսական է դարձել նավթագազային պաշարների սպառման վտանգը ։Սկսել է աճել միջուկային վառելիքի և ոչ ավանդական տեսակների բաժինը։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957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արդյուն.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76" y="777240"/>
            <a:ext cx="7066116" cy="5273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58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06568"/>
          </a:xfrm>
        </p:spPr>
        <p:txBody>
          <a:bodyPr>
            <a:normAutofit/>
          </a:bodyPr>
          <a:lstStyle/>
          <a:p>
            <a:pPr algn="ctr"/>
            <a:r>
              <a:rPr lang="hy-AM" sz="3000" dirty="0" smtClean="0">
                <a:solidFill>
                  <a:srgbClr val="FF0000"/>
                </a:solidFill>
              </a:rPr>
              <a:t>Վառելիքի տարբեր տեսակների ջերմատվություն</a:t>
            </a:r>
            <a:br>
              <a:rPr lang="hy-AM" sz="3000" dirty="0" smtClean="0">
                <a:solidFill>
                  <a:srgbClr val="FF0000"/>
                </a:solidFill>
              </a:rPr>
            </a:br>
            <a:r>
              <a:rPr lang="hy-AM" sz="3000" dirty="0"/>
              <a:t/>
            </a:r>
            <a:br>
              <a:rPr lang="hy-AM" sz="3000" dirty="0"/>
            </a:br>
            <a:r>
              <a:rPr lang="hy-AM" sz="3000" dirty="0" smtClean="0"/>
              <a:t/>
            </a:r>
            <a:br>
              <a:rPr lang="hy-AM" sz="3000" dirty="0" smtClean="0"/>
            </a:br>
            <a:r>
              <a:rPr lang="hy-AM" sz="3000" dirty="0"/>
              <a:t/>
            </a:r>
            <a:br>
              <a:rPr lang="hy-AM" sz="3000" dirty="0"/>
            </a:br>
            <a:r>
              <a:rPr lang="hy-AM" sz="2800" b="1" dirty="0" smtClean="0">
                <a:solidFill>
                  <a:srgbClr val="00B0F0"/>
                </a:solidFill>
              </a:rPr>
              <a:t>1 ԿԳ ՔԱՐԱԾՈՒԽ-  2 ԿՎՏ․Ժ  ԷԼԵԿՏՐԱԷՆԵՐԳԻԱ</a:t>
            </a:r>
            <a:br>
              <a:rPr lang="hy-AM" sz="2800" b="1" dirty="0" smtClean="0">
                <a:solidFill>
                  <a:srgbClr val="00B0F0"/>
                </a:solidFill>
              </a:rPr>
            </a:br>
            <a:r>
              <a:rPr lang="hy-AM" sz="2800" b="1" dirty="0" smtClean="0">
                <a:solidFill>
                  <a:srgbClr val="00B0F0"/>
                </a:solidFill>
              </a:rPr>
              <a:t/>
            </a:r>
            <a:br>
              <a:rPr lang="hy-AM" sz="2800" b="1" dirty="0" smtClean="0">
                <a:solidFill>
                  <a:srgbClr val="00B0F0"/>
                </a:solidFill>
              </a:rPr>
            </a:br>
            <a:r>
              <a:rPr lang="hy-AM" sz="2800" b="1" dirty="0" smtClean="0">
                <a:solidFill>
                  <a:srgbClr val="00B0F0"/>
                </a:solidFill>
              </a:rPr>
              <a:t>1 մ</a:t>
            </a:r>
            <a:r>
              <a:rPr lang="hy-AM" sz="2800" b="1" baseline="30000" dirty="0" smtClean="0">
                <a:solidFill>
                  <a:srgbClr val="00B0F0"/>
                </a:solidFill>
              </a:rPr>
              <a:t>3  </a:t>
            </a:r>
            <a:r>
              <a:rPr lang="hy-AM" sz="2800" b="1" dirty="0" smtClean="0">
                <a:solidFill>
                  <a:srgbClr val="00B0F0"/>
                </a:solidFill>
              </a:rPr>
              <a:t> ԳԱԶ -  3  ԿՎՏ․Ժ   </a:t>
            </a:r>
            <a:r>
              <a:rPr lang="hy-AM" sz="2800" b="1" dirty="0">
                <a:solidFill>
                  <a:srgbClr val="00B0F0"/>
                </a:solidFill>
              </a:rPr>
              <a:t>ԷԼԵԿՏՐԱԷՆԵՐԳԻԱ</a:t>
            </a:r>
            <a:r>
              <a:rPr lang="hy-AM" sz="2800" b="1" dirty="0" smtClean="0">
                <a:solidFill>
                  <a:srgbClr val="00B0F0"/>
                </a:solidFill>
              </a:rPr>
              <a:t/>
            </a:r>
            <a:br>
              <a:rPr lang="hy-AM" sz="2800" b="1" dirty="0" smtClean="0">
                <a:solidFill>
                  <a:srgbClr val="00B0F0"/>
                </a:solidFill>
              </a:rPr>
            </a:b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Ներկայումս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ածուխ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արդյունահանվում</a:t>
            </a:r>
            <a:r>
              <a:rPr lang="ru-RU" dirty="0">
                <a:solidFill>
                  <a:schemeClr val="tx1"/>
                </a:solidFill>
              </a:rPr>
              <a:t> է </a:t>
            </a:r>
            <a:r>
              <a:rPr lang="ru-RU" dirty="0" err="1">
                <a:solidFill>
                  <a:schemeClr val="tx1"/>
                </a:solidFill>
              </a:rPr>
              <a:t>աշխարհի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ավելի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քան</a:t>
            </a:r>
            <a:r>
              <a:rPr lang="ru-RU" dirty="0">
                <a:solidFill>
                  <a:schemeClr val="tx1"/>
                </a:solidFill>
              </a:rPr>
              <a:t> 60 </a:t>
            </a:r>
            <a:r>
              <a:rPr lang="ru-RU" dirty="0" err="1">
                <a:solidFill>
                  <a:schemeClr val="tx1"/>
                </a:solidFill>
              </a:rPr>
              <a:t>երկրներում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Քարտեզի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ուսումնասիրությունից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հետո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կարելի</a:t>
            </a:r>
            <a:r>
              <a:rPr lang="ru-RU" dirty="0">
                <a:solidFill>
                  <a:schemeClr val="tx1"/>
                </a:solidFill>
              </a:rPr>
              <a:t> է </a:t>
            </a:r>
            <a:r>
              <a:rPr lang="ru-RU" dirty="0" err="1">
                <a:solidFill>
                  <a:schemeClr val="tx1"/>
                </a:solidFill>
              </a:rPr>
              <a:t>նկատել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որ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առաջատարներն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են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Չինաստանը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(</a:t>
            </a:r>
            <a:r>
              <a:rPr lang="ru-RU" sz="2200" dirty="0" err="1">
                <a:solidFill>
                  <a:schemeClr val="tx1"/>
                </a:solidFill>
              </a:rPr>
              <a:t>համաշխարհային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հանույթի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ավելի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քան</a:t>
            </a:r>
            <a:r>
              <a:rPr lang="ru-RU" sz="2200" dirty="0">
                <a:solidFill>
                  <a:schemeClr val="tx1"/>
                </a:solidFill>
              </a:rPr>
              <a:t> 1/4-­ը),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ԱՄՆ-</a:t>
            </a:r>
            <a:r>
              <a:rPr lang="ru-RU" dirty="0">
                <a:solidFill>
                  <a:srgbClr val="FF0000"/>
                </a:solidFill>
              </a:rPr>
              <a:t>­ը,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Հնդկաստանը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Ավստրալիան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Ռուսաստանը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343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3.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96" y="731520"/>
            <a:ext cx="7670128" cy="53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8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 smtClean="0">
                <a:solidFill>
                  <a:srgbClr val="FF0000"/>
                </a:solidFill>
              </a:rPr>
              <a:t>ԱԾՈՒԽ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Ածուխ, Քարածուխ, Acux, antracit. Уголь антрацит российский - Все остальное  - Full.a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36787"/>
            <a:ext cx="8596312" cy="43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456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158</Words>
  <Application>Microsoft Office PowerPoint</Application>
  <PresentationFormat>Широкоэкранный</PresentationFormat>
  <Paragraphs>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Trebuchet MS</vt:lpstr>
      <vt:lpstr>Wingdings 3</vt:lpstr>
      <vt:lpstr>Грань</vt:lpstr>
      <vt:lpstr>Վառելիքաէներգետիկ արդյունաբերություն</vt:lpstr>
      <vt:lpstr>Презентация PowerPoint</vt:lpstr>
      <vt:lpstr>Презентация PowerPoint</vt:lpstr>
      <vt:lpstr>Презентация PowerPoint</vt:lpstr>
      <vt:lpstr>Презентация PowerPoint</vt:lpstr>
      <vt:lpstr>Վառելիքի տարբեր տեսակների ջերմատվություն    1 ԿԳ ՔԱՐԱԾՈՒԽ-  2 ԿՎՏ․Ժ  ԷԼԵԿՏՐԱԷՆԵՐԳԻԱ  1 մ3   ԳԱԶ -  3  ԿՎՏ․Ժ   ԷԼԵԿՏՐԱԷՆԵՐԳԻԱ </vt:lpstr>
      <vt:lpstr>Ներկայումս ածուխ արդյունահանվում է աշխարհի ավելի քան 60 երկրներում: Քարտեզի ուսումնասիրությունից հետո կարելի է նկատել, որ առաջատարներն են Չինաստանը (համաշխարհային հանույթի ավելի քան 1/4-­ը),  ԱՄՆ-­ը,  Հնդկաստանը,  Ավստրալիան,  Ռուսաստանը  </vt:lpstr>
      <vt:lpstr>Презентация PowerPoint</vt:lpstr>
      <vt:lpstr>ԱԾՈՒԽ</vt:lpstr>
      <vt:lpstr>Презентация PowerPoint</vt:lpstr>
      <vt:lpstr>Презентация PowerPoint</vt:lpstr>
      <vt:lpstr>ՆԱՎԹԻ ԱՐԴՅՈՒՆԱՀԱՆՈՒՄ</vt:lpstr>
      <vt:lpstr>Презентация PowerPoint</vt:lpstr>
      <vt:lpstr>Գազարդյունաբերության զարգացումը      սկսվել է` 50­-ական թվականներից։ Գազամուղներով գազը Արևմտյան Սիբիրից հասնում է Արևմտյան Եվրոպա, Կանադայից` ԱՄՆ, Ալժիրից և Լիբիայից Միջերկրական ծովի հատակով՝ Իտալիա, Ֆրանսիա և եվրոպական այլ երկրներ։ Բնական հեղուկացված գազի գլխավոր սպառողներն են Ճապոնիան, ԱՄՆ-­ը և Եվրոպայի որոշ երկրներ:  </vt:lpstr>
      <vt:lpstr>Презентация PowerPoint</vt:lpstr>
      <vt:lpstr>ԷԼԵԿՏՐԱԷՆԵՐԳԻԱՅԻ ԱՐՏԱԴՐՈՒԹՅԱՄԲ ԱՇԽԱՐՀԻ ԱՌԱՋԱՏԱՐ ԵՐԿՐՆԵՐԸ</vt:lpstr>
      <vt:lpstr>ԷԼԵԿՏՐԱԿԱՅԱՆՆԵՐԻ ԲԱԺԻՆԸ ԷԼԵԿՏՐԱԷՆԵՐԳԻԱՅԻ ՀԱՄԱՇԽԱՐՀԱՅԻՆ ԱՐՏԱԴՐՈՒԹՅԱՆ ՄԵՋ</vt:lpstr>
      <vt:lpstr>ՀԻԴՐՈԷԼԵԿՏՐԱԿԱՅԱՆ</vt:lpstr>
      <vt:lpstr>ԷՆԵՐԳԻԱՅԻ ՍՏԱՑՄԱՆ ՈՉ  ԱՎԱՆԴԱԿԱՆ ԱՂԲՅՈՒՐՆԵՐ</vt:lpstr>
      <vt:lpstr>ՀՈՂՄԱԿԱՅԱՆ</vt:lpstr>
      <vt:lpstr>ՀՈՂՄԱՂԱՑ</vt:lpstr>
      <vt:lpstr>ԱՐԵՎԱՅԻՆ ԿԱՅԱՆ</vt:lpstr>
      <vt:lpstr>ՄԱԿԸՆԹԱՑԱՅԻՆ ԷՆԵՐԳԻԱ</vt:lpstr>
      <vt:lpstr>ՇՆՈՐՀԱԿԱԼՈՒԹՅՈՒՆ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Վառելիքաէներգետիկ արդյունաբերություն</dc:title>
  <dc:creator>User</dc:creator>
  <cp:lastModifiedBy>User</cp:lastModifiedBy>
  <cp:revision>11</cp:revision>
  <dcterms:created xsi:type="dcterms:W3CDTF">2022-04-02T16:15:32Z</dcterms:created>
  <dcterms:modified xsi:type="dcterms:W3CDTF">2022-04-02T18:00:36Z</dcterms:modified>
</cp:coreProperties>
</file>