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64" r:id="rId7"/>
    <p:sldId id="265" r:id="rId8"/>
    <p:sldId id="266" r:id="rId9"/>
    <p:sldId id="268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6000"/>
    <a:srgbClr val="576800"/>
    <a:srgbClr val="768E00"/>
    <a:srgbClr val="97AC18"/>
    <a:srgbClr val="C4D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>
        <p:scale>
          <a:sx n="80" d="100"/>
          <a:sy n="80" d="100"/>
        </p:scale>
        <p:origin x="120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06CB-8343-4FB9-8DAC-1C176C587B14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4EBC-BAE5-41CA-8F8B-4239F9357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69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06CB-8343-4FB9-8DAC-1C176C587B14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4EBC-BAE5-41CA-8F8B-4239F9357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86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06CB-8343-4FB9-8DAC-1C176C587B14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4EBC-BAE5-41CA-8F8B-4239F9357A3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0470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06CB-8343-4FB9-8DAC-1C176C587B14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4EBC-BAE5-41CA-8F8B-4239F9357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998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06CB-8343-4FB9-8DAC-1C176C587B14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4EBC-BAE5-41CA-8F8B-4239F9357A3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3296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06CB-8343-4FB9-8DAC-1C176C587B14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4EBC-BAE5-41CA-8F8B-4239F9357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826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06CB-8343-4FB9-8DAC-1C176C587B14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4EBC-BAE5-41CA-8F8B-4239F9357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89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06CB-8343-4FB9-8DAC-1C176C587B14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4EBC-BAE5-41CA-8F8B-4239F9357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232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06CB-8343-4FB9-8DAC-1C176C587B14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4EBC-BAE5-41CA-8F8B-4239F9357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37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06CB-8343-4FB9-8DAC-1C176C587B14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4EBC-BAE5-41CA-8F8B-4239F9357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78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06CB-8343-4FB9-8DAC-1C176C587B14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4EBC-BAE5-41CA-8F8B-4239F9357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03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06CB-8343-4FB9-8DAC-1C176C587B14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4EBC-BAE5-41CA-8F8B-4239F9357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798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06CB-8343-4FB9-8DAC-1C176C587B14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4EBC-BAE5-41CA-8F8B-4239F9357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30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06CB-8343-4FB9-8DAC-1C176C587B14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4EBC-BAE5-41CA-8F8B-4239F9357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4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06CB-8343-4FB9-8DAC-1C176C587B14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4EBC-BAE5-41CA-8F8B-4239F9357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87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06CB-8343-4FB9-8DAC-1C176C587B14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4EBC-BAE5-41CA-8F8B-4239F9357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985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706CB-8343-4FB9-8DAC-1C176C587B14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7A74EBC-BAE5-41CA-8F8B-4239F9357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98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63827" y="185350"/>
            <a:ext cx="8587945" cy="5239265"/>
          </a:xfrm>
        </p:spPr>
        <p:txBody>
          <a:bodyPr/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Моделирование образовательного процесса с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использованием активных и интерактивных методик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и технологий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0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98" y="188495"/>
            <a:ext cx="8596668" cy="1320800"/>
          </a:xfrm>
        </p:spPr>
        <p:txBody>
          <a:bodyPr/>
          <a:lstStyle/>
          <a:p>
            <a:r>
              <a:rPr lang="ru-RU" dirty="0"/>
              <a:t>КЕЙС_МЕТОД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198" y="855579"/>
            <a:ext cx="8999621" cy="2363537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Кейс ( в переводе с английского– случай. ) представляет собой проблемную </a:t>
            </a:r>
            <a:r>
              <a:rPr lang="ru-RU" dirty="0" smtClean="0"/>
              <a:t>ситуацию,предлагаемую </a:t>
            </a:r>
            <a:r>
              <a:rPr lang="ru-RU" dirty="0"/>
              <a:t>учащимся в качестве задачи и поиска решения. Обычно кейс </a:t>
            </a:r>
            <a:r>
              <a:rPr lang="ru-RU" dirty="0" smtClean="0"/>
              <a:t>содержит схематическо </a:t>
            </a:r>
            <a:r>
              <a:rPr lang="ru-RU" dirty="0"/>
              <a:t>словесное описание </a:t>
            </a:r>
            <a:r>
              <a:rPr lang="ru-RU" dirty="0" smtClean="0"/>
              <a:t>ситуации. </a:t>
            </a:r>
          </a:p>
          <a:p>
            <a:r>
              <a:rPr lang="ru-RU" dirty="0" smtClean="0"/>
              <a:t>Преимущества кейс-метода</a:t>
            </a:r>
          </a:p>
          <a:p>
            <a:pPr>
              <a:buFont typeface="+mj-lt"/>
              <a:buAutoNum type="arabicPeriod"/>
            </a:pPr>
            <a:r>
              <a:rPr lang="ru-RU" dirty="0"/>
              <a:t>Кейс-метод позволяет применить теоретические знания к решению практических задач..</a:t>
            </a:r>
          </a:p>
          <a:p>
            <a:pPr>
              <a:buFont typeface="+mj-lt"/>
              <a:buAutoNum type="arabicPeriod"/>
            </a:pPr>
            <a:r>
              <a:rPr lang="ru-RU" dirty="0" smtClean="0"/>
              <a:t>Интерактивный </a:t>
            </a:r>
            <a:r>
              <a:rPr lang="ru-RU" dirty="0"/>
              <a:t>формат. Кейс – метод обеспечивает более эффективное </a:t>
            </a:r>
            <a:r>
              <a:rPr lang="ru-RU" dirty="0" smtClean="0"/>
              <a:t>усвоение материала </a:t>
            </a:r>
            <a:r>
              <a:rPr lang="ru-RU" dirty="0"/>
              <a:t>за счет высокой эмоциональной вовлеченности и активного участия обучаемых.</a:t>
            </a:r>
          </a:p>
          <a:p>
            <a:pPr>
              <a:buFont typeface="+mj-lt"/>
              <a:buAutoNum type="arabicPeriod"/>
            </a:pPr>
            <a:r>
              <a:rPr lang="ru-RU" dirty="0" smtClean="0"/>
              <a:t>Конкретные </a:t>
            </a:r>
            <a:r>
              <a:rPr lang="ru-RU" dirty="0"/>
              <a:t>навыки.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4198" y="3312695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/>
              <a:t>КЛАСТЕР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44198" y="4081632"/>
            <a:ext cx="5350486" cy="237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Кластер – один из методов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smtClean="0"/>
              <a:t>Он </a:t>
            </a:r>
            <a:r>
              <a:rPr lang="ru-RU" dirty="0"/>
              <a:t>представляет изображение, способствующее систематизации и обобщению </a:t>
            </a:r>
            <a:r>
              <a:rPr lang="ru-RU" dirty="0" smtClean="0"/>
              <a:t>учебного материала</a:t>
            </a:r>
            <a:r>
              <a:rPr lang="ru-RU" dirty="0"/>
              <a:t>. Прием кластера может применяться на любой стадии урока.</a:t>
            </a:r>
            <a:endParaRPr lang="en-US" dirty="0"/>
          </a:p>
        </p:txBody>
      </p:sp>
      <p:sp>
        <p:nvSpPr>
          <p:cNvPr id="11" name="AutoShape 2" descr="примеры кластеров | Картотека по ЗОЖ (4 класс) по теме: | Образовательная  социальная сеть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873" y="3846386"/>
            <a:ext cx="3330993" cy="2614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11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861" y="393284"/>
            <a:ext cx="8596668" cy="1320800"/>
          </a:xfrm>
        </p:spPr>
        <p:txBody>
          <a:bodyPr/>
          <a:lstStyle/>
          <a:p>
            <a:r>
              <a:rPr lang="ru-RU" dirty="0"/>
              <a:t>СИНКВЕЙН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861" y="1053684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Это </a:t>
            </a:r>
            <a:r>
              <a:rPr lang="ru-RU" dirty="0" smtClean="0"/>
              <a:t>методический </a:t>
            </a:r>
            <a:r>
              <a:rPr lang="ru-RU" dirty="0"/>
              <a:t>прием, состоящий из пяти </a:t>
            </a:r>
            <a:r>
              <a:rPr lang="ru-RU" dirty="0" smtClean="0"/>
              <a:t>строк стихотворной формы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   Как </a:t>
            </a:r>
            <a:r>
              <a:rPr lang="ru-RU" b="1" dirty="0">
                <a:solidFill>
                  <a:schemeClr val="tx1"/>
                </a:solidFill>
              </a:rPr>
              <a:t>написать синквейн?</a:t>
            </a:r>
          </a:p>
          <a:p>
            <a:pPr marL="0" indent="0">
              <a:buNone/>
            </a:pPr>
            <a:r>
              <a:rPr lang="ru-RU" dirty="0" smtClean="0"/>
              <a:t>	1</a:t>
            </a:r>
            <a:r>
              <a:rPr lang="ru-RU" dirty="0"/>
              <a:t>. В первой строчке называем предмет, лицо, явление. .Используем </a:t>
            </a:r>
            <a:r>
              <a:rPr lang="ru-RU" dirty="0" smtClean="0"/>
              <a:t>	существительное или местоимение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	2</a:t>
            </a:r>
            <a:r>
              <a:rPr lang="ru-RU" dirty="0"/>
              <a:t>. Во второй строчке отмечаем его качественные характеристики с помощью </a:t>
            </a:r>
            <a:r>
              <a:rPr lang="ru-RU" dirty="0" smtClean="0"/>
              <a:t>	прилагательных, причастий. </a:t>
            </a:r>
          </a:p>
          <a:p>
            <a:pPr marL="0" indent="0">
              <a:buNone/>
            </a:pPr>
            <a:r>
              <a:rPr lang="ru-RU" dirty="0" smtClean="0"/>
              <a:t>	3</a:t>
            </a:r>
            <a:r>
              <a:rPr lang="ru-RU" dirty="0"/>
              <a:t>. В третьей строчке перечисляем действия, которые совершает наш герой </a:t>
            </a:r>
            <a:r>
              <a:rPr lang="ru-RU" dirty="0" smtClean="0"/>
              <a:t>	или </a:t>
            </a:r>
            <a:r>
              <a:rPr lang="ru-RU" dirty="0"/>
              <a:t>предмет. </a:t>
            </a:r>
            <a:r>
              <a:rPr lang="ru-RU" dirty="0" smtClean="0"/>
              <a:t>Для этого </a:t>
            </a:r>
            <a:r>
              <a:rPr lang="ru-RU" dirty="0"/>
              <a:t>подойдут глаголы.</a:t>
            </a:r>
          </a:p>
          <a:p>
            <a:pPr marL="0" indent="0">
              <a:buNone/>
            </a:pPr>
            <a:r>
              <a:rPr lang="ru-RU" dirty="0" smtClean="0"/>
              <a:t>	4</a:t>
            </a:r>
            <a:r>
              <a:rPr lang="ru-RU" dirty="0"/>
              <a:t>. Четвертая строчка представляет собой полноценное предложение. Оно </a:t>
            </a:r>
            <a:r>
              <a:rPr lang="ru-RU" dirty="0" smtClean="0"/>
              <a:t>	рассказывает об отличительных </a:t>
            </a:r>
            <a:r>
              <a:rPr lang="ru-RU" dirty="0"/>
              <a:t>чертах описываемого </a:t>
            </a:r>
            <a:r>
              <a:rPr lang="ru-RU" dirty="0" smtClean="0"/>
              <a:t>явления. </a:t>
            </a:r>
          </a:p>
          <a:p>
            <a:pPr marL="0" indent="0">
              <a:buNone/>
            </a:pPr>
            <a:r>
              <a:rPr lang="ru-RU" dirty="0" smtClean="0"/>
              <a:t>	5. </a:t>
            </a:r>
            <a:r>
              <a:rPr lang="ru-RU" dirty="0"/>
              <a:t>В пятой строке содержится вывод или личное отношение. Обозначается </a:t>
            </a:r>
            <a:r>
              <a:rPr lang="ru-RU" dirty="0" smtClean="0"/>
              <a:t>	существительным , которое </a:t>
            </a:r>
            <a:r>
              <a:rPr lang="ru-RU" dirty="0"/>
              <a:t>ассоциируется с первым словом.</a:t>
            </a:r>
            <a:endParaRPr lang="en-US" dirty="0"/>
          </a:p>
        </p:txBody>
      </p:sp>
      <p:pic>
        <p:nvPicPr>
          <p:cNvPr id="4" name="image1.jpg" descr="img_user_file_566af9c24c3c6_7.jpg"/>
          <p:cNvPicPr/>
          <p:nvPr/>
        </p:nvPicPr>
        <p:blipFill>
          <a:blip r:embed="rId2"/>
          <a:srcRect l="5138" t="12963" r="5417" b="29073"/>
          <a:stretch>
            <a:fillRect/>
          </a:stretch>
        </p:blipFill>
        <p:spPr>
          <a:xfrm>
            <a:off x="1110198" y="4706741"/>
            <a:ext cx="4111508" cy="1998223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27578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670" y="429126"/>
            <a:ext cx="8596668" cy="1320800"/>
          </a:xfrm>
        </p:spPr>
        <p:txBody>
          <a:bodyPr/>
          <a:lstStyle/>
          <a:p>
            <a:r>
              <a:rPr lang="ru-RU" b="1" dirty="0"/>
              <a:t> ЗАКЛЮЧЕНИЕ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669" y="1089527"/>
            <a:ext cx="9441225" cy="2901574"/>
          </a:xfrm>
        </p:spPr>
        <p:txBody>
          <a:bodyPr>
            <a:normAutofit/>
          </a:bodyPr>
          <a:lstStyle/>
          <a:p>
            <a:r>
              <a:rPr lang="ru-RU" dirty="0"/>
              <a:t>Таким образом, на основании вышеизложенного можно сделать вывод, что </a:t>
            </a:r>
            <a:r>
              <a:rPr lang="ru-RU" dirty="0" smtClean="0"/>
              <a:t>основные образовательные </a:t>
            </a:r>
            <a:r>
              <a:rPr lang="ru-RU" dirty="0"/>
              <a:t>программы образования наряду с </a:t>
            </a:r>
            <a:r>
              <a:rPr lang="ru-RU" dirty="0" smtClean="0"/>
              <a:t>компетентностно-ориентированным подходом </a:t>
            </a:r>
            <a:r>
              <a:rPr lang="ru-RU" dirty="0"/>
              <a:t>предполагают, что ученик обретает большую самостоятельность в выборе </a:t>
            </a:r>
            <a:r>
              <a:rPr lang="ru-RU" dirty="0" smtClean="0"/>
              <a:t>путей освоения </a:t>
            </a:r>
            <a:r>
              <a:rPr lang="ru-RU" dirty="0"/>
              <a:t>учебного материала, а образовательные технологии способствуют дифференциации </a:t>
            </a:r>
            <a:r>
              <a:rPr lang="ru-RU" dirty="0" smtClean="0"/>
              <a:t>и индивидуализации </a:t>
            </a:r>
            <a:r>
              <a:rPr lang="ru-RU" dirty="0"/>
              <a:t>его учебной деятельности. Решающую роль при </a:t>
            </a:r>
            <a:r>
              <a:rPr lang="ru-RU" dirty="0" smtClean="0"/>
              <a:t>реализации компетентностного </a:t>
            </a:r>
            <a:r>
              <a:rPr lang="ru-RU" dirty="0"/>
              <a:t>подхода играет переход от традиционных форм передачи знаний </a:t>
            </a:r>
            <a:r>
              <a:rPr lang="ru-RU" dirty="0" smtClean="0"/>
              <a:t>к инновационным </a:t>
            </a:r>
            <a:r>
              <a:rPr lang="ru-RU" dirty="0"/>
              <a:t>образовательным технологиям, активным и интерактивным методам обучения</a:t>
            </a:r>
            <a:r>
              <a:rPr lang="ru-RU" dirty="0" smtClean="0"/>
              <a:t>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4668" y="3618122"/>
            <a:ext cx="9024719" cy="2722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Можно сказать, что современные интерактивные педагогические технологии – это огромное количество возможностей, приводящих к мотивации как к основному двигательному механизму образования человека, что и является отображением педагогического кредо -</a:t>
            </a:r>
            <a:r>
              <a:rPr lang="en-US" dirty="0" smtClean="0"/>
              <a:t> &lt;&lt; </a:t>
            </a:r>
            <a:r>
              <a:rPr lang="ru-RU" dirty="0" smtClean="0"/>
              <a:t>желание – это тысяча возможностей, нежелание – тысяча причин </a:t>
            </a:r>
            <a:r>
              <a:rPr lang="en-US" dirty="0" smtClean="0"/>
              <a:t>&gt;&gt;.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В образовательном </a:t>
            </a:r>
            <a:r>
              <a:rPr lang="ru-RU" dirty="0"/>
              <a:t>процессе с применением интерактивных форм и методов </a:t>
            </a:r>
            <a:r>
              <a:rPr lang="ru-RU" dirty="0" smtClean="0"/>
              <a:t>обучения предусматриваются </a:t>
            </a:r>
            <a:r>
              <a:rPr lang="ru-RU" dirty="0"/>
              <a:t>его целевые установки и ценностные ориентации: направленность в </a:t>
            </a:r>
            <a:r>
              <a:rPr lang="ru-RU" dirty="0" smtClean="0"/>
              <a:t>будущее; построение </a:t>
            </a:r>
            <a:r>
              <a:rPr lang="ru-RU" dirty="0"/>
              <a:t>нового типа отношений между педагогом и учеником.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15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02973"/>
            <a:ext cx="8596668" cy="1320800"/>
          </a:xfrm>
        </p:spPr>
        <p:txBody>
          <a:bodyPr/>
          <a:lstStyle/>
          <a:p>
            <a:r>
              <a:rPr lang="ru-RU" dirty="0">
                <a:solidFill>
                  <a:schemeClr val="accent5"/>
                </a:solidFill>
              </a:rPr>
              <a:t>Введение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63129"/>
            <a:ext cx="8596668" cy="547588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 настоящее время современная </a:t>
            </a:r>
            <a:r>
              <a:rPr lang="ru-RU" dirty="0" smtClean="0"/>
              <a:t>методическая наука </a:t>
            </a:r>
            <a:r>
              <a:rPr lang="ru-RU" dirty="0"/>
              <a:t>явно заметно приблизилась к чрезвычайно актуальному моменту, то есть </a:t>
            </a:r>
            <a:r>
              <a:rPr lang="ru-RU" dirty="0" smtClean="0"/>
              <a:t>появилась реальная </a:t>
            </a:r>
            <a:r>
              <a:rPr lang="ru-RU" dirty="0"/>
              <a:t>необходимость в создании конкретно таких технологий в педагогике, которые на </a:t>
            </a:r>
            <a:r>
              <a:rPr lang="ru-RU" dirty="0" smtClean="0"/>
              <a:t>деле реально </a:t>
            </a:r>
            <a:r>
              <a:rPr lang="ru-RU" dirty="0"/>
              <a:t>обеспечивают в современном образовательном процессе - обеспечение </a:t>
            </a:r>
            <a:r>
              <a:rPr lang="ru-RU" dirty="0" smtClean="0"/>
              <a:t>развития личности </a:t>
            </a:r>
            <a:r>
              <a:rPr lang="ru-RU" dirty="0"/>
              <a:t>каждого учащегося, его непременной активности</a:t>
            </a:r>
            <a:r>
              <a:rPr lang="ru-RU" dirty="0" smtClean="0"/>
              <a:t>.</a:t>
            </a:r>
          </a:p>
          <a:p>
            <a:r>
              <a:rPr lang="ru-RU" b="1" dirty="0">
                <a:solidFill>
                  <a:schemeClr val="tx1"/>
                </a:solidFill>
              </a:rPr>
              <a:t>Актуальность</a:t>
            </a:r>
            <a:r>
              <a:rPr lang="ru-RU" dirty="0"/>
              <a:t> исследуемой темы заключается непосредственно в том, что </a:t>
            </a:r>
            <a:r>
              <a:rPr lang="ru-RU" dirty="0" smtClean="0"/>
              <a:t>информационно-коммуникативная </a:t>
            </a:r>
            <a:r>
              <a:rPr lang="ru-RU" dirty="0"/>
              <a:t>компетентность все более определяет уровень образованности </a:t>
            </a:r>
            <a:r>
              <a:rPr lang="ru-RU" dirty="0" smtClean="0"/>
              <a:t>конкретного индивида</a:t>
            </a:r>
            <a:r>
              <a:rPr lang="ru-RU" dirty="0"/>
              <a:t>. Любой стадии развития каждого общества реально соответствуют свои форма </a:t>
            </a:r>
            <a:r>
              <a:rPr lang="ru-RU" dirty="0" smtClean="0"/>
              <a:t>и содержание </a:t>
            </a:r>
            <a:r>
              <a:rPr lang="ru-RU" dirty="0"/>
              <a:t>процесса обучения новых поколений , передачи им уже накопленных умений </a:t>
            </a:r>
            <a:r>
              <a:rPr lang="ru-RU" dirty="0" smtClean="0"/>
              <a:t>, навыков </a:t>
            </a:r>
            <a:r>
              <a:rPr lang="ru-RU" dirty="0"/>
              <a:t>, знаний , традиций</a:t>
            </a:r>
            <a:r>
              <a:rPr lang="ru-RU" dirty="0" smtClean="0"/>
              <a:t>.</a:t>
            </a:r>
          </a:p>
          <a:p>
            <a:r>
              <a:rPr lang="ru-RU" dirty="0"/>
              <a:t>Цель исследования: введение активных и интерактивных методов обучения </a:t>
            </a:r>
            <a:r>
              <a:rPr lang="ru-RU" dirty="0" smtClean="0"/>
              <a:t>способствует активизации </a:t>
            </a:r>
            <a:r>
              <a:rPr lang="ru-RU" dirty="0"/>
              <a:t>процесса обучения. В этой связи целесообразно всесторонне рассмотреть </a:t>
            </a:r>
            <a:r>
              <a:rPr lang="ru-RU" dirty="0" smtClean="0"/>
              <a:t>понятие 4 интерактивности </a:t>
            </a:r>
            <a:r>
              <a:rPr lang="ru-RU" dirty="0"/>
              <a:t>в образовательном процессе и модели реализации этого явления на </a:t>
            </a:r>
            <a:r>
              <a:rPr lang="ru-RU" dirty="0" smtClean="0"/>
              <a:t>настоящий момент. Объектом </a:t>
            </a:r>
            <a:r>
              <a:rPr lang="ru-RU" dirty="0"/>
              <a:t>исследования являются методы обучения на основе </a:t>
            </a:r>
            <a:r>
              <a:rPr lang="ru-RU" dirty="0" smtClean="0"/>
              <a:t>взаимодействия. Предметом </a:t>
            </a:r>
            <a:r>
              <a:rPr lang="ru-RU" dirty="0"/>
              <a:t>исследования являются технологии интерактивного обучения.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34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887" y="1559974"/>
            <a:ext cx="8596668" cy="2350602"/>
          </a:xfrm>
        </p:spPr>
        <p:txBody>
          <a:bodyPr>
            <a:normAutofit/>
          </a:bodyPr>
          <a:lstStyle/>
          <a:p>
            <a:r>
              <a:rPr lang="ru-RU" dirty="0"/>
              <a:t>Перед школьным образованием сегодня стоят определенные задачи, которые </a:t>
            </a:r>
            <a:r>
              <a:rPr lang="ru-RU" dirty="0" smtClean="0"/>
              <a:t>нацелены на </a:t>
            </a:r>
            <a:r>
              <a:rPr lang="ru-RU" dirty="0"/>
              <a:t>конкретный результат. Определенных результатов должен достигнуть каждый выпускник. </a:t>
            </a:r>
            <a:r>
              <a:rPr lang="ru-RU" dirty="0" smtClean="0"/>
              <a:t>Для того</a:t>
            </a:r>
            <a:r>
              <a:rPr lang="ru-RU" dirty="0"/>
              <a:t>, чтобы цели были достигнуты , современному образовательному процессу </a:t>
            </a:r>
            <a:r>
              <a:rPr lang="ru-RU" dirty="0" smtClean="0"/>
              <a:t>пришлось изменить </a:t>
            </a:r>
            <a:r>
              <a:rPr lang="ru-RU" dirty="0"/>
              <a:t>подходы к обучению: изменения учебных программ, различных современных </a:t>
            </a:r>
            <a:r>
              <a:rPr lang="ru-RU" dirty="0" smtClean="0"/>
              <a:t>моделей. Все </a:t>
            </a:r>
            <a:r>
              <a:rPr lang="ru-RU" dirty="0"/>
              <a:t>модели обучения имеют общую цель – развитие личности учащегося , формирования у </a:t>
            </a:r>
            <a:r>
              <a:rPr lang="ru-RU" dirty="0" smtClean="0"/>
              <a:t>него желания </a:t>
            </a:r>
            <a:r>
              <a:rPr lang="ru-RU" dirty="0"/>
              <a:t>и умения учиться</a:t>
            </a:r>
            <a:r>
              <a:rPr lang="ru-RU" dirty="0" smtClean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650788" y="4043237"/>
            <a:ext cx="813486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Основные</a:t>
            </a:r>
            <a:r>
              <a:rPr lang="en-US" b="1" dirty="0" smtClean="0"/>
              <a:t> </a:t>
            </a:r>
            <a:r>
              <a:rPr lang="en-US" b="1" dirty="0" err="1" smtClean="0"/>
              <a:t>модели</a:t>
            </a:r>
            <a:r>
              <a:rPr lang="en-US" b="1" dirty="0" smtClean="0"/>
              <a:t> </a:t>
            </a:r>
            <a:r>
              <a:rPr lang="en-US" b="1" dirty="0" err="1" smtClean="0"/>
              <a:t>обучения</a:t>
            </a:r>
            <a:r>
              <a:rPr lang="en-US" b="1" dirty="0" smtClean="0"/>
              <a:t> </a:t>
            </a:r>
            <a:r>
              <a:rPr lang="en-US" b="1" dirty="0" err="1" smtClean="0"/>
              <a:t>имеют</a:t>
            </a:r>
            <a:r>
              <a:rPr lang="en-US" b="1" dirty="0" smtClean="0"/>
              <a:t> </a:t>
            </a:r>
            <a:r>
              <a:rPr lang="en-US" b="1" dirty="0" err="1" smtClean="0"/>
              <a:t>следующие</a:t>
            </a:r>
            <a:r>
              <a:rPr lang="en-US" b="1" dirty="0" smtClean="0"/>
              <a:t> </a:t>
            </a:r>
            <a:r>
              <a:rPr lang="en-US" b="1" dirty="0" err="1" smtClean="0"/>
              <a:t>виды</a:t>
            </a:r>
            <a:r>
              <a:rPr lang="en-US" b="1" dirty="0" smtClean="0"/>
              <a:t>:</a:t>
            </a:r>
          </a:p>
          <a:p>
            <a:r>
              <a:rPr lang="en-US" b="1" dirty="0" smtClean="0"/>
              <a:t>● </a:t>
            </a:r>
            <a:r>
              <a:rPr lang="en-US" b="1" dirty="0" err="1" smtClean="0"/>
              <a:t>Модель</a:t>
            </a:r>
            <a:r>
              <a:rPr lang="en-US" b="1" dirty="0" smtClean="0"/>
              <a:t> </a:t>
            </a:r>
            <a:r>
              <a:rPr lang="en-US" b="1" dirty="0" err="1" smtClean="0"/>
              <a:t>развивающего</a:t>
            </a:r>
            <a:r>
              <a:rPr lang="en-US" b="1" dirty="0" smtClean="0"/>
              <a:t> </a:t>
            </a:r>
            <a:r>
              <a:rPr lang="en-US" b="1" dirty="0" err="1" smtClean="0"/>
              <a:t>обучения</a:t>
            </a:r>
            <a:endParaRPr lang="en-US" b="1" dirty="0" smtClean="0"/>
          </a:p>
          <a:p>
            <a:r>
              <a:rPr lang="en-US" b="1" dirty="0" smtClean="0"/>
              <a:t>● </a:t>
            </a:r>
            <a:r>
              <a:rPr lang="en-US" b="1" dirty="0" err="1" smtClean="0"/>
              <a:t>Модель</a:t>
            </a:r>
            <a:r>
              <a:rPr lang="en-US" b="1" dirty="0" smtClean="0"/>
              <a:t> </a:t>
            </a:r>
            <a:r>
              <a:rPr lang="en-US" b="1" dirty="0" err="1" smtClean="0"/>
              <a:t>проблемного</a:t>
            </a:r>
            <a:r>
              <a:rPr lang="en-US" b="1" dirty="0" smtClean="0"/>
              <a:t> </a:t>
            </a:r>
            <a:r>
              <a:rPr lang="en-US" b="1" dirty="0" err="1" smtClean="0"/>
              <a:t>обучения</a:t>
            </a:r>
            <a:r>
              <a:rPr lang="en-US" b="1" dirty="0" smtClean="0"/>
              <a:t> ( </a:t>
            </a:r>
            <a:r>
              <a:rPr lang="en-US" b="1" dirty="0" err="1" smtClean="0"/>
              <a:t>основной</a:t>
            </a:r>
            <a:r>
              <a:rPr lang="en-US" b="1" dirty="0" smtClean="0"/>
              <a:t> </a:t>
            </a:r>
            <a:r>
              <a:rPr lang="en-US" b="1" dirty="0" err="1" smtClean="0"/>
              <a:t>способ</a:t>
            </a:r>
            <a:r>
              <a:rPr lang="en-US" b="1" dirty="0" smtClean="0"/>
              <a:t> –</a:t>
            </a:r>
            <a:r>
              <a:rPr lang="en-US" b="1" dirty="0" err="1" smtClean="0"/>
              <a:t>технология</a:t>
            </a:r>
            <a:r>
              <a:rPr lang="en-US" b="1" dirty="0" smtClean="0"/>
              <a:t> </a:t>
            </a:r>
            <a:r>
              <a:rPr lang="en-US" b="1" dirty="0" err="1" smtClean="0"/>
              <a:t>проблемного</a:t>
            </a:r>
            <a:r>
              <a:rPr lang="en-US" b="1" dirty="0" smtClean="0"/>
              <a:t> </a:t>
            </a:r>
            <a:r>
              <a:rPr lang="en-US" b="1" dirty="0" err="1" smtClean="0"/>
              <a:t>обучения</a:t>
            </a:r>
            <a:r>
              <a:rPr lang="en-US" b="1" dirty="0" smtClean="0"/>
              <a:t> )</a:t>
            </a:r>
          </a:p>
          <a:p>
            <a:r>
              <a:rPr lang="en-US" b="1" dirty="0" smtClean="0"/>
              <a:t>● </a:t>
            </a:r>
            <a:r>
              <a:rPr lang="en-US" b="1" dirty="0" err="1" smtClean="0"/>
              <a:t>Игровая</a:t>
            </a:r>
            <a:r>
              <a:rPr lang="en-US" b="1" dirty="0" smtClean="0"/>
              <a:t> </a:t>
            </a:r>
            <a:r>
              <a:rPr lang="en-US" b="1" dirty="0" err="1" smtClean="0"/>
              <a:t>модель</a:t>
            </a:r>
            <a:r>
              <a:rPr lang="en-US" b="1" dirty="0" smtClean="0"/>
              <a:t> ( </a:t>
            </a:r>
            <a:r>
              <a:rPr lang="en-US" b="1" dirty="0" err="1" smtClean="0"/>
              <a:t>основное</a:t>
            </a:r>
            <a:r>
              <a:rPr lang="en-US" b="1" dirty="0" smtClean="0"/>
              <a:t> </a:t>
            </a:r>
            <a:r>
              <a:rPr lang="en-US" b="1" dirty="0" err="1" smtClean="0"/>
              <a:t>средство</a:t>
            </a:r>
            <a:r>
              <a:rPr lang="en-US" b="1" dirty="0" smtClean="0"/>
              <a:t> – </a:t>
            </a:r>
            <a:r>
              <a:rPr lang="en-US" b="1" dirty="0" err="1" smtClean="0"/>
              <a:t>дидактическая</a:t>
            </a:r>
            <a:r>
              <a:rPr lang="en-US" b="1" dirty="0" smtClean="0"/>
              <a:t> </a:t>
            </a:r>
            <a:r>
              <a:rPr lang="en-US" b="1" dirty="0" err="1" smtClean="0"/>
              <a:t>игра</a:t>
            </a:r>
            <a:r>
              <a:rPr lang="en-US" b="1" dirty="0" smtClean="0"/>
              <a:t> )</a:t>
            </a:r>
          </a:p>
          <a:p>
            <a:r>
              <a:rPr lang="en-US" b="1" dirty="0" smtClean="0"/>
              <a:t>● </a:t>
            </a:r>
            <a:r>
              <a:rPr lang="en-US" b="1" dirty="0" err="1" smtClean="0"/>
              <a:t>Педагогическая</a:t>
            </a:r>
            <a:r>
              <a:rPr lang="en-US" b="1" dirty="0" smtClean="0"/>
              <a:t> </a:t>
            </a:r>
            <a:r>
              <a:rPr lang="en-US" b="1" dirty="0" err="1" smtClean="0"/>
              <a:t>модель</a:t>
            </a:r>
            <a:r>
              <a:rPr lang="en-US" b="1" dirty="0" smtClean="0"/>
              <a:t> </a:t>
            </a:r>
            <a:r>
              <a:rPr lang="en-US" b="1" dirty="0" err="1" smtClean="0"/>
              <a:t>обучения</a:t>
            </a:r>
            <a:endParaRPr lang="en-US" b="1" dirty="0" smtClean="0"/>
          </a:p>
          <a:p>
            <a:r>
              <a:rPr lang="en-US" b="1" dirty="0" smtClean="0"/>
              <a:t>● </a:t>
            </a:r>
            <a:r>
              <a:rPr lang="en-US" b="1" dirty="0" err="1" smtClean="0"/>
              <a:t>Учебно-дисциплинарная</a:t>
            </a:r>
            <a:r>
              <a:rPr lang="en-US" b="1" dirty="0" smtClean="0"/>
              <a:t> и </a:t>
            </a:r>
            <a:r>
              <a:rPr lang="en-US" b="1" dirty="0" err="1" smtClean="0"/>
              <a:t>личностно</a:t>
            </a:r>
            <a:r>
              <a:rPr lang="en-US" b="1" dirty="0" smtClean="0"/>
              <a:t>- </a:t>
            </a:r>
            <a:r>
              <a:rPr lang="en-US" b="1" dirty="0" err="1" smtClean="0"/>
              <a:t>ориентированная</a:t>
            </a:r>
            <a:r>
              <a:rPr lang="en-US" b="1" dirty="0" smtClean="0"/>
              <a:t> </a:t>
            </a:r>
            <a:r>
              <a:rPr lang="en-US" b="1" dirty="0" err="1" smtClean="0"/>
              <a:t>модели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9887" y="146330"/>
            <a:ext cx="8596668" cy="1280984"/>
          </a:xfrm>
        </p:spPr>
        <p:txBody>
          <a:bodyPr/>
          <a:lstStyle/>
          <a:p>
            <a:r>
              <a:rPr lang="ru-RU" dirty="0"/>
              <a:t>ГЛАВА 1 АКТИВНЫЕ И ИНТЕРАКТИВНЫЕ МЕТОДЫ ОБУЧЕНИЯ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54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43000"/>
            <a:ext cx="8596668" cy="3880773"/>
          </a:xfrm>
        </p:spPr>
        <p:txBody>
          <a:bodyPr/>
          <a:lstStyle/>
          <a:p>
            <a:r>
              <a:rPr lang="ru-RU" dirty="0"/>
              <a:t>Успех образовательного процесса во многом зависит от применяемых методов </a:t>
            </a:r>
            <a:r>
              <a:rPr lang="ru-RU" dirty="0" smtClean="0"/>
              <a:t>обучения. Под </a:t>
            </a:r>
            <a:r>
              <a:rPr lang="ru-RU" dirty="0"/>
              <a:t>методами обучения понимаются способы совместной деятельности преподавателя </a:t>
            </a:r>
            <a:r>
              <a:rPr lang="ru-RU" dirty="0" smtClean="0"/>
              <a:t>и ученика </a:t>
            </a:r>
            <a:r>
              <a:rPr lang="ru-RU" dirty="0"/>
              <a:t>, направленные на достижение образовательных </a:t>
            </a:r>
            <a:r>
              <a:rPr lang="ru-RU" dirty="0" smtClean="0"/>
              <a:t>целей. Это </a:t>
            </a:r>
            <a:r>
              <a:rPr lang="ru-RU" dirty="0"/>
              <a:t>процесс </a:t>
            </a:r>
            <a:r>
              <a:rPr lang="ru-RU" dirty="0" smtClean="0"/>
              <a:t>взаимодействия между </a:t>
            </a:r>
            <a:r>
              <a:rPr lang="ru-RU" dirty="0"/>
              <a:t>преподавателем и учениками, в результате которого происходит передача и </a:t>
            </a:r>
            <a:r>
              <a:rPr lang="ru-RU" dirty="0" smtClean="0"/>
              <a:t>усвоение знаний</a:t>
            </a:r>
            <a:r>
              <a:rPr lang="ru-RU" dirty="0"/>
              <a:t>, умений и навыков, предусмотренных содержанием обучения.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93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463" y="1093149"/>
            <a:ext cx="8596668" cy="2610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педагогическом </a:t>
            </a:r>
            <a:r>
              <a:rPr lang="ru-RU" dirty="0" smtClean="0"/>
              <a:t>процессе используются </a:t>
            </a:r>
            <a:r>
              <a:rPr lang="ru-RU" dirty="0"/>
              <a:t>следующие </a:t>
            </a:r>
            <a:r>
              <a:rPr lang="ru-RU" b="1" dirty="0" smtClean="0">
                <a:solidFill>
                  <a:schemeClr val="tx1"/>
                </a:solidFill>
              </a:rPr>
              <a:t>методы</a:t>
            </a:r>
            <a:r>
              <a:rPr lang="ru-RU" dirty="0" smtClean="0"/>
              <a:t>. 1.Академический</a:t>
            </a:r>
            <a:r>
              <a:rPr lang="ru-RU" dirty="0"/>
              <a:t>, при котором знания передаются от учителя к обучаемым в готовом </a:t>
            </a:r>
            <a:r>
              <a:rPr lang="ru-RU" dirty="0" smtClean="0"/>
              <a:t>виде- учитель </a:t>
            </a:r>
            <a:r>
              <a:rPr lang="ru-RU" dirty="0"/>
              <a:t>– ученик 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dirty="0" smtClean="0"/>
              <a:t>2 </a:t>
            </a:r>
            <a:r>
              <a:rPr lang="ru-RU" dirty="0"/>
              <a:t>.Активный, который означает приобретение знаний посредством совместной работы – Учитель </a:t>
            </a:r>
            <a:r>
              <a:rPr lang="ru-RU" dirty="0" smtClean="0"/>
              <a:t>– ученик.</a:t>
            </a:r>
          </a:p>
          <a:p>
            <a:pPr marL="0" indent="0">
              <a:buNone/>
            </a:pPr>
            <a:r>
              <a:rPr lang="ru-RU" dirty="0" smtClean="0"/>
              <a:t> 3.Интерактивный</a:t>
            </a:r>
            <a:r>
              <a:rPr lang="ru-RU" dirty="0"/>
              <a:t>, при котором получение нового учебного знания происходит </a:t>
            </a:r>
            <a:r>
              <a:rPr lang="ru-RU" dirty="0" smtClean="0"/>
              <a:t>посредством совместной </a:t>
            </a:r>
            <a:r>
              <a:rPr lang="ru-RU" dirty="0"/>
              <a:t>работы участников познавательного процесса.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67263" y="4798247"/>
            <a:ext cx="963827" cy="4409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Учитель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2150073" y="4181503"/>
            <a:ext cx="926757" cy="3583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Ученик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2150072" y="4839557"/>
            <a:ext cx="926757" cy="3583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Ученик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2150071" y="5470725"/>
            <a:ext cx="926757" cy="3583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Ученик</a:t>
            </a:r>
            <a:endParaRPr lang="en-US" sz="1400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667263" y="4124150"/>
            <a:ext cx="514864" cy="3035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1</a:t>
            </a:r>
            <a:r>
              <a:rPr lang="en-US" dirty="0"/>
              <a:t>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647618" y="4772799"/>
            <a:ext cx="963827" cy="440967"/>
          </a:xfrm>
          <a:prstGeom prst="rect">
            <a:avLst/>
          </a:prstGeom>
          <a:solidFill>
            <a:srgbClr val="768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Учитель</a:t>
            </a:r>
            <a:endParaRPr lang="en-US" sz="1400" dirty="0"/>
          </a:p>
        </p:txBody>
      </p:sp>
      <p:sp>
        <p:nvSpPr>
          <p:cNvPr id="23" name="Rectangle 22"/>
          <p:cNvSpPr/>
          <p:nvPr/>
        </p:nvSpPr>
        <p:spPr>
          <a:xfrm>
            <a:off x="5130428" y="4156055"/>
            <a:ext cx="926757" cy="358345"/>
          </a:xfrm>
          <a:prstGeom prst="rect">
            <a:avLst/>
          </a:prstGeom>
          <a:solidFill>
            <a:srgbClr val="768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Ученик</a:t>
            </a:r>
            <a:endParaRPr lang="en-US" sz="1400" dirty="0"/>
          </a:p>
        </p:txBody>
      </p:sp>
      <p:sp>
        <p:nvSpPr>
          <p:cNvPr id="24" name="Rectangle 23"/>
          <p:cNvSpPr/>
          <p:nvPr/>
        </p:nvSpPr>
        <p:spPr>
          <a:xfrm>
            <a:off x="5130427" y="4814109"/>
            <a:ext cx="926757" cy="358345"/>
          </a:xfrm>
          <a:prstGeom prst="rect">
            <a:avLst/>
          </a:prstGeom>
          <a:solidFill>
            <a:srgbClr val="768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Ученик</a:t>
            </a:r>
            <a:endParaRPr lang="en-US" sz="1400" dirty="0"/>
          </a:p>
        </p:txBody>
      </p:sp>
      <p:sp>
        <p:nvSpPr>
          <p:cNvPr id="25" name="Rectangle 24"/>
          <p:cNvSpPr/>
          <p:nvPr/>
        </p:nvSpPr>
        <p:spPr>
          <a:xfrm>
            <a:off x="5130426" y="5445277"/>
            <a:ext cx="926757" cy="358345"/>
          </a:xfrm>
          <a:prstGeom prst="rect">
            <a:avLst/>
          </a:prstGeom>
          <a:solidFill>
            <a:srgbClr val="768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Ученик</a:t>
            </a:r>
            <a:endParaRPr lang="en-US" sz="1400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4616856" y="4267503"/>
            <a:ext cx="518983" cy="658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4606032" y="4187074"/>
            <a:ext cx="518983" cy="658055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4612797" y="4972619"/>
            <a:ext cx="51898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4606034" y="5046788"/>
            <a:ext cx="518982" cy="1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606034" y="5059372"/>
            <a:ext cx="518981" cy="631167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 flipV="1">
            <a:off x="4612797" y="5168019"/>
            <a:ext cx="518981" cy="631167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6570754" y="4765271"/>
            <a:ext cx="963827" cy="440967"/>
          </a:xfrm>
          <a:prstGeom prst="rect">
            <a:avLst/>
          </a:prstGeom>
          <a:solidFill>
            <a:srgbClr val="506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Учитель</a:t>
            </a:r>
            <a:endParaRPr lang="en-US" sz="1400" dirty="0"/>
          </a:p>
        </p:txBody>
      </p:sp>
      <p:sp>
        <p:nvSpPr>
          <p:cNvPr id="58" name="Rectangle 57"/>
          <p:cNvSpPr/>
          <p:nvPr/>
        </p:nvSpPr>
        <p:spPr>
          <a:xfrm>
            <a:off x="8053564" y="4148527"/>
            <a:ext cx="926757" cy="358345"/>
          </a:xfrm>
          <a:prstGeom prst="rect">
            <a:avLst/>
          </a:prstGeom>
          <a:solidFill>
            <a:srgbClr val="506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Ученик</a:t>
            </a:r>
            <a:endParaRPr lang="en-US" sz="1400" dirty="0"/>
          </a:p>
        </p:txBody>
      </p:sp>
      <p:sp>
        <p:nvSpPr>
          <p:cNvPr id="59" name="Rectangle 58"/>
          <p:cNvSpPr/>
          <p:nvPr/>
        </p:nvSpPr>
        <p:spPr>
          <a:xfrm>
            <a:off x="8053563" y="4806581"/>
            <a:ext cx="926757" cy="358345"/>
          </a:xfrm>
          <a:prstGeom prst="rect">
            <a:avLst/>
          </a:prstGeom>
          <a:solidFill>
            <a:srgbClr val="506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Ученик</a:t>
            </a:r>
            <a:endParaRPr lang="en-US" sz="1400" dirty="0"/>
          </a:p>
        </p:txBody>
      </p:sp>
      <p:sp>
        <p:nvSpPr>
          <p:cNvPr id="60" name="Rectangle 59"/>
          <p:cNvSpPr/>
          <p:nvPr/>
        </p:nvSpPr>
        <p:spPr>
          <a:xfrm>
            <a:off x="8053562" y="5437749"/>
            <a:ext cx="926757" cy="358345"/>
          </a:xfrm>
          <a:prstGeom prst="rect">
            <a:avLst/>
          </a:prstGeom>
          <a:solidFill>
            <a:srgbClr val="506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Ученик</a:t>
            </a:r>
            <a:endParaRPr lang="en-US" sz="1400" dirty="0"/>
          </a:p>
        </p:txBody>
      </p:sp>
      <p:cxnSp>
        <p:nvCxnSpPr>
          <p:cNvPr id="61" name="Straight Arrow Connector 60"/>
          <p:cNvCxnSpPr/>
          <p:nvPr/>
        </p:nvCxnSpPr>
        <p:spPr>
          <a:xfrm flipV="1">
            <a:off x="7539992" y="4259975"/>
            <a:ext cx="518983" cy="658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7529168" y="4179546"/>
            <a:ext cx="518983" cy="658055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7535933" y="4965091"/>
            <a:ext cx="51898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7529168" y="5026676"/>
            <a:ext cx="518982" cy="1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7529170" y="5051844"/>
            <a:ext cx="518981" cy="631167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 flipV="1">
            <a:off x="7535933" y="5160491"/>
            <a:ext cx="518981" cy="631167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8462999" y="4518518"/>
            <a:ext cx="1" cy="299709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8559745" y="4506872"/>
            <a:ext cx="1" cy="2997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8462998" y="5157214"/>
            <a:ext cx="1" cy="299709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8559744" y="5145568"/>
            <a:ext cx="1" cy="2997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5" idx="3"/>
            <a:endCxn id="8" idx="1"/>
          </p:cNvCxnSpPr>
          <p:nvPr/>
        </p:nvCxnSpPr>
        <p:spPr>
          <a:xfrm flipV="1">
            <a:off x="1631090" y="4360676"/>
            <a:ext cx="518983" cy="658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5" idx="3"/>
            <a:endCxn id="9" idx="1"/>
          </p:cNvCxnSpPr>
          <p:nvPr/>
        </p:nvCxnSpPr>
        <p:spPr>
          <a:xfrm flipV="1">
            <a:off x="1631090" y="5018730"/>
            <a:ext cx="51898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5" idx="3"/>
            <a:endCxn id="10" idx="1"/>
          </p:cNvCxnSpPr>
          <p:nvPr/>
        </p:nvCxnSpPr>
        <p:spPr>
          <a:xfrm>
            <a:off x="1631090" y="5018731"/>
            <a:ext cx="518981" cy="631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Content Placeholder 2"/>
          <p:cNvSpPr txBox="1">
            <a:spLocks/>
          </p:cNvSpPr>
          <p:nvPr/>
        </p:nvSpPr>
        <p:spPr>
          <a:xfrm>
            <a:off x="3695510" y="4156055"/>
            <a:ext cx="514864" cy="3035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2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0" name="Content Placeholder 2"/>
          <p:cNvSpPr txBox="1">
            <a:spLocks/>
          </p:cNvSpPr>
          <p:nvPr/>
        </p:nvSpPr>
        <p:spPr>
          <a:xfrm>
            <a:off x="6591782" y="4118358"/>
            <a:ext cx="514864" cy="3035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3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1" name="Title 1"/>
          <p:cNvSpPr>
            <a:spLocks noGrp="1"/>
          </p:cNvSpPr>
          <p:nvPr>
            <p:ph type="title"/>
          </p:nvPr>
        </p:nvSpPr>
        <p:spPr>
          <a:xfrm>
            <a:off x="314463" y="276148"/>
            <a:ext cx="6277319" cy="708354"/>
          </a:xfrm>
        </p:spPr>
        <p:txBody>
          <a:bodyPr/>
          <a:lstStyle/>
          <a:p>
            <a:r>
              <a:rPr lang="ru-RU" dirty="0"/>
              <a:t>ВИДЫ МЕТОДОВ ОБУЧЕНИЯ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74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323" y="1394035"/>
            <a:ext cx="8596668" cy="1869990"/>
          </a:xfrm>
        </p:spPr>
        <p:txBody>
          <a:bodyPr>
            <a:normAutofit/>
          </a:bodyPr>
          <a:lstStyle/>
          <a:p>
            <a:r>
              <a:rPr lang="ru-RU" dirty="0"/>
              <a:t>Под образовательными технологиями следует понимать- совокупность приемов и </a:t>
            </a:r>
            <a:r>
              <a:rPr lang="ru-RU" dirty="0" smtClean="0"/>
              <a:t>методов,</a:t>
            </a:r>
            <a:r>
              <a:rPr lang="en-US" dirty="0" smtClean="0"/>
              <a:t> </a:t>
            </a:r>
            <a:r>
              <a:rPr lang="ru-RU" dirty="0" smtClean="0"/>
              <a:t>которые </a:t>
            </a:r>
            <a:r>
              <a:rPr lang="ru-RU" dirty="0"/>
              <a:t>применяются в процессе обучения подразумевает определенные результаты. </a:t>
            </a:r>
            <a:r>
              <a:rPr lang="ru-RU" dirty="0" smtClean="0"/>
              <a:t>Технология</a:t>
            </a:r>
            <a:r>
              <a:rPr lang="en-US" dirty="0" smtClean="0"/>
              <a:t> </a:t>
            </a:r>
            <a:r>
              <a:rPr lang="ru-RU" dirty="0" smtClean="0"/>
              <a:t>– </a:t>
            </a:r>
            <a:r>
              <a:rPr lang="ru-RU" dirty="0"/>
              <a:t>это продуманное во всех деталях соединение форм, методов, приемов, применяемых </a:t>
            </a:r>
            <a:r>
              <a:rPr lang="ru-RU" dirty="0" smtClean="0"/>
              <a:t>в</a:t>
            </a:r>
            <a:r>
              <a:rPr lang="en-US" dirty="0" smtClean="0"/>
              <a:t> </a:t>
            </a:r>
            <a:r>
              <a:rPr lang="ru-RU" dirty="0" smtClean="0"/>
              <a:t>образовательном </a:t>
            </a:r>
            <a:r>
              <a:rPr lang="ru-RU" dirty="0"/>
              <a:t>процессе для успешного и полного усвоения нового материала</a:t>
            </a:r>
            <a:r>
              <a:rPr lang="ru-RU" dirty="0" smtClean="0"/>
              <a:t>.</a:t>
            </a: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92323" y="3279524"/>
            <a:ext cx="5783624" cy="2775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solidFill>
                  <a:schemeClr val="tx1"/>
                </a:solidFill>
              </a:rPr>
              <a:t>Большим предпочтением пользуются следующие технологии:</a:t>
            </a:r>
          </a:p>
          <a:p>
            <a:pPr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/>
              <a:t>проектная методика</a:t>
            </a:r>
          </a:p>
          <a:p>
            <a:pPr>
              <a:buFont typeface="+mj-lt"/>
              <a:buAutoNum type="arabicPeriod"/>
            </a:pPr>
            <a:r>
              <a:rPr lang="ru-RU" dirty="0"/>
              <a:t> технология развития критического мышления</a:t>
            </a:r>
          </a:p>
          <a:p>
            <a:pPr>
              <a:buFont typeface="+mj-lt"/>
              <a:buAutoNum type="arabicPeriod"/>
            </a:pPr>
            <a:r>
              <a:rPr lang="ru-RU" dirty="0"/>
              <a:t> использование информационно-коммуникационных технологий</a:t>
            </a:r>
          </a:p>
          <a:p>
            <a:pPr>
              <a:buFont typeface="+mj-lt"/>
              <a:buAutoNum type="arabicPeriod"/>
            </a:pPr>
            <a:r>
              <a:rPr lang="ru-RU" dirty="0"/>
              <a:t> технология обучения в сотрудничестве.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9207" y="73235"/>
            <a:ext cx="8596668" cy="1320800"/>
          </a:xfrm>
        </p:spPr>
        <p:txBody>
          <a:bodyPr/>
          <a:lstStyle/>
          <a:p>
            <a:r>
              <a:rPr lang="ru-RU" dirty="0"/>
              <a:t>ГЛАВА 2 СОВРЕМЕННЫЕ ТЕХНОЛОГИИ ОБРАЗОВАТЕЛЬНОГО ПРОЦЕССА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78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264" y="549442"/>
            <a:ext cx="8337884" cy="749968"/>
          </a:xfrm>
        </p:spPr>
        <p:txBody>
          <a:bodyPr/>
          <a:lstStyle/>
          <a:p>
            <a:r>
              <a:rPr lang="ru-RU" dirty="0" smtClean="0"/>
              <a:t>Что</a:t>
            </a:r>
            <a:r>
              <a:rPr lang="en-US" dirty="0" smtClean="0"/>
              <a:t> </a:t>
            </a:r>
            <a:r>
              <a:rPr lang="ru-RU" dirty="0" smtClean="0"/>
              <a:t>такое </a:t>
            </a:r>
            <a:r>
              <a:rPr lang="ru-RU" dirty="0"/>
              <a:t>КРИТИЧЕСКОЕ МЫШЛЕНИЕ?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4" y="1583073"/>
            <a:ext cx="7447547" cy="751053"/>
          </a:xfrm>
        </p:spPr>
        <p:txBody>
          <a:bodyPr/>
          <a:lstStyle/>
          <a:p>
            <a:r>
              <a:rPr lang="ru-RU" dirty="0"/>
              <a:t>Критическое мышление является педагогической </a:t>
            </a:r>
            <a:r>
              <a:rPr lang="ru-RU" dirty="0" smtClean="0"/>
              <a:t>технологией,</a:t>
            </a:r>
            <a:r>
              <a:rPr lang="en-US" dirty="0" smtClean="0"/>
              <a:t> </a:t>
            </a:r>
            <a:r>
              <a:rPr lang="ru-RU" dirty="0" smtClean="0"/>
              <a:t>стимулирующей </a:t>
            </a:r>
            <a:r>
              <a:rPr lang="ru-RU" dirty="0"/>
              <a:t>интеллектуальное развитие учащихся.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1263" y="2617789"/>
            <a:ext cx="8662737" cy="273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К особенностям критического мышления относят наличие трех стадий: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ru-RU" dirty="0" smtClean="0"/>
              <a:t> </a:t>
            </a:r>
            <a:r>
              <a:rPr lang="ru-RU" dirty="0"/>
              <a:t>вызов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ru-RU" dirty="0" smtClean="0"/>
              <a:t> осмысление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ru-RU" dirty="0" smtClean="0"/>
              <a:t> рефлексия</a:t>
            </a:r>
            <a:r>
              <a:rPr lang="ru-RU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86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ПРОБЛЕМНОЕ ОБУЧЕНИЕ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Суть </a:t>
            </a:r>
            <a:r>
              <a:rPr lang="ru-RU" b="1" dirty="0" smtClean="0">
                <a:solidFill>
                  <a:schemeClr val="tx1"/>
                </a:solidFill>
              </a:rPr>
              <a:t>проблемного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обучения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/>
              <a:t>заключается в построении проблемной ситуации и обучении умению находить оптимальное решение для выхода из данной ситуации</a:t>
            </a:r>
            <a:r>
              <a:rPr lang="en-US" dirty="0" smtClean="0"/>
              <a:t>.</a:t>
            </a:r>
            <a:r>
              <a:rPr lang="ru-RU" dirty="0" smtClean="0"/>
              <a:t> Ученики не получают готовое знание</a:t>
            </a:r>
            <a:r>
              <a:rPr lang="en-US" dirty="0" smtClean="0"/>
              <a:t>, </a:t>
            </a:r>
            <a:r>
              <a:rPr lang="ru-RU" dirty="0" smtClean="0"/>
              <a:t>а должны опираясь на свой опыт найти способ разрешения новой проблемы</a:t>
            </a:r>
            <a:r>
              <a:rPr lang="en-US" dirty="0" smtClean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Метод предложен учёным Джоном Дьюи.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Обучение помогает достичь нескольких целей:</a:t>
            </a:r>
          </a:p>
          <a:p>
            <a:pPr>
              <a:buFont typeface="+mj-lt"/>
              <a:buAutoNum type="arabicPeriod"/>
            </a:pPr>
            <a:r>
              <a:rPr lang="ru-RU" dirty="0" smtClean="0"/>
              <a:t>Формирование ЗУН</a:t>
            </a:r>
          </a:p>
          <a:p>
            <a:pPr>
              <a:buFont typeface="+mj-lt"/>
              <a:buAutoNum type="arabicPeriod"/>
            </a:pPr>
            <a:r>
              <a:rPr lang="ru-RU" dirty="0" smtClean="0"/>
              <a:t>Развитие творческого мышления</a:t>
            </a:r>
          </a:p>
          <a:p>
            <a:pPr>
              <a:buFont typeface="+mj-lt"/>
              <a:buAutoNum type="arabicPeriod"/>
            </a:pPr>
            <a:r>
              <a:rPr lang="ru-RU" dirty="0"/>
              <a:t>Развитие н</a:t>
            </a:r>
            <a:r>
              <a:rPr lang="ru-RU" dirty="0" smtClean="0"/>
              <a:t>авыки самостоятельной работы </a:t>
            </a:r>
          </a:p>
          <a:p>
            <a:pPr>
              <a:buFont typeface="+mj-lt"/>
              <a:buAutoNum type="arabicPeriod"/>
            </a:pPr>
            <a:r>
              <a:rPr lang="ru-RU" dirty="0" smtClean="0"/>
              <a:t>Формирование исследовательской активности</a:t>
            </a:r>
          </a:p>
        </p:txBody>
      </p:sp>
    </p:spTree>
    <p:extLst>
      <p:ext uri="{BB962C8B-B14F-4D97-AF65-F5344CB8AC3E}">
        <p14:creationId xmlns:p14="http://schemas.microsoft.com/office/powerpoint/2010/main" val="311406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315" y="986589"/>
            <a:ext cx="8973213" cy="2225842"/>
          </a:xfrm>
        </p:spPr>
        <p:txBody>
          <a:bodyPr>
            <a:normAutofit/>
          </a:bodyPr>
          <a:lstStyle/>
          <a:p>
            <a:r>
              <a:rPr lang="ru-RU" dirty="0"/>
              <a:t>В основе метода проектов лежит развитие познавательных навыков учащихся, </a:t>
            </a:r>
            <a:r>
              <a:rPr lang="ru-RU" dirty="0" smtClean="0"/>
              <a:t>умение самостоятельно </a:t>
            </a:r>
            <a:r>
              <a:rPr lang="ru-RU" dirty="0"/>
              <a:t>конструировать свои знания, умение ориентироваться в </a:t>
            </a:r>
            <a:r>
              <a:rPr lang="ru-RU" dirty="0" smtClean="0"/>
              <a:t>информационном пространстве</a:t>
            </a:r>
            <a:r>
              <a:rPr lang="ru-RU" dirty="0"/>
              <a:t>, развитие критического мышления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b="1" dirty="0">
                <a:solidFill>
                  <a:schemeClr val="tx1"/>
                </a:solidFill>
              </a:rPr>
              <a:t>Результатом проектной деятельности всегда должен быть какой-то продукт</a:t>
            </a:r>
            <a:r>
              <a:rPr lang="ru-RU" dirty="0"/>
              <a:t>, то </a:t>
            </a:r>
            <a:r>
              <a:rPr lang="ru-RU" dirty="0" smtClean="0"/>
              <a:t>есть проект </a:t>
            </a:r>
            <a:r>
              <a:rPr lang="ru-RU" dirty="0"/>
              <a:t>–это совокупность определенных действий, документов, предварительных </a:t>
            </a:r>
            <a:r>
              <a:rPr lang="ru-RU" dirty="0" smtClean="0"/>
              <a:t>текстов, замысел </a:t>
            </a:r>
            <a:r>
              <a:rPr lang="ru-RU" dirty="0"/>
              <a:t>для создания реального объекта, предмета, создания разного рода </a:t>
            </a:r>
            <a:r>
              <a:rPr lang="ru-RU" dirty="0" smtClean="0"/>
              <a:t>теоретического продукта .</a:t>
            </a:r>
          </a:p>
        </p:txBody>
      </p:sp>
      <p:sp>
        <p:nvSpPr>
          <p:cNvPr id="4" name="Rectangle 3"/>
          <p:cNvSpPr/>
          <p:nvPr/>
        </p:nvSpPr>
        <p:spPr>
          <a:xfrm>
            <a:off x="581303" y="3502330"/>
            <a:ext cx="6096000" cy="175432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1"/>
                </a:solidFill>
              </a:rPr>
              <a:t>Любой проект предполагает 5 П +1 :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Проблема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Планирование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Поиск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ru-RU" dirty="0" smtClean="0">
                <a:solidFill>
                  <a:schemeClr val="accent1"/>
                </a:solidFill>
              </a:rPr>
              <a:t>.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Продукт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Презентация + Портфолио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36702" y="332874"/>
            <a:ext cx="6385203" cy="653715"/>
          </a:xfrm>
        </p:spPr>
        <p:txBody>
          <a:bodyPr/>
          <a:lstStyle/>
          <a:p>
            <a:r>
              <a:rPr lang="ru-RU" dirty="0"/>
              <a:t>ПРОЕКТНАЯ ДЕЯТЕЛЬНОСТЬ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62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87</TotalTime>
  <Words>912</Words>
  <Application>Microsoft Office PowerPoint</Application>
  <PresentationFormat>Widescreen</PresentationFormat>
  <Paragraphs>84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Wingdings</vt:lpstr>
      <vt:lpstr>Wingdings 3</vt:lpstr>
      <vt:lpstr>Facet</vt:lpstr>
      <vt:lpstr>Моделирование образовательного процесса с использованием активных и интерактивных методик и технологий</vt:lpstr>
      <vt:lpstr>Введение</vt:lpstr>
      <vt:lpstr>ГЛАВА 1 АКТИВНЫЕ И ИНТЕРАКТИВНЫЕ МЕТОДЫ ОБУЧЕНИЯ .</vt:lpstr>
      <vt:lpstr>PowerPoint Presentation</vt:lpstr>
      <vt:lpstr>ВИДЫ МЕТОДОВ ОБУЧЕНИЯ</vt:lpstr>
      <vt:lpstr>ГЛАВА 2 СОВРЕМЕННЫЕ ТЕХНОЛОГИИ ОБРАЗОВАТЕЛЬНОГО ПРОЦЕССА</vt:lpstr>
      <vt:lpstr>Что такое КРИТИЧЕСКОЕ МЫШЛЕНИЕ?</vt:lpstr>
      <vt:lpstr>ПРОБЛЕМНОЕ ОБУЧЕНИЕ</vt:lpstr>
      <vt:lpstr>ПРОЕКТНАЯ ДЕЯТЕЛЬНОСТЬ</vt:lpstr>
      <vt:lpstr>КЕЙС_МЕТОД</vt:lpstr>
      <vt:lpstr>СИНКВЕЙН</vt:lpstr>
      <vt:lpstr> ЗАКЛЮЧЕНИЕ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Моделирование образовательного процесса с использованием активных и интерактивных методик и технологий</dc:title>
  <dc:creator>GA-H410M</dc:creator>
  <cp:lastModifiedBy>GA-H410M</cp:lastModifiedBy>
  <cp:revision>10</cp:revision>
  <dcterms:created xsi:type="dcterms:W3CDTF">2022-10-07T10:42:14Z</dcterms:created>
  <dcterms:modified xsi:type="dcterms:W3CDTF">2022-10-07T12:10:05Z</dcterms:modified>
</cp:coreProperties>
</file>