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95C4599-ABBD-4F82-B7FB-50A055E24FD2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7A2FE6F-5036-4A62-AF19-88BAAE0F4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4599-ABBD-4F82-B7FB-50A055E24FD2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FE6F-5036-4A62-AF19-88BAAE0F4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4599-ABBD-4F82-B7FB-50A055E24FD2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FE6F-5036-4A62-AF19-88BAAE0F4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4599-ABBD-4F82-B7FB-50A055E24FD2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FE6F-5036-4A62-AF19-88BAAE0F4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4599-ABBD-4F82-B7FB-50A055E24FD2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FE6F-5036-4A62-AF19-88BAAE0F4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4599-ABBD-4F82-B7FB-50A055E24FD2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FE6F-5036-4A62-AF19-88BAAE0F4F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4599-ABBD-4F82-B7FB-50A055E24FD2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FE6F-5036-4A62-AF19-88BAAE0F4F2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4599-ABBD-4F82-B7FB-50A055E24FD2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FE6F-5036-4A62-AF19-88BAAE0F4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4599-ABBD-4F82-B7FB-50A055E24FD2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FE6F-5036-4A62-AF19-88BAAE0F4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95C4599-ABBD-4F82-B7FB-50A055E24FD2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7A2FE6F-5036-4A62-AF19-88BAAE0F4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95C4599-ABBD-4F82-B7FB-50A055E24FD2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7A2FE6F-5036-4A62-AF19-88BAAE0F4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95C4599-ABBD-4F82-B7FB-50A055E24FD2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7A2FE6F-5036-4A62-AF19-88BAAE0F4F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hy.wikipedia.org/wiki/%D5%85%D5%B8%D5%B0%D5%A1%D5%B6_%D4%B3%D5%B8%D6%82%D5%BF%D5%A5%D5%B6%D5%A2%D5%A5%D6%80%D5%A3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371600"/>
            <a:ext cx="5723468" cy="2251425"/>
          </a:xfrm>
        </p:spPr>
        <p:txBody>
          <a:bodyPr/>
          <a:lstStyle/>
          <a:p>
            <a:r>
              <a:rPr lang="hy-AM" dirty="0" smtClean="0"/>
              <a:t>Լինենք </a:t>
            </a:r>
            <a:r>
              <a:rPr lang="en-US" dirty="0" smtClean="0"/>
              <a:t>  </a:t>
            </a:r>
            <a:r>
              <a:rPr lang="hy-AM" dirty="0" smtClean="0"/>
              <a:t>մեդիագրագետ</a:t>
            </a:r>
            <a:endParaRPr lang="en-US" dirty="0"/>
          </a:p>
        </p:txBody>
      </p:sp>
      <p:pic>
        <p:nvPicPr>
          <p:cNvPr id="17410" name="Picture 2" descr="C:\Users\mailh\AppData\Local\Microsoft\Windows\INetCache\IE\HRPW6EBK\First_Media_logo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86200"/>
            <a:ext cx="5562600" cy="17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mailh\AppData\Local\Microsoft\Windows\INetCache\IE\RJJWJS81\social-media-15154432970z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18" y="1066800"/>
            <a:ext cx="238298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mailh\AppData\Local\Microsoft\Windows\INetCache\IE\HRPW6EBK\social-media-2636256_64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195072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61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95295" y="1752028"/>
            <a:ext cx="3063240" cy="761885"/>
          </a:xfrm>
        </p:spPr>
        <p:txBody>
          <a:bodyPr>
            <a:normAutofit/>
          </a:bodyPr>
          <a:lstStyle/>
          <a:p>
            <a:r>
              <a:rPr lang="hy-AM" sz="3200" b="1" dirty="0" smtClean="0"/>
              <a:t>9․Հեռագիր</a:t>
            </a:r>
            <a:endParaRPr lang="en-US" sz="32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47074" y="2665893"/>
            <a:ext cx="3196747" cy="3431137"/>
          </a:xfrm>
        </p:spPr>
        <p:txBody>
          <a:bodyPr>
            <a:normAutofit/>
          </a:bodyPr>
          <a:lstStyle/>
          <a:p>
            <a:r>
              <a:rPr lang="hy-AM" dirty="0" smtClean="0"/>
              <a:t>1838 թ․ հունվարի 6-ին </a:t>
            </a:r>
            <a:r>
              <a:rPr lang="hy-AM" sz="1800" b="1" dirty="0" smtClean="0"/>
              <a:t>Սամուել Մորզե</a:t>
            </a:r>
            <a:r>
              <a:rPr lang="hy-AM" b="1" dirty="0" smtClean="0"/>
              <a:t>ն </a:t>
            </a:r>
            <a:r>
              <a:rPr lang="hy-AM" dirty="0" smtClean="0"/>
              <a:t>փորձարկեց իր ստեղծած էլեկտրական հեռագրի համակարգը՝ հաղորդագրություն ուղարկելով մի քաղաքից մյուսը։ </a:t>
            </a:r>
          </a:p>
          <a:p>
            <a:r>
              <a:rPr lang="hy-AM" dirty="0" smtClean="0"/>
              <a:t>Նրանից առաջ եղել են հեռագրի մոդելներ, բայց Մորզեինն ամենակատարելագործված և հարմար տարբերակն էր։ </a:t>
            </a:r>
            <a:endParaRPr lang="en-US" dirty="0"/>
          </a:p>
        </p:txBody>
      </p:sp>
      <p:pic>
        <p:nvPicPr>
          <p:cNvPr id="9219" name="Picture 3" descr="C:\Users\mailh\AppData\Local\Microsoft\Windows\INetCache\IE\HRPW6EBK\220px-USSR_Telegram_Form_F-TG1a,_198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757">
            <a:off x="4800600" y="1447800"/>
            <a:ext cx="3200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769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100181" y="2020120"/>
            <a:ext cx="3064827" cy="495043"/>
          </a:xfrm>
        </p:spPr>
        <p:txBody>
          <a:bodyPr>
            <a:noAutofit/>
          </a:bodyPr>
          <a:lstStyle/>
          <a:p>
            <a:r>
              <a:rPr lang="hy-AM" sz="3200" b="1" dirty="0" smtClean="0"/>
              <a:t>10․Հեռախոս</a:t>
            </a:r>
            <a:endParaRPr lang="en-US" sz="32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21313619">
            <a:off x="990844" y="2660584"/>
            <a:ext cx="3964456" cy="3358938"/>
          </a:xfrm>
        </p:spPr>
        <p:txBody>
          <a:bodyPr>
            <a:normAutofit/>
          </a:bodyPr>
          <a:lstStyle/>
          <a:p>
            <a:r>
              <a:rPr lang="hy-AM" dirty="0"/>
              <a:t>19-րդ դարի երկրորդ կեսում մի քանի գյուտարարներ փորձում էին գտնել հեռավորության վրա ձայնը հաղորդելու միջոցներ: Ալեքսանդր Բելլը (1847-1922) առաջինն էր, ում հաջողվեց արտոնագրել հեռախոսի </a:t>
            </a:r>
            <a:r>
              <a:rPr lang="hy-AM" dirty="0" smtClean="0"/>
              <a:t>գյուտը՝ 1876 թ-ին։ Այս </a:t>
            </a:r>
            <a:r>
              <a:rPr lang="hy-AM" dirty="0"/>
              <a:t>հայտնագործությունը հեղափոխեց կապի միջոցները և հենց մարդկային կյանքը` կտրուկ արագացնելով տեղեկատվության փոխանակումը:</a:t>
            </a:r>
            <a:endParaRPr lang="en-US" dirty="0"/>
          </a:p>
        </p:txBody>
      </p:sp>
      <p:pic>
        <p:nvPicPr>
          <p:cNvPr id="10242" name="Picture 2" descr="C:\Users\mailh\AppData\Local\Microsoft\Windows\INetCache\IE\PDX74OS2\P1050260+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42">
            <a:off x="5181600" y="1146419"/>
            <a:ext cx="2819401" cy="422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68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11․Շարժանկար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y-AM" dirty="0" smtClean="0"/>
              <a:t>1878թ․-ին բրիտանացի Էդվարդ Մայբրիջը 12 խցիկներով լուսանկարեց մի վազող ձի, և այդ պատկերների միջոցով ստացավ 1-ին շարժանկարը։</a:t>
            </a:r>
            <a:endParaRPr lang="en-US" dirty="0"/>
          </a:p>
        </p:txBody>
      </p:sp>
      <p:pic>
        <p:nvPicPr>
          <p:cNvPr id="11270" name="Picture 6" descr="C:\Users\mailh\AppData\Local\Microsoft\Windows\INetCache\IE\KQDBNVYD\Warlander_Horse.jpeg[1]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317788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mailh\AppData\Local\Microsoft\Windows\INetCache\IE\HRPW6EBK\DanConf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51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38200"/>
            <a:ext cx="3810001" cy="1202485"/>
          </a:xfrm>
        </p:spPr>
        <p:txBody>
          <a:bodyPr/>
          <a:lstStyle/>
          <a:p>
            <a:r>
              <a:rPr lang="hy-AM" dirty="0" smtClean="0"/>
              <a:t>     12․Ռադիո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286000"/>
            <a:ext cx="6461760" cy="3657600"/>
          </a:xfrm>
        </p:spPr>
        <p:txBody>
          <a:bodyPr>
            <a:normAutofit fontScale="85000" lnSpcReduction="20000"/>
          </a:bodyPr>
          <a:lstStyle/>
          <a:p>
            <a:r>
              <a:rPr lang="hy-AM" dirty="0" smtClean="0"/>
              <a:t>1895թ․ իտալացի գիտնական Գիլիերմո Մարկոնին փոխանցեց 1-ին ռադիոազդակները,իսկ 1901-ին նա կարողացավ փոխանցել լատինական «</a:t>
            </a:r>
            <a:r>
              <a:rPr lang="en-US" dirty="0" smtClean="0"/>
              <a:t>S</a:t>
            </a:r>
            <a:r>
              <a:rPr lang="hy-AM" dirty="0" smtClean="0"/>
              <a:t>» տառը Անգլիայից Կանադա։ Մարկոնիին է պատկանում ռադիոյի գյուտի հեղինակային իրավունքը,թեև շատ այլ գիտնականներ էլ նույն ընթացքում ստեղծել են ռադիոսարքեր, ինչպես Ալեքսանդր Պոպովը, ով 1895-ին Ռուսաստանում ցուցադրել է իր գյուտը։</a:t>
            </a:r>
          </a:p>
          <a:p>
            <a:r>
              <a:rPr lang="hy-AM" dirty="0" smtClean="0"/>
              <a:t>Ռադիոհեռարձակումները սկսվել են 1920-ականներին։ «ԲիԲիՍի»-ի 1-ին հեռարձակումն եղել է 1922-ին։ Իսկ հայկական ռադիոյի եթերը սկսվել է 1926 թ-ին՝ Երևանի հյուրանոցի 3-րդ հարկից։</a:t>
            </a:r>
            <a:endParaRPr lang="en-US" dirty="0"/>
          </a:p>
        </p:txBody>
      </p:sp>
      <p:pic>
        <p:nvPicPr>
          <p:cNvPr id="12290" name="Picture 2" descr="C:\Users\mailh\AppData\Local\Microsoft\Windows\INetCache\IE\PDX74OS2\The_PV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2997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855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4467577" cy="1202485"/>
          </a:xfrm>
        </p:spPr>
        <p:txBody>
          <a:bodyPr/>
          <a:lstStyle/>
          <a:p>
            <a:r>
              <a:rPr lang="hy-AM" dirty="0" smtClean="0"/>
              <a:t>               13․Կինո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2133600"/>
            <a:ext cx="4724400" cy="3589469"/>
          </a:xfrm>
        </p:spPr>
        <p:txBody>
          <a:bodyPr>
            <a:normAutofit fontScale="92500" lnSpcReduction="10000"/>
          </a:bodyPr>
          <a:lstStyle/>
          <a:p>
            <a:r>
              <a:rPr lang="hy-AM" dirty="0" smtClean="0"/>
              <a:t>1895թ․ դեկտեմբերի 28-ին ֆրանսիացի Լումիեր եղբայրները կազմակերպեցին 10 կարճ ֆիլմերի ցուցադրություն։ Դրանցից յուրքանչյուրը 17 մետրանոց ժապավենի վրա էր և տևում էր 50 վայրկիան։ </a:t>
            </a:r>
          </a:p>
          <a:p>
            <a:r>
              <a:rPr lang="hy-AM" dirty="0" smtClean="0"/>
              <a:t>1924թ․ Համո Բեկնազարյանը նկարահանեց հայկական 1-ին ֆիլմը՝ «Նամուսը»՝ ըստ Շիրվանզադեի համանուն գործի։</a:t>
            </a:r>
            <a:endParaRPr lang="en-US" dirty="0"/>
          </a:p>
        </p:txBody>
      </p:sp>
      <p:pic>
        <p:nvPicPr>
          <p:cNvPr id="13314" name="Picture 2" descr="C:\Users\mailh\AppData\Local\Microsoft\Windows\INetCache\IE\RJJWJS81\Sevi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254983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9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14․Հեռուստատեսություն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y-AM" dirty="0" smtClean="0"/>
              <a:t>1926 թ․ հունվարի 26-ին անգլիացի գիտնական</a:t>
            </a:r>
            <a:r>
              <a:rPr lang="en-US" dirty="0" smtClean="0"/>
              <a:t> </a:t>
            </a:r>
            <a:r>
              <a:rPr lang="hy-AM" dirty="0" smtClean="0"/>
              <a:t>Ջոն</a:t>
            </a:r>
            <a:r>
              <a:rPr lang="en-US" dirty="0" smtClean="0"/>
              <a:t> </a:t>
            </a:r>
            <a:r>
              <a:rPr lang="hy-AM" dirty="0" smtClean="0"/>
              <a:t>Լոջի Բիրդը Լոնդոնի Թագավորական համալսարանում կատարեց 1-ին հեռուստացուցադրությունը։ Հետագայում նա կարողացավ հեռուստաազդակներ փոխանցել Անգլիայից ԱՄՆ։ </a:t>
            </a:r>
          </a:p>
          <a:p>
            <a:r>
              <a:rPr lang="hy-AM" dirty="0"/>
              <a:t>1</a:t>
            </a:r>
            <a:r>
              <a:rPr lang="hy-AM" dirty="0" smtClean="0"/>
              <a:t>-ին հանրային հեռուստահեռարձակումը</a:t>
            </a:r>
            <a:br>
              <a:rPr lang="hy-AM" dirty="0" smtClean="0"/>
            </a:br>
            <a:r>
              <a:rPr lang="hy-AM" dirty="0" smtClean="0"/>
              <a:t>«ԲիԲիՍի»-ինն է 1932 թվականին։</a:t>
            </a:r>
            <a:endParaRPr lang="en-US" dirty="0"/>
          </a:p>
        </p:txBody>
      </p:sp>
      <p:pic>
        <p:nvPicPr>
          <p:cNvPr id="19458" name="Picture 2" descr="C:\Users\mailh\AppData\Local\Microsoft\Windows\INetCache\IE\KQDBNVYD\Public_Television_of_Armenia_log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52600"/>
            <a:ext cx="975360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mailh\AppData\Local\Microsoft\Windows\INetCache\IE\KQDBNVYD\800px-BBC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62600"/>
            <a:ext cx="34290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68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hy-AM" dirty="0" smtClean="0"/>
              <a:t>15․Ինտերնետ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y-AM" dirty="0" smtClean="0"/>
              <a:t>1950-ականներին ամերիկյան համասարանները կարողանում էին միմյանց կարճ հաղորդագրություններ ուղարկել։1960-ականներին հաստատվեց ԱՐՓԱՆԵԹ ցանցը, որ ինտերնետի նախատիպն էր։</a:t>
            </a:r>
          </a:p>
          <a:p>
            <a:r>
              <a:rPr lang="hy-AM" dirty="0" smtClean="0"/>
              <a:t>ԱՄՆ-ի պաշտպանության նախարարության պատվերով ստեղծված ցանցը միավորում էր մի քանի հետազոտական կենտրոններ։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y-AM" dirty="0" smtClean="0"/>
              <a:t>1988թ․ մայիսին Հայաստանում 1-ին անգամ կապ հաստատեցին մոսկովյան, ապա նաև ամերիյան համակարգիչների հետ,և ցանցն ակտիվորեն գործածվեց Սպիտակի երկրաշարժից հետո։ </a:t>
            </a:r>
          </a:p>
          <a:p>
            <a:r>
              <a:rPr lang="hy-AM" dirty="0" smtClean="0"/>
              <a:t>Ինտերնետ կապը Հայաստանում սկսեց տարածվել 1993-ից, երբ հիմնվեց ինտերնետ մատակարարող՝ «Արմինկո» ընկերությունը։</a:t>
            </a:r>
            <a:endParaRPr lang="en-US" dirty="0"/>
          </a:p>
        </p:txBody>
      </p:sp>
      <p:pic>
        <p:nvPicPr>
          <p:cNvPr id="21506" name="Picture 2" descr="C:\Users\mailh\AppData\Local\Microsoft\Windows\INetCache\IE\HRPW6EBK\756px-Crystal_Clear_app_Internet_Connection_Tools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85800"/>
            <a:ext cx="1295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mailh\AppData\Local\Microsoft\Windows\INetCache\IE\RJJWJS81\d788f475-e5b3-4785-a32e-1fd7ae95fe0d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56848"/>
            <a:ext cx="2514600" cy="104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90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16․Բջջային հեռախոսակապ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298447" y="2133600"/>
            <a:ext cx="3883153" cy="3590544"/>
          </a:xfrm>
        </p:spPr>
        <p:txBody>
          <a:bodyPr>
            <a:normAutofit fontScale="92500" lnSpcReduction="20000"/>
          </a:bodyPr>
          <a:lstStyle/>
          <a:p>
            <a:r>
              <a:rPr lang="hy-AM" dirty="0" smtClean="0"/>
              <a:t>1973 թ․ ապրիլի 3-ին Մոտորոլա ընկերության ներկայացուցիչը շարժական բջջային հեռախոսից 1-ի զանգը կատարեց։</a:t>
            </a:r>
          </a:p>
          <a:p>
            <a:r>
              <a:rPr lang="hy-AM" dirty="0" smtClean="0"/>
              <a:t>Սակայն, դեռ 1946-ի հունիսի 17-ին ԱՄՆ-ում հնարավոր է եղել զանգահարել ավտոմեքենայի մեջ տեղադրված հեռախոսից։</a:t>
            </a:r>
            <a:endParaRPr lang="en-US" dirty="0"/>
          </a:p>
        </p:txBody>
      </p:sp>
      <p:pic>
        <p:nvPicPr>
          <p:cNvPr id="20483" name="Picture 3" descr="C:\Users\mailh\AppData\Local\Microsoft\Windows\INetCache\IE\HRPW6EBK\The_Motorola_ROK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2057400"/>
            <a:ext cx="2590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2717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048548" cy="1011218"/>
          </a:xfrm>
        </p:spPr>
        <p:txBody>
          <a:bodyPr/>
          <a:lstStyle/>
          <a:p>
            <a:r>
              <a:rPr lang="hy-AM" dirty="0" smtClean="0"/>
              <a:t>17․Վեբ</a:t>
            </a:r>
            <a:r>
              <a:rPr lang="en-US" dirty="0" smtClean="0"/>
              <a:t>/ www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1" y="1905000"/>
            <a:ext cx="4800599" cy="4114799"/>
          </a:xfrm>
        </p:spPr>
        <p:txBody>
          <a:bodyPr>
            <a:normAutofit fontScale="92500"/>
          </a:bodyPr>
          <a:lstStyle/>
          <a:p>
            <a:r>
              <a:rPr lang="hy-AM" dirty="0" smtClean="0"/>
              <a:t>Թիմ Բերներս-Լին Շվեյցարական «</a:t>
            </a:r>
            <a:r>
              <a:rPr lang="en-US" dirty="0" smtClean="0"/>
              <a:t>CERN</a:t>
            </a:r>
            <a:r>
              <a:rPr lang="hy-AM" dirty="0" smtClean="0"/>
              <a:t>» գիտահետազոտական կենտրոնում մշակեց համաշխարհային սարդոստայնի՝ Վեբի հայեցակարգն ու 1992-ի 1-ին լուսանկարը վերբեռնեց ցանց։ Վեբն ինտերնետում տեղեկություններ գտնելու համակարգ է, որը թույլ է տալիս հատուկ </a:t>
            </a:r>
            <a:r>
              <a:rPr lang="en-US" dirty="0" smtClean="0"/>
              <a:t>URL</a:t>
            </a:r>
            <a:r>
              <a:rPr lang="hy-AM" dirty="0" smtClean="0"/>
              <a:t> հղումով էջեր բացել․ սա  </a:t>
            </a:r>
            <a:r>
              <a:rPr lang="en-US" dirty="0" smtClean="0"/>
              <a:t>www</a:t>
            </a:r>
            <a:r>
              <a:rPr lang="hy-AM" dirty="0" smtClean="0"/>
              <a:t>-ի</a:t>
            </a:r>
            <a:r>
              <a:rPr lang="en-US" dirty="0" smtClean="0"/>
              <a:t>  </a:t>
            </a:r>
            <a:r>
              <a:rPr lang="hy-AM" dirty="0" smtClean="0"/>
              <a:t>ցանցն է․</a:t>
            </a:r>
            <a:endParaRPr lang="en-US" dirty="0"/>
          </a:p>
        </p:txBody>
      </p:sp>
      <p:pic>
        <p:nvPicPr>
          <p:cNvPr id="14340" name="Picture 4" descr="C:\Users\mailh\AppData\Local\Microsoft\Windows\INetCache\IE\HRPW6EBK\Lifehacker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63" y="3048000"/>
            <a:ext cx="2667000" cy="164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41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18.SMS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1" y="2119256"/>
            <a:ext cx="5181600" cy="3900543"/>
          </a:xfrm>
        </p:spPr>
        <p:txBody>
          <a:bodyPr>
            <a:normAutofit/>
          </a:bodyPr>
          <a:lstStyle/>
          <a:p>
            <a:r>
              <a:rPr lang="en-US" dirty="0" smtClean="0"/>
              <a:t>1992</a:t>
            </a:r>
            <a:r>
              <a:rPr lang="hy-AM" dirty="0" smtClean="0"/>
              <a:t>թ․ դկտեմբերի 2-ին բրիտանացի գիտնական Նեյլ Փափուրդը համակարգչից իր ընկերոջ հեռախոսին ուղարկեց 1-ին փորձնական հաղորդագրությունը ՝ </a:t>
            </a:r>
            <a:endParaRPr lang="en-US" dirty="0" smtClean="0"/>
          </a:p>
          <a:p>
            <a:pPr marL="0" indent="0">
              <a:buNone/>
            </a:pPr>
            <a:r>
              <a:rPr lang="hy-AM" dirty="0" smtClean="0"/>
              <a:t>«Շնորհավոր Սուրբ Ծնունդ»։ </a:t>
            </a:r>
          </a:p>
          <a:p>
            <a:r>
              <a:rPr lang="en-US" dirty="0" err="1" smtClean="0"/>
              <a:t>sms</a:t>
            </a:r>
            <a:r>
              <a:rPr lang="hy-AM" dirty="0" smtClean="0"/>
              <a:t>-ն</a:t>
            </a:r>
            <a:r>
              <a:rPr lang="en-US" dirty="0" smtClean="0"/>
              <a:t> </a:t>
            </a:r>
            <a:r>
              <a:rPr lang="hy-AM" dirty="0" smtClean="0"/>
              <a:t> իրականություն դարձավ  1993-ին՝ Նոկիա ընկերության հեռախոսներով;</a:t>
            </a:r>
            <a:endParaRPr lang="en-US" dirty="0"/>
          </a:p>
        </p:txBody>
      </p:sp>
      <p:pic>
        <p:nvPicPr>
          <p:cNvPr id="15362" name="Picture 2" descr="C:\Users\mailh\AppData\Local\Microsoft\Windows\INetCache\IE\HRPW6EBK\Antu_sms_protocol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2286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mailh\AppData\Local\Microsoft\Windows\INetCache\IE\RJJWJS81\SMS-marketing-620x37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133600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mailh\AppData\Local\Microsoft\Windows\INetCache\IE\HRPW6EBK\message-150459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762000"/>
            <a:ext cx="125253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6322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Մեդիայի զարգացումը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2119257"/>
            <a:ext cx="4556759" cy="3603812"/>
          </a:xfrm>
        </p:spPr>
        <p:txBody>
          <a:bodyPr>
            <a:normAutofit fontScale="85000" lnSpcReduction="10000"/>
          </a:bodyPr>
          <a:lstStyle/>
          <a:p>
            <a:r>
              <a:rPr lang="hy-AM" sz="2800" b="1" dirty="0" smtClean="0"/>
              <a:t>1․ Ժայռապատկերներն  </a:t>
            </a:r>
            <a:r>
              <a:rPr lang="hy-AM" dirty="0" smtClean="0"/>
              <a:t>ու այրապատկերները համարվում են առաջին «պատի թերթերը», որոնցով  նախամարդիկ տեղեկություններ են հաղորդել ու տարածել։ Ժայռապատկերներից շատերը անհիշելի ժամանակներից պահպանվել են մինչև մեր օրերը։ Դրանց հեղինակները էսկիմոսների, հայերի, իսպանացիների և հյուսիսի այլ ժողովուրդների նախնիներ են եղել։</a:t>
            </a:r>
          </a:p>
        </p:txBody>
      </p:sp>
      <p:pic>
        <p:nvPicPr>
          <p:cNvPr id="1026" name="Picture 2" descr="C:\Users\mailh\AppData\Local\Microsoft\Windows\INetCache\IE\PDX74OS2\Lastiver_-_Ijevan_-_From_Stone_Age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55" y="4495800"/>
            <a:ext cx="2089265" cy="16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ilh\AppData\Local\Microsoft\Windows\INetCache\IE\HRPW6EBK\Petrogliph-Ughtasar-Armeni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55" y="2133600"/>
            <a:ext cx="210312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2372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19․Բլոգ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y-AM" dirty="0" smtClean="0"/>
              <a:t>Ջասթին Յոլը 1994թ․-ին սկսեց վարել իր անձնական օրագիրն ինտերնետում, որը համարվում է 1-ին բլոգը։</a:t>
            </a:r>
          </a:p>
          <a:p>
            <a:r>
              <a:rPr lang="hy-AM" dirty="0" smtClean="0"/>
              <a:t>Առաջիններից է նաև Դեյվ Ուիների</a:t>
            </a:r>
            <a:r>
              <a:rPr lang="en-US" dirty="0" smtClean="0"/>
              <a:t> Scripting News</a:t>
            </a:r>
            <a:r>
              <a:rPr lang="hy-AM" dirty="0" smtClean="0"/>
              <a:t> բլոգը, ուր նա տեղադրում էր իրեն հետաքրքրող նորություններն ու կայքերը։</a:t>
            </a:r>
            <a:endParaRPr lang="en-US" dirty="0"/>
          </a:p>
        </p:txBody>
      </p:sp>
      <p:pic>
        <p:nvPicPr>
          <p:cNvPr id="16386" name="Picture 2" descr="C:\Users\mailh\AppData\Local\Microsoft\Windows\INetCache\IE\HRPW6EBK\gyozte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0"/>
            <a:ext cx="293023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mailh\AppData\Local\Microsoft\Windows\INetCache\IE\RJJWJS81\1200px-BBC_News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2667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02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058377" cy="2459018"/>
          </a:xfrm>
        </p:spPr>
        <p:txBody>
          <a:bodyPr>
            <a:normAutofit fontScale="90000"/>
          </a:bodyPr>
          <a:lstStyle/>
          <a:p>
            <a:r>
              <a:rPr lang="hy-AM" dirty="0"/>
              <a:t>21-րդ դարի մարտահրավերները       պահանջում են լինել մեդիագրագետ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3276599"/>
            <a:ext cx="6668845" cy="2446469"/>
          </a:xfrm>
        </p:spPr>
        <p:txBody>
          <a:bodyPr/>
          <a:lstStyle/>
          <a:p>
            <a:pPr marL="0" indent="0">
              <a:buNone/>
            </a:pPr>
            <a:r>
              <a:rPr lang="hy-AM" dirty="0" smtClean="0"/>
              <a:t>       </a:t>
            </a:r>
          </a:p>
          <a:p>
            <a:pPr marL="0" indent="0">
              <a:buNone/>
            </a:pPr>
            <a:endParaRPr lang="hy-AM" dirty="0" smtClean="0"/>
          </a:p>
          <a:p>
            <a:pPr marL="0" indent="0">
              <a:buNone/>
            </a:pPr>
            <a:endParaRPr lang="hy-AM" dirty="0"/>
          </a:p>
          <a:p>
            <a:pPr marL="0" indent="0">
              <a:buNone/>
            </a:pPr>
            <a:endParaRPr lang="hy-AM" dirty="0" smtClean="0"/>
          </a:p>
          <a:p>
            <a:pPr marL="0" indent="0">
              <a:buNone/>
            </a:pPr>
            <a:r>
              <a:rPr lang="hy-AM" dirty="0" smtClean="0"/>
              <a:t> Հասմիկ Մայիլայն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434" name="Picture 2" descr="C:\Users\mailh\AppData\Local\Microsoft\Windows\INetCache\IE\RJJWJS81\Social-Media-PNG-Fil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2971800" cy="233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999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2․Փոստատար աղավնի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8448" y="1981200"/>
            <a:ext cx="4111752" cy="3742943"/>
          </a:xfrm>
        </p:spPr>
        <p:txBody>
          <a:bodyPr>
            <a:normAutofit fontScale="70000" lnSpcReduction="20000"/>
          </a:bodyPr>
          <a:lstStyle/>
          <a:p>
            <a:r>
              <a:rPr lang="hy-AM" dirty="0" smtClean="0"/>
              <a:t>Հուլիոս Կեսարն օգտագործում էր փոստատար աղավնիներին՝ գալերի դեմ պատերազմը կազմակերպելիս։ </a:t>
            </a:r>
          </a:p>
          <a:p>
            <a:endParaRPr lang="hy-AM" dirty="0" smtClean="0"/>
          </a:p>
          <a:p>
            <a:r>
              <a:rPr lang="hy-AM" dirty="0" smtClean="0"/>
              <a:t>Հույներն այս թռչունների միջոցով երկրով մեկ տարածում էին օլիմպիադայում հաղթողների անունները։</a:t>
            </a:r>
          </a:p>
          <a:p>
            <a:endParaRPr lang="hy-AM" dirty="0" smtClean="0"/>
          </a:p>
          <a:p>
            <a:r>
              <a:rPr lang="hy-AM" dirty="0" smtClean="0"/>
              <a:t>Ավելի վաղ՝ դեռ  Ք․Ա․  3-րդ հազարամյակում, Հին Եգիպտոսում նավահանգիստ եկող նավերը աղավնիներ էին բաց թողնում ՝ հայտարարելով ժամանող նշանավոր հյուրի մասին։</a:t>
            </a:r>
            <a:endParaRPr lang="en-US" dirty="0"/>
          </a:p>
        </p:txBody>
      </p:sp>
      <p:pic>
        <p:nvPicPr>
          <p:cNvPr id="2050" name="Picture 2" descr="C:\Users\mailh\AppData\Local\Microsoft\Windows\INetCache\IE\RJJWJS81\carrier-pigeon-308507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2438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12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dirty="0" smtClean="0"/>
              <a:t>3․Առաջին գրավոր տեղեկատու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66800" y="2121407"/>
            <a:ext cx="4953000" cy="3974593"/>
          </a:xfrm>
        </p:spPr>
        <p:txBody>
          <a:bodyPr>
            <a:normAutofit fontScale="70000" lnSpcReduction="20000"/>
          </a:bodyPr>
          <a:lstStyle/>
          <a:p>
            <a:r>
              <a:rPr lang="hy-AM" dirty="0" smtClean="0"/>
              <a:t>Հռոմեական «</a:t>
            </a:r>
            <a:r>
              <a:rPr lang="en-US" dirty="0" err="1" smtClean="0"/>
              <a:t>Acta</a:t>
            </a:r>
            <a:r>
              <a:rPr lang="en-US" dirty="0" smtClean="0"/>
              <a:t> </a:t>
            </a:r>
            <a:r>
              <a:rPr lang="en-US" dirty="0" err="1" smtClean="0"/>
              <a:t>senatus</a:t>
            </a:r>
            <a:r>
              <a:rPr lang="hy-AM" dirty="0" smtClean="0"/>
              <a:t>»-ը պաշտոնական տեղեկատու էր՝ սենատի անցուդարձի մասին։Այն կազմվում էր Հուլիոս Կեսարի հրամանով և կախվում էր Ֆորումի շենքում։ </a:t>
            </a:r>
          </a:p>
          <a:p>
            <a:endParaRPr lang="en-US" dirty="0" smtClean="0"/>
          </a:p>
          <a:p>
            <a:r>
              <a:rPr lang="hy-AM" dirty="0" smtClean="0"/>
              <a:t>«</a:t>
            </a:r>
            <a:r>
              <a:rPr lang="en-US" dirty="0" err="1" smtClean="0"/>
              <a:t>Acta</a:t>
            </a:r>
            <a:r>
              <a:rPr lang="en-US" dirty="0" smtClean="0"/>
              <a:t> </a:t>
            </a:r>
            <a:r>
              <a:rPr lang="en-US" dirty="0" err="1" smtClean="0"/>
              <a:t>diurnia</a:t>
            </a:r>
            <a:r>
              <a:rPr lang="hy-AM" dirty="0" smtClean="0"/>
              <a:t>»-ն կախվում էր մարդաշատ այլ վայրերում ՝ յուրաքանչյուրին հնարավորինս հասանելի և մատչելի դառնալու համար։Այն հրապարակում էր եղանակի տեսություն, գներ,քաղաքական իրադարձություններ, գրական ստեղծագործություններ։</a:t>
            </a:r>
          </a:p>
          <a:p>
            <a:endParaRPr lang="hy-AM" dirty="0" smtClean="0"/>
          </a:p>
          <a:p>
            <a:pPr marL="0" indent="0">
              <a:buNone/>
            </a:pPr>
            <a:r>
              <a:rPr lang="hy-AM" dirty="0" smtClean="0"/>
              <a:t>Երկու  պարբերականներն էլ «լույս էին տեսնում» սպիտակեցված կավե տախտակների վրա,ձեռագիր, այնուհետև արտագրվում էին ստրուկների կողմից և տարածվում։</a:t>
            </a:r>
            <a:endParaRPr lang="en-US" dirty="0"/>
          </a:p>
        </p:txBody>
      </p:sp>
      <p:pic>
        <p:nvPicPr>
          <p:cNvPr id="3074" name="Picture 2" descr="C:\Users\mailh\AppData\Local\Microsoft\Windows\INetCache\IE\RJJWJS81\a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19313"/>
            <a:ext cx="2209800" cy="360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2309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4․ Թուղթ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19200" y="1905000"/>
            <a:ext cx="7086600" cy="4114799"/>
          </a:xfrm>
        </p:spPr>
        <p:txBody>
          <a:bodyPr/>
          <a:lstStyle/>
          <a:p>
            <a:r>
              <a:rPr lang="hy-AM" dirty="0" smtClean="0"/>
              <a:t>Թուղթն 1-ին անգամ պատրաստել են Չինաստանում։ Մեր թվարկության 4-5 –րդ դարերում Հնդկաստանում ևս սկսեցին թուղթ ստանալ, այնուհետև այն տարածվեց  իսլամական շատ երկրներում։</a:t>
            </a:r>
          </a:p>
          <a:p>
            <a:r>
              <a:rPr lang="hy-AM" dirty="0"/>
              <a:t> </a:t>
            </a:r>
            <a:r>
              <a:rPr lang="hy-AM" dirty="0" smtClean="0"/>
              <a:t>                           </a:t>
            </a:r>
          </a:p>
          <a:p>
            <a:r>
              <a:rPr lang="hy-AM" dirty="0"/>
              <a:t> </a:t>
            </a:r>
            <a:r>
              <a:rPr lang="hy-AM" dirty="0" smtClean="0"/>
              <a:t>                           Եվրոպա թուղթը հասել է ավելի </a:t>
            </a:r>
          </a:p>
          <a:p>
            <a:r>
              <a:rPr lang="hy-AM" dirty="0"/>
              <a:t> </a:t>
            </a:r>
            <a:r>
              <a:rPr lang="hy-AM" dirty="0" smtClean="0"/>
              <a:t>                                    ուշ՝ 1200-ականներին։ </a:t>
            </a:r>
            <a:endParaRPr lang="en-US" dirty="0"/>
          </a:p>
        </p:txBody>
      </p:sp>
      <p:pic>
        <p:nvPicPr>
          <p:cNvPr id="4099" name="Picture 3" descr="C:\Users\mailh\AppData\Local\Microsoft\Windows\INetCache\IE\KQDBNVYD\250px-Papier_-_various_papers_in_da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437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5․Մագաղաթ</a:t>
            </a:r>
            <a:endParaRPr lang="en-US" dirty="0"/>
          </a:p>
        </p:txBody>
      </p:sp>
      <p:pic>
        <p:nvPicPr>
          <p:cNvPr id="5122" name="Picture 2" descr="C:\Users\mailh\AppData\Local\Microsoft\Windows\INetCache\IE\KQDBNVYD\270px-Parchment_from_goatskin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735526"/>
            <a:ext cx="1828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ilh\AppData\Local\Microsoft\Windows\INetCache\IE\KQDBNVYD\280px-Shghagir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9326"/>
            <a:ext cx="2819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8199" y="1905000"/>
            <a:ext cx="70866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dirty="0" smtClean="0"/>
              <a:t>5-րդ դարում արդեն մարդիկ օգտագործում էին կաշվե մագաղաթ՝ գրելու համար։ Հայաստանում էլ այբուբենի գյուտից հետո 1-ին ձեռագրերն արվել են հենց մագաղաթի վրա։ Իհարկե, դրանից առաջ մարդիկ այլ նյութեր էլ են փորձել, գրել են կավի, փայտի, մոմե տախտակների վրա։ Իսկ Եգիպտոսում , Քրիստոսի ծնունդից դեռ շատ առաջ, գրում  էին պապիրուսի վրա։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6․Տպագրություն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959352" cy="3602736"/>
          </a:xfrm>
        </p:spPr>
        <p:txBody>
          <a:bodyPr>
            <a:normAutofit fontScale="70000" lnSpcReduction="20000"/>
          </a:bodyPr>
          <a:lstStyle/>
          <a:p>
            <a:r>
              <a:rPr lang="hy-AM" b="1" dirty="0"/>
              <a:t>Տպագրահաստոց</a:t>
            </a:r>
            <a:r>
              <a:rPr lang="hy-AM" dirty="0"/>
              <a:t>, մեխանիկական մեքենա, որի թանաքապատ մասը թղթի կամ այլ տպագրական մակերևույթի վրա ճնշում գործադրելով արտատպում է թանաքը այդ թղթի կամ տպագրական մակերևույթի վրա</a:t>
            </a:r>
            <a:r>
              <a:rPr lang="hy-AM" dirty="0" smtClean="0"/>
              <a:t>։</a:t>
            </a:r>
          </a:p>
          <a:p>
            <a:r>
              <a:rPr lang="hy-AM" dirty="0"/>
              <a:t>Առաջին տպագրահաստոցը հայտնագործել է գերմանացի </a:t>
            </a:r>
            <a:r>
              <a:rPr lang="hy-AM" dirty="0">
                <a:hlinkClick r:id="rId2" tooltip="Յոհան Գուտենբերգ"/>
              </a:rPr>
              <a:t>Յոհան Գուտենբերգը</a:t>
            </a:r>
            <a:r>
              <a:rPr lang="hy-AM" dirty="0"/>
              <a:t> 1440-ականներին</a:t>
            </a:r>
            <a:r>
              <a:rPr lang="hy-AM" dirty="0" smtClean="0"/>
              <a:t>։</a:t>
            </a:r>
          </a:p>
          <a:p>
            <a:r>
              <a:rPr lang="hy-AM" dirty="0" smtClean="0"/>
              <a:t>1445-ին նա իրականցրեց իր 1-ին տպագիր հրատարակությունը, որը բանաստեղծություն էր Ահեղ դատաստանի մասին։ </a:t>
            </a:r>
            <a:endParaRPr lang="en-US" dirty="0"/>
          </a:p>
        </p:txBody>
      </p:sp>
      <p:pic>
        <p:nvPicPr>
          <p:cNvPr id="6150" name="Picture 6" descr="C:\Users\mailh\AppData\Local\Microsoft\Windows\INetCache\IE\KQDBNVYD\092318-20-Printing-Press-Media-History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76600"/>
            <a:ext cx="2667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69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7․Տպագիր թերթ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63040" y="2119257"/>
            <a:ext cx="4937760" cy="3603812"/>
          </a:xfrm>
        </p:spPr>
        <p:txBody>
          <a:bodyPr>
            <a:normAutofit fontScale="77500" lnSpcReduction="20000"/>
          </a:bodyPr>
          <a:lstStyle/>
          <a:p>
            <a:r>
              <a:rPr lang="hy-AM" dirty="0" smtClean="0"/>
              <a:t>17-րդ դարում Գերմանիայում, Հոլանդիյում, Անգլիայում,Ֆրանսիայում ձեռագիր թերթերը փոխարինվեցին տպագրերով։</a:t>
            </a:r>
          </a:p>
          <a:p>
            <a:r>
              <a:rPr lang="hy-AM" dirty="0" smtClean="0"/>
              <a:t>16-րդ դարում Վենետիկում տարածվող ձեռագիր պարբերականները վաճառվում էին մի գազետով՝ մետաղադրամով, որտեղից էլ առաջացել է թերթի «գազետ»անվանումը։</a:t>
            </a:r>
          </a:p>
          <a:p>
            <a:r>
              <a:rPr lang="hy-AM" dirty="0" smtClean="0"/>
              <a:t>Հայկական 1-ին տպագիր թերթը՝ «Ազդարարը» լույս է տեսել   1794-1796 թվականներին՝ Հնդկաստանի Մադրաս քաղաքում՝ </a:t>
            </a:r>
            <a:r>
              <a:rPr lang="hy-AM" b="1" dirty="0" smtClean="0"/>
              <a:t>Հարություն Շմավոնյանի</a:t>
            </a:r>
            <a:r>
              <a:rPr lang="hy-AM" dirty="0" smtClean="0"/>
              <a:t> խմբագրությամբ։</a:t>
            </a:r>
          </a:p>
        </p:txBody>
      </p:sp>
      <p:pic>
        <p:nvPicPr>
          <p:cNvPr id="7171" name="Picture 3" descr="C:\Users\mailh\AppData\Local\Microsoft\Windows\INetCache\IE\PDX74OS2\Ազդարար_(Մադրաս)_-_Փետրվար_1796.pdf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76600"/>
            <a:ext cx="1880616" cy="286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56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106829" y="2020062"/>
            <a:ext cx="3064827" cy="1256928"/>
          </a:xfrm>
        </p:spPr>
        <p:txBody>
          <a:bodyPr>
            <a:normAutofit/>
          </a:bodyPr>
          <a:lstStyle/>
          <a:p>
            <a:r>
              <a:rPr lang="hy-AM" sz="3200" b="1" dirty="0" smtClean="0"/>
              <a:t>8․Լուսանկար</a:t>
            </a:r>
            <a:endParaRPr lang="en-US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y-AM" dirty="0" smtClean="0"/>
              <a:t>Ամենահին պահպանված լուսանկարն արվել է 1826 թ․ Ֆրանսիայում։ Բայց դեռ 4-5 –րդ դարերից գիտնականները փորձել են պատկերացնել և նկարագրել պատկերը հավերժացնող սարքը։</a:t>
            </a:r>
            <a:endParaRPr lang="en-US" dirty="0"/>
          </a:p>
        </p:txBody>
      </p:sp>
      <p:pic>
        <p:nvPicPr>
          <p:cNvPr id="8194" name="Picture 2" descr="C:\Users\mailh\AppData\Local\Microsoft\Windows\INetCache\IE\HRPW6EBK\Optic-m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798073"/>
            <a:ext cx="2095500" cy="196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ailh\AppData\Local\Microsoft\Windows\INetCache\IE\RJJWJS81\Armenian_family_Vank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216408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15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264</TotalTime>
  <Words>892</Words>
  <Application>Microsoft Office PowerPoint</Application>
  <PresentationFormat>Экран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Кнопка</vt:lpstr>
      <vt:lpstr>Լինենք   մեդիագրագետ</vt:lpstr>
      <vt:lpstr>Մեդիայի զարգացումը</vt:lpstr>
      <vt:lpstr>2․Փոստատար աղավնի</vt:lpstr>
      <vt:lpstr>3․Առաջին գրավոր տեղեկատու</vt:lpstr>
      <vt:lpstr>4․ Թուղթ</vt:lpstr>
      <vt:lpstr>5․Մագաղաթ</vt:lpstr>
      <vt:lpstr>6․Տպագրություն</vt:lpstr>
      <vt:lpstr>7․Տպագիր թերթ</vt:lpstr>
      <vt:lpstr>8․Լուսանկար</vt:lpstr>
      <vt:lpstr>9․Հեռագիր</vt:lpstr>
      <vt:lpstr>10․Հեռախոս</vt:lpstr>
      <vt:lpstr>11․Շարժանկար</vt:lpstr>
      <vt:lpstr>     12․Ռադիո</vt:lpstr>
      <vt:lpstr>               13․Կինո</vt:lpstr>
      <vt:lpstr>14․Հեռուստատեսություն</vt:lpstr>
      <vt:lpstr>      15․Ինտերնետ</vt:lpstr>
      <vt:lpstr>16․Բջջային հեռախոսակապ</vt:lpstr>
      <vt:lpstr>17․Վեբ/ www</vt:lpstr>
      <vt:lpstr>18.SMS</vt:lpstr>
      <vt:lpstr>19․Բլոգ</vt:lpstr>
      <vt:lpstr>21-րդ դարի մարտահրավերները       պահանջում են լինել մեդիագրագետ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Narek Asatryan</dc:creator>
  <cp:lastModifiedBy>Narek Asatryan</cp:lastModifiedBy>
  <cp:revision>23</cp:revision>
  <dcterms:created xsi:type="dcterms:W3CDTF">2019-11-03T17:02:40Z</dcterms:created>
  <dcterms:modified xsi:type="dcterms:W3CDTF">2019-11-03T21:27:26Z</dcterms:modified>
</cp:coreProperties>
</file>