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3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7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8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83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1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0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9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32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9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56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824DF-5D50-4BFD-A2EC-2519380ED79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66EEA-03B9-4442-8F80-1997FD8E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err="1" smtClean="0"/>
              <a:t>Исследовательская</a:t>
            </a:r>
            <a:r>
              <a:rPr lang="en-US" sz="2800" dirty="0" smtClean="0"/>
              <a:t> </a:t>
            </a:r>
            <a:r>
              <a:rPr lang="en-US" sz="2800" dirty="0" err="1" smtClean="0"/>
              <a:t>работа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тема</a:t>
            </a:r>
            <a:r>
              <a:rPr lang="en-US" sz="2800" dirty="0" smtClean="0"/>
              <a:t>: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Межпредметные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связи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как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средство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оптимизации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процесса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формирования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языкой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компетенции</a:t>
            </a:r>
            <a:endParaRPr lang="en-US" sz="60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У</a:t>
            </a:r>
            <a:r>
              <a:rPr lang="en-US" dirty="0" err="1" smtClean="0">
                <a:solidFill>
                  <a:srgbClr val="7030A0"/>
                </a:solidFill>
              </a:rPr>
              <a:t>читель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Мирзоян</a:t>
            </a:r>
            <a:r>
              <a:rPr lang="en-US" dirty="0" smtClean="0">
                <a:solidFill>
                  <a:srgbClr val="7030A0"/>
                </a:solidFill>
              </a:rPr>
              <a:t> С.А.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8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Роль</a:t>
            </a:r>
            <a:r>
              <a:rPr lang="en-US" sz="3200" dirty="0" smtClean="0"/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межпредметны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х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связ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ей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 в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обучении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В теоретическом плане работа показала, что современная теория и практика преподавания иностранных языков имеет ярко выраженную гуманитарную и личностно-ориентированную направленность, что способствует всестороннему развитию личности, развитию духовных ценностей учащихся.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Таким образом,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межпредметные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связи помогают учителям различных предметов осуществить единый подход к решению общих задач обучения. А работа по реализации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межпредметных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связей может быть эффективной в том случае, если ею будут заняты все члены педагогического коллектива.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0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564904"/>
            <a:ext cx="691276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Спасибо</a:t>
            </a:r>
            <a:r>
              <a:rPr lang="en-US" sz="3200" dirty="0" smtClean="0"/>
              <a:t>       </a:t>
            </a:r>
            <a:r>
              <a:rPr lang="en-US" sz="3200" dirty="0" err="1" smtClean="0"/>
              <a:t>за</a:t>
            </a:r>
            <a:r>
              <a:rPr lang="en-US" sz="3200" dirty="0" smtClean="0"/>
              <a:t>        </a:t>
            </a:r>
            <a:r>
              <a:rPr lang="en-US" sz="3200" dirty="0" err="1" smtClean="0"/>
              <a:t>внимание</a:t>
            </a:r>
            <a:r>
              <a:rPr lang="en-US" sz="3200" dirty="0" smtClean="0"/>
              <a:t>!</a:t>
            </a:r>
            <a:endParaRPr lang="ru-RU" sz="3200" dirty="0"/>
          </a:p>
        </p:txBody>
      </p:sp>
      <p:pic>
        <p:nvPicPr>
          <p:cNvPr id="2051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482" y="260648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07" y="4687859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2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prstClr val="black"/>
                </a:solidFill>
                <a:ea typeface="+mn-ea"/>
                <a:cs typeface="+mn-cs"/>
              </a:rPr>
              <a:t>Цель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prstClr val="black"/>
                </a:solidFill>
                <a:ea typeface="+mn-ea"/>
                <a:cs typeface="+mn-cs"/>
              </a:rPr>
              <a:t>исследования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-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выявить</a:t>
            </a:r>
            <a:r>
              <a:rPr lang="en-US" sz="2800" dirty="0" smtClean="0"/>
              <a:t> </a:t>
            </a:r>
            <a:r>
              <a:rPr lang="en-US" sz="2800" dirty="0" err="1" smtClean="0"/>
              <a:t>возможности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межпредметных</a:t>
            </a:r>
            <a:r>
              <a:rPr lang="en-US" sz="2800" dirty="0" smtClean="0"/>
              <a:t> </a:t>
            </a:r>
            <a:r>
              <a:rPr lang="en-US" sz="2800" dirty="0" err="1" smtClean="0"/>
              <a:t>связей</a:t>
            </a:r>
            <a:r>
              <a:rPr lang="en-US" sz="2800" dirty="0" smtClean="0"/>
              <a:t> </a:t>
            </a:r>
            <a:r>
              <a:rPr lang="en-US" sz="2800" dirty="0" err="1" smtClean="0"/>
              <a:t>для</a:t>
            </a:r>
            <a:r>
              <a:rPr lang="en-US" sz="2800" dirty="0" smtClean="0"/>
              <a:t> </a:t>
            </a:r>
            <a:r>
              <a:rPr lang="en-US" sz="2800" dirty="0" err="1" smtClean="0"/>
              <a:t>формирования</a:t>
            </a:r>
            <a:r>
              <a:rPr lang="en-US" sz="2800" dirty="0" smtClean="0"/>
              <a:t> </a:t>
            </a:r>
            <a:r>
              <a:rPr lang="en-US" sz="2800" dirty="0" err="1" smtClean="0"/>
              <a:t>языковой</a:t>
            </a:r>
            <a:r>
              <a:rPr lang="en-US" sz="2800" dirty="0" smtClean="0"/>
              <a:t> </a:t>
            </a:r>
            <a:r>
              <a:rPr lang="en-US" sz="2800" dirty="0" err="1" smtClean="0"/>
              <a:t>компетенции</a:t>
            </a:r>
            <a:r>
              <a:rPr lang="en-US" sz="2800" dirty="0" smtClean="0"/>
              <a:t>, </a:t>
            </a:r>
            <a:r>
              <a:rPr lang="en-US" sz="2800" dirty="0" err="1" smtClean="0"/>
              <a:t>определить</a:t>
            </a:r>
            <a:r>
              <a:rPr lang="en-US" sz="2800" dirty="0" smtClean="0"/>
              <a:t> </a:t>
            </a:r>
            <a:r>
              <a:rPr lang="en-US" sz="2800" dirty="0" err="1" smtClean="0"/>
              <a:t>роль</a:t>
            </a:r>
            <a:r>
              <a:rPr lang="en-US" sz="2800" dirty="0" smtClean="0"/>
              <a:t> </a:t>
            </a:r>
            <a:r>
              <a:rPr lang="en-US" sz="2800" dirty="0" err="1" smtClean="0"/>
              <a:t>межпредметных</a:t>
            </a:r>
            <a:r>
              <a:rPr lang="en-US" sz="2800" dirty="0" smtClean="0"/>
              <a:t> </a:t>
            </a:r>
            <a:r>
              <a:rPr lang="en-US" sz="2800" dirty="0" err="1" smtClean="0"/>
              <a:t>связей</a:t>
            </a:r>
            <a:r>
              <a:rPr lang="en-US" sz="2800" dirty="0" smtClean="0"/>
              <a:t> в </a:t>
            </a:r>
            <a:r>
              <a:rPr lang="en-US" sz="2800" dirty="0" err="1" smtClean="0"/>
              <a:t>учебном</a:t>
            </a:r>
            <a:r>
              <a:rPr lang="en-US" sz="2800" dirty="0" smtClean="0"/>
              <a:t> </a:t>
            </a:r>
            <a:r>
              <a:rPr lang="en-US" sz="2800" dirty="0" err="1" smtClean="0"/>
              <a:t>процессе</a:t>
            </a:r>
            <a:r>
              <a:rPr lang="en-US" sz="2800" dirty="0" smtClean="0"/>
              <a:t> , </a:t>
            </a:r>
            <a:r>
              <a:rPr lang="en-US" sz="2800" dirty="0" err="1" smtClean="0"/>
              <a:t>провести</a:t>
            </a:r>
            <a:r>
              <a:rPr lang="en-US" sz="2800" dirty="0" smtClean="0"/>
              <a:t> </a:t>
            </a:r>
            <a:r>
              <a:rPr lang="en-US" sz="2800" dirty="0" err="1" smtClean="0"/>
              <a:t>сравнительный</a:t>
            </a:r>
            <a:r>
              <a:rPr lang="en-US" sz="2800" dirty="0" smtClean="0"/>
              <a:t> </a:t>
            </a:r>
            <a:r>
              <a:rPr lang="en-US" sz="2800" dirty="0" err="1" smtClean="0"/>
              <a:t>анализ</a:t>
            </a:r>
            <a:r>
              <a:rPr lang="en-US" sz="2800" dirty="0" smtClean="0"/>
              <a:t> </a:t>
            </a:r>
            <a:r>
              <a:rPr lang="en-US" sz="2800" dirty="0" err="1" smtClean="0"/>
              <a:t>новых</a:t>
            </a:r>
            <a:r>
              <a:rPr lang="en-US" sz="2800" dirty="0" smtClean="0"/>
              <a:t> и </a:t>
            </a:r>
            <a:r>
              <a:rPr lang="en-US" sz="2800" dirty="0" err="1" smtClean="0"/>
              <a:t>старых</a:t>
            </a:r>
            <a:r>
              <a:rPr lang="en-US" sz="2800" dirty="0" smtClean="0"/>
              <a:t> </a:t>
            </a:r>
            <a:r>
              <a:rPr lang="en-US" sz="2800" dirty="0" err="1" smtClean="0"/>
              <a:t>подходов</a:t>
            </a:r>
            <a:r>
              <a:rPr lang="en-US" sz="2800" dirty="0" smtClean="0"/>
              <a:t> к </a:t>
            </a:r>
            <a:r>
              <a:rPr lang="en-US" sz="2800" dirty="0" err="1" smtClean="0"/>
              <a:t>изучению</a:t>
            </a:r>
            <a:r>
              <a:rPr lang="en-US" sz="2800" dirty="0" smtClean="0"/>
              <a:t> </a:t>
            </a:r>
            <a:r>
              <a:rPr lang="en-US" sz="2800" dirty="0" err="1" smtClean="0"/>
              <a:t>русского</a:t>
            </a:r>
            <a:r>
              <a:rPr lang="en-US" sz="2800" dirty="0" smtClean="0"/>
              <a:t> </a:t>
            </a:r>
            <a:r>
              <a:rPr lang="en-US" sz="2800" dirty="0" err="1" smtClean="0"/>
              <a:t>языка</a:t>
            </a:r>
            <a:r>
              <a:rPr lang="en-US" sz="2800" dirty="0" smtClean="0"/>
              <a:t> в </a:t>
            </a:r>
            <a:r>
              <a:rPr lang="en-US" sz="2800" dirty="0" err="1" smtClean="0"/>
              <a:t>армянской</a:t>
            </a:r>
            <a:r>
              <a:rPr lang="en-US" sz="2800" dirty="0" smtClean="0"/>
              <a:t> </a:t>
            </a:r>
            <a:r>
              <a:rPr lang="en-US" sz="2800" dirty="0" err="1" smtClean="0"/>
              <a:t>школе,определить</a:t>
            </a:r>
            <a:r>
              <a:rPr lang="en-US" sz="2800" dirty="0" smtClean="0"/>
              <a:t> </a:t>
            </a:r>
            <a:r>
              <a:rPr lang="en-US" sz="2800" dirty="0" err="1" smtClean="0"/>
              <a:t>процесс</a:t>
            </a:r>
            <a:r>
              <a:rPr lang="en-US" sz="2800" dirty="0" smtClean="0"/>
              <a:t>  </a:t>
            </a:r>
            <a:r>
              <a:rPr lang="en-US" sz="2800" dirty="0" err="1" smtClean="0"/>
              <a:t>формирования</a:t>
            </a:r>
            <a:r>
              <a:rPr lang="en-US" sz="2800" dirty="0" smtClean="0"/>
              <a:t> </a:t>
            </a:r>
            <a:r>
              <a:rPr lang="en-US" sz="2800" dirty="0" err="1" smtClean="0"/>
              <a:t>языковой</a:t>
            </a:r>
            <a:r>
              <a:rPr lang="en-US" sz="2800" dirty="0" smtClean="0"/>
              <a:t> </a:t>
            </a:r>
            <a:r>
              <a:rPr lang="en-US" sz="2800" dirty="0" err="1" smtClean="0"/>
              <a:t>компетенции</a:t>
            </a:r>
            <a:r>
              <a:rPr lang="en-US" sz="2800" dirty="0" smtClean="0"/>
              <a:t> в </a:t>
            </a:r>
            <a:r>
              <a:rPr lang="en-US" sz="2800" dirty="0" err="1" smtClean="0"/>
              <a:t>свете</a:t>
            </a:r>
            <a:r>
              <a:rPr lang="en-US" sz="2800" dirty="0" smtClean="0"/>
              <a:t> </a:t>
            </a:r>
            <a:r>
              <a:rPr lang="en-US" sz="2800" dirty="0" err="1" smtClean="0"/>
              <a:t>реализации</a:t>
            </a:r>
            <a:r>
              <a:rPr lang="en-US" sz="2800" dirty="0" smtClean="0"/>
              <a:t> </a:t>
            </a:r>
            <a:r>
              <a:rPr lang="en-US" sz="2800" dirty="0" err="1" smtClean="0"/>
              <a:t>межпредметных</a:t>
            </a:r>
            <a:r>
              <a:rPr lang="en-US" sz="2800" dirty="0" smtClean="0"/>
              <a:t> </a:t>
            </a:r>
            <a:r>
              <a:rPr lang="en-US" sz="2800" dirty="0" err="1" smtClean="0"/>
              <a:t>связей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367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</a:t>
            </a:r>
            <a:r>
              <a:rPr lang="en-US" dirty="0" err="1" smtClean="0"/>
              <a:t>адачи</a:t>
            </a:r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В</a:t>
            </a:r>
            <a:r>
              <a:rPr lang="en-US" dirty="0" err="1" smtClean="0"/>
              <a:t>ыявить</a:t>
            </a:r>
            <a:r>
              <a:rPr lang="en-US" dirty="0" smtClean="0"/>
              <a:t> </a:t>
            </a:r>
            <a:r>
              <a:rPr lang="en-US" dirty="0" err="1" smtClean="0"/>
              <a:t>сущность</a:t>
            </a:r>
            <a:r>
              <a:rPr lang="en-US" dirty="0" smtClean="0"/>
              <a:t> </a:t>
            </a:r>
            <a:r>
              <a:rPr lang="en-US" dirty="0" err="1" smtClean="0"/>
              <a:t>межпредметных</a:t>
            </a:r>
            <a:r>
              <a:rPr lang="en-US" dirty="0" smtClean="0"/>
              <a:t> </a:t>
            </a:r>
            <a:r>
              <a:rPr lang="en-US" dirty="0" err="1" smtClean="0"/>
              <a:t>связей</a:t>
            </a:r>
            <a:r>
              <a:rPr lang="en-US" dirty="0" smtClean="0"/>
              <a:t> и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роль</a:t>
            </a:r>
            <a:r>
              <a:rPr lang="en-US" dirty="0" smtClean="0"/>
              <a:t> в </a:t>
            </a:r>
            <a:r>
              <a:rPr lang="en-US" dirty="0" err="1" smtClean="0"/>
              <a:t>процессе</a:t>
            </a:r>
            <a:r>
              <a:rPr lang="en-US" dirty="0" smtClean="0"/>
              <a:t> </a:t>
            </a:r>
            <a:r>
              <a:rPr lang="en-US" dirty="0" err="1" smtClean="0"/>
              <a:t>обучения</a:t>
            </a:r>
            <a:r>
              <a:rPr lang="en-US" dirty="0" smtClean="0"/>
              <a:t>, </a:t>
            </a:r>
            <a:r>
              <a:rPr lang="en-US" dirty="0" err="1" smtClean="0"/>
              <a:t>рассмотреть</a:t>
            </a:r>
            <a:r>
              <a:rPr lang="en-US" dirty="0" smtClean="0"/>
              <a:t> </a:t>
            </a:r>
            <a:r>
              <a:rPr lang="en-US" dirty="0" err="1" smtClean="0"/>
              <a:t>разновидности</a:t>
            </a:r>
            <a:r>
              <a:rPr lang="en-US" dirty="0" smtClean="0"/>
              <a:t> </a:t>
            </a:r>
            <a:r>
              <a:rPr lang="en-US" dirty="0" err="1" smtClean="0"/>
              <a:t>межпредметных</a:t>
            </a:r>
            <a:r>
              <a:rPr lang="en-US" dirty="0" smtClean="0"/>
              <a:t> </a:t>
            </a:r>
            <a:r>
              <a:rPr lang="en-US" dirty="0" err="1" smtClean="0"/>
              <a:t>связей</a:t>
            </a:r>
            <a:r>
              <a:rPr lang="en-US" dirty="0" smtClean="0"/>
              <a:t> </a:t>
            </a:r>
            <a:r>
              <a:rPr lang="en-US" dirty="0" err="1" smtClean="0"/>
              <a:t>русского</a:t>
            </a:r>
            <a:r>
              <a:rPr lang="en-US" dirty="0" smtClean="0"/>
              <a:t> </a:t>
            </a:r>
            <a:r>
              <a:rPr lang="en-US" dirty="0" err="1" smtClean="0"/>
              <a:t>языка</a:t>
            </a:r>
            <a:r>
              <a:rPr lang="en-US" dirty="0" smtClean="0"/>
              <a:t> с </a:t>
            </a:r>
            <a:r>
              <a:rPr lang="en-US" dirty="0" err="1" smtClean="0"/>
              <a:t>другими</a:t>
            </a:r>
            <a:r>
              <a:rPr lang="en-US" dirty="0" smtClean="0"/>
              <a:t> </a:t>
            </a:r>
            <a:r>
              <a:rPr lang="en-US" dirty="0" err="1" smtClean="0"/>
              <a:t>дисциплинами</a:t>
            </a:r>
            <a:r>
              <a:rPr lang="en-US" dirty="0" smtClean="0"/>
              <a:t>, </a:t>
            </a:r>
            <a:r>
              <a:rPr lang="en-US" dirty="0" err="1" smtClean="0"/>
              <a:t>проанализировать</a:t>
            </a:r>
            <a:r>
              <a:rPr lang="en-US" dirty="0" smtClean="0"/>
              <a:t> </a:t>
            </a:r>
            <a:r>
              <a:rPr lang="en-US" dirty="0" err="1" smtClean="0"/>
              <a:t>влияние</a:t>
            </a:r>
            <a:r>
              <a:rPr lang="en-US" dirty="0" smtClean="0"/>
              <a:t> </a:t>
            </a:r>
            <a:r>
              <a:rPr lang="en-US" dirty="0" err="1" smtClean="0"/>
              <a:t>межпредметных</a:t>
            </a:r>
            <a:r>
              <a:rPr lang="en-US" dirty="0" smtClean="0"/>
              <a:t> </a:t>
            </a:r>
            <a:r>
              <a:rPr lang="en-US" dirty="0" err="1" smtClean="0"/>
              <a:t>связей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формирование</a:t>
            </a:r>
            <a:r>
              <a:rPr lang="en-US" dirty="0" smtClean="0"/>
              <a:t> </a:t>
            </a:r>
            <a:r>
              <a:rPr lang="en-US" dirty="0" err="1" smtClean="0"/>
              <a:t>языковой</a:t>
            </a:r>
            <a:r>
              <a:rPr lang="en-US" dirty="0" smtClean="0"/>
              <a:t> </a:t>
            </a:r>
            <a:r>
              <a:rPr lang="en-US" dirty="0" err="1" smtClean="0"/>
              <a:t>компетенции</a:t>
            </a:r>
            <a:r>
              <a:rPr lang="en-US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87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</a:t>
            </a:r>
            <a:r>
              <a:rPr lang="en-US" dirty="0" err="1" smtClean="0"/>
              <a:t>омпетентностный</a:t>
            </a:r>
            <a:r>
              <a:rPr lang="en-US" dirty="0" smtClean="0"/>
              <a:t> </a:t>
            </a:r>
            <a:r>
              <a:rPr lang="en-US" dirty="0" err="1" smtClean="0"/>
              <a:t>подход</a:t>
            </a:r>
            <a:r>
              <a:rPr lang="en-US" dirty="0" smtClean="0"/>
              <a:t> в </a:t>
            </a:r>
            <a:r>
              <a:rPr lang="en-US" dirty="0" err="1" smtClean="0"/>
              <a:t>педагогике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ru-RU" dirty="0" smtClean="0">
                <a:cs typeface="Aharoni" pitchFamily="2" charset="-79"/>
              </a:rPr>
              <a:t>Х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арактерисктики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компетенции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:</a:t>
            </a:r>
          </a:p>
          <a:p>
            <a:r>
              <a:rPr lang="ru-RU" dirty="0" smtClean="0">
                <a:cs typeface="Aharoni" pitchFamily="2" charset="-79"/>
              </a:rPr>
              <a:t>Я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вляется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частью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умений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, а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не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знаний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ru-RU" dirty="0" smtClean="0">
                <a:cs typeface="Aharoni" pitchFamily="2" charset="-79"/>
              </a:rPr>
              <a:t>К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ак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результат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осознанной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деятельности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ru-RU" dirty="0" smtClean="0">
                <a:cs typeface="Aharoni" pitchFamily="2" charset="-79"/>
              </a:rPr>
              <a:t>З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ависимость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от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содержания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деятельности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ea typeface="MS Mincho"/>
                <a:cs typeface="Aharoni" pitchFamily="2" charset="-79"/>
              </a:rPr>
              <a:t>Р</a:t>
            </a:r>
            <a:r>
              <a:rPr lang="ru-RU" dirty="0" err="1" smtClean="0">
                <a:latin typeface="Times New Roman"/>
                <a:ea typeface="MS Mincho"/>
                <a:cs typeface="Aharoni" pitchFamily="2" charset="-79"/>
              </a:rPr>
              <a:t>азвитие</a:t>
            </a:r>
            <a:r>
              <a:rPr lang="ru-RU" dirty="0" smtClean="0">
                <a:latin typeface="Times New Roman"/>
                <a:ea typeface="MS Mincho"/>
                <a:cs typeface="Aharoni" pitchFamily="2" charset="-79"/>
              </a:rPr>
              <a:t> </a:t>
            </a:r>
            <a:r>
              <a:rPr lang="ru-RU" dirty="0">
                <a:latin typeface="Times New Roman"/>
                <a:ea typeface="MS Mincho"/>
                <a:cs typeface="Aharoni" pitchFamily="2" charset="-79"/>
              </a:rPr>
              <a:t>компетенции, начиная от начального </a:t>
            </a:r>
            <a:r>
              <a:rPr lang="ru-RU" dirty="0" smtClean="0">
                <a:latin typeface="Times New Roman"/>
                <a:ea typeface="MS Mincho"/>
                <a:cs typeface="Aharoni" pitchFamily="2" charset="-79"/>
              </a:rPr>
              <a:t>уровня</a:t>
            </a:r>
            <a:endParaRPr lang="en-US" dirty="0" smtClean="0">
              <a:latin typeface="Times New Roman"/>
              <a:ea typeface="MS Mincho"/>
              <a:cs typeface="Aharoni" pitchFamily="2" charset="-79"/>
            </a:endParaRPr>
          </a:p>
          <a:p>
            <a:r>
              <a:rPr lang="en-US" dirty="0" smtClean="0">
                <a:latin typeface="Times New Roman"/>
                <a:ea typeface="MS Mincho"/>
              </a:rPr>
              <a:t>Н</a:t>
            </a:r>
            <a:r>
              <a:rPr lang="ru-RU" dirty="0" err="1" smtClean="0">
                <a:latin typeface="Times New Roman"/>
                <a:ea typeface="MS Mincho"/>
              </a:rPr>
              <a:t>аличие</a:t>
            </a:r>
            <a:r>
              <a:rPr lang="ru-RU" dirty="0" smtClean="0">
                <a:latin typeface="Times New Roman"/>
                <a:ea typeface="MS Mincho"/>
              </a:rPr>
              <a:t> </a:t>
            </a:r>
            <a:r>
              <a:rPr lang="ru-RU" dirty="0">
                <a:latin typeface="Times New Roman"/>
                <a:ea typeface="MS Mincho"/>
              </a:rPr>
              <a:t>многостороннего, разнопланового и системного характера как результат взаимодействия знаний, умений и навыков</a:t>
            </a:r>
            <a:r>
              <a:rPr lang="ru-RU" dirty="0">
                <a:latin typeface="Times New Roman"/>
                <a:ea typeface="MS Mincho"/>
                <a:cs typeface="Aharoni" pitchFamily="2" charset="-79"/>
              </a:rPr>
              <a:t/>
            </a:r>
            <a:br>
              <a:rPr lang="ru-RU" dirty="0">
                <a:latin typeface="Times New Roman"/>
                <a:ea typeface="MS Mincho"/>
                <a:cs typeface="Aharoni" pitchFamily="2" charset="-79"/>
              </a:rPr>
            </a:br>
            <a:endParaRPr lang="ru-RU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912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0000"/>
                </a:solidFill>
                <a:latin typeface="Times New Roman"/>
                <a:ea typeface="MS Mincho"/>
                <a:cs typeface="+mn-cs"/>
              </a:rPr>
              <a:t>Языковая компетенция –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MS Mincho"/>
              </a:rPr>
              <a:t>способность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MS Mincho"/>
              </a:rPr>
              <a:t>учащихся употреблять слова, их формы, синтаксические структуры в соответствии с нормами литературного языка, использовать его синонимические структуры в соответствии с нормами литературного языка, использовать его синонимические средства, в конечном счёте – владение богатством языка как условие успешной речевой деятельности.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6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решить</a:t>
            </a:r>
            <a:r>
              <a:rPr lang="en-US" dirty="0" smtClean="0"/>
              <a:t> </a:t>
            </a:r>
            <a:r>
              <a:rPr lang="en-US" dirty="0" err="1" smtClean="0"/>
              <a:t>задачи</a:t>
            </a:r>
            <a:r>
              <a:rPr lang="en-US" dirty="0" smtClean="0"/>
              <a:t> </a:t>
            </a:r>
            <a:r>
              <a:rPr lang="en-US" dirty="0" err="1" smtClean="0"/>
              <a:t>формирования</a:t>
            </a:r>
            <a:r>
              <a:rPr lang="en-US" dirty="0" smtClean="0"/>
              <a:t> </a:t>
            </a:r>
            <a:r>
              <a:rPr lang="en-US" dirty="0" err="1" smtClean="0"/>
              <a:t>языковой</a:t>
            </a:r>
            <a:r>
              <a:rPr lang="en-US" dirty="0" smtClean="0"/>
              <a:t> </a:t>
            </a:r>
            <a:r>
              <a:rPr lang="en-US" dirty="0" err="1" smtClean="0"/>
              <a:t>компетенции</a:t>
            </a:r>
            <a:r>
              <a:rPr lang="en-US" dirty="0" smtClean="0"/>
              <a:t>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MS Mincho"/>
              </a:rPr>
              <a:t>Эти задачи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MS Mincho"/>
              </a:rPr>
              <a:t>традиционно решаются в школе путём введения новых пластов лексики, пополнения фразеологического запаса, обогащения грамматического строя речи учащихся: усваиваются морфологические нормы согласования, управления, построения предложений разных видов, речь обогащается синонимическими конструкциями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MS Mincho"/>
              </a:rPr>
              <a:t> 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MS Mincho"/>
              </a:rPr>
              <a:t>Именно языковая и коммуникативная компетенции способствуют формированию умений и навыков речевого общения. А для этого необходимо создавать на каждом уроке условия речевого общения.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9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sz="3100" dirty="0">
                <a:solidFill>
                  <a:srgbClr val="222222"/>
                </a:solidFill>
                <a:latin typeface="Times New Roman"/>
                <a:ea typeface="MS Mincho"/>
              </a:rPr>
              <a:t>Русский язык реализует </a:t>
            </a:r>
            <a:r>
              <a:rPr lang="ru-RU" sz="3100" dirty="0" err="1">
                <a:solidFill>
                  <a:srgbClr val="222222"/>
                </a:solidFill>
                <a:latin typeface="Times New Roman"/>
                <a:ea typeface="MS Mincho"/>
              </a:rPr>
              <a:t>межпредметные</a:t>
            </a:r>
            <a:r>
              <a:rPr lang="ru-RU" sz="3100" dirty="0">
                <a:solidFill>
                  <a:srgbClr val="222222"/>
                </a:solidFill>
                <a:latin typeface="Times New Roman"/>
                <a:ea typeface="MS Mincho"/>
              </a:rPr>
              <a:t> связи со всеми </a:t>
            </a:r>
            <a:r>
              <a:rPr lang="ru-RU" sz="3100" dirty="0" smtClean="0">
                <a:solidFill>
                  <a:srgbClr val="222222"/>
                </a:solidFill>
                <a:latin typeface="Times New Roman"/>
                <a:ea typeface="MS Mincho"/>
              </a:rPr>
              <a:t> </a:t>
            </a:r>
            <a:r>
              <a:rPr lang="ru-RU" sz="3100" dirty="0">
                <a:solidFill>
                  <a:srgbClr val="222222"/>
                </a:solidFill>
                <a:latin typeface="Times New Roman"/>
                <a:ea typeface="MS Mincho"/>
              </a:rPr>
              <a:t>науками.</a:t>
            </a:r>
            <a:r>
              <a:rPr lang="ru-RU" sz="3100" dirty="0">
                <a:solidFill>
                  <a:srgbClr val="222222"/>
                </a:solidFill>
                <a:latin typeface="Times New Roman"/>
                <a:ea typeface="Times New Roman"/>
              </a:rPr>
              <a:t/>
            </a:r>
            <a:br>
              <a:rPr lang="ru-RU" sz="3100" dirty="0">
                <a:solidFill>
                  <a:srgbClr val="222222"/>
                </a:solidFill>
                <a:latin typeface="Times New Roman"/>
                <a:ea typeface="Times New Roman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При формировании языковой компетенции (совокупность языковых знаний: фонетика, грамматика, лексика и навыков их использования) использование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межпредметных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 связей представляется мне одним из наиболее эффективных способов, вызывающий интерес и внутреннюю мотивацию к изучению языка.</a:t>
            </a:r>
            <a:endParaRPr lang="ru-RU" sz="2400" dirty="0">
              <a:ea typeface="MS Mincho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86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Принцип включения </a:t>
            </a:r>
            <a:r>
              <a:rPr lang="ru-RU" sz="2000" dirty="0" err="1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межпредметных</a:t>
            </a:r>
            <a:r>
              <a:rPr lang="ru-RU" sz="20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связей соответствует данным современным тенденциям в методике, а именно предлагает:</a:t>
            </a:r>
            <a:r>
              <a:rPr lang="ru-RU" sz="2000" dirty="0">
                <a:ea typeface="MS Mincho"/>
                <a:cs typeface="Times New Roman"/>
              </a:rPr>
              <a:t/>
            </a:r>
            <a:br>
              <a:rPr lang="ru-RU" sz="2000" dirty="0">
                <a:ea typeface="MS Mincho"/>
                <a:cs typeface="Times New Roman"/>
              </a:rPr>
            </a:br>
            <a:endParaRPr lang="ru-RU" sz="200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r>
              <a:rPr lang="ru-RU" dirty="0"/>
              <a:t>- успешное формирование языковой компетенции;</a:t>
            </a:r>
          </a:p>
          <a:p>
            <a:r>
              <a:rPr lang="ru-RU" dirty="0"/>
              <a:t>- адекватное применение тренировочных упражнений, обеспечивающих связь между формальной и функциональной стороной языкового навыка;</a:t>
            </a:r>
          </a:p>
          <a:p>
            <a:r>
              <a:rPr lang="ru-RU" dirty="0"/>
              <a:t>- преимущественное использование ситуативных условно-речевых и речевых упражнений с ориентацией на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34161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2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 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вот что ответили в предложенных им анкетах о роли </a:t>
            </a:r>
            <a:r>
              <a:rPr lang="ru-RU" sz="2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межпредметных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связей на уроках учащиеся старших классов школы:</a:t>
            </a:r>
            <a:b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Межпредметные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связи необходимы для того, чтобы знания, полученные по различным предметам, не были разобщёнными и оторванными от жизни».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«Всё в мире взаимосвязано, и часто причины явлений, изучаемых одним предметом, кроются в другом».</a:t>
            </a:r>
            <a:endParaRPr lang="ru-RU" sz="2400" dirty="0">
              <a:ea typeface="MS Mincho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«Использование знаний по одному предмету помогает глубже понять другой предмет».</a:t>
            </a:r>
            <a:endParaRPr lang="ru-RU" sz="2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87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444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Исследовательская работа тема:</vt:lpstr>
      <vt:lpstr>Цель исследования-</vt:lpstr>
      <vt:lpstr>Задачи-</vt:lpstr>
      <vt:lpstr>Компетентностный подход в педагогике</vt:lpstr>
      <vt:lpstr>Языковая компетенция –</vt:lpstr>
      <vt:lpstr>Как решить задачи формирования языковой компетенции ?</vt:lpstr>
      <vt:lpstr> Русский язык реализует межпредметные связи со всеми  науками. </vt:lpstr>
      <vt:lpstr>Принцип включения межпредметных связей соответствует данным современным тенденциям в методике, а именно предлагает: </vt:lpstr>
      <vt:lpstr> А вот что ответили в предложенных им анкетах о роли межпредметных связей на уроках учащиеся старших классов школы: </vt:lpstr>
      <vt:lpstr>Роль межпредметных связей в обучении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Пользователь</dc:creator>
  <cp:lastModifiedBy>Пользователь</cp:lastModifiedBy>
  <cp:revision>13</cp:revision>
  <dcterms:created xsi:type="dcterms:W3CDTF">2022-10-07T17:25:36Z</dcterms:created>
  <dcterms:modified xsi:type="dcterms:W3CDTF">2022-10-09T07:50:12Z</dcterms:modified>
</cp:coreProperties>
</file>