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Verdana" pitchFamily="34" charset="0"/>
      <p:regular r:id="rId13"/>
      <p:bold r:id="rId14"/>
      <p:italic r:id="rId15"/>
      <p:boldItalic r:id="rId16"/>
    </p:embeddedFont>
    <p:embeddedFont>
      <p:font typeface="Nunito" charset="-52"/>
      <p:regular r:id="rId17"/>
      <p:bold r:id="rId18"/>
      <p:italic r:id="rId19"/>
      <p:boldItalic r:id="rId20"/>
    </p:embeddedFont>
    <p:embeddedFont>
      <p:font typeface="Roboto" charset="0"/>
      <p:regular r:id="rId21"/>
      <p:bold r:id="rId22"/>
      <p:italic r:id="rId23"/>
      <p:boldItalic r:id="rId24"/>
    </p:embeddedFont>
    <p:embeddedFont>
      <p:font typeface="Maven Pro" charset="0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10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610204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163f0785f7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Google Shape;330;g163f0785f7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63f3fb7660_0_5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63f3fb7660_0_5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63f3fb7660_0_5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63f3fb7660_0_5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163f3fb7660_0_5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163f3fb7660_0_5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63f3fb7660_0_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163f3fb7660_0_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163f3fb7660_0_6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163f3fb7660_0_6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163f3fb7660_0_6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163f3fb7660_0_6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63f0785f7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163f0785f7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63f3fb7660_0_6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63f3fb7660_0_6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25"/>
            <a:ext cx="61863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64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Тема исследовательской </a:t>
            </a:r>
            <a:r>
              <a:rPr lang="ru" sz="1640" b="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работы</a:t>
            </a:r>
            <a:r>
              <a:rPr lang="en-US" sz="1640" b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64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“Интегрированные уроки-одно из средств. привития интереса к учебным предметом”</a:t>
            </a: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82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64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Учитель русского языка- Наира Торосян </a:t>
            </a: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64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Бюраканская средняя школа им. Ов. Туманяна</a:t>
            </a: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640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Руководитель- Наринян Н. Ю.</a:t>
            </a:r>
            <a:endParaRPr sz="164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64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322">
                <a:solidFill>
                  <a:srgbClr val="FF0000"/>
                </a:solidFill>
              </a:rPr>
              <a:t>Заключение</a:t>
            </a:r>
            <a:endParaRPr sz="2322">
              <a:solidFill>
                <a:srgbClr val="FF0000"/>
              </a:solidFill>
            </a:endParaRPr>
          </a:p>
          <a:p>
            <a:pPr marL="0" lvl="0" indent="444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88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Интеграция учебных предметов - это требование времени, это творчество, самобытность, искусство педагога.Такие уроки способствуют глубокому проникновению учащихся в слово, в мир красок и звуков, помогают формированию грамотной письменной и устной речи учащихся, ее развитию и обогащению, развивают эстетический вкус, умение понимать и ценить произведения искусства, красоту и богатство природы.</a:t>
            </a:r>
            <a:endParaRPr sz="2088" b="0">
              <a:solidFill>
                <a:srgbClr val="18181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363700" y="182600"/>
            <a:ext cx="5434200" cy="324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Arial"/>
                <a:ea typeface="Arial"/>
                <a:cs typeface="Arial"/>
                <a:sym typeface="Arial"/>
              </a:rPr>
              <a:t>Введение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latin typeface="Arial"/>
                <a:ea typeface="Arial"/>
                <a:cs typeface="Arial"/>
                <a:sym typeface="Arial"/>
              </a:rPr>
              <a:t>Интеграция (в обучении) – это процесс установления связей между структурными компонентами содержания в рамках определенной системы образования с целью формирования целостного представления о мире, ориентированный на развитие и саморазвитие личности ребенка.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4" name="Google Shape;2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5725" y="951425"/>
            <a:ext cx="3329076" cy="25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body" idx="1"/>
          </p:nvPr>
        </p:nvSpPr>
        <p:spPr>
          <a:xfrm>
            <a:off x="1303800" y="1184275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290" name="Google Shape;290;p15"/>
          <p:cNvSpPr/>
          <p:nvPr/>
        </p:nvSpPr>
        <p:spPr>
          <a:xfrm>
            <a:off x="2803963" y="1063425"/>
            <a:ext cx="2927700" cy="254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Интеграция – это глубокое взаимопроникновение, слияние, насколько это возможно, в одном учебном материале обобщенных знаний в той или иной области. </a:t>
            </a:r>
            <a:endParaRPr sz="1600"/>
          </a:p>
        </p:txBody>
      </p:sp>
      <p:sp>
        <p:nvSpPr>
          <p:cNvPr id="291" name="Google Shape;291;p15"/>
          <p:cNvSpPr/>
          <p:nvPr/>
        </p:nvSpPr>
        <p:spPr>
          <a:xfrm>
            <a:off x="6306300" y="825975"/>
            <a:ext cx="2028000" cy="1128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/>
              <a:t>Ориентирует мышление на будущее </a:t>
            </a:r>
            <a:endParaRPr sz="1700"/>
          </a:p>
        </p:txBody>
      </p:sp>
      <p:sp>
        <p:nvSpPr>
          <p:cNvPr id="292" name="Google Shape;292;p15"/>
          <p:cNvSpPr/>
          <p:nvPr/>
        </p:nvSpPr>
        <p:spPr>
          <a:xfrm>
            <a:off x="282025" y="825975"/>
            <a:ext cx="1947300" cy="1128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Оживляет образовательный процесс</a:t>
            </a:r>
            <a:endParaRPr sz="1600"/>
          </a:p>
        </p:txBody>
      </p:sp>
      <p:sp>
        <p:nvSpPr>
          <p:cNvPr id="293" name="Google Shape;293;p15"/>
          <p:cNvSpPr/>
          <p:nvPr/>
        </p:nvSpPr>
        <p:spPr>
          <a:xfrm>
            <a:off x="6473025" y="3182800"/>
            <a:ext cx="1786200" cy="1235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/>
              <a:t>Избавляет от утомляемости</a:t>
            </a:r>
            <a:endParaRPr sz="1700"/>
          </a:p>
        </p:txBody>
      </p:sp>
      <p:sp>
        <p:nvSpPr>
          <p:cNvPr id="294" name="Google Shape;294;p15"/>
          <p:cNvSpPr/>
          <p:nvPr/>
        </p:nvSpPr>
        <p:spPr>
          <a:xfrm>
            <a:off x="396175" y="3236500"/>
            <a:ext cx="1719000" cy="1128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/>
              <a:t>Экономит учебное время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6"/>
          <p:cNvSpPr txBox="1">
            <a:spLocks noGrp="1"/>
          </p:cNvSpPr>
          <p:nvPr>
            <p:ph type="title"/>
          </p:nvPr>
        </p:nvSpPr>
        <p:spPr>
          <a:xfrm>
            <a:off x="1303800" y="295450"/>
            <a:ext cx="7291200" cy="4284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highlight>
                  <a:schemeClr val="accent2"/>
                </a:highlight>
              </a:rPr>
              <a:t>Целью </a:t>
            </a:r>
            <a:r>
              <a:rPr lang="ru" sz="1300"/>
              <a:t> урока является выработка у учащихся умений, навыков и компетенций в рамках учебной программы.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highlight>
                  <a:schemeClr val="accent2"/>
                </a:highlight>
              </a:rPr>
              <a:t>Задачи</a:t>
            </a:r>
            <a:r>
              <a:rPr lang="ru" sz="1300"/>
              <a:t>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1. образовательные: познакомить; дать представление; выработать умение; научить владению приемами;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2. развивающие: научить работать с дополнительной литературой и другими источниками информации; готовить доклады; выступать перед аудиторией, формирование критического мышления; умения анализировать, выделять главное, обобщать и делать выводы;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3. информационная: поиск, анализ и отбор необходимой информации, ее преобразование, сохранение и передача; владение современными информационными технологиями;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4. учебно-познавательная: включать элементы логической, методологической, общее учебной деятельности; планирование, анализ, рефлексия, самооценка.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5. коммуникативная: различных способов взаимодействия с окружающими и удаленными событиями и людьми; навыки работы в группе, коллективе; </a:t>
            </a:r>
            <a:endParaRPr sz="1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/>
              <a:t>6. воспитательные: показать роль:; вовлечь в активную практическую деятельность; способствовать воспитанию природы и культур охранного, экологического сознания; создавать объективную основу для воспитания и любви к родному краю; совершенствовать навыки общения;</a:t>
            </a:r>
            <a:endParaRPr sz="1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7"/>
          <p:cNvSpPr txBox="1">
            <a:spLocks noGrp="1"/>
          </p:cNvSpPr>
          <p:nvPr>
            <p:ph type="title"/>
          </p:nvPr>
        </p:nvSpPr>
        <p:spPr>
          <a:xfrm>
            <a:off x="311950" y="214725"/>
            <a:ext cx="7030500" cy="248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50" b="0">
                <a:solidFill>
                  <a:srgbClr val="333333"/>
                </a:solidFill>
                <a:highlight>
                  <a:schemeClr val="accent2"/>
                </a:highlight>
                <a:latin typeface="Verdana"/>
                <a:ea typeface="Verdana"/>
                <a:cs typeface="Verdana"/>
                <a:sym typeface="Verdana"/>
              </a:rPr>
              <a:t>М</a:t>
            </a:r>
            <a:r>
              <a:rPr lang="ru" sz="1461" b="0">
                <a:solidFill>
                  <a:srgbClr val="333333"/>
                </a:solidFill>
                <a:highlight>
                  <a:schemeClr val="accent2"/>
                </a:highlight>
                <a:latin typeface="Verdana"/>
                <a:ea typeface="Verdana"/>
                <a:cs typeface="Verdana"/>
                <a:sym typeface="Verdana"/>
              </a:rPr>
              <a:t>етод:</a:t>
            </a: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помогает ученику изучать материал в призме изучения других предметов; 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– Дает возможность для развития речи ученика, для расширения кругозора 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– Развивает умственные способности и организационные деятельности учеников;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– Проявляет желание к учебе;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461" b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 – Формирует положительные нравственные качества; Интеграция в обучении ориентируется на развитие и на саморазвитие личности школьника.</a:t>
            </a: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83" i="1">
                <a:highlight>
                  <a:schemeClr val="accent2"/>
                </a:highlight>
                <a:latin typeface="Arial"/>
                <a:ea typeface="Arial"/>
                <a:cs typeface="Arial"/>
                <a:sym typeface="Arial"/>
              </a:rPr>
              <a:t>Методы обучения :</a:t>
            </a:r>
            <a:endParaRPr sz="1383" i="1">
              <a:highlight>
                <a:schemeClr val="accent2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Лекция и беседа,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Объяснение и управление самостоятельной работой учащихся,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Наблюдение и опыт,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Сравнение,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Анализ и синтез,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Метод обучения на компьютерных моделях,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051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ru" sz="1433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Эвристический.</a:t>
            </a:r>
            <a:endParaRPr sz="1433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461" b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21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33" b="0">
                <a:solidFill>
                  <a:srgbClr val="000000"/>
                </a:solidFill>
                <a:highlight>
                  <a:schemeClr val="accent2"/>
                </a:highlight>
                <a:latin typeface="Verdana"/>
                <a:ea typeface="Verdana"/>
                <a:cs typeface="Verdana"/>
                <a:sym typeface="Verdana"/>
              </a:rPr>
              <a:t>Актуальность</a:t>
            </a:r>
            <a:r>
              <a:rPr lang="ru" sz="1733" b="0">
                <a:solidFill>
                  <a:srgbClr val="000000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интеграции социально обусловлена и вызывает необходимость изменений в обучении подрастающего поколения, повышения качество знаний,практических умений,,уровня воспитанности,познавательной потребности.</a:t>
            </a:r>
            <a:endParaRPr sz="1733" b="0">
              <a:solidFill>
                <a:srgbClr val="000000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1100"/>
              </a:spcBef>
              <a:spcAft>
                <a:spcPts val="0"/>
              </a:spcAft>
              <a:buNone/>
            </a:pPr>
            <a:endParaRPr sz="1500"/>
          </a:p>
        </p:txBody>
      </p:sp>
      <p:pic>
        <p:nvPicPr>
          <p:cNvPr id="310" name="Google Shape;3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2775" y="2285175"/>
            <a:ext cx="2561350" cy="262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9"/>
          <p:cNvSpPr txBox="1">
            <a:spLocks noGrp="1"/>
          </p:cNvSpPr>
          <p:nvPr>
            <p:ph type="title"/>
          </p:nvPr>
        </p:nvSpPr>
        <p:spPr>
          <a:xfrm>
            <a:off x="1344100" y="329975"/>
            <a:ext cx="7030500" cy="394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10">
                <a:highlight>
                  <a:srgbClr val="FF00FF"/>
                </a:highlight>
              </a:rPr>
              <a:t>Что дает интегрированный урок</a:t>
            </a:r>
            <a:endParaRPr sz="2010">
              <a:highlight>
                <a:srgbClr val="FF00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10">
                <a:highlight>
                  <a:srgbClr val="FF00FF"/>
                </a:highlight>
              </a:rPr>
              <a:t>ученику?</a:t>
            </a:r>
            <a:endParaRPr sz="2010">
              <a:highlight>
                <a:srgbClr val="FF00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7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1.Активизация мыслительной деятельности.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2.Интенсификация учебного материала.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3.Расширение сферы получаемой информации.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4.Подкрепление мотивации в обучении.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5.Умение сопоставлять и анализировать отдельные явления с различных точек зрения, рассматривать их в единстве взглядов.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6.Снижение перегрузок.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7.Интеграция обеспечивает совершенно новый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психологический климат для ученика и учителя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910"/>
              <a:t>в процессе обучения.</a:t>
            </a:r>
            <a:endParaRPr sz="191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171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0"/>
          <p:cNvSpPr txBox="1">
            <a:spLocks noGrp="1"/>
          </p:cNvSpPr>
          <p:nvPr>
            <p:ph type="title"/>
          </p:nvPr>
        </p:nvSpPr>
        <p:spPr>
          <a:xfrm>
            <a:off x="400650" y="1091375"/>
            <a:ext cx="5857800" cy="243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000" b="0">
                <a:solidFill>
                  <a:srgbClr val="A64D79"/>
                </a:solidFill>
                <a:latin typeface="Verdana"/>
                <a:ea typeface="Verdana"/>
                <a:cs typeface="Verdana"/>
                <a:sym typeface="Verdana"/>
              </a:rPr>
              <a:t>Требование</a:t>
            </a:r>
            <a:endParaRPr sz="2000" b="0">
              <a:solidFill>
                <a:srgbClr val="A64D7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5461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sz="1533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-урок должен дать ребёнку самые различные знания,</a:t>
            </a:r>
            <a:endParaRPr sz="1533" b="0">
              <a:solidFill>
                <a:srgbClr val="18181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546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33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-учитель должен повысить познавательный интерес школьников,</a:t>
            </a:r>
            <a:endParaRPr sz="1533" b="0">
              <a:solidFill>
                <a:srgbClr val="18181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546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533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-урок должен активизировать мыслительную деятельность учащихся,</a:t>
            </a:r>
            <a:endParaRPr sz="1533" b="0">
              <a:solidFill>
                <a:srgbClr val="18181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5461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 -</a:t>
            </a:r>
            <a:r>
              <a:rPr lang="ru" sz="1644" b="0">
                <a:solidFill>
                  <a:srgbClr val="181818"/>
                </a:solidFill>
                <a:latin typeface="Verdana"/>
                <a:ea typeface="Verdana"/>
                <a:cs typeface="Verdana"/>
                <a:sym typeface="Verdana"/>
              </a:rPr>
              <a:t>дети должны проявлять творческие способности.</a:t>
            </a:r>
            <a:endParaRPr sz="2477" b="0">
              <a:solidFill>
                <a:srgbClr val="181818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pic>
        <p:nvPicPr>
          <p:cNvPr id="321" name="Google Shape;32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10825" y="1020175"/>
            <a:ext cx="2533425" cy="2268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1"/>
          <p:cNvSpPr txBox="1">
            <a:spLocks noGrp="1"/>
          </p:cNvSpPr>
          <p:nvPr>
            <p:ph type="title"/>
          </p:nvPr>
        </p:nvSpPr>
        <p:spPr>
          <a:xfrm>
            <a:off x="216000" y="974600"/>
            <a:ext cx="4887300" cy="33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CC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Типы интегрированных уроков</a:t>
            </a:r>
            <a:endParaRPr sz="1600" b="0">
              <a:solidFill>
                <a:srgbClr val="CC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1. урок формирования новых знаний</a:t>
            </a:r>
            <a:endParaRPr sz="1600" b="0"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2. урок обучения умениям и навыкам</a:t>
            </a:r>
            <a:endParaRPr sz="1600" b="0"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3.  применение знаний на практике</a:t>
            </a:r>
            <a:endParaRPr sz="1600" b="0"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4. урок повторения,систематизации и обобщения знаний, закрепления умений</a:t>
            </a:r>
            <a:endParaRPr sz="1600" b="0"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SzPts val="990"/>
              <a:buNone/>
            </a:pPr>
            <a:r>
              <a:rPr lang="ru" sz="1600" b="0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5. урок контроля и проверки знаний и умений</a:t>
            </a:r>
            <a:endParaRPr sz="1600" b="0"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SzPts val="990"/>
              <a:buNone/>
            </a:pPr>
            <a:endParaRPr sz="2590"/>
          </a:p>
        </p:txBody>
      </p:sp>
      <p:sp>
        <p:nvSpPr>
          <p:cNvPr id="327" name="Google Shape;327;p21"/>
          <p:cNvSpPr txBox="1"/>
          <p:nvPr/>
        </p:nvSpPr>
        <p:spPr>
          <a:xfrm>
            <a:off x="4754050" y="974600"/>
            <a:ext cx="4311000" cy="3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CC4125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Формы уроков</a:t>
            </a:r>
            <a:endParaRPr>
              <a:solidFill>
                <a:srgbClr val="CC4125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101600" marR="101600" lvl="0" indent="0" algn="l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DD7E6B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урок-лекция;урок-путешествие;урок-экспедиция;урок-исследование;урок-инсценировка;учебная конференция; урок-экскурсия;мультимедиа- урок; проблемный урок; повторительно-обобщающий урок,диспут;игра (КВН, Счастливый случай, Поле чудес, конкурс, викторина); театрализованный урок (урок-суд);урок-совершенствование; заключительная конференция;</a:t>
            </a:r>
            <a:endParaRPr>
              <a:solidFill>
                <a:srgbClr val="DD7E6B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5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Экран (16:9)</PresentationFormat>
  <Paragraphs>71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Verdana</vt:lpstr>
      <vt:lpstr>Nunito</vt:lpstr>
      <vt:lpstr>Roboto</vt:lpstr>
      <vt:lpstr>Maven Pro</vt:lpstr>
      <vt:lpstr>Momentum</vt:lpstr>
      <vt:lpstr>        Тема исследовательской работы: “Интегрированные уроки-одно из средств. привития интереса к учебным предметом”    Учитель русского языка- Наира Торосян                                             Бюраканская средняя школа им. Ов. Туманяна  Руководитель- Наринян Н. Ю. </vt:lpstr>
      <vt:lpstr>  Введение  Интеграция (в обучении) – это процесс установления связей между структурными компонентами содержания в рамках определенной системы образования с целью формирования целостного представления о мире, ориентированный на развитие и саморазвитие личности ребенка. </vt:lpstr>
      <vt:lpstr>Презентация PowerPoint</vt:lpstr>
      <vt:lpstr>Целью  урока является выработка у учащихся умений, навыков и компетенций в рамках учебной программы.   Задачи  1. образовательные: познакомить; дать представление; выработать умение; научить владению приемами;  2. развивающие: научить работать с дополнительной литературой и другими источниками информации; готовить доклады; выступать перед аудиторией, формирование критического мышления; умения анализировать, выделять главное, обобщать и делать выводы;  3. информационная: поиск, анализ и отбор необходимой информации, ее преобразование, сохранение и передача; владение современными информационными технологиями;  4. учебно-познавательная: включать элементы логической, методологической, общее учебной деятельности; планирование, анализ, рефлексия, самооценка.  5. коммуникативная: различных способов взаимодействия с окружающими и удаленными событиями и людьми; навыки работы в группе, коллективе;  6. воспитательные: показать роль:; вовлечь в активную практическую деятельность; способствовать воспитанию природы и культур охранного, экологического сознания; создавать объективную основу для воспитания и любви к родному краю; совершенствовать навыки общения;</vt:lpstr>
      <vt:lpstr>Метод:  помогает ученику изучать материал в призме изучения других предметов;  – Дает возможность для развития речи ученика, для расширения кругозора  – Развивает умственные способности и организационные деятельности учеников;  – Проявляет желание к учебе;  – Формирует положительные нравственные качества; Интеграция в обучении ориентируется на развитие и на саморазвитие личности школьника. Методы обучения : Лекция и беседа, Объяснение и управление самостоятельной работой учащихся, Наблюдение и опыт, Сравнение, Анализ и синтез, Метод обучения на компьютерных моделях, Эвристический.  </vt:lpstr>
      <vt:lpstr>Актуальность интеграции социально обусловлена и вызывает необходимость изменений в обучении подрастающего поколения, повышения качество знаний,практических умений,,уровня воспитанности,познавательной потребности. </vt:lpstr>
      <vt:lpstr>Что дает интегрированный урок ученику?  1.Активизация мыслительной деятельности. 2.Интенсификация учебного материала. 3.Расширение сферы получаемой информации. 4.Подкрепление мотивации в обучении. 5.Умение сопоставлять и анализировать отдельные явления с различных точек зрения, рассматривать их в единстве взглядов. 6.Снижение перегрузок. 7.Интеграция обеспечивает совершенно новый психологический климат для ученика и учителя в процессе обучения. </vt:lpstr>
      <vt:lpstr>Требование -урок должен дать ребёнку самые различные знания, -учитель должен повысить познавательный интерес школьников, -урок должен активизировать мыслительную деятельность учащихся,  -дети должны проявлять творческие способности. </vt:lpstr>
      <vt:lpstr>Типы интегрированных уроков 1. урок формирования новых знаний 2. урок обучения умениям и навыкам 3.  применение знаний на практике 4. урок повторения,систематизации и обобщения знаний, закрепления умений 5. урок контроля и проверки знаний и умений </vt:lpstr>
      <vt:lpstr>Заключение Интеграция учебных предметов - это требование времени, это творчество, самобытность, искусство педагога.Такие уроки способствуют глубокому проникновению учащихся в слово, в мир красок и звуков, помогают формированию грамотной письменной и устной речи учащихся, ее развитию и обогащению, развивают эстетический вкус, умение понимать и ценить произведения искусства, красоту и богатство природы.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Тема исследовательской работы: “Интегрированные уроки-одно из средств. привития интереса к учебным предметом”    Учитель русского языка- Наира Торосян                                             Бюраканская средняя школа им. Ов. Туманяна  Руководитель- Наринян Н. Ю. </dc:title>
  <cp:lastModifiedBy>Пользователь</cp:lastModifiedBy>
  <cp:revision>1</cp:revision>
  <dcterms:modified xsi:type="dcterms:W3CDTF">2022-10-09T16:23:39Z</dcterms:modified>
</cp:coreProperties>
</file>