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1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7" d="100"/>
          <a:sy n="77" d="100"/>
        </p:scale>
        <p:origin x="58" y="1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FBCA9-13B5-470B-B9E8-E03BF6E1E588}" type="datetimeFigureOut">
              <a:rPr lang="en-US" smtClean="0"/>
              <a:t>10/9/2022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13F4D07E-FFCB-48D8-885A-17DB71EDD1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17369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FBCA9-13B5-470B-B9E8-E03BF6E1E588}" type="datetimeFigureOut">
              <a:rPr lang="en-US" smtClean="0"/>
              <a:t>10/9/2022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3F4D07E-FFCB-48D8-885A-17DB71EDD1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61591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FBCA9-13B5-470B-B9E8-E03BF6E1E588}" type="datetimeFigureOut">
              <a:rPr lang="en-US" smtClean="0"/>
              <a:t>10/9/2022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3F4D07E-FFCB-48D8-885A-17DB71EDD1F0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960360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FBCA9-13B5-470B-B9E8-E03BF6E1E588}" type="datetimeFigureOut">
              <a:rPr lang="en-US" smtClean="0"/>
              <a:t>10/9/2022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3F4D07E-FFCB-48D8-885A-17DB71EDD1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4129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FBCA9-13B5-470B-B9E8-E03BF6E1E588}" type="datetimeFigureOut">
              <a:rPr lang="en-US" smtClean="0"/>
              <a:t>10/9/2022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3F4D07E-FFCB-48D8-885A-17DB71EDD1F0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821284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FBCA9-13B5-470B-B9E8-E03BF6E1E588}" type="datetimeFigureOut">
              <a:rPr lang="en-US" smtClean="0"/>
              <a:t>10/9/2022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3F4D07E-FFCB-48D8-885A-17DB71EDD1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581284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FBCA9-13B5-470B-B9E8-E03BF6E1E588}" type="datetimeFigureOut">
              <a:rPr lang="en-US" smtClean="0"/>
              <a:t>10/9/2022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4D07E-FFCB-48D8-885A-17DB71EDD1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736518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FBCA9-13B5-470B-B9E8-E03BF6E1E588}" type="datetimeFigureOut">
              <a:rPr lang="en-US" smtClean="0"/>
              <a:t>10/9/2022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4D07E-FFCB-48D8-885A-17DB71EDD1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45379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FBCA9-13B5-470B-B9E8-E03BF6E1E588}" type="datetimeFigureOut">
              <a:rPr lang="en-US" smtClean="0"/>
              <a:t>10/9/2022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4D07E-FFCB-48D8-885A-17DB71EDD1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412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FBCA9-13B5-470B-B9E8-E03BF6E1E588}" type="datetimeFigureOut">
              <a:rPr lang="en-US" smtClean="0"/>
              <a:t>10/9/2022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3F4D07E-FFCB-48D8-885A-17DB71EDD1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1919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FBCA9-13B5-470B-B9E8-E03BF6E1E588}" type="datetimeFigureOut">
              <a:rPr lang="en-US" smtClean="0"/>
              <a:t>10/9/2022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13F4D07E-FFCB-48D8-885A-17DB71EDD1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11587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FBCA9-13B5-470B-B9E8-E03BF6E1E588}" type="datetimeFigureOut">
              <a:rPr lang="en-US" smtClean="0"/>
              <a:t>10/9/2022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13F4D07E-FFCB-48D8-885A-17DB71EDD1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14919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FBCA9-13B5-470B-B9E8-E03BF6E1E588}" type="datetimeFigureOut">
              <a:rPr lang="en-US" smtClean="0"/>
              <a:t>10/9/2022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4D07E-FFCB-48D8-885A-17DB71EDD1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1149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FBCA9-13B5-470B-B9E8-E03BF6E1E588}" type="datetimeFigureOut">
              <a:rPr lang="en-US" smtClean="0"/>
              <a:t>10/9/2022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4D07E-FFCB-48D8-885A-17DB71EDD1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28959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FBCA9-13B5-470B-B9E8-E03BF6E1E588}" type="datetimeFigureOut">
              <a:rPr lang="en-US" smtClean="0"/>
              <a:t>10/9/2022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4D07E-FFCB-48D8-885A-17DB71EDD1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80539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FBCA9-13B5-470B-B9E8-E03BF6E1E588}" type="datetimeFigureOut">
              <a:rPr lang="en-US" smtClean="0"/>
              <a:t>10/9/2022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3F4D07E-FFCB-48D8-885A-17DB71EDD1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45267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32"/>
            <a:ext cx="2356674" cy="6853285"/>
            <a:chOff x="6627813" y="195454"/>
            <a:chExt cx="1952625" cy="5678297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454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DFBCA9-13B5-470B-B9E8-E03BF6E1E588}" type="datetimeFigureOut">
              <a:rPr lang="en-US" smtClean="0"/>
              <a:t>10/9/2022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13F4D07E-FFCB-48D8-885A-17DB71EDD1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16898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  <p:sldLayoutId id="2147483723" r:id="rId12"/>
    <p:sldLayoutId id="2147483724" r:id="rId13"/>
    <p:sldLayoutId id="2147483725" r:id="rId14"/>
    <p:sldLayoutId id="2147483726" r:id="rId15"/>
    <p:sldLayoutId id="2147483727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8CFD73-0D20-43D2-921C-EA9D9905E1F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62953" y="605305"/>
            <a:ext cx="9144000" cy="1258887"/>
          </a:xfrm>
        </p:spPr>
        <p:txBody>
          <a:bodyPr>
            <a:normAutofit/>
          </a:bodyPr>
          <a:lstStyle/>
          <a:p>
            <a:r>
              <a:rPr lang="ru-RU" sz="3600" b="1" noProof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Межпредметные связи русского языка в учебном процессе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A1C4AC0-3A8B-4F21-A9C0-637BA2BA5A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926496" y="4993808"/>
            <a:ext cx="7265504" cy="1864192"/>
          </a:xfr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25000" lnSpcReduction="20000"/>
          </a:bodyPr>
          <a:lstStyle/>
          <a:p>
            <a:pPr algn="l">
              <a:lnSpc>
                <a:spcPct val="107000"/>
              </a:lnSpc>
              <a:spcAft>
                <a:spcPts val="800"/>
              </a:spcAft>
            </a:pPr>
            <a:r>
              <a:rPr lang="ru-RU" sz="6400" b="1" dirty="0"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Учитель </a:t>
            </a:r>
            <a:r>
              <a:rPr lang="ru-RU" sz="6400" b="1" noProof="1"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</a:t>
            </a:r>
            <a:r>
              <a:rPr lang="en-US" sz="6400" b="1" noProof="1"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</a:t>
            </a:r>
            <a:r>
              <a:rPr lang="ru-RU" sz="6400" b="1" noProof="1"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</a:t>
            </a:r>
            <a:r>
              <a:rPr lang="en-US" sz="6400" b="1" noProof="1"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</a:t>
            </a:r>
            <a:r>
              <a:rPr lang="ru-RU" sz="6400" b="1" noProof="1"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кого</a:t>
            </a:r>
            <a:r>
              <a:rPr lang="ru-RU" sz="6400" b="1" dirty="0"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языка: С. М. </a:t>
            </a:r>
            <a:r>
              <a:rPr lang="ru-RU" sz="6400" b="1" noProof="1"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Аракелова</a:t>
            </a:r>
            <a:endParaRPr lang="ru-RU" sz="6400" b="1" noProof="1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>
              <a:lnSpc>
                <a:spcPct val="107000"/>
              </a:lnSpc>
              <a:spcAft>
                <a:spcPts val="800"/>
              </a:spcAft>
            </a:pPr>
            <a:r>
              <a:rPr lang="ru-RU" sz="6400" b="1" noProof="1"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Арагацотнская</a:t>
            </a:r>
            <a:r>
              <a:rPr lang="ru-RU" sz="6400" b="1" dirty="0"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средняя школа</a:t>
            </a:r>
            <a:endParaRPr lang="en-US" sz="6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>
              <a:lnSpc>
                <a:spcPct val="107000"/>
              </a:lnSpc>
              <a:spcAft>
                <a:spcPts val="800"/>
              </a:spcAft>
            </a:pPr>
            <a:r>
              <a:rPr lang="en-US" sz="6400" b="1" dirty="0"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6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>
              <a:lnSpc>
                <a:spcPct val="107000"/>
              </a:lnSpc>
              <a:spcAft>
                <a:spcPts val="800"/>
              </a:spcAft>
            </a:pPr>
            <a:r>
              <a:rPr lang="ru-RU" sz="6400" b="1" dirty="0"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Руководитель: Н. Ю. </a:t>
            </a:r>
            <a:r>
              <a:rPr lang="ru-RU" sz="6400" b="1" noProof="1"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Наринян</a:t>
            </a:r>
            <a:r>
              <a:rPr lang="ru-RU" sz="6400" b="1" dirty="0"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sz="6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94652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563464-AD25-4DB8-9322-8585957BED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39957" y="624109"/>
            <a:ext cx="9864656" cy="3550325"/>
          </a:xfrm>
        </p:spPr>
        <p:txBody>
          <a:bodyPr>
            <a:normAutofit/>
          </a:bodyPr>
          <a:lstStyle/>
          <a:p>
            <a:pPr algn="r"/>
            <a:r>
              <a:rPr lang="en-US" sz="3200" b="1" dirty="0"/>
              <a:t>“</a:t>
            </a:r>
            <a:r>
              <a:rPr lang="ru-RU" sz="3200" b="1" dirty="0"/>
              <a:t>Хочешь наукой воспитать ученика, люби свою науку</a:t>
            </a:r>
            <a:r>
              <a:rPr lang="en-US" sz="3200" b="1" dirty="0"/>
              <a:t> </a:t>
            </a:r>
            <a:r>
              <a:rPr lang="ru-RU" sz="3200" b="1" dirty="0"/>
              <a:t>и находи связь</a:t>
            </a:r>
            <a:br>
              <a:rPr lang="ru-RU" sz="3200" b="1" dirty="0"/>
            </a:br>
            <a:r>
              <a:rPr lang="ru-RU" sz="3200" b="1" dirty="0"/>
              <a:t>с другими науками. Тогда и ученики полюбят и тебя, и науку, и ты</a:t>
            </a:r>
            <a:br>
              <a:rPr lang="ru-RU" sz="3200" b="1" dirty="0"/>
            </a:br>
            <a:r>
              <a:rPr lang="ru-RU" sz="3200" b="1" dirty="0"/>
              <a:t>воспитаешь</a:t>
            </a:r>
            <a:r>
              <a:rPr lang="en-US" sz="3200" b="1" dirty="0"/>
              <a:t>”</a:t>
            </a:r>
            <a:r>
              <a:rPr lang="ru-RU" sz="3200" b="1" dirty="0"/>
              <a:t>.</a:t>
            </a:r>
            <a:br>
              <a:rPr lang="ru-RU" sz="3200" b="1" dirty="0"/>
            </a:br>
            <a:br>
              <a:rPr lang="ru-RU" sz="3200" b="1" dirty="0"/>
            </a:br>
            <a:r>
              <a:rPr lang="ru-RU" sz="3200" b="1" dirty="0"/>
              <a:t>Л. Н. Толстой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31319962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7741A0-63B1-4501-A811-39651F33BD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940186"/>
          </a:xfrm>
        </p:spPr>
        <p:txBody>
          <a:bodyPr>
            <a:normAutofit/>
          </a:bodyPr>
          <a:lstStyle/>
          <a:p>
            <a:r>
              <a:rPr lang="ru-RU" dirty="0"/>
              <a:t>Организация учебного процесса на основе</a:t>
            </a:r>
            <a:r>
              <a:rPr lang="en-US" dirty="0"/>
              <a:t> </a:t>
            </a:r>
            <a:r>
              <a:rPr lang="ru-RU" dirty="0"/>
              <a:t>межпредметных связей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B9D1B7-50CC-4A15-8957-99EC138F01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2643808"/>
            <a:ext cx="8915400" cy="3267413"/>
          </a:xfrm>
        </p:spPr>
        <p:txBody>
          <a:bodyPr/>
          <a:lstStyle/>
          <a:p>
            <a:r>
              <a:rPr lang="ru-RU" dirty="0"/>
              <a:t>Значение межпредметных связей в обучении</a:t>
            </a:r>
            <a:endParaRPr lang="en-US" dirty="0"/>
          </a:p>
          <a:p>
            <a:r>
              <a:rPr lang="ru-RU" dirty="0"/>
              <a:t>Межпредметные связи на уроках русского языка</a:t>
            </a:r>
            <a:endParaRPr lang="en-US" dirty="0"/>
          </a:p>
          <a:p>
            <a:r>
              <a:rPr lang="ru-RU" dirty="0"/>
              <a:t>Виды межпредметного материала</a:t>
            </a:r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r>
              <a:rPr lang="ru-RU" dirty="0"/>
              <a:t>1. Понятийно-терминологический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/>
              <a:t>2. Коммуникативно-речевой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/>
              <a:t>3. Учебно-дидактический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29818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9F2F35-A9BA-4E9F-8203-E548CC0643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Основные направления реализации межпредметных связей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5BF32E-D1E5-441D-9D0B-C00F038B17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1. Русский язык и литература</a:t>
            </a:r>
          </a:p>
          <a:p>
            <a:r>
              <a:rPr lang="ru-RU" dirty="0"/>
              <a:t>2. Русский язык и математика</a:t>
            </a:r>
          </a:p>
          <a:p>
            <a:r>
              <a:rPr lang="ru-RU" dirty="0"/>
              <a:t>3. Русский язык и история</a:t>
            </a:r>
          </a:p>
          <a:p>
            <a:r>
              <a:rPr lang="ru-RU" dirty="0"/>
              <a:t>4. Русский язык и музыка</a:t>
            </a:r>
          </a:p>
          <a:p>
            <a:r>
              <a:rPr lang="ru-RU" dirty="0"/>
              <a:t>5. Русский язык и иностранный язык</a:t>
            </a:r>
          </a:p>
          <a:p>
            <a:r>
              <a:rPr lang="ru-RU" dirty="0"/>
              <a:t>6. Русский язык и трудовое обучение</a:t>
            </a:r>
          </a:p>
          <a:p>
            <a:r>
              <a:rPr lang="ru-RU" dirty="0"/>
              <a:t>7. Русский язык и изобразительное искусство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6830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F7654D-63CC-4741-8435-63FE26B59C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Заключение.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AF6BB5-31FB-4459-A163-8F641A6B60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Межпредметные связи – важнейший фактор оптимизации процесса</a:t>
            </a:r>
            <a:r>
              <a:rPr lang="en-US" dirty="0"/>
              <a:t> </a:t>
            </a:r>
            <a:r>
              <a:rPr lang="ru-RU" dirty="0"/>
              <a:t>обучения, повышения его результативности. Особое значение они имеют для</a:t>
            </a:r>
            <a:r>
              <a:rPr lang="en-US" dirty="0"/>
              <a:t> </a:t>
            </a:r>
            <a:r>
              <a:rPr lang="ru-RU" dirty="0"/>
              <a:t>эффективного использования организационных форм обучения, а также</a:t>
            </a:r>
            <a:r>
              <a:rPr lang="en-US" dirty="0"/>
              <a:t> </a:t>
            </a:r>
            <a:r>
              <a:rPr lang="ru-RU" dirty="0"/>
              <a:t>перестройки всех звеньев учебно-воспитательного процесса. Такая перестройка</a:t>
            </a:r>
            <a:r>
              <a:rPr lang="en-US" dirty="0"/>
              <a:t> </a:t>
            </a:r>
            <a:r>
              <a:rPr lang="ru-RU" dirty="0"/>
              <a:t>направлена на формирование активной позиции ученика на основе</a:t>
            </a:r>
            <a:r>
              <a:rPr lang="en-US" dirty="0"/>
              <a:t> </a:t>
            </a:r>
            <a:r>
              <a:rPr lang="ru-RU" dirty="0"/>
              <a:t>образовательных, развивающих и воспитывающих функций обучения.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87100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CC3870-621B-40F4-A8DA-314572F3E0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План-конспект урока русского языка и литературы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25D9DE-09CD-4FDC-A486-8CCFFAF24D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4247322"/>
          </a:xfrm>
        </p:spPr>
        <p:txBody>
          <a:bodyPr/>
          <a:lstStyle/>
          <a:p>
            <a:r>
              <a:rPr lang="ru-RU" dirty="0"/>
              <a:t>Тема урока</a:t>
            </a:r>
            <a:endParaRPr lang="en-US" dirty="0"/>
          </a:p>
          <a:p>
            <a:r>
              <a:rPr lang="ru-RU" noProof="1"/>
              <a:t>Цели и задачи</a:t>
            </a:r>
            <a:endParaRPr lang="en-US" noProof="1"/>
          </a:p>
          <a:p>
            <a:r>
              <a:rPr lang="ru-RU" noProof="1"/>
              <a:t>Внутрипредметные и межпредметные связи</a:t>
            </a:r>
            <a:endParaRPr lang="en-US" noProof="1"/>
          </a:p>
          <a:p>
            <a:r>
              <a:rPr lang="ru-RU" noProof="1"/>
              <a:t>Методы и приемы обучения</a:t>
            </a:r>
            <a:endParaRPr lang="en-US" noProof="1"/>
          </a:p>
          <a:p>
            <a:r>
              <a:rPr lang="ru-RU" noProof="1"/>
              <a:t>Этапы урока</a:t>
            </a:r>
            <a:endParaRPr lang="en-US" noProof="1"/>
          </a:p>
          <a:p>
            <a:r>
              <a:rPr lang="ru-RU" noProof="1"/>
              <a:t>Ход урока</a:t>
            </a:r>
            <a:endParaRPr lang="en-US" noProof="1"/>
          </a:p>
          <a:p>
            <a:r>
              <a:rPr lang="en-US" noProof="1"/>
              <a:t>Вывод</a:t>
            </a:r>
          </a:p>
          <a:p>
            <a:r>
              <a:rPr lang="ru-RU" noProof="1"/>
              <a:t>Этап усвоения и закрепления нового материала</a:t>
            </a:r>
            <a:r>
              <a:rPr lang="en-US" noProof="1"/>
              <a:t>- Рефлексия</a:t>
            </a:r>
          </a:p>
          <a:p>
            <a:r>
              <a:rPr lang="ru-RU" noProof="1"/>
              <a:t>Этап подведения итогов урока и оценивание</a:t>
            </a:r>
            <a:endParaRPr lang="en-US" noProof="1"/>
          </a:p>
          <a:p>
            <a:r>
              <a:rPr lang="ru-RU" noProof="1"/>
              <a:t>Этап информирования и объяснения домашнего задания</a:t>
            </a:r>
          </a:p>
        </p:txBody>
      </p:sp>
    </p:spTree>
    <p:extLst>
      <p:ext uri="{BB962C8B-B14F-4D97-AF65-F5344CB8AC3E}">
        <p14:creationId xmlns:p14="http://schemas.microsoft.com/office/powerpoint/2010/main" val="1229023896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647252"/>
      </a:dk2>
      <a:lt2>
        <a:srgbClr val="EAE8CF"/>
      </a:lt2>
      <a:accent1>
        <a:srgbClr val="E78712"/>
      </a:accent1>
      <a:accent2>
        <a:srgbClr val="B73C26"/>
      </a:accent2>
      <a:accent3>
        <a:srgbClr val="865331"/>
      </a:accent3>
      <a:accent4>
        <a:srgbClr val="B38648"/>
      </a:accent4>
      <a:accent5>
        <a:srgbClr val="BBB473"/>
      </a:accent5>
      <a:accent6>
        <a:srgbClr val="849276"/>
      </a:accent6>
      <a:hlink>
        <a:srgbClr val="FDAB2A"/>
      </a:hlink>
      <a:folHlink>
        <a:srgbClr val="CCB182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54F6613E-5ED7-40ED-90A8-F639BE712C0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57</TotalTime>
  <Words>247</Words>
  <Application>Microsoft Office PowerPoint</Application>
  <PresentationFormat>Widescreen</PresentationFormat>
  <Paragraphs>34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Calibri</vt:lpstr>
      <vt:lpstr>Century Gothic</vt:lpstr>
      <vt:lpstr>Sylfaen</vt:lpstr>
      <vt:lpstr>Wingdings</vt:lpstr>
      <vt:lpstr>Wingdings 3</vt:lpstr>
      <vt:lpstr>Wisp</vt:lpstr>
      <vt:lpstr>Межпредметные связи русского языка в учебном процессе</vt:lpstr>
      <vt:lpstr>“Хочешь наукой воспитать ученика, люби свою науку и находи связь с другими науками. Тогда и ученики полюбят и тебя, и науку, и ты воспитаешь”.  Л. Н. Толстой</vt:lpstr>
      <vt:lpstr>Организация учебного процесса на основе межпредметных связей</vt:lpstr>
      <vt:lpstr>Основные направления реализации межпредметных связей</vt:lpstr>
      <vt:lpstr>Заключение.</vt:lpstr>
      <vt:lpstr>План-конспект урока русского языка и литературы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Межпредметные связи русского языка в учебном процессе</dc:title>
  <dc:creator>Artur</dc:creator>
  <cp:lastModifiedBy>Artur</cp:lastModifiedBy>
  <cp:revision>10</cp:revision>
  <dcterms:created xsi:type="dcterms:W3CDTF">2022-10-09T19:08:53Z</dcterms:created>
  <dcterms:modified xsi:type="dcterms:W3CDTF">2022-10-09T20:06:17Z</dcterms:modified>
</cp:coreProperties>
</file>