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3" r:id="rId1"/>
  </p:sldMasterIdLst>
  <p:sldIdLst>
    <p:sldId id="256" r:id="rId2"/>
    <p:sldId id="257" r:id="rId3"/>
    <p:sldId id="267" r:id="rId4"/>
    <p:sldId id="268" r:id="rId5"/>
    <p:sldId id="258" r:id="rId6"/>
    <p:sldId id="270" r:id="rId7"/>
    <p:sldId id="260" r:id="rId8"/>
    <p:sldId id="263" r:id="rId9"/>
    <p:sldId id="264" r:id="rId10"/>
    <p:sldId id="265" r:id="rId11"/>
    <p:sldId id="271" r:id="rId12"/>
    <p:sldId id="266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8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6A07B-2E9B-4F1B-87CB-C2BF99569637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7447-B438-4E1B-95C2-209102CF849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33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6A07B-2E9B-4F1B-87CB-C2BF99569637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7447-B438-4E1B-95C2-209102CF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9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6A07B-2E9B-4F1B-87CB-C2BF99569637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7447-B438-4E1B-95C2-209102CF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2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6A07B-2E9B-4F1B-87CB-C2BF99569637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7447-B438-4E1B-95C2-209102CF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3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6A07B-2E9B-4F1B-87CB-C2BF99569637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7447-B438-4E1B-95C2-209102CF849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20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6A07B-2E9B-4F1B-87CB-C2BF99569637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7447-B438-4E1B-95C2-209102CF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4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6A07B-2E9B-4F1B-87CB-C2BF99569637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7447-B438-4E1B-95C2-209102CF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3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6A07B-2E9B-4F1B-87CB-C2BF99569637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7447-B438-4E1B-95C2-209102CF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4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6A07B-2E9B-4F1B-87CB-C2BF99569637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7447-B438-4E1B-95C2-209102CF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88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86A07B-2E9B-4F1B-87CB-C2BF99569637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377447-B438-4E1B-95C2-209102CF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2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6A07B-2E9B-4F1B-87CB-C2BF99569637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7447-B438-4E1B-95C2-209102CF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4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86A07B-2E9B-4F1B-87CB-C2BF99569637}" type="datetimeFigureOut">
              <a:rPr lang="en-US" smtClean="0"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C377447-B438-4E1B-95C2-209102CF849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35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8539" y="758952"/>
            <a:ext cx="11589026" cy="841248"/>
          </a:xfrm>
        </p:spPr>
        <p:txBody>
          <a:bodyPr anchor="t">
            <a:noAutofit/>
          </a:bodyPr>
          <a:lstStyle/>
          <a:p>
            <a:pPr algn="ctr"/>
            <a:r>
              <a:rPr lang="ru-RU" sz="2400" b="1" dirty="0"/>
              <a:t>Министерство образования, науки и спорта Республики Армения</a:t>
            </a:r>
            <a:r>
              <a:rPr lang="en-US" sz="2400" b="1" dirty="0"/>
              <a:t> 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hy-AM" sz="2400" b="1" dirty="0"/>
              <a:t>С</a:t>
            </a:r>
            <a:r>
              <a:rPr lang="ru-RU" sz="2400" b="1" dirty="0" err="1"/>
              <a:t>таршая</a:t>
            </a:r>
            <a:r>
              <a:rPr lang="ru-RU" sz="2400" b="1" dirty="0"/>
              <a:t> школа </a:t>
            </a:r>
            <a:r>
              <a:rPr lang="en-US" sz="2400" b="1" dirty="0"/>
              <a:t>N</a:t>
            </a:r>
            <a:r>
              <a:rPr lang="ru-RU" sz="2400" b="1" dirty="0"/>
              <a:t>5 им</a:t>
            </a:r>
            <a:r>
              <a:rPr lang="hy-AM" sz="2400" b="1" dirty="0"/>
              <a:t>.</a:t>
            </a:r>
            <a:r>
              <a:rPr lang="ru-RU" sz="2400" b="1" dirty="0"/>
              <a:t> Н</a:t>
            </a:r>
            <a:r>
              <a:rPr lang="hy-AM" sz="2400" b="1" dirty="0"/>
              <a:t>орайра</a:t>
            </a:r>
            <a:r>
              <a:rPr lang="ru-RU" sz="2400" b="1" dirty="0"/>
              <a:t> </a:t>
            </a:r>
            <a:r>
              <a:rPr lang="ru-RU" sz="2400" b="1" dirty="0" err="1"/>
              <a:t>Сисакяна</a:t>
            </a:r>
            <a:r>
              <a:rPr lang="hy-AM" sz="2400" b="1" dirty="0"/>
              <a:t> г. Аштарака Арагацотн марза РА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ru-RU" sz="2400" b="1" dirty="0"/>
              <a:t>Курсы обязательной переподготовки учителей </a:t>
            </a:r>
            <a:endParaRPr lang="en-US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8112" y="4455619"/>
            <a:ext cx="11688418" cy="1760453"/>
          </a:xfrm>
        </p:spPr>
        <p:txBody>
          <a:bodyPr>
            <a:noAutofit/>
          </a:bodyPr>
          <a:lstStyle/>
          <a:p>
            <a:endParaRPr lang="en-US" sz="2000" b="1" dirty="0" smtClean="0">
              <a:solidFill>
                <a:schemeClr val="tx1"/>
              </a:solidFill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Учитель </a:t>
            </a:r>
            <a:r>
              <a:rPr lang="ru-RU" sz="2000" b="1" dirty="0">
                <a:solidFill>
                  <a:schemeClr val="tx1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русского языка - </a:t>
            </a:r>
            <a:r>
              <a:rPr lang="ru-RU" sz="2000" b="1" dirty="0" err="1">
                <a:solidFill>
                  <a:schemeClr val="tx1"/>
                </a:solidFill>
              </a:rPr>
              <a:t>Баласанян</a:t>
            </a:r>
            <a:r>
              <a:rPr lang="ru-RU" sz="2000" b="1" dirty="0">
                <a:solidFill>
                  <a:schemeClr val="tx1"/>
                </a:solidFill>
              </a:rPr>
              <a:t> Н. Н. </a:t>
            </a:r>
            <a:endParaRPr lang="en-US" sz="2000" b="1" dirty="0" smtClean="0">
              <a:solidFill>
                <a:schemeClr val="tx1"/>
              </a:solidFill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solidFill>
                  <a:schemeClr val="tx1"/>
                </a:solidFill>
              </a:rPr>
              <a:t>Аштаракская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основная школа им. В. </a:t>
            </a:r>
            <a:r>
              <a:rPr lang="ru-RU" sz="2000" b="1" dirty="0" smtClean="0">
                <a:solidFill>
                  <a:schemeClr val="tx1"/>
                </a:solidFill>
              </a:rPr>
              <a:t>Петросяна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Руководитель </a:t>
            </a:r>
            <a:r>
              <a:rPr lang="ru-RU" sz="2000" b="1" dirty="0">
                <a:solidFill>
                  <a:schemeClr val="tx1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- </a:t>
            </a:r>
            <a:r>
              <a:rPr lang="ru-RU" sz="2000" b="1" dirty="0" err="1">
                <a:solidFill>
                  <a:schemeClr val="tx1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Наринян</a:t>
            </a:r>
            <a:r>
              <a:rPr lang="ru-RU" sz="2000" b="1" dirty="0">
                <a:solidFill>
                  <a:schemeClr val="tx1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 Н.Ю</a:t>
            </a:r>
            <a:r>
              <a:rPr lang="ru-RU" sz="2000" b="1" i="1" dirty="0">
                <a:solidFill>
                  <a:schemeClr val="tx1"/>
                </a:solidFill>
              </a:rPr>
              <a:t>.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38539" y="1848677"/>
            <a:ext cx="11757991" cy="19281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</a:rPr>
              <a:t>тема</a:t>
            </a:r>
            <a:r>
              <a:rPr lang="ru-RU" b="1" dirty="0">
                <a:solidFill>
                  <a:schemeClr val="tx1"/>
                </a:solidFill>
              </a:rPr>
              <a:t>:  </a:t>
            </a:r>
            <a:r>
              <a:rPr lang="ru-RU" b="1" i="1" dirty="0">
                <a:solidFill>
                  <a:schemeClr val="tx1"/>
                </a:solidFill>
              </a:rPr>
              <a:t>Развитие творческих способностей, самостоятельности и предприимчивости в процессе обучения русскому языку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13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b="1" i="1" dirty="0" smtClean="0"/>
              <a:t>Алгоритм </a:t>
            </a:r>
            <a:r>
              <a:rPr lang="ru-RU" b="1" i="1" dirty="0"/>
              <a:t>обучения изложению</a:t>
            </a:r>
            <a:endParaRPr lang="en-US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600" dirty="0" smtClean="0"/>
              <a:t>Начинай </a:t>
            </a:r>
            <a:r>
              <a:rPr lang="ru-RU" sz="2600" dirty="0"/>
              <a:t>активно слушать с первого чтения текста </a:t>
            </a:r>
            <a:r>
              <a:rPr lang="ru-RU" sz="2600" dirty="0" smtClean="0"/>
              <a:t>учителем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dirty="0" smtClean="0"/>
              <a:t>Слова </a:t>
            </a:r>
            <a:r>
              <a:rPr lang="ru-RU" sz="2600" dirty="0"/>
              <a:t>памятки каждого предложения </a:t>
            </a:r>
            <a:r>
              <a:rPr lang="ru-RU" sz="2600" dirty="0" smtClean="0"/>
              <a:t>записывай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dirty="0" smtClean="0"/>
              <a:t>Между </a:t>
            </a:r>
            <a:r>
              <a:rPr lang="ru-RU" sz="2600" dirty="0"/>
              <a:t>предложениями делай промежуток в две строчки для </a:t>
            </a:r>
            <a:r>
              <a:rPr lang="ru-RU" sz="2600" dirty="0" smtClean="0"/>
              <a:t>дополнений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dirty="0" smtClean="0"/>
              <a:t>Окончив </a:t>
            </a:r>
            <a:r>
              <a:rPr lang="ru-RU" sz="2600" dirty="0"/>
              <a:t>первое активное слушание, закрой глаза и восстанови по памяти воображаемые картинки, возникающие у тебя при чтении </a:t>
            </a:r>
            <a:r>
              <a:rPr lang="ru-RU" sz="2600" dirty="0" smtClean="0"/>
              <a:t>текста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dirty="0" smtClean="0"/>
              <a:t>Из </a:t>
            </a:r>
            <a:r>
              <a:rPr lang="ru-RU" sz="2600" dirty="0"/>
              <a:t>слов составь все </a:t>
            </a:r>
            <a:r>
              <a:rPr lang="ru-RU" sz="2600" dirty="0" smtClean="0"/>
              <a:t>предложения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dirty="0" smtClean="0"/>
              <a:t>Активно </a:t>
            </a:r>
            <a:r>
              <a:rPr lang="ru-RU" sz="2600" dirty="0"/>
              <a:t>слушай второе чтение текста учителем, вноси изменения и дополнения на оставленных тобою </a:t>
            </a:r>
            <a:r>
              <a:rPr lang="ru-RU" sz="2600" dirty="0" smtClean="0"/>
              <a:t>строчках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dirty="0" smtClean="0"/>
              <a:t>Закончи </a:t>
            </a:r>
            <a:r>
              <a:rPr lang="ru-RU" sz="2600" dirty="0"/>
              <a:t>работу над изложением в черновике, прочитай написанное, исправь ошибки.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4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/>
              <a:t>Приемы,  методы и формы работ в процессе развивающего обучения на уроках литературного чтения армянских школ</a:t>
            </a:r>
            <a:endParaRPr lang="en-US" sz="4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/>
              <a:t>Достижение </a:t>
            </a:r>
            <a:r>
              <a:rPr lang="ru-RU" sz="2400" b="1" i="1" dirty="0"/>
              <a:t>этой цели предполагает:</a:t>
            </a:r>
            <a:r>
              <a:rPr lang="en-US" sz="2400" b="1" i="1" dirty="0"/>
              <a:t>                                                        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чтение </a:t>
            </a:r>
            <a:r>
              <a:rPr lang="ru-RU" sz="2400" dirty="0"/>
              <a:t>и изучение выдающихся произведений мировой литературы</a:t>
            </a:r>
            <a:r>
              <a:rPr lang="ru-RU" sz="2400" dirty="0" smtClean="0"/>
              <a:t>;</a:t>
            </a:r>
            <a:endParaRPr lang="hy-AM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формирование </a:t>
            </a:r>
            <a:r>
              <a:rPr lang="ru-RU" sz="2400" dirty="0"/>
              <a:t>у школьников знаний и умений, обеспечивающих самостоятельное освоение художественных ценностей</a:t>
            </a:r>
            <a:r>
              <a:rPr lang="ru-RU" sz="2400" dirty="0" smtClean="0"/>
              <a:t>;</a:t>
            </a:r>
            <a:endParaRPr lang="hy-AM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развитие </a:t>
            </a:r>
            <a:r>
              <a:rPr lang="ru-RU" sz="2400" dirty="0"/>
              <a:t>художественно-творческих способностей, воображения, эстетического вкуса школьников, воспитание их эмоциональной и интеллектуальной отзывчивости при восприятии художественных произведений</a:t>
            </a:r>
            <a:r>
              <a:rPr lang="ru-RU" sz="2400" dirty="0" smtClean="0"/>
              <a:t>;</a:t>
            </a:r>
            <a:endParaRPr lang="hy-AM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 </a:t>
            </a:r>
            <a:r>
              <a:rPr lang="ru-RU" sz="2400" dirty="0"/>
              <a:t>развитие навыков грамотного и свободного владения русской речью.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87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b="1" i="1" dirty="0" smtClean="0"/>
              <a:t>Выводы</a:t>
            </a:r>
            <a:endParaRPr lang="en-US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4278" y="1845733"/>
            <a:ext cx="11092070" cy="4405979"/>
          </a:xfrm>
        </p:spPr>
        <p:txBody>
          <a:bodyPr>
            <a:normAutofit fontScale="77500" lnSpcReduction="20000"/>
          </a:bodyPr>
          <a:lstStyle/>
          <a:p>
            <a:r>
              <a:rPr lang="en-US" sz="2600" b="1" i="1" dirty="0" smtClean="0"/>
              <a:t>      </a:t>
            </a:r>
            <a:r>
              <a:rPr lang="ru-RU" sz="2800" b="1" i="1" dirty="0" smtClean="0"/>
              <a:t>Наличие </a:t>
            </a:r>
            <a:r>
              <a:rPr lang="ru-RU" sz="2800" b="1" i="1" dirty="0"/>
              <a:t>творческих интересов у школьников способствует росту активности детей не только на уроках русского </a:t>
            </a:r>
            <a:r>
              <a:rPr lang="ru-RU" sz="2800" b="1" i="1" dirty="0" smtClean="0"/>
              <a:t>языка, </a:t>
            </a:r>
            <a:r>
              <a:rPr lang="ru-RU" sz="2800" b="1" i="1" dirty="0"/>
              <a:t>но и на других </a:t>
            </a:r>
            <a:r>
              <a:rPr lang="ru-RU" sz="2800" b="1" i="1" dirty="0" smtClean="0"/>
              <a:t>уроках</a:t>
            </a:r>
            <a:r>
              <a:rPr lang="en-US" sz="2800" b="1" i="1" dirty="0" smtClean="0"/>
              <a:t>.</a:t>
            </a:r>
            <a:r>
              <a:rPr lang="ru-RU" sz="2800" b="1" i="1" dirty="0" smtClean="0"/>
              <a:t> </a:t>
            </a:r>
            <a:endParaRPr lang="en-US" sz="2800" b="1" i="1" dirty="0" smtClean="0"/>
          </a:p>
          <a:p>
            <a:r>
              <a:rPr lang="en-US" sz="2800" b="1" dirty="0" smtClean="0"/>
              <a:t>    </a:t>
            </a:r>
            <a:r>
              <a:rPr lang="ru-RU" sz="2800" b="1" dirty="0" smtClean="0"/>
              <a:t>Способствует </a:t>
            </a:r>
            <a:r>
              <a:rPr lang="ru-RU" sz="2800" b="1" dirty="0"/>
              <a:t>формированию </a:t>
            </a:r>
            <a:r>
              <a:rPr lang="ru-RU" sz="2800" b="1" dirty="0" smtClean="0"/>
              <a:t>таких умений, как</a:t>
            </a:r>
            <a:endParaRPr lang="en-US" sz="28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  </a:t>
            </a:r>
            <a:r>
              <a:rPr lang="ru-RU" sz="2800" dirty="0" smtClean="0"/>
              <a:t>умения сопоставлять явления и факты;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 </a:t>
            </a:r>
            <a:r>
              <a:rPr lang="ru-RU" sz="2800" dirty="0" smtClean="0"/>
              <a:t> </a:t>
            </a:r>
            <a:r>
              <a:rPr lang="ru-RU" sz="2800" dirty="0"/>
              <a:t>умения выделять </a:t>
            </a:r>
            <a:r>
              <a:rPr lang="ru-RU" sz="2800" dirty="0" smtClean="0"/>
              <a:t>главное;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ru-RU" sz="2800" dirty="0" smtClean="0"/>
              <a:t>умения </a:t>
            </a:r>
            <a:r>
              <a:rPr lang="ru-RU" sz="2800" dirty="0"/>
              <a:t>составлять из отдельных элементов целую </a:t>
            </a:r>
            <a:r>
              <a:rPr lang="ru-RU" sz="2800" dirty="0" smtClean="0"/>
              <a:t>картину;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ru-RU" sz="2800" dirty="0" smtClean="0"/>
              <a:t>умения </a:t>
            </a:r>
            <a:r>
              <a:rPr lang="ru-RU" sz="2800" dirty="0"/>
              <a:t>делать философские, нравственные выводы.</a:t>
            </a:r>
            <a:endParaRPr lang="en-US" sz="2800" dirty="0"/>
          </a:p>
          <a:p>
            <a:r>
              <a:rPr lang="en-US" sz="2800" b="1" dirty="0" smtClean="0"/>
              <a:t> </a:t>
            </a:r>
            <a:r>
              <a:rPr lang="ru-RU" sz="2800" b="1" dirty="0" smtClean="0"/>
              <a:t>Используя </a:t>
            </a:r>
            <a:r>
              <a:rPr lang="ru-RU" sz="2800" b="1" dirty="0"/>
              <a:t>подобные методы, я стараюсь, чтобы </a:t>
            </a:r>
            <a:r>
              <a:rPr lang="ru-RU" sz="2800" b="1" dirty="0" smtClean="0"/>
              <a:t>дети </a:t>
            </a:r>
            <a:r>
              <a:rPr lang="ru-RU" sz="2800" b="1" dirty="0"/>
              <a:t>достигли определенных </a:t>
            </a:r>
            <a:r>
              <a:rPr lang="ru-RU" sz="2800" b="1" dirty="0" smtClean="0"/>
              <a:t>результатов</a:t>
            </a:r>
            <a:r>
              <a:rPr lang="ru-RU" sz="2800" b="1" dirty="0"/>
              <a:t>:</a:t>
            </a:r>
            <a:endParaRPr lang="en-US" sz="28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ru-RU" sz="2800" dirty="0" smtClean="0"/>
              <a:t>могли </a:t>
            </a:r>
            <a:r>
              <a:rPr lang="ru-RU" sz="2800" dirty="0"/>
              <a:t>свободно и грамотно пользоваться словом при написании сочинений и </a:t>
            </a:r>
            <a:r>
              <a:rPr lang="ru-RU" sz="2800" dirty="0" smtClean="0"/>
              <a:t>изложений;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ru-RU" sz="2800" dirty="0" smtClean="0"/>
              <a:t>достигли </a:t>
            </a:r>
            <a:r>
              <a:rPr lang="ru-RU" sz="2800" dirty="0"/>
              <a:t>положительной динамики в показателе </a:t>
            </a:r>
            <a:r>
              <a:rPr lang="en-US" sz="2800" dirty="0"/>
              <a:t> </a:t>
            </a:r>
            <a:r>
              <a:rPr lang="ru-RU" sz="2800" dirty="0"/>
              <a:t>грамотности и качестве знаний.</a:t>
            </a:r>
            <a:endParaRPr lang="en-US" sz="2800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6534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7200" b="1" i="1" dirty="0" smtClean="0">
                <a:solidFill>
                  <a:srgbClr val="E48312"/>
                </a:solidFill>
              </a:rPr>
              <a:t>Спасибо</a:t>
            </a:r>
            <a:endParaRPr lang="en-US" sz="7200" b="1" i="1" dirty="0">
              <a:solidFill>
                <a:srgbClr val="E483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35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b="1" i="1" dirty="0"/>
              <a:t>Цель </a:t>
            </a:r>
            <a:r>
              <a:rPr lang="ru-RU" b="1" i="1" dirty="0" smtClean="0"/>
              <a:t>исследовательской </a:t>
            </a:r>
            <a:r>
              <a:rPr lang="ru-RU" b="1" i="1" dirty="0"/>
              <a:t>работы</a:t>
            </a:r>
            <a:r>
              <a:rPr lang="ru-RU" b="1" dirty="0"/>
              <a:t> 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/>
              <a:t> </a:t>
            </a:r>
            <a:endParaRPr lang="en-US" sz="2400" b="1" i="1" dirty="0" smtClean="0"/>
          </a:p>
          <a:p>
            <a:pPr>
              <a:lnSpc>
                <a:spcPct val="150000"/>
              </a:lnSpc>
            </a:pPr>
            <a:r>
              <a:rPr lang="ru-RU" sz="2400" b="1" i="1" dirty="0" smtClean="0"/>
              <a:t>Цель </a:t>
            </a:r>
            <a:r>
              <a:rPr lang="ru-RU" sz="2400" b="1" i="1" dirty="0"/>
              <a:t>исследовательской работы</a:t>
            </a:r>
            <a:r>
              <a:rPr lang="ru-RU" sz="2400" b="1" dirty="0"/>
              <a:t> </a:t>
            </a:r>
            <a:r>
              <a:rPr lang="ru-RU" sz="2400" dirty="0"/>
              <a:t>– предложить идеи, педагогические находки для развития творческих способностей учащихся на уроках русского языка и литературного чтения в армянской школе.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291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y-AM" b="1" i="1" dirty="0" smtClean="0"/>
              <a:t>За</a:t>
            </a:r>
            <a:r>
              <a:rPr lang="en-US" b="1" i="1" dirty="0" err="1" smtClean="0"/>
              <a:t>дачи</a:t>
            </a:r>
            <a:r>
              <a:rPr lang="en-US" b="1" i="1" dirty="0" smtClean="0"/>
              <a:t> </a:t>
            </a:r>
            <a:r>
              <a:rPr lang="ru-RU" b="1" i="1" dirty="0"/>
              <a:t>исследовательской работы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endParaRPr lang="ru-RU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обучение  умению правильно пользоваться языковыми средствами для выражения своих мыслей</a:t>
            </a:r>
            <a:r>
              <a:rPr lang="ru-RU" sz="2400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сформировать </a:t>
            </a:r>
            <a:r>
              <a:rPr lang="ru-RU" sz="2400" dirty="0"/>
              <a:t>умения управлять процессами творчества;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собрать практический материал по названной теме и систематизировать его;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привлечь внимание коллег к актуальности проблемы.</a:t>
            </a:r>
            <a:endParaRPr lang="en-US" sz="2400" dirty="0"/>
          </a:p>
          <a:p>
            <a:pPr marL="457200" lvl="0" indent="-457200">
              <a:buFont typeface="+mj-lt"/>
              <a:buAutoNum type="arabicPeriod"/>
            </a:pPr>
            <a:endParaRPr lang="ru-RU" dirty="0" smtClean="0"/>
          </a:p>
          <a:p>
            <a:pPr marL="457200" lvl="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0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b="1" i="1" dirty="0"/>
              <a:t>Актуальность</a:t>
            </a:r>
            <a:endParaRPr lang="en-US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y-AM" sz="2400" i="1" dirty="0" smtClean="0"/>
              <a:t>        </a:t>
            </a:r>
            <a:r>
              <a:rPr lang="ru-RU" sz="2400" i="1" dirty="0" smtClean="0"/>
              <a:t>На </a:t>
            </a:r>
            <a:r>
              <a:rPr lang="ru-RU" sz="2400" i="1" dirty="0"/>
              <a:t>современном этапе развития школьного образования проблема развития творческих способностей учащихся</a:t>
            </a:r>
            <a:r>
              <a:rPr lang="en-US" sz="2400" i="1" dirty="0"/>
              <a:t> </a:t>
            </a:r>
            <a:r>
              <a:rPr lang="ru-RU" sz="2400" i="1" dirty="0"/>
              <a:t> приобретает особое </a:t>
            </a:r>
            <a:r>
              <a:rPr lang="en-US" sz="2400" i="1" dirty="0"/>
              <a:t> </a:t>
            </a:r>
            <a:r>
              <a:rPr lang="ru-RU" sz="2400" i="1" dirty="0"/>
              <a:t>значение в связи с высокими темпами развития и совершенствования науки и техники, потребностью общества в людях образованных, способных быстро ориентироваться в обстановке, мыслить самостоятельно.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07040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>
            <a:noAutofit/>
          </a:bodyPr>
          <a:lstStyle/>
          <a:p>
            <a:r>
              <a:rPr lang="ru-RU" b="1" i="1" dirty="0" smtClean="0"/>
              <a:t>Причины </a:t>
            </a:r>
            <a:r>
              <a:rPr lang="ru-RU" b="1" i="1" dirty="0"/>
              <a:t>снижения качества знаний и </a:t>
            </a:r>
            <a:r>
              <a:rPr lang="ru-RU" b="1" i="1" dirty="0" smtClean="0"/>
              <a:t>падение </a:t>
            </a:r>
            <a:r>
              <a:rPr lang="ru-RU" b="1" i="1" dirty="0"/>
              <a:t>интереса к </a:t>
            </a:r>
            <a:r>
              <a:rPr lang="ru-RU" b="1" i="1" dirty="0" smtClean="0"/>
              <a:t>предмету</a:t>
            </a:r>
            <a:endParaRPr lang="en-US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/>
              <a:t>Н</a:t>
            </a:r>
            <a:r>
              <a:rPr lang="ru-RU" sz="2400" dirty="0" smtClean="0"/>
              <a:t>еумение </a:t>
            </a:r>
            <a:r>
              <a:rPr lang="ru-RU" sz="2400" dirty="0"/>
              <a:t>учащихся анализировать </a:t>
            </a:r>
            <a:r>
              <a:rPr lang="ru-RU" sz="2400" dirty="0" smtClean="0"/>
              <a:t>прочитанное</a:t>
            </a:r>
            <a:r>
              <a:rPr lang="hy-AM" sz="2400" dirty="0"/>
              <a:t>․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У </a:t>
            </a:r>
            <a:r>
              <a:rPr lang="ru-RU" sz="2400" dirty="0"/>
              <a:t>ребенка отсутствует </a:t>
            </a:r>
            <a:r>
              <a:rPr lang="en-US" sz="2400" dirty="0"/>
              <a:t> </a:t>
            </a:r>
            <a:r>
              <a:rPr lang="ru-RU" sz="2400" dirty="0"/>
              <a:t>умение анализировать, обобщать видеть проблемы, </a:t>
            </a:r>
            <a:r>
              <a:rPr lang="ru-RU" sz="2400" dirty="0" smtClean="0"/>
              <a:t>искать </a:t>
            </a:r>
            <a:r>
              <a:rPr lang="ru-RU" sz="2400" dirty="0"/>
              <a:t>средства ее решения</a:t>
            </a:r>
            <a:r>
              <a:rPr lang="ru-RU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Для </a:t>
            </a:r>
            <a:r>
              <a:rPr lang="ru-RU" sz="2400" dirty="0"/>
              <a:t>успешного выполнения задания учащемуся следует осуществить цепочку мыслительных действий, но, к сожалению, навыки осуществления таких действий у детей </a:t>
            </a:r>
            <a:r>
              <a:rPr lang="ru-RU" sz="2400" dirty="0" smtClean="0"/>
              <a:t>отсутствуют</a:t>
            </a:r>
            <a:r>
              <a:rPr lang="hy-AM" sz="2400" dirty="0" smtClean="0"/>
              <a:t>․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38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/>
              <a:t>Приемы, методы и формы работ в процессе развивающего обучения на уроках русского языка</a:t>
            </a:r>
            <a:endParaRPr lang="en-US" sz="4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Написание </a:t>
            </a:r>
            <a:r>
              <a:rPr lang="ru-RU" sz="2400" dirty="0"/>
              <a:t>сочинений, </a:t>
            </a:r>
            <a:r>
              <a:rPr lang="ru-RU" sz="2400" dirty="0" smtClean="0"/>
              <a:t>изложений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Рецензирование сочинений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Игры</a:t>
            </a:r>
            <a:endParaRPr lang="ru-RU" sz="2400" dirty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Творческие </a:t>
            </a:r>
            <a:r>
              <a:rPr lang="ru-RU" sz="2400" dirty="0"/>
              <a:t>задания на </a:t>
            </a:r>
            <a:r>
              <a:rPr lang="ru-RU" sz="2400" dirty="0" smtClean="0"/>
              <a:t>дом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4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Роль самостоятельной работы в процессе развития творческого потенциала</a:t>
            </a:r>
            <a:r>
              <a:rPr lang="ru-RU" i="1" dirty="0"/>
              <a:t>.</a:t>
            </a:r>
            <a:endParaRPr lang="en-US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Выработка у школьников умения самостоятельно приобретать знания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обогащение </a:t>
            </a:r>
            <a:r>
              <a:rPr lang="ru-RU" sz="2400" dirty="0"/>
              <a:t>лексики учащихся армянских школ, обучение умению целесообразно и правильно пользоваться языковыми средствами для выражения своих мыслей. </a:t>
            </a:r>
            <a:endParaRPr lang="hy-AM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Мыслить</a:t>
            </a:r>
            <a:endParaRPr lang="hy-AM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Анализировать</a:t>
            </a:r>
            <a:endParaRPr lang="hy-AM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Обобщать языковые факты</a:t>
            </a:r>
          </a:p>
          <a:p>
            <a:pPr marL="0" indent="0">
              <a:buNone/>
            </a:pPr>
            <a:endParaRPr lang="hy-AM" sz="2400" dirty="0"/>
          </a:p>
          <a:p>
            <a:pPr marL="0" indent="0">
              <a:buNone/>
            </a:pPr>
            <a:r>
              <a:rPr lang="hy-AM" sz="2800" i="1" dirty="0" smtClean="0"/>
              <a:t>   </a:t>
            </a:r>
            <a:r>
              <a:rPr lang="ru-RU" sz="2800" i="1" dirty="0" smtClean="0"/>
              <a:t>В </a:t>
            </a:r>
            <a:r>
              <a:rPr lang="ru-RU" sz="2800" i="1" dirty="0"/>
              <a:t>этих целях практикую задания типа "</a:t>
            </a:r>
            <a:r>
              <a:rPr lang="ru-RU" sz="2800" b="1" i="1" dirty="0"/>
              <a:t>Объясни</a:t>
            </a:r>
            <a:r>
              <a:rPr lang="ru-RU" sz="2800" i="1" dirty="0"/>
              <a:t>", "</a:t>
            </a:r>
            <a:r>
              <a:rPr lang="ru-RU" sz="2800" b="1" i="1" dirty="0"/>
              <a:t>Докажи</a:t>
            </a:r>
            <a:r>
              <a:rPr lang="ru-RU" sz="2800" i="1" dirty="0"/>
              <a:t>".</a:t>
            </a:r>
            <a:endParaRPr lang="en-US" sz="2800" i="1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003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Уроки развития </a:t>
            </a:r>
            <a:r>
              <a:rPr lang="ru-RU" b="1" i="1" dirty="0" smtClean="0"/>
              <a:t>речи</a:t>
            </a:r>
            <a:endParaRPr lang="en-US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Работа с опорными словами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Сочинения-миниатюры </a:t>
            </a:r>
            <a:r>
              <a:rPr lang="ru-RU" sz="2400" dirty="0"/>
              <a:t>по </a:t>
            </a:r>
            <a:r>
              <a:rPr lang="ru-RU" sz="2400" dirty="0" smtClean="0"/>
              <a:t>картине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Сочинения </a:t>
            </a:r>
            <a:r>
              <a:rPr lang="ru-RU" sz="2400" dirty="0"/>
              <a:t>на заданную </a:t>
            </a:r>
            <a:r>
              <a:rPr lang="ru-RU" sz="2400" dirty="0" smtClean="0"/>
              <a:t>тему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Сочинения </a:t>
            </a:r>
            <a:r>
              <a:rPr lang="ru-RU" sz="2400" dirty="0"/>
              <a:t>по </a:t>
            </a:r>
            <a:r>
              <a:rPr lang="ru-RU" sz="2400" dirty="0" smtClean="0"/>
              <a:t>пословице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Сочинения </a:t>
            </a:r>
            <a:r>
              <a:rPr lang="ru-RU" sz="2400" dirty="0" smtClean="0"/>
              <a:t>по </a:t>
            </a:r>
            <a:r>
              <a:rPr lang="ru-RU" sz="2400" dirty="0"/>
              <a:t>аналогии с </a:t>
            </a:r>
            <a:r>
              <a:rPr lang="ru-RU" sz="2400" dirty="0" smtClean="0"/>
              <a:t>прочитанным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Сочинения</a:t>
            </a:r>
            <a:r>
              <a:rPr lang="ru-RU" sz="2400" dirty="0" smtClean="0"/>
              <a:t> </a:t>
            </a:r>
            <a:r>
              <a:rPr lang="ru-RU" sz="2400" dirty="0"/>
              <a:t>по наблюдениям </a:t>
            </a:r>
            <a:r>
              <a:rPr lang="ru-RU" sz="2400" dirty="0" smtClean="0"/>
              <a:t>учащихся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Сочинения </a:t>
            </a:r>
            <a:r>
              <a:rPr lang="ru-RU" sz="2400" dirty="0" smtClean="0"/>
              <a:t>составление </a:t>
            </a:r>
            <a:r>
              <a:rPr lang="ru-RU" sz="2400" dirty="0"/>
              <a:t>письма подруге или </a:t>
            </a:r>
            <a:r>
              <a:rPr lang="ru-RU" sz="2400" dirty="0" smtClean="0"/>
              <a:t>другу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Сочинение </a:t>
            </a:r>
            <a:r>
              <a:rPr lang="ru-RU" sz="2400" dirty="0"/>
              <a:t>по началу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024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b="1" i="1" dirty="0"/>
              <a:t>Виды работ на уроках развития </a:t>
            </a:r>
            <a:r>
              <a:rPr lang="ru-RU" b="1" i="1" dirty="0" smtClean="0"/>
              <a:t>речи</a:t>
            </a:r>
            <a:endParaRPr lang="en-US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Свободное </a:t>
            </a:r>
            <a:r>
              <a:rPr lang="ru-RU" sz="2400" dirty="0"/>
              <a:t>сочинительство - пиши, что </a:t>
            </a:r>
            <a:r>
              <a:rPr lang="ru-RU" sz="2400" dirty="0" smtClean="0"/>
              <a:t>хочешь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"</a:t>
            </a:r>
            <a:r>
              <a:rPr lang="ru-RU" sz="2400" dirty="0"/>
              <a:t>Мой дневник "- пиши о том, что сейчас </a:t>
            </a:r>
            <a:r>
              <a:rPr lang="ru-RU" sz="2400" dirty="0" smtClean="0"/>
              <a:t>вспомнил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 </a:t>
            </a:r>
            <a:r>
              <a:rPr lang="ru-RU" sz="2400" dirty="0" smtClean="0"/>
              <a:t>"</a:t>
            </a:r>
            <a:r>
              <a:rPr lang="ru-RU" sz="2400" dirty="0"/>
              <a:t>Фантазия-картинка" - опиши словами картинку, которой нет, которую видишь только ты в своем воображении. 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Сочинение </a:t>
            </a:r>
            <a:r>
              <a:rPr lang="ru-RU" sz="2400" dirty="0"/>
              <a:t>по </a:t>
            </a:r>
            <a:r>
              <a:rPr lang="ru-RU" sz="2400" dirty="0" smtClean="0"/>
              <a:t>картине</a:t>
            </a:r>
            <a:endParaRPr lang="ru-RU" sz="2400" dirty="0"/>
          </a:p>
          <a:p>
            <a:pPr marL="0" indent="0">
              <a:buNone/>
            </a:pPr>
            <a:r>
              <a:rPr lang="ru-RU" sz="2400" b="1" i="1" dirty="0"/>
              <a:t>Из всех вышеперечисленных видов хотелось бы выделить сочинения - описания природы в разное время года.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12389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210</TotalTime>
  <Words>510</Words>
  <Application>Microsoft Office PowerPoint</Application>
  <PresentationFormat>Широкоэкранный</PresentationFormat>
  <Paragraphs>82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Calibri</vt:lpstr>
      <vt:lpstr>Calibri Light</vt:lpstr>
      <vt:lpstr>Tahoma</vt:lpstr>
      <vt:lpstr>Times New Roman</vt:lpstr>
      <vt:lpstr>Wingdings</vt:lpstr>
      <vt:lpstr>Ретро</vt:lpstr>
      <vt:lpstr>Министерство образования, науки и спорта Республики Армения  Старшая школа N5 им. Норайра Сисакяна г. Аштарака Арагацотн марза РА Курсы обязательной переподготовки учителей </vt:lpstr>
      <vt:lpstr>Цель исследовательской работы </vt:lpstr>
      <vt:lpstr>Задачи исследовательской работы</vt:lpstr>
      <vt:lpstr>Актуальность</vt:lpstr>
      <vt:lpstr>Причины снижения качества знаний и падение интереса к предмету</vt:lpstr>
      <vt:lpstr>Приемы, методы и формы работ в процессе развивающего обучения на уроках русского языка</vt:lpstr>
      <vt:lpstr>Роль самостоятельной работы в процессе развития творческого потенциала.</vt:lpstr>
      <vt:lpstr>Уроки развития речи</vt:lpstr>
      <vt:lpstr>Виды работ на уроках развития речи</vt:lpstr>
      <vt:lpstr>Алгоритм обучения изложению</vt:lpstr>
      <vt:lpstr>Приемы,  методы и формы работ в процессе развивающего обучения на уроках литературного чтения армянских школ</vt:lpstr>
      <vt:lpstr>Выводы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Курсы переподготовки в рамках очередной обязательной аттестации учителей русского языка Организатор: “Аштаракская старшая школа N5 им. Н. Сисакяна” ГНКО Тема исследовательской работы: “Реализация коммуникативных задач при обучении практической грамматике на начальном этапе”</dc:title>
  <dc:creator>HP</dc:creator>
  <cp:lastModifiedBy>HP</cp:lastModifiedBy>
  <cp:revision>25</cp:revision>
  <dcterms:created xsi:type="dcterms:W3CDTF">2022-09-24T15:36:03Z</dcterms:created>
  <dcterms:modified xsi:type="dcterms:W3CDTF">2022-10-09T14:11:23Z</dcterms:modified>
</cp:coreProperties>
</file>