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217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554" y="-102"/>
      </p:cViewPr>
      <p:guideLst>
        <p:guide orient="horz" pos="2160"/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175B9-5F58-4D1E-A136-AAC6E2ADCC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ADBE987-625B-4EEB-8314-9CFD398A9C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charset="0"/>
            </a:rPr>
            <a:t>Интеграция</a:t>
          </a:r>
        </a:p>
      </dgm:t>
    </dgm:pt>
    <dgm:pt modelId="{33828BE6-9651-4A0F-808E-BC2A2CB66C59}" type="parTrans" cxnId="{CFF89812-BD1C-476A-B6D1-42B25433BF0B}">
      <dgm:prSet/>
      <dgm:spPr/>
      <dgm:t>
        <a:bodyPr/>
        <a:lstStyle/>
        <a:p>
          <a:endParaRPr lang="ru-RU"/>
        </a:p>
      </dgm:t>
    </dgm:pt>
    <dgm:pt modelId="{B5814725-6A35-4B46-A2D7-D72263C3335C}" type="sibTrans" cxnId="{CFF89812-BD1C-476A-B6D1-42B25433BF0B}">
      <dgm:prSet/>
      <dgm:spPr/>
      <dgm:t>
        <a:bodyPr/>
        <a:lstStyle/>
        <a:p>
          <a:endParaRPr lang="ru-RU"/>
        </a:p>
      </dgm:t>
    </dgm:pt>
    <dgm:pt modelId="{5E02948F-7419-4AE7-AC39-D72C14EE3C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внутрипредметная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ABB97029-29D9-4814-9DB9-11152FFB372D}" type="parTrans" cxnId="{D6794E84-8EF2-492F-952B-7660507144F8}">
      <dgm:prSet/>
      <dgm:spPr/>
      <dgm:t>
        <a:bodyPr/>
        <a:lstStyle/>
        <a:p>
          <a:endParaRPr lang="ru-RU"/>
        </a:p>
      </dgm:t>
    </dgm:pt>
    <dgm:pt modelId="{26424E96-3165-4FEF-93C3-82D1E790F740}" type="sibTrans" cxnId="{D6794E84-8EF2-492F-952B-7660507144F8}">
      <dgm:prSet/>
      <dgm:spPr/>
      <dgm:t>
        <a:bodyPr/>
        <a:lstStyle/>
        <a:p>
          <a:endParaRPr lang="ru-RU"/>
        </a:p>
      </dgm:t>
    </dgm:pt>
    <dgm:pt modelId="{C53449A0-FECE-4574-9E76-8552911EE7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межпредметная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91B1EAAE-9AD4-4592-BF35-F3B60A351EB1}" type="parTrans" cxnId="{7545CB93-9F0A-4150-AF4C-B8A90D299F79}">
      <dgm:prSet/>
      <dgm:spPr/>
      <dgm:t>
        <a:bodyPr/>
        <a:lstStyle/>
        <a:p>
          <a:endParaRPr lang="ru-RU"/>
        </a:p>
      </dgm:t>
    </dgm:pt>
    <dgm:pt modelId="{15231B50-AECC-41A3-8A43-29F11F364A90}" type="sibTrans" cxnId="{7545CB93-9F0A-4150-AF4C-B8A90D299F79}">
      <dgm:prSet/>
      <dgm:spPr/>
      <dgm:t>
        <a:bodyPr/>
        <a:lstStyle/>
        <a:p>
          <a:endParaRPr lang="ru-RU"/>
        </a:p>
      </dgm:t>
    </dgm:pt>
    <dgm:pt modelId="{C1F7F00C-769C-4C82-BD67-5CFFF632F6AE}" type="pres">
      <dgm:prSet presAssocID="{C46175B9-5F58-4D1E-A136-AAC6E2ADCC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8FC12B-D08D-4B03-AC43-B538F559AD2D}" type="pres">
      <dgm:prSet presAssocID="{AADBE987-625B-4EEB-8314-9CFD398A9C0F}" presName="hierRoot1" presStyleCnt="0">
        <dgm:presLayoutVars>
          <dgm:hierBranch/>
        </dgm:presLayoutVars>
      </dgm:prSet>
      <dgm:spPr/>
    </dgm:pt>
    <dgm:pt modelId="{9AA409CA-B40B-4D0C-8081-106D9482C4DD}" type="pres">
      <dgm:prSet presAssocID="{AADBE987-625B-4EEB-8314-9CFD398A9C0F}" presName="rootComposite1" presStyleCnt="0"/>
      <dgm:spPr/>
    </dgm:pt>
    <dgm:pt modelId="{70FDD251-7FF6-4155-A10A-AFF789E23B4A}" type="pres">
      <dgm:prSet presAssocID="{AADBE987-625B-4EEB-8314-9CFD398A9C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AC8FE-2B34-4D79-88E8-9493DD24F725}" type="pres">
      <dgm:prSet presAssocID="{AADBE987-625B-4EEB-8314-9CFD398A9C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B6EED4-3CFE-499B-8DC8-EFC2EFCFC758}" type="pres">
      <dgm:prSet presAssocID="{AADBE987-625B-4EEB-8314-9CFD398A9C0F}" presName="hierChild2" presStyleCnt="0"/>
      <dgm:spPr/>
    </dgm:pt>
    <dgm:pt modelId="{F516DE7F-F089-4E4A-99CA-A6EFA9FBCBCE}" type="pres">
      <dgm:prSet presAssocID="{ABB97029-29D9-4814-9DB9-11152FFB372D}" presName="Name35" presStyleLbl="parChTrans1D2" presStyleIdx="0" presStyleCnt="2"/>
      <dgm:spPr/>
      <dgm:t>
        <a:bodyPr/>
        <a:lstStyle/>
        <a:p>
          <a:endParaRPr lang="en-US"/>
        </a:p>
      </dgm:t>
    </dgm:pt>
    <dgm:pt modelId="{EF10584F-876D-437F-BB4D-37EB08780C6E}" type="pres">
      <dgm:prSet presAssocID="{5E02948F-7419-4AE7-AC39-D72C14EE3C48}" presName="hierRoot2" presStyleCnt="0">
        <dgm:presLayoutVars>
          <dgm:hierBranch/>
        </dgm:presLayoutVars>
      </dgm:prSet>
      <dgm:spPr/>
    </dgm:pt>
    <dgm:pt modelId="{EC327C4B-B34D-45D9-91AC-03264A6FAB7D}" type="pres">
      <dgm:prSet presAssocID="{5E02948F-7419-4AE7-AC39-D72C14EE3C48}" presName="rootComposite" presStyleCnt="0"/>
      <dgm:spPr/>
    </dgm:pt>
    <dgm:pt modelId="{FE81B8A9-B45D-452E-863F-F0ABCB697210}" type="pres">
      <dgm:prSet presAssocID="{5E02948F-7419-4AE7-AC39-D72C14EE3C4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1AA88-F10D-41B0-A0E3-597D2767961D}" type="pres">
      <dgm:prSet presAssocID="{5E02948F-7419-4AE7-AC39-D72C14EE3C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2A539CDC-E0C3-404F-89D8-12E801398A60}" type="pres">
      <dgm:prSet presAssocID="{5E02948F-7419-4AE7-AC39-D72C14EE3C48}" presName="hierChild4" presStyleCnt="0"/>
      <dgm:spPr/>
    </dgm:pt>
    <dgm:pt modelId="{38D6C198-DC8A-46C1-870E-5143099487F4}" type="pres">
      <dgm:prSet presAssocID="{5E02948F-7419-4AE7-AC39-D72C14EE3C48}" presName="hierChild5" presStyleCnt="0"/>
      <dgm:spPr/>
    </dgm:pt>
    <dgm:pt modelId="{826BBBEF-A2AE-4FA6-9E06-BCC180B1C0A1}" type="pres">
      <dgm:prSet presAssocID="{91B1EAAE-9AD4-4592-BF35-F3B60A351EB1}" presName="Name35" presStyleLbl="parChTrans1D2" presStyleIdx="1" presStyleCnt="2"/>
      <dgm:spPr/>
      <dgm:t>
        <a:bodyPr/>
        <a:lstStyle/>
        <a:p>
          <a:endParaRPr lang="en-US"/>
        </a:p>
      </dgm:t>
    </dgm:pt>
    <dgm:pt modelId="{29131133-83BC-4533-ABAF-4A546D8A8471}" type="pres">
      <dgm:prSet presAssocID="{C53449A0-FECE-4574-9E76-8552911EE7EF}" presName="hierRoot2" presStyleCnt="0">
        <dgm:presLayoutVars>
          <dgm:hierBranch/>
        </dgm:presLayoutVars>
      </dgm:prSet>
      <dgm:spPr/>
    </dgm:pt>
    <dgm:pt modelId="{E414322D-9CE6-4403-87E2-7D1307A94929}" type="pres">
      <dgm:prSet presAssocID="{C53449A0-FECE-4574-9E76-8552911EE7EF}" presName="rootComposite" presStyleCnt="0"/>
      <dgm:spPr/>
    </dgm:pt>
    <dgm:pt modelId="{D477150A-81C5-43A8-887D-E2FFB923E648}" type="pres">
      <dgm:prSet presAssocID="{C53449A0-FECE-4574-9E76-8552911EE7E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70DCF-4898-42F0-9605-4E8F3CCE3A83}" type="pres">
      <dgm:prSet presAssocID="{C53449A0-FECE-4574-9E76-8552911EE7EF}" presName="rootConnector" presStyleLbl="node2" presStyleIdx="1" presStyleCnt="2"/>
      <dgm:spPr/>
      <dgm:t>
        <a:bodyPr/>
        <a:lstStyle/>
        <a:p>
          <a:endParaRPr lang="en-US"/>
        </a:p>
      </dgm:t>
    </dgm:pt>
    <dgm:pt modelId="{E24D3C06-4660-4139-B147-60DDF159E10F}" type="pres">
      <dgm:prSet presAssocID="{C53449A0-FECE-4574-9E76-8552911EE7EF}" presName="hierChild4" presStyleCnt="0"/>
      <dgm:spPr/>
    </dgm:pt>
    <dgm:pt modelId="{25417753-820E-45C9-B568-3683194DC304}" type="pres">
      <dgm:prSet presAssocID="{C53449A0-FECE-4574-9E76-8552911EE7EF}" presName="hierChild5" presStyleCnt="0"/>
      <dgm:spPr/>
    </dgm:pt>
    <dgm:pt modelId="{A50CB1A2-C2B5-44A0-A222-31763EAE3F35}" type="pres">
      <dgm:prSet presAssocID="{AADBE987-625B-4EEB-8314-9CFD398A9C0F}" presName="hierChild3" presStyleCnt="0"/>
      <dgm:spPr/>
    </dgm:pt>
  </dgm:ptLst>
  <dgm:cxnLst>
    <dgm:cxn modelId="{7545CB93-9F0A-4150-AF4C-B8A90D299F79}" srcId="{AADBE987-625B-4EEB-8314-9CFD398A9C0F}" destId="{C53449A0-FECE-4574-9E76-8552911EE7EF}" srcOrd="1" destOrd="0" parTransId="{91B1EAAE-9AD4-4592-BF35-F3B60A351EB1}" sibTransId="{15231B50-AECC-41A3-8A43-29F11F364A90}"/>
    <dgm:cxn modelId="{0166A146-A82B-454B-B00D-BAE0614DC045}" type="presOf" srcId="{ABB97029-29D9-4814-9DB9-11152FFB372D}" destId="{F516DE7F-F089-4E4A-99CA-A6EFA9FBCBCE}" srcOrd="0" destOrd="0" presId="urn:microsoft.com/office/officeart/2005/8/layout/orgChart1"/>
    <dgm:cxn modelId="{CFF89812-BD1C-476A-B6D1-42B25433BF0B}" srcId="{C46175B9-5F58-4D1E-A136-AAC6E2ADCC47}" destId="{AADBE987-625B-4EEB-8314-9CFD398A9C0F}" srcOrd="0" destOrd="0" parTransId="{33828BE6-9651-4A0F-808E-BC2A2CB66C59}" sibTransId="{B5814725-6A35-4B46-A2D7-D72263C3335C}"/>
    <dgm:cxn modelId="{7231A369-1CC5-4929-9BE1-716753D61E0F}" type="presOf" srcId="{AADBE987-625B-4EEB-8314-9CFD398A9C0F}" destId="{70FDD251-7FF6-4155-A10A-AFF789E23B4A}" srcOrd="0" destOrd="0" presId="urn:microsoft.com/office/officeart/2005/8/layout/orgChart1"/>
    <dgm:cxn modelId="{03E969E0-4AA8-4676-B30F-25A3B606E6F4}" type="presOf" srcId="{C53449A0-FECE-4574-9E76-8552911EE7EF}" destId="{D477150A-81C5-43A8-887D-E2FFB923E648}" srcOrd="0" destOrd="0" presId="urn:microsoft.com/office/officeart/2005/8/layout/orgChart1"/>
    <dgm:cxn modelId="{859D46EA-7E3E-4AE1-A0DB-B4BABA8AB6A9}" type="presOf" srcId="{5E02948F-7419-4AE7-AC39-D72C14EE3C48}" destId="{FE81B8A9-B45D-452E-863F-F0ABCB697210}" srcOrd="0" destOrd="0" presId="urn:microsoft.com/office/officeart/2005/8/layout/orgChart1"/>
    <dgm:cxn modelId="{F4BC294D-350C-4A04-8081-2B98E803FE0A}" type="presOf" srcId="{AADBE987-625B-4EEB-8314-9CFD398A9C0F}" destId="{EE4AC8FE-2B34-4D79-88E8-9493DD24F725}" srcOrd="1" destOrd="0" presId="urn:microsoft.com/office/officeart/2005/8/layout/orgChart1"/>
    <dgm:cxn modelId="{79B50E94-0AAE-4BE1-9FC2-1ED609609218}" type="presOf" srcId="{91B1EAAE-9AD4-4592-BF35-F3B60A351EB1}" destId="{826BBBEF-A2AE-4FA6-9E06-BCC180B1C0A1}" srcOrd="0" destOrd="0" presId="urn:microsoft.com/office/officeart/2005/8/layout/orgChart1"/>
    <dgm:cxn modelId="{33D21047-F046-4A55-9AF6-0E9E670CF063}" type="presOf" srcId="{5E02948F-7419-4AE7-AC39-D72C14EE3C48}" destId="{21D1AA88-F10D-41B0-A0E3-597D2767961D}" srcOrd="1" destOrd="0" presId="urn:microsoft.com/office/officeart/2005/8/layout/orgChart1"/>
    <dgm:cxn modelId="{E5CFC233-22F7-4409-9264-609B0E761C13}" type="presOf" srcId="{C46175B9-5F58-4D1E-A136-AAC6E2ADCC47}" destId="{C1F7F00C-769C-4C82-BD67-5CFFF632F6AE}" srcOrd="0" destOrd="0" presId="urn:microsoft.com/office/officeart/2005/8/layout/orgChart1"/>
    <dgm:cxn modelId="{D6794E84-8EF2-492F-952B-7660507144F8}" srcId="{AADBE987-625B-4EEB-8314-9CFD398A9C0F}" destId="{5E02948F-7419-4AE7-AC39-D72C14EE3C48}" srcOrd="0" destOrd="0" parTransId="{ABB97029-29D9-4814-9DB9-11152FFB372D}" sibTransId="{26424E96-3165-4FEF-93C3-82D1E790F740}"/>
    <dgm:cxn modelId="{32A36ECC-C120-4B3B-95AD-73550D1A6AE3}" type="presOf" srcId="{C53449A0-FECE-4574-9E76-8552911EE7EF}" destId="{E3A70DCF-4898-42F0-9605-4E8F3CCE3A83}" srcOrd="1" destOrd="0" presId="urn:microsoft.com/office/officeart/2005/8/layout/orgChart1"/>
    <dgm:cxn modelId="{0CC15075-14BD-45E1-B798-56C7147C6651}" type="presParOf" srcId="{C1F7F00C-769C-4C82-BD67-5CFFF632F6AE}" destId="{168FC12B-D08D-4B03-AC43-B538F559AD2D}" srcOrd="0" destOrd="0" presId="urn:microsoft.com/office/officeart/2005/8/layout/orgChart1"/>
    <dgm:cxn modelId="{03EF67A0-CA43-4D20-B957-BDAB39704223}" type="presParOf" srcId="{168FC12B-D08D-4B03-AC43-B538F559AD2D}" destId="{9AA409CA-B40B-4D0C-8081-106D9482C4DD}" srcOrd="0" destOrd="0" presId="urn:microsoft.com/office/officeart/2005/8/layout/orgChart1"/>
    <dgm:cxn modelId="{9424010D-560E-4F1E-B08B-F210D8F86B6E}" type="presParOf" srcId="{9AA409CA-B40B-4D0C-8081-106D9482C4DD}" destId="{70FDD251-7FF6-4155-A10A-AFF789E23B4A}" srcOrd="0" destOrd="0" presId="urn:microsoft.com/office/officeart/2005/8/layout/orgChart1"/>
    <dgm:cxn modelId="{8DC46A85-4813-4744-B4A9-2C7A43E788EF}" type="presParOf" srcId="{9AA409CA-B40B-4D0C-8081-106D9482C4DD}" destId="{EE4AC8FE-2B34-4D79-88E8-9493DD24F725}" srcOrd="1" destOrd="0" presId="urn:microsoft.com/office/officeart/2005/8/layout/orgChart1"/>
    <dgm:cxn modelId="{4B7E2BBE-94F2-4C2E-83D3-D87FE1210B64}" type="presParOf" srcId="{168FC12B-D08D-4B03-AC43-B538F559AD2D}" destId="{EBB6EED4-3CFE-499B-8DC8-EFC2EFCFC758}" srcOrd="1" destOrd="0" presId="urn:microsoft.com/office/officeart/2005/8/layout/orgChart1"/>
    <dgm:cxn modelId="{85FE459F-C72E-4A5F-83A9-95A112F3EE55}" type="presParOf" srcId="{EBB6EED4-3CFE-499B-8DC8-EFC2EFCFC758}" destId="{F516DE7F-F089-4E4A-99CA-A6EFA9FBCBCE}" srcOrd="0" destOrd="0" presId="urn:microsoft.com/office/officeart/2005/8/layout/orgChart1"/>
    <dgm:cxn modelId="{76E2BCFB-E0FE-4CF2-84D2-524AC30974D5}" type="presParOf" srcId="{EBB6EED4-3CFE-499B-8DC8-EFC2EFCFC758}" destId="{EF10584F-876D-437F-BB4D-37EB08780C6E}" srcOrd="1" destOrd="0" presId="urn:microsoft.com/office/officeart/2005/8/layout/orgChart1"/>
    <dgm:cxn modelId="{7521F930-20E1-4FD8-8551-D2D9A361E84E}" type="presParOf" srcId="{EF10584F-876D-437F-BB4D-37EB08780C6E}" destId="{EC327C4B-B34D-45D9-91AC-03264A6FAB7D}" srcOrd="0" destOrd="0" presId="urn:microsoft.com/office/officeart/2005/8/layout/orgChart1"/>
    <dgm:cxn modelId="{344A8AC5-2499-4BF5-9F40-A16FBB2EBB75}" type="presParOf" srcId="{EC327C4B-B34D-45D9-91AC-03264A6FAB7D}" destId="{FE81B8A9-B45D-452E-863F-F0ABCB697210}" srcOrd="0" destOrd="0" presId="urn:microsoft.com/office/officeart/2005/8/layout/orgChart1"/>
    <dgm:cxn modelId="{6362E448-2D22-4D3D-90DD-052C390650F1}" type="presParOf" srcId="{EC327C4B-B34D-45D9-91AC-03264A6FAB7D}" destId="{21D1AA88-F10D-41B0-A0E3-597D2767961D}" srcOrd="1" destOrd="0" presId="urn:microsoft.com/office/officeart/2005/8/layout/orgChart1"/>
    <dgm:cxn modelId="{B874A0B3-BEEB-47CD-A8EE-465F3A8AB71F}" type="presParOf" srcId="{EF10584F-876D-437F-BB4D-37EB08780C6E}" destId="{2A539CDC-E0C3-404F-89D8-12E801398A60}" srcOrd="1" destOrd="0" presId="urn:microsoft.com/office/officeart/2005/8/layout/orgChart1"/>
    <dgm:cxn modelId="{36B9DB0A-6E99-4029-B2BA-82D064C45746}" type="presParOf" srcId="{EF10584F-876D-437F-BB4D-37EB08780C6E}" destId="{38D6C198-DC8A-46C1-870E-5143099487F4}" srcOrd="2" destOrd="0" presId="urn:microsoft.com/office/officeart/2005/8/layout/orgChart1"/>
    <dgm:cxn modelId="{0908C7EF-65CA-463F-93C2-137BBAD2F3F6}" type="presParOf" srcId="{EBB6EED4-3CFE-499B-8DC8-EFC2EFCFC758}" destId="{826BBBEF-A2AE-4FA6-9E06-BCC180B1C0A1}" srcOrd="2" destOrd="0" presId="urn:microsoft.com/office/officeart/2005/8/layout/orgChart1"/>
    <dgm:cxn modelId="{F31163B1-F42B-4DEC-ABA5-A7A381E7765E}" type="presParOf" srcId="{EBB6EED4-3CFE-499B-8DC8-EFC2EFCFC758}" destId="{29131133-83BC-4533-ABAF-4A546D8A8471}" srcOrd="3" destOrd="0" presId="urn:microsoft.com/office/officeart/2005/8/layout/orgChart1"/>
    <dgm:cxn modelId="{23D2E5D4-D7A1-4403-AF64-E0A0BE0465C1}" type="presParOf" srcId="{29131133-83BC-4533-ABAF-4A546D8A8471}" destId="{E414322D-9CE6-4403-87E2-7D1307A94929}" srcOrd="0" destOrd="0" presId="urn:microsoft.com/office/officeart/2005/8/layout/orgChart1"/>
    <dgm:cxn modelId="{ECA0C926-91B1-48FF-A293-CCC466C5A7C1}" type="presParOf" srcId="{E414322D-9CE6-4403-87E2-7D1307A94929}" destId="{D477150A-81C5-43A8-887D-E2FFB923E648}" srcOrd="0" destOrd="0" presId="urn:microsoft.com/office/officeart/2005/8/layout/orgChart1"/>
    <dgm:cxn modelId="{37588AA3-E63D-4314-8BF8-DDA619DDB54C}" type="presParOf" srcId="{E414322D-9CE6-4403-87E2-7D1307A94929}" destId="{E3A70DCF-4898-42F0-9605-4E8F3CCE3A83}" srcOrd="1" destOrd="0" presId="urn:microsoft.com/office/officeart/2005/8/layout/orgChart1"/>
    <dgm:cxn modelId="{ECBB97E3-5687-4348-B857-2C6B7E7F5916}" type="presParOf" srcId="{29131133-83BC-4533-ABAF-4A546D8A8471}" destId="{E24D3C06-4660-4139-B147-60DDF159E10F}" srcOrd="1" destOrd="0" presId="urn:microsoft.com/office/officeart/2005/8/layout/orgChart1"/>
    <dgm:cxn modelId="{87B42FF6-A1CC-4873-A97C-9F492E5ECF20}" type="presParOf" srcId="{29131133-83BC-4533-ABAF-4A546D8A8471}" destId="{25417753-820E-45C9-B568-3683194DC304}" srcOrd="2" destOrd="0" presId="urn:microsoft.com/office/officeart/2005/8/layout/orgChart1"/>
    <dgm:cxn modelId="{4F43CAFC-16BD-4BE8-8371-D55809D35834}" type="presParOf" srcId="{168FC12B-D08D-4B03-AC43-B538F559AD2D}" destId="{A50CB1A2-C2B5-44A0-A222-31763EAE3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BBBEF-A2AE-4FA6-9E06-BCC180B1C0A1}">
      <dsp:nvSpPr>
        <dsp:cNvPr id="0" name=""/>
        <dsp:cNvSpPr/>
      </dsp:nvSpPr>
      <dsp:spPr>
        <a:xfrm>
          <a:off x="4248150" y="1666554"/>
          <a:ext cx="2014189" cy="69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70"/>
              </a:lnTo>
              <a:lnTo>
                <a:pt x="2014189" y="349570"/>
              </a:lnTo>
              <a:lnTo>
                <a:pt x="2014189" y="699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6DE7F-F089-4E4A-99CA-A6EFA9FBCBCE}">
      <dsp:nvSpPr>
        <dsp:cNvPr id="0" name=""/>
        <dsp:cNvSpPr/>
      </dsp:nvSpPr>
      <dsp:spPr>
        <a:xfrm>
          <a:off x="2233960" y="1666554"/>
          <a:ext cx="2014189" cy="699140"/>
        </a:xfrm>
        <a:custGeom>
          <a:avLst/>
          <a:gdLst/>
          <a:ahLst/>
          <a:cxnLst/>
          <a:rect l="0" t="0" r="0" b="0"/>
          <a:pathLst>
            <a:path>
              <a:moveTo>
                <a:pt x="2014189" y="0"/>
              </a:moveTo>
              <a:lnTo>
                <a:pt x="2014189" y="349570"/>
              </a:lnTo>
              <a:lnTo>
                <a:pt x="0" y="349570"/>
              </a:lnTo>
              <a:lnTo>
                <a:pt x="0" y="699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DD251-7FF6-4155-A10A-AFF789E23B4A}">
      <dsp:nvSpPr>
        <dsp:cNvPr id="0" name=""/>
        <dsp:cNvSpPr/>
      </dsp:nvSpPr>
      <dsp:spPr>
        <a:xfrm>
          <a:off x="2583530" y="1935"/>
          <a:ext cx="3329238" cy="1664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charset="0"/>
            </a:rPr>
            <a:t>Интеграция</a:t>
          </a:r>
        </a:p>
      </dsp:txBody>
      <dsp:txXfrm>
        <a:off x="2583530" y="1935"/>
        <a:ext cx="3329238" cy="1664619"/>
      </dsp:txXfrm>
    </dsp:sp>
    <dsp:sp modelId="{FE81B8A9-B45D-452E-863F-F0ABCB697210}">
      <dsp:nvSpPr>
        <dsp:cNvPr id="0" name=""/>
        <dsp:cNvSpPr/>
      </dsp:nvSpPr>
      <dsp:spPr>
        <a:xfrm>
          <a:off x="569341" y="2365695"/>
          <a:ext cx="3329238" cy="1664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внутрипредметная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69341" y="2365695"/>
        <a:ext cx="3329238" cy="1664619"/>
      </dsp:txXfrm>
    </dsp:sp>
    <dsp:sp modelId="{D477150A-81C5-43A8-887D-E2FFB923E648}">
      <dsp:nvSpPr>
        <dsp:cNvPr id="0" name=""/>
        <dsp:cNvSpPr/>
      </dsp:nvSpPr>
      <dsp:spPr>
        <a:xfrm>
          <a:off x="4597720" y="2365695"/>
          <a:ext cx="3329238" cy="1664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межпредметная</a:t>
          </a:r>
          <a:endParaRPr kumimoji="0" lang="ru-RU" sz="3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4597720" y="2365695"/>
        <a:ext cx="3329238" cy="166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68D5-C9B3-4C57-B107-B4403EB861CF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9C91-BA57-4AD3-A6F8-A986BFD54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85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9C91-BA57-4AD3-A6F8-A986BFD541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D5A03-06E0-4D9C-A939-68AC94F95778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85B69B-E43C-40EB-85B1-E7B2A08A32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71678"/>
            <a:ext cx="86439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400" b="1" i="1" dirty="0" smtClean="0">
                <a:latin typeface="Agency FB" pitchFamily="34" charset="0"/>
              </a:rPr>
              <a:t>«</a:t>
            </a:r>
            <a:r>
              <a:rPr lang="ru-RU" sz="4400" b="1" i="1" u="sng" dirty="0" smtClean="0">
                <a:latin typeface="Agency FB" pitchFamily="34" charset="0"/>
              </a:rPr>
              <a:t>Интегрированные уроки </a:t>
            </a:r>
            <a:r>
              <a:rPr lang="ru-RU" sz="4400" b="1" i="1" dirty="0" smtClean="0">
                <a:latin typeface="Agency FB" pitchFamily="34" charset="0"/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ru-RU" sz="4400" b="1" i="1" dirty="0" smtClean="0">
                <a:latin typeface="Agency FB" pitchFamily="34" charset="0"/>
              </a:rPr>
              <a:t>как средство повышения познавательной активности</a:t>
            </a:r>
            <a:r>
              <a:rPr lang="ru-RU" sz="4400" i="1" dirty="0" smtClean="0">
                <a:latin typeface="Agency FB" pitchFamily="34" charset="0"/>
              </a:rPr>
              <a:t>»</a:t>
            </a:r>
            <a:endParaRPr lang="ru-RU" sz="4400" b="1" i="1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4400" b="1" i="1" dirty="0" smtClean="0">
              <a:solidFill>
                <a:srgbClr val="FFFF00"/>
              </a:solidFill>
              <a:latin typeface="Agency FB" pitchFamily="34" charset="0"/>
            </a:endParaRPr>
          </a:p>
          <a:p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84236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rgbClr val="003300"/>
              </a:solidFill>
              <a:latin typeface="Agency FB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rgbClr val="003300"/>
              </a:solidFill>
              <a:latin typeface="Agency FB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rgbClr val="0033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41486"/>
            <a:ext cx="885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Формируют целостную картину мира</a:t>
            </a:r>
          </a:p>
          <a:p>
            <a:r>
              <a:rPr lang="ru-RU" b="1" dirty="0" smtClean="0"/>
              <a:t>2. Являются источником нахождения новых связей между фактами в различных предметах.</a:t>
            </a:r>
          </a:p>
          <a:p>
            <a:r>
              <a:rPr lang="ru-RU" b="1" dirty="0" smtClean="0"/>
              <a:t>3. Дают возможность для самореализации, самовыражения, творчества учителя.</a:t>
            </a:r>
          </a:p>
          <a:p>
            <a:r>
              <a:rPr lang="ru-RU" b="1" dirty="0" smtClean="0"/>
              <a:t>4. Побуждают к осмыслению и нахождению причинно-следственных связей.</a:t>
            </a:r>
          </a:p>
          <a:p>
            <a:r>
              <a:rPr lang="ru-RU" b="1" dirty="0" smtClean="0"/>
              <a:t>5. Побуждают к активному познанию окружающей действительности..</a:t>
            </a:r>
          </a:p>
          <a:p>
            <a:r>
              <a:rPr lang="en-US" b="1" dirty="0"/>
              <a:t>6</a:t>
            </a:r>
            <a:r>
              <a:rPr lang="ru-RU" b="1" dirty="0" smtClean="0"/>
              <a:t>. Снимают утомляемость, перенапряжение учащихся за счёт переключения на разные виды деятельности.</a:t>
            </a:r>
          </a:p>
          <a:p>
            <a:r>
              <a:rPr lang="en-US" b="1" dirty="0"/>
              <a:t>7</a:t>
            </a:r>
            <a:r>
              <a:rPr lang="ru-RU" b="1" dirty="0" smtClean="0"/>
              <a:t>.Формируют познавательный интерес учащихся.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44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Когда возможна интеграция предметов?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- объекты исследования должны совпадать или быть достаточно близкими</a:t>
            </a:r>
            <a:r>
              <a:rPr lang="ru-RU" b="1" dirty="0" smtClean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1462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- </a:t>
            </a:r>
            <a:r>
              <a:rPr lang="ru-RU" sz="2800" b="1" dirty="0" smtClean="0"/>
              <a:t>в интегрированных учебных предметах используются одинаковые, близкие методы исследования;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64344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- </a:t>
            </a:r>
            <a:r>
              <a:rPr lang="ru-RU" sz="2800" b="1" dirty="0" smtClean="0"/>
              <a:t>интегрируемые учебные предметы строятся на общих закономерностях и теоретических концепциях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000" dirty="0" smtClean="0"/>
              <a:t>. Переход от </a:t>
            </a:r>
            <a:r>
              <a:rPr lang="ru-RU" sz="2000" dirty="0" err="1" smtClean="0"/>
              <a:t>внутрипредметных</a:t>
            </a:r>
            <a:r>
              <a:rPr lang="ru-RU" sz="2000" dirty="0" smtClean="0"/>
              <a:t> связей к </a:t>
            </a:r>
            <a:r>
              <a:rPr lang="ru-RU" sz="2000" dirty="0" err="1" smtClean="0"/>
              <a:t>межпредметным</a:t>
            </a:r>
            <a:r>
              <a:rPr lang="ru-RU" sz="2000" dirty="0" smtClean="0"/>
              <a:t> позволяет ученику переносить способы действий с одних объектов на другие, что облегчает учение и формирует представление о целостности мира. При этом следует помнить, что такой переход возможен только при наличии определенной базы знания </a:t>
            </a:r>
            <a:r>
              <a:rPr lang="ru-RU" sz="2000" dirty="0" err="1" smtClean="0"/>
              <a:t>внутрипредметных</a:t>
            </a:r>
            <a:r>
              <a:rPr lang="ru-RU" sz="2000" dirty="0" smtClean="0"/>
              <a:t> связей, иначе перенос может быть поверхностным и механическим.</a:t>
            </a:r>
          </a:p>
          <a:p>
            <a:r>
              <a:rPr lang="ru-RU" sz="2000" dirty="0" smtClean="0"/>
              <a:t>2. Увеличение доли проблемных ситуаций в структуре интеграции предметов активизирует мыслительную деятельность школьника, заставляет искать новые способы познания учебного материала, формирует исследовательский тип личности.</a:t>
            </a:r>
          </a:p>
          <a:p>
            <a:r>
              <a:rPr lang="ru-RU" sz="2000" dirty="0" smtClean="0"/>
              <a:t>3. Интеграция ведет к увеличению доли обобщающих знаний, позволяющих школьнику одновременно проследить весь процесс выполнения действий от цели до результата, осмысленно воспринимать каждый этап работы.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207" y="641987"/>
            <a:ext cx="8131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Активизация познавательной деятельности учащихся - одна из основных задач  учителя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современной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школы. Среди всех мотивов учебной деятельности самым действенным является познавательный интерес, возникающий в процессе </a:t>
            </a:r>
            <a:r>
              <a:rPr lang="ru-RU" sz="2400" dirty="0" smtClean="0">
                <a:latin typeface="Arial Black" pitchFamily="34" charset="0"/>
              </a:rPr>
              <a:t>обучения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3" descr="C:\Users\admin\Desktop\img_phpHsprW2_master-klass-Gruppovaya-rabota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812" y="3894084"/>
            <a:ext cx="2637064" cy="2963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98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Признаки интегрированного урока: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1) </a:t>
            </a:r>
            <a:r>
              <a:rPr lang="ru-RU" sz="2800" b="1" i="1" dirty="0"/>
              <a:t>специально организованный урок, </a:t>
            </a:r>
            <a:r>
              <a:rPr lang="ru-RU" sz="2800" b="1" i="1" dirty="0" smtClean="0"/>
              <a:t>т.е</a:t>
            </a:r>
            <a:r>
              <a:rPr lang="ru-RU" sz="2800" b="1" i="1" dirty="0"/>
              <a:t>., если он специально не организован, то его вообще может не быть или он распадается на отдельные уроки, не объединённые общей </a:t>
            </a:r>
            <a:r>
              <a:rPr lang="ru-RU" sz="2800" b="1" i="1" dirty="0" smtClean="0"/>
              <a:t>целью</a:t>
            </a:r>
            <a:r>
              <a:rPr lang="ru-RU" sz="2800" b="1" i="1" dirty="0"/>
              <a:t>;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2) </a:t>
            </a:r>
            <a:r>
              <a:rPr lang="ru-RU" sz="2800" b="1" i="1" dirty="0"/>
              <a:t>цель специфическая (объединённая); она может быть поставлена, например, для</a:t>
            </a:r>
            <a:r>
              <a:rPr lang="ru-RU" sz="2800" dirty="0"/>
              <a:t>:</a:t>
            </a:r>
          </a:p>
          <a:p>
            <a:r>
              <a:rPr lang="ru-RU" sz="2800" dirty="0"/>
              <a:t>а) </a:t>
            </a:r>
            <a:r>
              <a:rPr lang="ru-RU" sz="2800" b="1" i="1" dirty="0"/>
              <a:t>более глубокого проникновения в суть изучаемой темы; </a:t>
            </a:r>
          </a:p>
          <a:p>
            <a:r>
              <a:rPr lang="ru-RU" sz="2800" dirty="0"/>
              <a:t>б) </a:t>
            </a:r>
            <a:r>
              <a:rPr lang="ru-RU" sz="2800" b="1" i="1" dirty="0"/>
              <a:t>повышения интереса учащихся к предметам;</a:t>
            </a:r>
          </a:p>
          <a:p>
            <a:r>
              <a:rPr lang="ru-RU" sz="2800" dirty="0"/>
              <a:t>в) </a:t>
            </a:r>
            <a:r>
              <a:rPr lang="ru-RU" sz="2800" b="1" i="1" dirty="0"/>
              <a:t>целостного, синтезированного восприятия изучаемых по данной теме вопросов;</a:t>
            </a:r>
          </a:p>
          <a:p>
            <a:r>
              <a:rPr lang="ru-RU" sz="2800" dirty="0"/>
              <a:t>г) </a:t>
            </a:r>
            <a:r>
              <a:rPr lang="ru-RU" sz="2800" b="1" i="1" dirty="0"/>
              <a:t>экономии учебного времени и т. п.;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3) </a:t>
            </a:r>
            <a:r>
              <a:rPr lang="ru-RU" sz="2800" b="1" i="1" dirty="0"/>
              <a:t>широкое использование знаний из разных дисциплин, т. е. углублённое осуществление </a:t>
            </a:r>
            <a:r>
              <a:rPr lang="ru-RU" sz="2800" b="1" i="1" dirty="0" err="1"/>
              <a:t>межпредметных</a:t>
            </a:r>
            <a:r>
              <a:rPr lang="ru-RU" sz="2800" b="1" i="1" dirty="0"/>
              <a:t> связей.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744" y="1229193"/>
            <a:ext cx="7704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Таким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образом</a:t>
            </a:r>
            <a:r>
              <a:rPr lang="en-US" sz="2400" dirty="0" smtClean="0"/>
              <a:t> </a:t>
            </a:r>
            <a:r>
              <a:rPr lang="en-US" sz="2400" dirty="0" err="1" smtClean="0"/>
              <a:t>интегрированный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урок</a:t>
            </a:r>
            <a:r>
              <a:rPr lang="en-US" sz="2400" dirty="0" smtClean="0"/>
              <a:t> </a:t>
            </a:r>
            <a:r>
              <a:rPr lang="en-US" sz="2400" dirty="0" err="1" smtClean="0"/>
              <a:t>одна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форм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организации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обучения,способствующая</a:t>
            </a:r>
            <a:r>
              <a:rPr lang="en-US" sz="2400" dirty="0" smtClean="0"/>
              <a:t> </a:t>
            </a:r>
            <a:r>
              <a:rPr lang="en-US" sz="2400" dirty="0" err="1" smtClean="0"/>
              <a:t>повышению</a:t>
            </a:r>
            <a:r>
              <a:rPr lang="en-US" sz="2400" dirty="0" smtClean="0"/>
              <a:t> </a:t>
            </a:r>
            <a:r>
              <a:rPr lang="en-US" sz="2400" dirty="0" err="1" smtClean="0"/>
              <a:t>интереса</a:t>
            </a:r>
            <a:r>
              <a:rPr lang="en-US" sz="2400" dirty="0" smtClean="0"/>
              <a:t>  к </a:t>
            </a:r>
            <a:r>
              <a:rPr lang="en-US" sz="2400" dirty="0" err="1" smtClean="0"/>
              <a:t>знаниям,учению</a:t>
            </a:r>
            <a:r>
              <a:rPr lang="en-US" sz="2400" dirty="0" smtClean="0"/>
              <a:t> </a:t>
            </a:r>
            <a:r>
              <a:rPr lang="en-US" sz="2400" dirty="0" err="1" smtClean="0"/>
              <a:t>самостоятельности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познания,возможности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сотрудничества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учителя</a:t>
            </a:r>
            <a:r>
              <a:rPr lang="en-US" sz="2400" dirty="0" smtClean="0"/>
              <a:t> и </a:t>
            </a:r>
            <a:r>
              <a:rPr lang="en-US" sz="2400" dirty="0" err="1" smtClean="0"/>
              <a:t>учащихся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уроке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734" y="1547972"/>
            <a:ext cx="778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Arial Black" pitchFamily="34" charset="0"/>
              </a:rPr>
              <a:t>Спасибо за внимание!!!</a:t>
            </a:r>
            <a:endParaRPr lang="ru-RU" sz="4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 t="11812" r="51578" b="28387"/>
          <a:stretch>
            <a:fillRect/>
          </a:stretch>
        </p:blipFill>
        <p:spPr bwMode="auto">
          <a:xfrm>
            <a:off x="2822027" y="2948153"/>
            <a:ext cx="3497083" cy="317827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Интеграция </a:t>
            </a:r>
            <a:r>
              <a:rPr lang="ru-RU" sz="2800" dirty="0" smtClean="0">
                <a:solidFill>
                  <a:srgbClr val="996633"/>
                </a:solidFill>
              </a:rPr>
              <a:t>(лат.)-</a:t>
            </a:r>
            <a:r>
              <a:rPr lang="ru-RU" sz="2800" dirty="0" smtClean="0">
                <a:solidFill>
                  <a:srgbClr val="66330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объединение в целое каких-либо частей или элементов в процессе развития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r>
              <a:rPr lang="ru-RU" sz="2800" dirty="0" smtClean="0">
                <a:solidFill>
                  <a:srgbClr val="996633"/>
                </a:solidFill>
                <a:latin typeface="Century" pitchFamily="18" charset="0"/>
              </a:rPr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857364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Интегрированный урок</a:t>
            </a:r>
            <a:r>
              <a:rPr lang="ru-RU" sz="2800" b="1" i="1" u="sng" dirty="0" smtClean="0"/>
              <a:t> </a:t>
            </a:r>
            <a:r>
              <a:rPr lang="ru-RU" sz="2800" dirty="0" smtClean="0"/>
              <a:t>-- </a:t>
            </a:r>
            <a:r>
              <a:rPr lang="ru-RU" sz="2800" b="1" i="1" dirty="0" smtClean="0"/>
              <a:t>это специально организованный урок, цель которого может быть достигнута лишь при объединении знаний из разных предметов, направленный на рассмотрение и решение какой-либо пограничной проблемы, позволяющий добиться целостного, синтезированного восприятия учащимися исследуемого вопроса, гармонично сочетающий в себе методы различных наук, имеющий практическую направленность.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43459"/>
            <a:ext cx="80724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Главная цель интеграции - создание у школьника целостного представления об окружающем мире, т.е. формирование мировоззрения. Рассмотрим некоторые возможности при интегрированном построении учебного процесса, позволяющих качественно решать задачи обучения и воспитания учащихся: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14554"/>
            <a:ext cx="83582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1. Рассмотреть причины потребности интегрированных уроков.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2. Найти преимущества и проблемы интеграции.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3. Выявить результаты интегрированного обучения и его значение.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Цель</a:t>
            </a:r>
            <a:r>
              <a:rPr lang="ru-RU" sz="2800" b="1" i="1" dirty="0" smtClean="0"/>
              <a:t>: </a:t>
            </a:r>
            <a:r>
              <a:rPr lang="ru-RU" sz="3200" b="1" i="1" dirty="0" smtClean="0">
                <a:solidFill>
                  <a:srgbClr val="002060"/>
                </a:solidFill>
              </a:rPr>
              <a:t>раскрыть сущность интеграции как инновационной формы работы в обучении.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6943" y="4323466"/>
            <a:ext cx="1227512" cy="232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7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Потребность в возникновении интегрированных уроков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Во-первых</a:t>
            </a:r>
            <a:r>
              <a:rPr lang="ru-RU" sz="2800" b="1" dirty="0" smtClean="0">
                <a:solidFill>
                  <a:srgbClr val="7030A0"/>
                </a:solidFill>
              </a:rPr>
              <a:t>, мир  познается детьми в своем многообразии и единстве…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25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Во-вторых</a:t>
            </a:r>
            <a:r>
              <a:rPr lang="ru-RU" sz="2800" b="1" dirty="0" smtClean="0">
                <a:solidFill>
                  <a:srgbClr val="7030A0"/>
                </a:solidFill>
              </a:rPr>
              <a:t>, интегрированные уроки развивают потенциал самих учащихся…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В-третьих</a:t>
            </a:r>
            <a:r>
              <a:rPr lang="ru-RU" sz="2800" b="1" dirty="0" smtClean="0">
                <a:solidFill>
                  <a:srgbClr val="7030A0"/>
                </a:solidFill>
              </a:rPr>
              <a:t>, форма проведения интегрированных уроков нестандартна, интересна.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00438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В-четвертых</a:t>
            </a:r>
            <a:r>
              <a:rPr lang="ru-RU" sz="2800" b="1" dirty="0" smtClean="0">
                <a:solidFill>
                  <a:srgbClr val="7030A0"/>
                </a:solidFill>
              </a:rPr>
              <a:t>, интеграция в современном обществе объясняет необходимость интеграции в образовании.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78632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В-пятых</a:t>
            </a:r>
            <a:r>
              <a:rPr lang="ru-RU" sz="2800" b="1" dirty="0" smtClean="0">
                <a:solidFill>
                  <a:srgbClr val="7030A0"/>
                </a:solidFill>
              </a:rPr>
              <a:t>, за счет усиления </a:t>
            </a:r>
            <a:r>
              <a:rPr lang="ru-RU" sz="2800" b="1" dirty="0" err="1" smtClean="0">
                <a:solidFill>
                  <a:srgbClr val="7030A0"/>
                </a:solidFill>
              </a:rPr>
              <a:t>межпредметных</a:t>
            </a:r>
            <a:r>
              <a:rPr lang="ru-RU" sz="2800" b="1" dirty="0" smtClean="0">
                <a:solidFill>
                  <a:srgbClr val="7030A0"/>
                </a:solidFill>
              </a:rPr>
              <a:t> связей высвобождаются учебные часы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903893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В-шестых</a:t>
            </a:r>
            <a:r>
              <a:rPr lang="ru-RU" sz="2800" b="1" dirty="0" smtClean="0">
                <a:solidFill>
                  <a:srgbClr val="7030A0"/>
                </a:solidFill>
              </a:rPr>
              <a:t>, интеграция дает возможность для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самореализации…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Преимущества интегрированных уроков: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способствуют повышению мотивации учения, …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большей степени, чем обычные уроки, способствуют развитию речи, …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07181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только углубляют представление о предмете, расширяют кругозор, но...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25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интеграция является источником нахождения новых связей между фактами, которые подтверждают или углубляют определенные выводы, наблюдения учащихся в различных предметах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872" y="1548132"/>
            <a:ext cx="1751845" cy="171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642918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Проблемы интеграции в процессе обучения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857364"/>
            <a:ext cx="643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Предметная разобщё</a:t>
            </a:r>
            <a:r>
              <a:rPr lang="ru-RU" sz="3600" b="1" dirty="0" smtClean="0"/>
              <a:t>нность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8" y="3206803"/>
            <a:ext cx="8850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Трудность изложения интегрированного</a:t>
            </a:r>
          </a:p>
          <a:p>
            <a:r>
              <a:rPr lang="ru-RU" sz="3200" b="1" dirty="0" smtClean="0"/>
              <a:t>      урока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5000636"/>
            <a:ext cx="3475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Учебный план</a:t>
            </a:r>
            <a:endParaRPr lang="ru-RU" sz="32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0"/>
            <a:ext cx="9072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Учебный план </a:t>
            </a:r>
            <a:r>
              <a:rPr lang="ru-RU" dirty="0"/>
              <a:t>- </a:t>
            </a:r>
            <a:r>
              <a:rPr lang="ru-RU" sz="2400" dirty="0"/>
              <a:t>важнейший показатель достоинств или недостатков учебного процесса. Учебные планы общеобразовательной школы страдают недостатками. Главный из них - </a:t>
            </a:r>
            <a:r>
              <a:rPr lang="ru-RU" sz="2400" dirty="0" err="1"/>
              <a:t>многопредметность</a:t>
            </a:r>
            <a:r>
              <a:rPr lang="ru-RU" sz="2400" dirty="0"/>
              <a:t>, т.е. в школе существуют предметы, на которые отводится малое количество часов. Возникают трудности в организации учебного процесса. Результатом чего является недостаточное качество обучения.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605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cs typeface="Aharoni" pitchFamily="2" charset="-79"/>
              </a:rPr>
              <a:t>Ликвидировать </a:t>
            </a:r>
            <a:r>
              <a:rPr lang="ru-RU" sz="2000" b="1" i="1" dirty="0" err="1" smtClean="0">
                <a:cs typeface="Aharoni" pitchFamily="2" charset="-79"/>
              </a:rPr>
              <a:t>многопредметность</a:t>
            </a:r>
            <a:r>
              <a:rPr lang="ru-RU" sz="2000" b="1" i="1" dirty="0" smtClean="0">
                <a:cs typeface="Aharoni" pitchFamily="2" charset="-79"/>
              </a:rPr>
              <a:t> можно за счёт интеграции учебных дисциплин. </a:t>
            </a:r>
            <a:r>
              <a:rPr lang="ru-RU" sz="2000" b="1" i="1" dirty="0" smtClean="0">
                <a:cs typeface="Aharoni" pitchFamily="2" charset="-79"/>
              </a:rPr>
              <a:t>Создаются</a:t>
            </a:r>
            <a:r>
              <a:rPr lang="en-US" sz="2000" b="1" i="1" dirty="0" smtClean="0">
                <a:cs typeface="Aharoni" pitchFamily="2" charset="-79"/>
              </a:rPr>
              <a:t> </a:t>
            </a:r>
            <a:r>
              <a:rPr lang="ru-RU" sz="2000" b="1" i="1" dirty="0" smtClean="0">
                <a:cs typeface="Aharoni" pitchFamily="2" charset="-79"/>
              </a:rPr>
              <a:t> учебные </a:t>
            </a:r>
            <a:r>
              <a:rPr lang="ru-RU" sz="2000" b="1" i="1" dirty="0" smtClean="0">
                <a:cs typeface="Aharoni" pitchFamily="2" charset="-79"/>
              </a:rPr>
              <a:t>предметы или курсы с большим числом часов, что решает проблему нагрузки учителей, а также проблему учебного времени. Интегрирование даст экономию времени и рациональное его распределение.</a:t>
            </a:r>
          </a:p>
          <a:p>
            <a:r>
              <a:rPr lang="ru-RU" sz="2000" b="1" i="1" dirty="0" smtClean="0">
                <a:cs typeface="Aharoni" pitchFamily="2" charset="-79"/>
              </a:rPr>
              <a:t>Снимается </a:t>
            </a:r>
            <a:r>
              <a:rPr lang="ru-RU" sz="2000" b="1" i="1" dirty="0" smtClean="0">
                <a:cs typeface="Aharoni" pitchFamily="2" charset="-79"/>
              </a:rPr>
              <a:t>проблема отношения учащихся ко "второстепенному" предмету, облегчает контроль, способствует формированию научной картины мира</a:t>
            </a:r>
            <a:r>
              <a:rPr lang="ru-RU" sz="2000" b="1" i="1" dirty="0" smtClean="0">
                <a:cs typeface="Aharoni" pitchFamily="2" charset="-79"/>
              </a:rPr>
              <a:t>.</a:t>
            </a:r>
            <a:endParaRPr lang="ru-RU" sz="2000" b="1" i="1" dirty="0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091505404"/>
              </p:ext>
            </p:extLst>
          </p:nvPr>
        </p:nvGraphicFramePr>
        <p:xfrm>
          <a:off x="179512" y="1340768"/>
          <a:ext cx="84963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792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Flow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MASTER1</cp:lastModifiedBy>
  <cp:revision>3</cp:revision>
  <dcterms:modified xsi:type="dcterms:W3CDTF">2022-10-08T17:06:11Z</dcterms:modified>
</cp:coreProperties>
</file>