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8" r:id="rId8"/>
    <p:sldId id="260" r:id="rId9"/>
    <p:sldId id="269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>
        <p:scale>
          <a:sx n="94" d="100"/>
          <a:sy n="94" d="100"/>
        </p:scale>
        <p:origin x="-235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=""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=""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=""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=""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=""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=""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=""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=""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=""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=""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=""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=""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=""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9.jp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256" y="6283016"/>
            <a:ext cx="5953246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ru-RU" sz="3600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ru-RU" sz="3600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ru-RU" sz="3600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ru-RU" sz="3600" dirty="0" smtClean="0"/>
              <a:t>Тема </a:t>
            </a:r>
            <a:r>
              <a:rPr lang="ru-RU" sz="3600" dirty="0"/>
              <a:t>исследовательской работы: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/>
              <a:t>“Методика проведения групповых форм работ на уроках русского языка</a:t>
            </a:r>
            <a:r>
              <a:rPr lang="ru-RU" sz="4000" dirty="0"/>
              <a:t>”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>
                <a:effectLst/>
              </a:rPr>
              <a:t> 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ru-RU" sz="4000" dirty="0">
                <a:effectLst/>
              </a:rPr>
              <a:t> 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ru-RU" sz="2700" dirty="0" smtClean="0">
                <a:effectLst/>
              </a:rPr>
              <a:t>Учитель </a:t>
            </a:r>
            <a:r>
              <a:rPr lang="ru-RU" sz="2700" dirty="0">
                <a:effectLst/>
              </a:rPr>
              <a:t>русского языка – Галстян Гоар</a:t>
            </a:r>
            <a:r>
              <a:rPr lang="en-US" sz="2700" dirty="0">
                <a:effectLst/>
              </a:rPr>
              <a:t/>
            </a:r>
            <a:br>
              <a:rPr lang="en-US" sz="2700" dirty="0">
                <a:effectLst/>
              </a:rPr>
            </a:br>
            <a:r>
              <a:rPr lang="ru-RU" sz="2700" dirty="0">
                <a:effectLst/>
              </a:rPr>
              <a:t>Бюраканская средняя школа им. О. Туманяна</a:t>
            </a:r>
            <a:r>
              <a:rPr lang="en-US" sz="2700" dirty="0">
                <a:effectLst/>
              </a:rPr>
              <a:t/>
            </a:r>
            <a:br>
              <a:rPr lang="en-US" sz="2700" dirty="0">
                <a:effectLst/>
              </a:rPr>
            </a:br>
            <a:r>
              <a:rPr lang="ru-RU" sz="2700" dirty="0">
                <a:effectLst/>
              </a:rPr>
              <a:t> </a:t>
            </a:r>
            <a:r>
              <a:rPr lang="en-US" sz="2700" dirty="0">
                <a:effectLst/>
              </a:rPr>
              <a:t/>
            </a:r>
            <a:br>
              <a:rPr lang="en-US" sz="2700" dirty="0">
                <a:effectLst/>
              </a:rPr>
            </a:br>
            <a:r>
              <a:rPr lang="ru-RU" sz="2700" dirty="0">
                <a:effectLst/>
              </a:rPr>
              <a:t> </a:t>
            </a: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r>
              <a:rPr lang="ru-RU" sz="2700" dirty="0" smtClean="0">
                <a:effectLst/>
              </a:rPr>
              <a:t> </a:t>
            </a: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r>
              <a:rPr lang="ru-RU" sz="2700" dirty="0" smtClean="0">
                <a:effectLst/>
              </a:rPr>
              <a:t> </a:t>
            </a:r>
            <a:r>
              <a:rPr lang="en-US" sz="2700" dirty="0" smtClean="0">
                <a:effectLst/>
              </a:rPr>
              <a:t/>
            </a:r>
            <a:br>
              <a:rPr lang="en-US" sz="2700" dirty="0" smtClean="0">
                <a:effectLst/>
              </a:rPr>
            </a:br>
            <a:r>
              <a:rPr lang="ru-RU" sz="2700" dirty="0" smtClean="0">
                <a:effectLst/>
              </a:rPr>
              <a:t> </a:t>
            </a:r>
            <a:r>
              <a:rPr lang="en-US" sz="2700" dirty="0">
                <a:effectLst/>
              </a:rPr>
              <a:t/>
            </a:r>
            <a:br>
              <a:rPr lang="en-US" sz="2700" dirty="0">
                <a:effectLst/>
              </a:rPr>
            </a:br>
            <a:r>
              <a:rPr lang="ru-RU" sz="2700" dirty="0">
                <a:effectLst/>
              </a:rPr>
              <a:t>Руководитель - Наринян Н.Ю.</a:t>
            </a:r>
            <a:r>
              <a:rPr lang="en-US" sz="2700" dirty="0">
                <a:effectLst/>
              </a:rPr>
              <a:t/>
            </a:r>
            <a:br>
              <a:rPr lang="en-US" sz="2700" dirty="0">
                <a:effectLst/>
              </a:rPr>
            </a:br>
            <a:r>
              <a:rPr lang="ru-RU" sz="3600" dirty="0">
                <a:effectLst/>
              </a:rPr>
              <a:t> 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ru-RU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7D93B6-1F11-49D1-B967-B699349FB954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159E7D65-FCA2-4EE3-93FD-F5486779F7E2}"/>
              </a:ext>
            </a:extLst>
          </p:cNvPr>
          <p:cNvSpPr txBox="1">
            <a:spLocks/>
          </p:cNvSpPr>
          <p:nvPr/>
        </p:nvSpPr>
        <p:spPr>
          <a:xfrm>
            <a:off x="3879751" y="1548148"/>
            <a:ext cx="443249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СПАСИБО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</a:rPr>
              <a:t>за </a:t>
            </a:r>
            <a:r>
              <a:rPr lang="ru-RU" sz="7200" b="1" dirty="0">
                <a:solidFill>
                  <a:schemeClr val="bg1"/>
                </a:solidFill>
              </a:rPr>
              <a:t>внимание!</a:t>
            </a:r>
          </a:p>
          <a:p>
            <a:pPr algn="ctr"/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FBCD7404-0305-4A9D-9EED-D188566968FB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6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45" y="146148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Объект исследования</a:t>
            </a:r>
            <a:r>
              <a:rPr lang="ru-RU" b="1" dirty="0"/>
              <a:t> </a:t>
            </a:r>
            <a:r>
              <a:rPr lang="ru-RU" dirty="0" smtClean="0"/>
              <a:t>⸻ </a:t>
            </a:r>
            <a:r>
              <a:rPr lang="ru-RU" dirty="0"/>
              <a:t>деятельность учителя и учащихся при групповой форме организации учебной деятельности.</a:t>
            </a:r>
            <a:endParaRPr lang="en-US" dirty="0"/>
          </a:p>
          <a:p>
            <a:r>
              <a:rPr lang="ru-RU" b="1" u="sng" dirty="0" smtClean="0"/>
              <a:t>Предме</a:t>
            </a:r>
            <a:r>
              <a:rPr lang="ru-RU" b="1" u="sng" dirty="0"/>
              <a:t>т</a:t>
            </a:r>
            <a:r>
              <a:rPr lang="ru-RU" b="1" u="sng" dirty="0" smtClean="0"/>
              <a:t> </a:t>
            </a:r>
            <a:r>
              <a:rPr lang="ru-RU" b="1" u="sng" dirty="0"/>
              <a:t>исследования</a:t>
            </a:r>
            <a:r>
              <a:rPr lang="ru-RU" b="1" dirty="0"/>
              <a:t> </a:t>
            </a:r>
            <a:r>
              <a:rPr lang="ru-RU" dirty="0" smtClean="0"/>
              <a:t>- специфика </a:t>
            </a:r>
            <a:r>
              <a:rPr lang="ru-RU" dirty="0"/>
              <a:t>групповой работы на уроке русского языка.</a:t>
            </a:r>
            <a:endParaRPr lang="en-US" dirty="0"/>
          </a:p>
          <a:p>
            <a:r>
              <a:rPr lang="ru-RU" b="1" u="sng" dirty="0" smtClean="0"/>
              <a:t>Цель исследования</a:t>
            </a:r>
            <a:r>
              <a:rPr lang="ru-RU" b="1" dirty="0" smtClean="0"/>
              <a:t> </a:t>
            </a:r>
            <a:r>
              <a:rPr lang="ru-RU" dirty="0" smtClean="0"/>
              <a:t>- выделение </a:t>
            </a:r>
            <a:r>
              <a:rPr lang="ru-RU" dirty="0"/>
              <a:t>особенностей организации коллективной формы учебной деятельности школьников.</a:t>
            </a:r>
            <a:endParaRPr lang="en-US" dirty="0"/>
          </a:p>
          <a:p>
            <a:r>
              <a:rPr lang="ru-RU" b="1" u="sng" dirty="0" smtClean="0"/>
              <a:t>Задачи</a:t>
            </a:r>
            <a:r>
              <a:rPr lang="ru-RU" b="1" dirty="0"/>
              <a:t>:</a:t>
            </a:r>
            <a:endParaRPr lang="en-US" b="1" dirty="0"/>
          </a:p>
          <a:p>
            <a:pPr marL="0" indent="0">
              <a:buNone/>
            </a:pPr>
            <a:r>
              <a:rPr lang="ru-RU" dirty="0"/>
              <a:t>- рассмотреть понятие и признаки коллективной работы.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- исследовать формы организации коллективной деятельности на уроках;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- разработать примеры учебных заданий для работы в группах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- выявить положительные и отрицательные стороны групповой формы организации </a:t>
            </a:r>
          </a:p>
          <a:p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обвязка, многоуровневый, стоп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CC4F95F-A33A-404B-BF74-658ACDDD3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5" r="24545"/>
          <a:stretch/>
        </p:blipFill>
        <p:spPr>
          <a:xfrm>
            <a:off x="0" y="0"/>
            <a:ext cx="3055716" cy="3429000"/>
          </a:xfr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C750155-D591-4246-AEE2-CC895F20BA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" r="1015"/>
          <a:stretch/>
        </p:blipFill>
        <p:spPr/>
      </p:pic>
      <p:pic>
        <p:nvPicPr>
          <p:cNvPr id="25" name="Рисунок 24" descr="Изображение выглядит как текст, внутренний, книга, рабочий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0A9E2CDF-9B3D-4C1C-989A-BF2BF784D6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2" r="20412"/>
          <a:stretch/>
        </p:blipFill>
        <p:spPr/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Общие </a:t>
            </a:r>
            <a:r>
              <a:rPr lang="ru-RU" sz="4000" b="1" dirty="0" smtClean="0">
                <a:solidFill>
                  <a:schemeClr val="bg1"/>
                </a:solidFill>
              </a:rPr>
              <a:t>правила </a:t>
            </a:r>
            <a:r>
              <a:rPr lang="ru-RU" sz="4000" b="1" dirty="0">
                <a:solidFill>
                  <a:schemeClr val="bg1"/>
                </a:solidFill>
              </a:rPr>
              <a:t>организации групповой работы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2000" dirty="0"/>
              <a:t>при оценке работы группы следует более подчеркивать человеческие достоинства, нежели </a:t>
            </a:r>
            <a:r>
              <a:rPr lang="ru-RU" sz="2000" dirty="0" smtClean="0"/>
              <a:t>ученические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/>
              <a:t>расставить парты так, чтобы ученикам было удобно смотреть друг на друга.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от «простого к сложному</a:t>
            </a:r>
            <a:r>
              <a:rPr lang="ru-RU" sz="2000" dirty="0" smtClean="0"/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давать образец каждой новой форме учебного сотрудничества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делить на группы учеников, принимая во внимание не только ндивидуальные особенности </a:t>
            </a:r>
          </a:p>
        </p:txBody>
      </p:sp>
      <p:pic>
        <p:nvPicPr>
          <p:cNvPr id="12" name="Picture 11" descr="https://www.evkova.org/evkovaupload/job/117618/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96" y="469338"/>
            <a:ext cx="5411515" cy="2790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4244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Не стоит в пару ставить двух, одинакого </a:t>
            </a:r>
            <a:r>
              <a:rPr lang="ru-RU" dirty="0" smtClean="0"/>
              <a:t>слабых учеников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Нельзя принуждать учеников к общей работе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Можно </a:t>
            </a:r>
            <a:r>
              <a:rPr lang="ru-RU" dirty="0"/>
              <a:t>разрешить ребенку работать в </a:t>
            </a:r>
            <a:r>
              <a:rPr lang="ru-RU" dirty="0" smtClean="0"/>
              <a:t>одиночку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Нельзя </a:t>
            </a:r>
            <a:r>
              <a:rPr lang="ru-RU" dirty="0"/>
              <a:t>требовать абсолютной тишины во время совместной </a:t>
            </a:r>
            <a:r>
              <a:rPr lang="ru-RU" dirty="0" smtClean="0"/>
              <a:t>работы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Нельзя наказывать детей лишением права участвовать в групповой работе</a:t>
            </a:r>
            <a:endParaRPr lang="en-US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противопоказания: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="" xmlns:a16="http://schemas.microsoft.com/office/drawing/2014/main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39" y="1206471"/>
            <a:ext cx="6798048" cy="35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5770" y="1770926"/>
            <a:ext cx="7766657" cy="46125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объяснение цели предстоящей работы;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комплектование </a:t>
            </a:r>
            <a:r>
              <a:rPr lang="ru-RU" dirty="0"/>
              <a:t>групп;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комментарий </a:t>
            </a:r>
            <a:r>
              <a:rPr lang="ru-RU" dirty="0"/>
              <a:t>к заданиям для групп;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контроль </a:t>
            </a:r>
            <a:r>
              <a:rPr lang="ru-RU" dirty="0"/>
              <a:t>за ходом групповой работы;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попеременное </a:t>
            </a:r>
            <a:r>
              <a:rPr lang="ru-RU" dirty="0"/>
              <a:t>участие в работе групп,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после </a:t>
            </a:r>
            <a:r>
              <a:rPr lang="ru-RU" dirty="0"/>
              <a:t>отчета групп о выполненном задании учитель делает выводы, обращает внимание на типичные ошибки, дает оценку работе учащихся.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5772" y="365125"/>
            <a:ext cx="8066062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Функции учителя в процессе организации групповой работы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29" y="811227"/>
            <a:ext cx="3477552" cy="34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деления учащихся на группы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91319"/>
              </p:ext>
            </p:extLst>
          </p:nvPr>
        </p:nvGraphicFramePr>
        <p:xfrm>
          <a:off x="315589" y="1270450"/>
          <a:ext cx="10754315" cy="48066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24988"/>
                <a:gridCol w="6929327"/>
              </a:tblGrid>
              <a:tr h="57294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Принцип формирования</a:t>
                      </a:r>
                      <a:endParaRPr lang="en-US" sz="1050" dirty="0">
                        <a:effectLst/>
                      </a:endParaRPr>
                    </a:p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групп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Краткая характеристика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4523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По желанию</a:t>
                      </a:r>
                      <a:endParaRPr lang="en-US" sz="105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Ученики сами выбирают, с кем им работать. Для формирования группы можно использовать фразы:</a:t>
                      </a:r>
                      <a:endParaRPr lang="en-US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разделитесь на группы по … человек</a:t>
                      </a:r>
                      <a:endParaRPr lang="en-US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разделитесь на одинаковые группы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7294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Случайная</a:t>
                      </a:r>
                      <a:endParaRPr lang="en-US" sz="105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Группа формируется случайным образом, например группа с соседом по парте (с соседом слева, справа, сзади спереди), группа на одном ряду и т.д., можно использовать считалки, фанты, сезоны рождения.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452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Сформированная лидером</a:t>
                      </a:r>
                      <a:endParaRPr lang="en-US" sz="105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Учитель назначает лидеров из наиболее способных учащихся, а уже лидер сам формирует свою группу.</a:t>
                      </a:r>
                      <a:endParaRPr lang="en-US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2.Лидеров выбирают учащиеся, т.е. они сами предлагают кандидатов и с помощью голосования определяют нужное количество.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452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Сформированная учителем</a:t>
                      </a:r>
                      <a:endParaRPr lang="en-US" sz="105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Учитель сам принимает решение, из каких учеников будет состоять группа (наиболее успешных учеников собрать в одну команду для подготовки их к олимпиаде или к конкурсу; выделить наиболее слабых учащихся для их самостоятельной работы по своим способностям).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21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 учетом темы занятия.</a:t>
                      </a:r>
                      <a:endParaRPr lang="en-US" sz="105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Каждая группа получает  свою определённую тему для работы. 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72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 учетом сложности выполняемых занятий</a:t>
                      </a:r>
                      <a:endParaRPr lang="en-US" sz="105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Группам даются задания разной степени сложности с учетом их успехов, достигнутых при освоении учебных занятий.</a:t>
                      </a:r>
                      <a:endParaRPr lang="en-US" sz="105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0" y="4658517"/>
            <a:ext cx="5521715" cy="2199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60" y="713008"/>
            <a:ext cx="2561804" cy="17164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32794" y="2039699"/>
            <a:ext cx="5257800" cy="4468813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1.Групповой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работе надо сначала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научить – трата времени</a:t>
            </a:r>
          </a:p>
          <a:p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2.Особые умения, затраты усилий.</a:t>
            </a:r>
            <a:endParaRPr lang="en-US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3.Эффективность ГР во многом зависит от усилий и мастерства учителя.</a:t>
            </a:r>
            <a:endParaRPr lang="en-US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4.При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непродуманном комплектовании групп некоторые ученики могут пользоваться результатами труда более сильных одноклассников.</a:t>
            </a:r>
            <a:endParaRPr lang="en-US" sz="2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5.Разделение на группы может проходить непросто, даже драматично.</a:t>
            </a:r>
            <a:endParaRPr lang="en-US" sz="2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>. Создание условий для работы в одиночестве.</a:t>
            </a:r>
            <a:endParaRPr lang="en-US" sz="29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785" y="713008"/>
            <a:ext cx="5257800" cy="1325563"/>
          </a:xfrm>
        </p:spPr>
        <p:txBody>
          <a:bodyPr/>
          <a:lstStyle/>
          <a:p>
            <a:r>
              <a:rPr lang="ru-RU" dirty="0" smtClean="0"/>
              <a:t>Минусы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4011055" cy="7992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9300" b="1" dirty="0"/>
              <a:t> </a:t>
            </a:r>
            <a:r>
              <a:rPr lang="ru-RU" sz="9300" b="1" dirty="0" smtClean="0"/>
              <a:t>Плюсы</a:t>
            </a:r>
            <a:endParaRPr lang="en-US" sz="9300" dirty="0"/>
          </a:p>
          <a:p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2420" y="1528552"/>
            <a:ext cx="5257800" cy="446881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1.повышается учебная и познавательная мотивация;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2.снижается уровень тревожности учащихся, страха оказаться неуспешным, некомпетентным в решении каких-то задач;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3.в группе выше обучаемость, эффективность усвоения и актуализации знаний;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4.происходит взаимообучение, поскольку каждый ученик вносит свою лепту в общую работу;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5.улучшается психологический климат в классе, групповая работа способствует развитию толерантности, умение вести диалог и аргументировать свою точку зрения.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1396CC9-DEC0-4C14-B6E4-8A8E2805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римеры </a:t>
            </a:r>
            <a:r>
              <a:rPr lang="ru-RU" dirty="0"/>
              <a:t>групповых работ на уроках русского языка.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1B7442DC-6B82-45C9-8A93-D0CF78D5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Составление текстов</a:t>
            </a:r>
            <a:endParaRPr lang="ru-RU" b="1" dirty="0"/>
          </a:p>
          <a:p>
            <a:r>
              <a:rPr lang="ru-RU" b="1" dirty="0" smtClean="0"/>
              <a:t> «</a:t>
            </a:r>
            <a:r>
              <a:rPr lang="ru-RU" b="1" dirty="0"/>
              <a:t>Снежный ком</a:t>
            </a:r>
            <a:r>
              <a:rPr lang="ru-RU" b="1" dirty="0" smtClean="0"/>
              <a:t>».</a:t>
            </a:r>
          </a:p>
          <a:p>
            <a:r>
              <a:rPr lang="en-US" b="1" dirty="0"/>
              <a:t> </a:t>
            </a:r>
            <a:r>
              <a:rPr lang="ru-RU" b="1" dirty="0"/>
              <a:t>Зигзаг</a:t>
            </a:r>
            <a:r>
              <a:rPr lang="ru-RU" b="1" dirty="0" smtClean="0"/>
              <a:t>.</a:t>
            </a:r>
          </a:p>
          <a:p>
            <a:r>
              <a:rPr lang="ru-RU" b="1" dirty="0"/>
              <a:t>Проверка домашнего задания</a:t>
            </a:r>
            <a:r>
              <a:rPr lang="ru-RU" b="1" dirty="0" smtClean="0"/>
              <a:t>.</a:t>
            </a:r>
          </a:p>
          <a:p>
            <a:r>
              <a:rPr lang="ru-RU" b="1" dirty="0"/>
              <a:t>Орфографическая эстафета. </a:t>
            </a:r>
            <a:endParaRPr lang="ru-RU" b="1" dirty="0" smtClean="0"/>
          </a:p>
          <a:p>
            <a:r>
              <a:rPr lang="ru-RU" b="1" dirty="0"/>
              <a:t>«Кто быстрее и больше». </a:t>
            </a:r>
            <a:endParaRPr lang="ru-RU" b="1" dirty="0" smtClean="0"/>
          </a:p>
          <a:p>
            <a:r>
              <a:rPr lang="ru-RU" b="1" dirty="0"/>
              <a:t>«Аукцион». </a:t>
            </a:r>
            <a:endParaRPr lang="ru-RU" b="1" dirty="0" smtClean="0"/>
          </a:p>
          <a:p>
            <a:r>
              <a:rPr lang="ru-RU" b="1" dirty="0"/>
              <a:t>Игра «Поляна цветов». </a:t>
            </a:r>
            <a:endParaRPr lang="ru-RU" b="1" dirty="0" smtClean="0"/>
          </a:p>
          <a:p>
            <a:r>
              <a:rPr lang="ru-RU" b="1" dirty="0" smtClean="0"/>
              <a:t>Дискуссии.</a:t>
            </a:r>
          </a:p>
          <a:p>
            <a:r>
              <a:rPr lang="ru-RU" b="1" dirty="0" smtClean="0"/>
              <a:t>Представление рефератов</a:t>
            </a:r>
          </a:p>
          <a:p>
            <a:r>
              <a:rPr lang="ru-RU" b="1" dirty="0" smtClean="0"/>
              <a:t>Фантазия-картина</a:t>
            </a:r>
            <a:endParaRPr lang="ru-RU" b="1" dirty="0"/>
          </a:p>
          <a:p>
            <a:r>
              <a:rPr lang="ru-RU" b="1" dirty="0"/>
              <a:t> </a:t>
            </a:r>
            <a:r>
              <a:rPr lang="ru-RU" b="1" dirty="0" smtClean="0"/>
              <a:t>Шарады</a:t>
            </a:r>
          </a:p>
          <a:p>
            <a:r>
              <a:rPr lang="ru-RU" b="1" dirty="0" smtClean="0"/>
              <a:t>Анаграммы</a:t>
            </a:r>
          </a:p>
          <a:p>
            <a:r>
              <a:rPr lang="ru-RU" b="1" dirty="0" smtClean="0"/>
              <a:t>«Спрятанные </a:t>
            </a:r>
            <a:r>
              <a:rPr lang="ru-RU" b="1" dirty="0"/>
              <a:t>слова» («Звездный час</a:t>
            </a:r>
            <a:r>
              <a:rPr lang="ru-RU" b="1" dirty="0" smtClean="0"/>
              <a:t>»)</a:t>
            </a:r>
          </a:p>
          <a:p>
            <a:r>
              <a:rPr lang="ru-RU" b="1" dirty="0" smtClean="0"/>
              <a:t>Кроссворды</a:t>
            </a:r>
            <a:endParaRPr lang="ru-RU" b="1" dirty="0"/>
          </a:p>
          <a:p>
            <a:r>
              <a:rPr lang="ru-RU" b="1" dirty="0" smtClean="0"/>
              <a:t>Чайнворды</a:t>
            </a:r>
            <a:r>
              <a:rPr lang="ru-RU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87" y="1765521"/>
            <a:ext cx="377952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групповой форме организации образовательного процесса по русскому языку </a:t>
            </a:r>
            <a:r>
              <a:rPr lang="ru-RU" b="1" dirty="0"/>
              <a:t>эффективнее происходит общее развитие личности школьника: </a:t>
            </a:r>
            <a:endParaRPr lang="ru-RU" b="1" dirty="0" smtClean="0"/>
          </a:p>
          <a:p>
            <a:r>
              <a:rPr lang="ru-RU" dirty="0" smtClean="0"/>
              <a:t>формируется </a:t>
            </a:r>
            <a:r>
              <a:rPr lang="ru-RU" dirty="0"/>
              <a:t>познавательная самостоятельность, воля, внимание, наблюдательность, различные виды памяти, воображение, командный </a:t>
            </a:r>
            <a:r>
              <a:rPr lang="ru-RU" dirty="0" smtClean="0"/>
              <a:t>дух;</a:t>
            </a:r>
          </a:p>
          <a:p>
            <a:r>
              <a:rPr lang="ru-RU" dirty="0"/>
              <a:t>р</a:t>
            </a:r>
            <a:r>
              <a:rPr lang="ru-RU" dirty="0" smtClean="0"/>
              <a:t>ебята </a:t>
            </a:r>
            <a:r>
              <a:rPr lang="ru-RU" dirty="0"/>
              <a:t>учатся обсуждать задачу, намечать пути ее решения, реализовать их на практике и представлять найденный совместно </a:t>
            </a:r>
            <a:r>
              <a:rPr lang="ru-RU" dirty="0" smtClean="0"/>
              <a:t>результат;</a:t>
            </a:r>
          </a:p>
          <a:p>
            <a:r>
              <a:rPr lang="ru-RU" dirty="0"/>
              <a:t>и</a:t>
            </a:r>
            <a:r>
              <a:rPr lang="ru-RU" dirty="0" smtClean="0"/>
              <a:t>дёт активная </a:t>
            </a:r>
            <a:r>
              <a:rPr lang="ru-RU" dirty="0"/>
              <a:t>работа по формированию речевых навыков, умения общаться с аудиторией.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674</Words>
  <Application>Microsoft Office PowerPoint</Application>
  <PresentationFormat>Custom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        Тема исследовательской работы: “Методика проведения групповых форм работ на уроках русского языка”     Учитель русского языка – Галстян Гоар Бюраканская средняя школа им. О. Туманяна           Руководитель - Наринян Н.Ю.       </vt:lpstr>
      <vt:lpstr>PowerPoint Presentation</vt:lpstr>
      <vt:lpstr>PowerPoint Presentation</vt:lpstr>
      <vt:lpstr>Основные противопоказания:</vt:lpstr>
      <vt:lpstr>Функции учителя в процессе организации групповой работы </vt:lpstr>
      <vt:lpstr>Варианты деления учащихся на группы</vt:lpstr>
      <vt:lpstr>Минусы </vt:lpstr>
      <vt:lpstr>Примеры групповых работ на уроках русского языка. </vt:lpstr>
      <vt:lpstr>Выводы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Suren</cp:lastModifiedBy>
  <cp:revision>13</cp:revision>
  <dcterms:created xsi:type="dcterms:W3CDTF">2021-12-09T11:10:51Z</dcterms:created>
  <dcterms:modified xsi:type="dcterms:W3CDTF">2022-10-08T20:54:43Z</dcterms:modified>
</cp:coreProperties>
</file>