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262" r:id="rId3"/>
    <p:sldId id="265" r:id="rId4"/>
    <p:sldId id="263" r:id="rId5"/>
    <p:sldId id="257" r:id="rId6"/>
    <p:sldId id="280" r:id="rId7"/>
    <p:sldId id="268" r:id="rId8"/>
    <p:sldId id="266" r:id="rId9"/>
    <p:sldId id="269" r:id="rId10"/>
    <p:sldId id="260" r:id="rId11"/>
    <p:sldId id="279" r:id="rId12"/>
    <p:sldId id="281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4622" autoAdjust="0"/>
  </p:normalViewPr>
  <p:slideViewPr>
    <p:cSldViewPr>
      <p:cViewPr>
        <p:scale>
          <a:sx n="75" d="100"/>
          <a:sy n="75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FB0E8-03E1-4482-90C8-278F64E8655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A31F-1E61-448E-BB1B-08BD930D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DA31F-1E61-448E-BB1B-08BD930D1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A77E99-D0BB-4D18-9775-7C64E9654ED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9B96B6-B7B3-40DE-9AEC-D5494AA60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686800" cy="838200"/>
          </a:xfrm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Մ</a:t>
            </a:r>
            <a:r>
              <a:rPr lang="en-US" dirty="0" err="1" smtClean="0">
                <a:solidFill>
                  <a:schemeClr val="bg1"/>
                </a:solidFill>
              </a:rPr>
              <a:t>եր</a:t>
            </a:r>
            <a:r>
              <a:rPr lang="en-US" dirty="0" smtClean="0">
                <a:solidFill>
                  <a:schemeClr val="bg1"/>
                </a:solidFill>
              </a:rPr>
              <a:t> թ</a:t>
            </a:r>
            <a:r>
              <a:rPr lang="hy-AM" dirty="0">
                <a:solidFill>
                  <a:schemeClr val="bg1"/>
                </a:solidFill>
              </a:rPr>
              <a:t>և</a:t>
            </a:r>
            <a:r>
              <a:rPr lang="en-US" dirty="0" err="1" smtClean="0">
                <a:solidFill>
                  <a:schemeClr val="bg1"/>
                </a:solidFill>
              </a:rPr>
              <a:t>ավոր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բարեկամները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8577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667000" y="56298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dirty="0" smtClean="0">
                <a:solidFill>
                  <a:schemeClr val="bg2">
                    <a:lumMod val="75000"/>
                  </a:schemeClr>
                </a:solidFill>
              </a:rPr>
              <a:t>Մելանյա Ալավերդյան,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5ա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դասարան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10.10.2013թ.</a:t>
            </a:r>
            <a:endParaRPr lang="hy-AM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Komitas - Shwallow Կոմիտաս - Ծիծեռնակ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5786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2133600"/>
            <a:ext cx="4191000" cy="41148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953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latin typeface="Arial Unicode" pitchFamily="34" charset="0"/>
              </a:rPr>
              <a:t>    </a:t>
            </a:r>
            <a:r>
              <a:rPr lang="ru-RU" dirty="0" smtClean="0">
                <a:latin typeface="Arial Unicode" pitchFamily="34" charset="0"/>
              </a:rPr>
              <a:t>Քանի </a:t>
            </a:r>
            <a:r>
              <a:rPr lang="ru-RU" dirty="0">
                <a:latin typeface="Arial Unicode" pitchFamily="34" charset="0"/>
              </a:rPr>
              <a:t>անգամ </a:t>
            </a:r>
            <a:r>
              <a:rPr lang="ru-RU" dirty="0" smtClean="0">
                <a:latin typeface="Arial Unicode" pitchFamily="34" charset="0"/>
              </a:rPr>
              <a:t>կմեծանա քառակուսու </a:t>
            </a:r>
            <a:r>
              <a:rPr lang="ru-RU" b="1" dirty="0">
                <a:latin typeface="Arial Unicode" pitchFamily="34" charset="0"/>
              </a:rPr>
              <a:t>մակերեսը</a:t>
            </a:r>
            <a:r>
              <a:rPr lang="ru-RU" dirty="0">
                <a:latin typeface="Arial Unicode" pitchFamily="34" charset="0"/>
              </a:rPr>
              <a:t>, եթե նրա կողմը </a:t>
            </a:r>
            <a:r>
              <a:rPr lang="ru-RU" dirty="0" smtClean="0">
                <a:latin typeface="Arial Unicode" pitchFamily="34" charset="0"/>
              </a:rPr>
              <a:t>մեծացվի </a:t>
            </a:r>
            <a:endParaRPr lang="en-US" dirty="0" smtClean="0">
              <a:latin typeface="Arial Unicode" pitchFamily="34" charset="0"/>
            </a:endParaRPr>
          </a:p>
          <a:p>
            <a:pPr lvl="0">
              <a:buNone/>
            </a:pPr>
            <a:endParaRPr lang="en-US" dirty="0">
              <a:latin typeface="Arial Unicode" pitchFamily="34" charset="0"/>
            </a:endParaRPr>
          </a:p>
          <a:p>
            <a:pPr lvl="0">
              <a:buNone/>
            </a:pPr>
            <a:endParaRPr lang="ru-RU" dirty="0">
              <a:latin typeface="Arial Unicode" pitchFamily="34" charset="0"/>
            </a:endParaRPr>
          </a:p>
          <a:p>
            <a:pPr>
              <a:buNone/>
            </a:pPr>
            <a:r>
              <a:rPr lang="hy-AM" dirty="0"/>
              <a:t>     </a:t>
            </a:r>
            <a:r>
              <a:rPr lang="ru-RU" b="1" dirty="0">
                <a:latin typeface="Arial Unicode" pitchFamily="34" charset="0"/>
              </a:rPr>
              <a:t>ա</a:t>
            </a:r>
            <a:r>
              <a:rPr lang="ru-RU" dirty="0">
                <a:latin typeface="Arial Unicode" pitchFamily="34" charset="0"/>
              </a:rPr>
              <a:t>) 2 անգամ</a:t>
            </a:r>
          </a:p>
          <a:p>
            <a:pPr>
              <a:buNone/>
            </a:pPr>
            <a:r>
              <a:rPr lang="hy-AM" dirty="0"/>
              <a:t>     </a:t>
            </a:r>
            <a:r>
              <a:rPr lang="ru-RU" b="1" dirty="0">
                <a:latin typeface="Arial Unicode" pitchFamily="34" charset="0"/>
              </a:rPr>
              <a:t>բ</a:t>
            </a:r>
            <a:r>
              <a:rPr lang="ru-RU" dirty="0">
                <a:latin typeface="Arial Unicode" pitchFamily="34" charset="0"/>
              </a:rPr>
              <a:t>) </a:t>
            </a:r>
            <a:r>
              <a:rPr lang="en-US" dirty="0" smtClean="0">
                <a:latin typeface="Arial Unicode" pitchFamily="34" charset="0"/>
              </a:rPr>
              <a:t> </a:t>
            </a:r>
            <a:r>
              <a:rPr lang="ru-RU" dirty="0" smtClean="0">
                <a:latin typeface="Arial Unicode" pitchFamily="34" charset="0"/>
              </a:rPr>
              <a:t>3 </a:t>
            </a:r>
            <a:r>
              <a:rPr lang="ru-RU" dirty="0">
                <a:latin typeface="Arial Unicode" pitchFamily="34" charset="0"/>
              </a:rPr>
              <a:t>անգամ</a:t>
            </a:r>
            <a:endParaRPr lang="hy-AM" dirty="0"/>
          </a:p>
          <a:p>
            <a:pPr>
              <a:buNone/>
            </a:pPr>
            <a:r>
              <a:rPr lang="hy-AM" dirty="0"/>
              <a:t>     </a:t>
            </a:r>
            <a:r>
              <a:rPr lang="ru-RU" b="1" dirty="0">
                <a:latin typeface="Arial Unicode" pitchFamily="34" charset="0"/>
              </a:rPr>
              <a:t>գ</a:t>
            </a:r>
            <a:r>
              <a:rPr lang="ru-RU" dirty="0">
                <a:latin typeface="Arial Unicode" pitchFamily="34" charset="0"/>
              </a:rPr>
              <a:t>) 10 անգամ </a:t>
            </a:r>
          </a:p>
          <a:p>
            <a:pPr lvl="0" algn="just">
              <a:buNone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flipH="1">
            <a:off x="1752600" y="2743200"/>
            <a:ext cx="152400" cy="495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Հաշվի՛ր արագ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3557587" cy="26647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67000"/>
            <a:ext cx="3063434" cy="30634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9600"/>
            <a:ext cx="2971800" cy="4857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Ինչ </a:t>
            </a:r>
            <a:r>
              <a:rPr lang="hy-AM" dirty="0">
                <a:solidFill>
                  <a:schemeClr val="bg1"/>
                </a:solidFill>
              </a:rPr>
              <a:t>պատկեր </a:t>
            </a:r>
            <a:r>
              <a:rPr lang="hy-AM" dirty="0" smtClean="0">
                <a:solidFill>
                  <a:schemeClr val="bg1"/>
                </a:solidFill>
              </a:rPr>
              <a:t>է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5552"/>
            <a:ext cx="8686800" cy="841248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Փորձի՛ր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գտնել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248400"/>
            <a:ext cx="8610600" cy="378514"/>
          </a:xfrm>
        </p:spPr>
        <p:txBody>
          <a:bodyPr>
            <a:noAutofit/>
          </a:bodyPr>
          <a:lstStyle/>
          <a:p>
            <a:pPr algn="ctr"/>
            <a:r>
              <a:rPr lang="hy-AM" sz="2000" b="0" dirty="0" smtClean="0">
                <a:solidFill>
                  <a:schemeClr val="tx1"/>
                </a:solidFill>
              </a:rPr>
              <a:t>տրված եռանկյան </a:t>
            </a:r>
            <a:r>
              <a:rPr lang="hy-AM" sz="2000" dirty="0" smtClean="0">
                <a:solidFill>
                  <a:schemeClr val="tx1"/>
                </a:solidFill>
              </a:rPr>
              <a:t>պարագիծը</a:t>
            </a:r>
            <a:r>
              <a:rPr lang="en-US" sz="2000" b="0" dirty="0" smtClean="0">
                <a:solidFill>
                  <a:schemeClr val="tx1"/>
                </a:solidFill>
              </a:rPr>
              <a:t> ԵՎ</a:t>
            </a:r>
            <a:r>
              <a:rPr lang="hy-AM" sz="2000" b="0" dirty="0" smtClean="0">
                <a:solidFill>
                  <a:schemeClr val="tx1"/>
                </a:solidFill>
              </a:rPr>
              <a:t> </a:t>
            </a:r>
            <a:r>
              <a:rPr lang="hy-AM" sz="2000" dirty="0" smtClean="0">
                <a:solidFill>
                  <a:schemeClr val="tx1"/>
                </a:solidFill>
              </a:rPr>
              <a:t>մակերեսը</a:t>
            </a:r>
            <a:r>
              <a:rPr lang="en-US" sz="2000" b="0" dirty="0" smtClean="0">
                <a:solidFill>
                  <a:schemeClr val="tx1"/>
                </a:solidFill>
              </a:rPr>
              <a:t>:</a:t>
            </a:r>
            <a:endParaRPr lang="en-US" sz="2000" b="0" dirty="0">
              <a:solidFill>
                <a:schemeClr val="tx1"/>
              </a:solidFill>
            </a:endParaRPr>
          </a:p>
          <a:p>
            <a:endParaRPr lang="hy-AM" sz="2000" dirty="0" smtClean="0">
              <a:solidFill>
                <a:schemeClr val="tx1"/>
              </a:solidFill>
            </a:endParaRPr>
          </a:p>
          <a:p>
            <a:endParaRPr lang="hy-AM" sz="2000" dirty="0" smtClean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4291012" cy="352444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53000" y="685800"/>
            <a:ext cx="4292241" cy="639762"/>
          </a:xfrm>
        </p:spPr>
        <p:txBody>
          <a:bodyPr/>
          <a:lstStyle/>
          <a:p>
            <a:r>
              <a:rPr lang="hy-AM" dirty="0" smtClean="0"/>
              <a:t>   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276600" cy="2286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3528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73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510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Շնորհակալություն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71371"/>
              </p:ext>
            </p:extLst>
          </p:nvPr>
        </p:nvGraphicFramePr>
        <p:xfrm>
          <a:off x="3200400" y="5867400"/>
          <a:ext cx="2198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2199240" imgH="685440" progId="Package">
                  <p:embed/>
                </p:oleObj>
              </mc:Choice>
              <mc:Fallback>
                <p:oleObj name="Packager Shell Object" showAsIcon="1" r:id="rId4" imgW="219924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5867400"/>
                        <a:ext cx="21986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5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914400"/>
          </a:xfrm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Դասի նպատակը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3657600"/>
          </a:xfrm>
        </p:spPr>
        <p:txBody>
          <a:bodyPr>
            <a:normAutofit/>
          </a:bodyPr>
          <a:lstStyle/>
          <a:p>
            <a:pPr lvl="0"/>
            <a:r>
              <a:rPr lang="hy-AM" sz="2400" dirty="0"/>
              <a:t>Ձևավորել պատկերացում մաթեմատիկայի  գաղափարների և մեթոդների </a:t>
            </a:r>
            <a:r>
              <a:rPr lang="hy-AM" sz="2400" dirty="0" smtClean="0"/>
              <a:t>մասին որպես </a:t>
            </a:r>
            <a:r>
              <a:rPr lang="hy-AM" sz="2400" dirty="0"/>
              <a:t>շրջակա աշխարհի ճանաչման և նկարագրման </a:t>
            </a:r>
            <a:r>
              <a:rPr lang="hy-AM" sz="2400" dirty="0" smtClean="0"/>
              <a:t>ձև:</a:t>
            </a:r>
            <a:endParaRPr lang="hy-AM" sz="2400" dirty="0"/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67" y="1828800"/>
            <a:ext cx="3104066" cy="3733800"/>
          </a:xfrm>
        </p:spPr>
      </p:pic>
    </p:spTree>
    <p:extLst>
      <p:ext uri="{BB962C8B-B14F-4D97-AF65-F5344CB8AC3E}">
        <p14:creationId xmlns:p14="http://schemas.microsoft.com/office/powerpoint/2010/main" val="26779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Դասի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y-AM" dirty="0" smtClean="0">
                <a:solidFill>
                  <a:schemeClr val="bg1"/>
                </a:solidFill>
              </a:rPr>
              <a:t>ը</a:t>
            </a:r>
            <a:r>
              <a:rPr lang="en-US" dirty="0" err="1" smtClean="0">
                <a:solidFill>
                  <a:schemeClr val="bg1"/>
                </a:solidFill>
              </a:rPr>
              <a:t>նթացքը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43400"/>
          </a:xfrm>
        </p:spPr>
        <p:txBody>
          <a:bodyPr>
            <a:noAutofit/>
          </a:bodyPr>
          <a:lstStyle/>
          <a:p>
            <a:pPr marL="571500" indent="-571500"/>
            <a:r>
              <a:rPr lang="hy-AM" sz="2000" dirty="0" smtClean="0"/>
              <a:t>ծանոթություն </a:t>
            </a:r>
            <a:r>
              <a:rPr lang="hy-AM" sz="2000" dirty="0"/>
              <a:t>գրականության և երաժշտության այն </a:t>
            </a:r>
            <a:r>
              <a:rPr lang="hy-AM" sz="2000" dirty="0" smtClean="0"/>
              <a:t>բաժիններին, որտեղ </a:t>
            </a:r>
            <a:r>
              <a:rPr lang="hy-AM" sz="2000" dirty="0"/>
              <a:t>խոսվում է թռչունների մասին. </a:t>
            </a:r>
            <a:endParaRPr lang="en-US" sz="2000" dirty="0" smtClean="0"/>
          </a:p>
          <a:p>
            <a:pPr marL="0" indent="0">
              <a:buNone/>
            </a:pPr>
            <a:r>
              <a:rPr lang="hy-AM" sz="2000" dirty="0" smtClean="0"/>
              <a:t>      </a:t>
            </a:r>
            <a:endParaRPr lang="hy-AM" sz="2000" dirty="0"/>
          </a:p>
          <a:p>
            <a:pPr marL="571500" indent="-571500"/>
            <a:r>
              <a:rPr lang="hy-AM" sz="2000" dirty="0" smtClean="0"/>
              <a:t>ուսումնասիրել </a:t>
            </a:r>
            <a:r>
              <a:rPr lang="hy-AM" sz="2000" dirty="0"/>
              <a:t>թռչունների ապրելակերպը. 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hy-AM" sz="2000" b="1" dirty="0" smtClean="0">
                <a:solidFill>
                  <a:srgbClr val="FF0000"/>
                </a:solidFill>
              </a:rPr>
              <a:t>            </a:t>
            </a:r>
            <a:endParaRPr lang="hy-AM" sz="2000" b="1" u="sng" dirty="0">
              <a:solidFill>
                <a:srgbClr val="FF0000"/>
              </a:solidFill>
            </a:endParaRPr>
          </a:p>
          <a:p>
            <a:pPr marL="571500" indent="-571500"/>
            <a:r>
              <a:rPr lang="hy-AM" sz="2000" dirty="0" smtClean="0"/>
              <a:t>սովորել </a:t>
            </a:r>
            <a:r>
              <a:rPr lang="hy-AM" sz="2000" dirty="0"/>
              <a:t>նկարել թռչուն. </a:t>
            </a:r>
            <a:endParaRPr lang="hy-AM" sz="2000" dirty="0" smtClean="0"/>
          </a:p>
          <a:p>
            <a:pPr marL="0" indent="0">
              <a:buNone/>
            </a:pPr>
            <a:endParaRPr lang="hy-AM" sz="2000" dirty="0" smtClean="0"/>
          </a:p>
          <a:p>
            <a:pPr marL="0" indent="0">
              <a:buNone/>
            </a:pPr>
            <a:endParaRPr lang="hy-AM" sz="2000" dirty="0"/>
          </a:p>
          <a:p>
            <a:pPr marL="571500" indent="-571500"/>
            <a:r>
              <a:rPr lang="hy-AM" sz="2000" dirty="0" smtClean="0"/>
              <a:t>սովորել </a:t>
            </a:r>
            <a:r>
              <a:rPr lang="hy-AM" sz="2000" dirty="0"/>
              <a:t>կիրառել մաթեմատիկական կարողություններն ու ձեռք բերել հմտություններ.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571500" indent="-571500"/>
            <a:r>
              <a:rPr lang="hy-AM" sz="2000" dirty="0" smtClean="0"/>
              <a:t>սովորել </a:t>
            </a:r>
            <a:r>
              <a:rPr lang="hy-AM" sz="2000" dirty="0"/>
              <a:t>աշխատել տարբեր հետաքրքրություններ ու կարողություններ ունեցող երեխաների հետ </a:t>
            </a:r>
            <a:r>
              <a:rPr lang="hy-AM" sz="2000" dirty="0" smtClean="0"/>
              <a:t>թիմում:</a:t>
            </a:r>
          </a:p>
        </p:txBody>
      </p:sp>
    </p:spTree>
    <p:extLst>
      <p:ext uri="{BB962C8B-B14F-4D97-AF65-F5344CB8AC3E}">
        <p14:creationId xmlns:p14="http://schemas.microsoft.com/office/powerpoint/2010/main" val="9992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Դասից սպասելիքներ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495800"/>
          </a:xfrm>
        </p:spPr>
        <p:txBody>
          <a:bodyPr>
            <a:normAutofit/>
          </a:bodyPr>
          <a:lstStyle/>
          <a:p>
            <a:r>
              <a:rPr lang="hy-AM" sz="2400" dirty="0" smtClean="0"/>
              <a:t>Համադրել տարբեր դասերի ընթացքում սովորածը.</a:t>
            </a:r>
          </a:p>
          <a:p>
            <a:endParaRPr lang="hy-AM" sz="2400" dirty="0"/>
          </a:p>
          <a:p>
            <a:r>
              <a:rPr lang="hy-AM" sz="2400" dirty="0" smtClean="0"/>
              <a:t>Կիրառել ստացած գիտելիքները.</a:t>
            </a:r>
          </a:p>
          <a:p>
            <a:endParaRPr lang="hy-AM" sz="2400" dirty="0" smtClean="0"/>
          </a:p>
          <a:p>
            <a:r>
              <a:rPr lang="hy-AM" sz="2400" dirty="0" smtClean="0"/>
              <a:t>Աշխատել թիմում,համագործակցել, ներկայացնել ընկերներին իր աշխատանքը.</a:t>
            </a:r>
          </a:p>
          <a:p>
            <a:endParaRPr lang="hy-AM" sz="2400" dirty="0" smtClean="0"/>
          </a:p>
          <a:p>
            <a:r>
              <a:rPr lang="hy-AM" sz="2400" dirty="0" smtClean="0"/>
              <a:t>Ձեռք բերել հմտություններ.</a:t>
            </a:r>
          </a:p>
          <a:p>
            <a:endParaRPr lang="hy-AM" sz="2400" dirty="0"/>
          </a:p>
          <a:p>
            <a:r>
              <a:rPr lang="hy-AM" sz="2400" dirty="0" smtClean="0"/>
              <a:t>Եզրահանգել: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91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Բազմանկյուններ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7256"/>
            <a:ext cx="8686800" cy="3004344"/>
          </a:xfrm>
        </p:spPr>
        <p:txBody>
          <a:bodyPr>
            <a:normAutofit/>
          </a:bodyPr>
          <a:lstStyle/>
          <a:p>
            <a:r>
              <a:rPr lang="hy-AM" dirty="0" smtClean="0"/>
              <a:t>Ուղղանկյուն</a:t>
            </a:r>
          </a:p>
          <a:p>
            <a:r>
              <a:rPr lang="hy-AM" dirty="0" smtClean="0"/>
              <a:t>Քառակուսի</a:t>
            </a:r>
            <a:endParaRPr lang="en-US" dirty="0" smtClean="0"/>
          </a:p>
          <a:p>
            <a:r>
              <a:rPr lang="hy-AM" dirty="0" smtClean="0"/>
              <a:t>Այլ քառանկյուններ</a:t>
            </a:r>
          </a:p>
          <a:p>
            <a:r>
              <a:rPr lang="hy-AM" dirty="0" smtClean="0"/>
              <a:t>Եռանկյուն</a:t>
            </a:r>
          </a:p>
          <a:p>
            <a:r>
              <a:rPr lang="hy-AM" dirty="0" smtClean="0"/>
              <a:t>Բազմանկյուն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95525"/>
            <a:ext cx="43434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23" y="304800"/>
            <a:ext cx="8686800" cy="841248"/>
          </a:xfrm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Բազմանկյուն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191000" cy="198120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hy-AM" sz="3800" dirty="0"/>
              <a:t>Ճարտարագետ և իմաստուն,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hy-AM" sz="3800" dirty="0"/>
              <a:t>Ծաղկի փոշուց շինում է տուն,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hy-AM" sz="3800" dirty="0"/>
              <a:t>Լեզուն՝ քաղցր, ինքը բարի,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hy-AM" sz="3800" dirty="0"/>
              <a:t>Չունի դադար, հանգիստ ու քուն:</a:t>
            </a:r>
          </a:p>
          <a:p>
            <a:pPr marL="0" indent="0" fontAlgn="base">
              <a:buNone/>
            </a:pPr>
            <a:r>
              <a:rPr lang="hy-AM" dirty="0"/>
              <a:t/>
            </a:r>
            <a:br>
              <a:rPr lang="hy-AM" dirty="0"/>
            </a:br>
            <a:endParaRPr lang="hy-AM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23" y="2053978"/>
            <a:ext cx="2876309" cy="3921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23" y="4510055"/>
            <a:ext cx="1752600" cy="1465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3" y="4510055"/>
            <a:ext cx="1876384" cy="1465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78280" y="5482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946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Ինչ պատկեր է.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3" y="1773238"/>
            <a:ext cx="3621053" cy="46243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1524000"/>
            <a:ext cx="4345132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64" y="554355"/>
            <a:ext cx="845820" cy="388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63" y="554355"/>
            <a:ext cx="2133600" cy="388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572000" y="42672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hy-AM" dirty="0">
              <a:latin typeface="Arial Armenian" pitchFamily="34" charset="0"/>
            </a:endParaRPr>
          </a:p>
          <a:p>
            <a:pPr lvl="0"/>
            <a:r>
              <a:rPr lang="en-US" dirty="0" err="1" smtClean="0">
                <a:latin typeface="Arial Armenian" pitchFamily="34" charset="0"/>
              </a:rPr>
              <a:t>Գտե’ք</a:t>
            </a:r>
            <a:r>
              <a:rPr lang="en-US" dirty="0" smtClean="0">
                <a:latin typeface="Arial Armenian" pitchFamily="34" charset="0"/>
              </a:rPr>
              <a:t>  </a:t>
            </a:r>
            <a:r>
              <a:rPr lang="en-US" dirty="0" err="1">
                <a:latin typeface="Arial Armenian" pitchFamily="34" charset="0"/>
              </a:rPr>
              <a:t>հետևյալ</a:t>
            </a:r>
            <a:r>
              <a:rPr lang="en-US" dirty="0">
                <a:latin typeface="Arial Armenian" pitchFamily="34" charset="0"/>
              </a:rPr>
              <a:t> </a:t>
            </a:r>
            <a:r>
              <a:rPr lang="en-US" dirty="0" err="1" smtClean="0">
                <a:latin typeface="Arial Armenian" pitchFamily="34" charset="0"/>
              </a:rPr>
              <a:t>կողմերով</a:t>
            </a:r>
            <a:r>
              <a:rPr lang="hy-AM" dirty="0">
                <a:latin typeface="Arial Armenian" pitchFamily="34" charset="0"/>
              </a:rPr>
              <a:t> </a:t>
            </a:r>
            <a:r>
              <a:rPr lang="en-US" dirty="0" err="1" smtClean="0">
                <a:latin typeface="Arial Armenian" pitchFamily="34" charset="0"/>
              </a:rPr>
              <a:t>ուղղանկյան</a:t>
            </a:r>
            <a:r>
              <a:rPr lang="en-US" dirty="0" smtClean="0">
                <a:latin typeface="Arial Armenian" pitchFamily="34" charset="0"/>
              </a:rPr>
              <a:t> </a:t>
            </a:r>
            <a:endParaRPr lang="hy-AM" dirty="0" smtClean="0">
              <a:latin typeface="Arial Armenian" pitchFamily="34" charset="0"/>
            </a:endParaRPr>
          </a:p>
          <a:p>
            <a:pPr lvl="0"/>
            <a:r>
              <a:rPr lang="en-US" b="1" dirty="0" smtClean="0">
                <a:latin typeface="Arial Armenian" pitchFamily="34" charset="0"/>
              </a:rPr>
              <a:t>ա</a:t>
            </a:r>
            <a:r>
              <a:rPr lang="en-US" dirty="0" smtClean="0">
                <a:latin typeface="Arial Armenian" pitchFamily="34" charset="0"/>
              </a:rPr>
              <a:t>/</a:t>
            </a:r>
            <a:r>
              <a:rPr lang="hy-AM" dirty="0" smtClean="0">
                <a:latin typeface="Arial Armenian" pitchFamily="34" charset="0"/>
              </a:rPr>
              <a:t> </a:t>
            </a:r>
            <a:r>
              <a:rPr lang="en-US" dirty="0" err="1" smtClean="0">
                <a:latin typeface="Arial Armenian" pitchFamily="34" charset="0"/>
              </a:rPr>
              <a:t>պարագիծը</a:t>
            </a:r>
            <a:r>
              <a:rPr lang="hy-AM" dirty="0" smtClean="0">
                <a:latin typeface="Arial Armenian" pitchFamily="34" charset="0"/>
              </a:rPr>
              <a:t>,</a:t>
            </a:r>
          </a:p>
          <a:p>
            <a:pPr lvl="0"/>
            <a:r>
              <a:rPr lang="hy-AM" dirty="0" smtClean="0">
                <a:latin typeface="Arial Armenian" pitchFamily="34" charset="0"/>
              </a:rPr>
              <a:t> </a:t>
            </a:r>
            <a:r>
              <a:rPr lang="en-US" b="1" dirty="0" smtClean="0">
                <a:latin typeface="Arial Armenian" pitchFamily="34" charset="0"/>
              </a:rPr>
              <a:t>բ</a:t>
            </a:r>
            <a:r>
              <a:rPr lang="en-US" dirty="0" smtClean="0">
                <a:latin typeface="Arial Armenian" pitchFamily="34" charset="0"/>
              </a:rPr>
              <a:t>/</a:t>
            </a:r>
            <a:r>
              <a:rPr lang="hy-AM" dirty="0" smtClean="0">
                <a:latin typeface="Arial Armenian" pitchFamily="34" charset="0"/>
              </a:rPr>
              <a:t> մակերեսը</a:t>
            </a:r>
            <a:r>
              <a:rPr lang="en-US" dirty="0">
                <a:latin typeface="Arial Armenian" pitchFamily="34" charset="0"/>
              </a:rPr>
              <a:t> </a:t>
            </a:r>
            <a:endParaRPr lang="hy-AM" dirty="0">
              <a:latin typeface="Arial Armenian" pitchFamily="34" charset="0"/>
            </a:endParaRPr>
          </a:p>
          <a:p>
            <a:pPr lvl="0"/>
            <a:endParaRPr lang="hy-AM" dirty="0"/>
          </a:p>
          <a:p>
            <a:pPr lvl="0"/>
            <a:r>
              <a:rPr lang="en-US" b="1" dirty="0" smtClean="0">
                <a:latin typeface="Arial Armenian" pitchFamily="34" charset="0"/>
              </a:rPr>
              <a:t>ա</a:t>
            </a:r>
            <a:r>
              <a:rPr lang="hy-AM" dirty="0" smtClean="0">
                <a:latin typeface="Arial Armenian" pitchFamily="34" charset="0"/>
              </a:rPr>
              <a:t>/</a:t>
            </a:r>
            <a:r>
              <a:rPr lang="en-US" dirty="0" smtClean="0">
                <a:latin typeface="Arial Armenian" pitchFamily="34" charset="0"/>
              </a:rPr>
              <a:t> </a:t>
            </a:r>
            <a:r>
              <a:rPr lang="en-US" dirty="0">
                <a:latin typeface="Arial Armenian" pitchFamily="34" charset="0"/>
              </a:rPr>
              <a:t>12 </a:t>
            </a:r>
            <a:r>
              <a:rPr lang="en-US" dirty="0" err="1">
                <a:latin typeface="Arial Armenian" pitchFamily="34" charset="0"/>
              </a:rPr>
              <a:t>սմ</a:t>
            </a:r>
            <a:r>
              <a:rPr lang="en-US" dirty="0">
                <a:latin typeface="Arial Armenian" pitchFamily="34" charset="0"/>
              </a:rPr>
              <a:t> և 9 </a:t>
            </a:r>
            <a:r>
              <a:rPr lang="en-US" dirty="0" err="1">
                <a:latin typeface="Arial Armenian" pitchFamily="34" charset="0"/>
              </a:rPr>
              <a:t>սմ</a:t>
            </a:r>
            <a:r>
              <a:rPr lang="en-US" dirty="0">
                <a:latin typeface="Arial Armenian" pitchFamily="34" charset="0"/>
              </a:rPr>
              <a:t>,		</a:t>
            </a:r>
            <a:r>
              <a:rPr lang="en-US" dirty="0" smtClean="0">
                <a:latin typeface="Arial Armenian" pitchFamily="34" charset="0"/>
              </a:rPr>
              <a:t> </a:t>
            </a:r>
            <a:endParaRPr lang="hy-AM" dirty="0">
              <a:latin typeface="Arial Armenian" pitchFamily="34" charset="0"/>
            </a:endParaRPr>
          </a:p>
          <a:p>
            <a:pPr lvl="0"/>
            <a:r>
              <a:rPr lang="hy-AM" b="1" dirty="0" smtClean="0">
                <a:latin typeface="Arial Armenian" pitchFamily="34" charset="0"/>
              </a:rPr>
              <a:t>բ</a:t>
            </a:r>
            <a:r>
              <a:rPr lang="hy-AM" dirty="0">
                <a:latin typeface="Arial Armenian" pitchFamily="34" charset="0"/>
              </a:rPr>
              <a:t>/</a:t>
            </a:r>
            <a:r>
              <a:rPr lang="en-US" dirty="0">
                <a:latin typeface="Arial Armenian" pitchFamily="34" charset="0"/>
              </a:rPr>
              <a:t> 17 </a:t>
            </a:r>
            <a:r>
              <a:rPr lang="en-US" dirty="0" err="1">
                <a:latin typeface="Arial Armenian" pitchFamily="34" charset="0"/>
              </a:rPr>
              <a:t>սմ</a:t>
            </a:r>
            <a:r>
              <a:rPr lang="en-US" dirty="0">
                <a:latin typeface="Arial Armenian" pitchFamily="34" charset="0"/>
              </a:rPr>
              <a:t> և 3 </a:t>
            </a:r>
            <a:r>
              <a:rPr lang="en-US" dirty="0" err="1">
                <a:latin typeface="Arial Armenian" pitchFamily="34" charset="0"/>
              </a:rPr>
              <a:t>դմ</a:t>
            </a:r>
            <a:r>
              <a:rPr lang="en-US" dirty="0">
                <a:latin typeface="Arial Armenian" pitchFamily="34" charset="0"/>
              </a:rPr>
              <a:t>:</a:t>
            </a:r>
            <a:endParaRPr lang="ru-RU" dirty="0"/>
          </a:p>
          <a:p>
            <a:pPr lvl="1"/>
            <a:r>
              <a:rPr lang="en-US" dirty="0">
                <a:latin typeface="Arial Armenian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2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8412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Unicode" pitchFamily="34" charset="0"/>
              </a:rPr>
              <a:t>Պ</a:t>
            </a:r>
            <a:r>
              <a:rPr lang="hy-AM" dirty="0" smtClean="0">
                <a:solidFill>
                  <a:schemeClr val="bg1"/>
                </a:solidFill>
                <a:latin typeface="Arial Unicode" pitchFamily="34" charset="0"/>
              </a:rPr>
              <a:t>ատաս</a:t>
            </a:r>
            <a:r>
              <a:rPr lang="en-US" dirty="0" err="1" smtClean="0">
                <a:solidFill>
                  <a:schemeClr val="bg1"/>
                </a:solidFill>
                <a:latin typeface="Arial Unicode" pitchFamily="34" charset="0"/>
              </a:rPr>
              <a:t>խանիր</a:t>
            </a:r>
            <a:r>
              <a:rPr lang="en-US" dirty="0" smtClean="0">
                <a:solidFill>
                  <a:schemeClr val="bg1"/>
                </a:solidFill>
                <a:latin typeface="Arial Unicode" pitchFamily="34" charset="0"/>
              </a:rPr>
              <a:t> </a:t>
            </a:r>
            <a:r>
              <a:rPr lang="hy-AM" dirty="0" smtClean="0">
                <a:solidFill>
                  <a:schemeClr val="bg1"/>
                </a:solidFill>
                <a:latin typeface="Arial Unicode" pitchFamily="34" charset="0"/>
              </a:rPr>
              <a:t>և</a:t>
            </a:r>
            <a:r>
              <a:rPr lang="en-US" dirty="0" smtClean="0">
                <a:solidFill>
                  <a:schemeClr val="bg1"/>
                </a:solidFill>
                <a:latin typeface="Arial Unicode" pitchFamily="34" charset="0"/>
              </a:rPr>
              <a:t> </a:t>
            </a:r>
            <a:r>
              <a:rPr lang="hy-AM" dirty="0" smtClean="0">
                <a:solidFill>
                  <a:schemeClr val="bg1"/>
                </a:solidFill>
                <a:latin typeface="Arial Unicode" pitchFamily="34" charset="0"/>
              </a:rPr>
              <a:t>հ</a:t>
            </a:r>
            <a:r>
              <a:rPr lang="en-US" dirty="0" err="1" smtClean="0">
                <a:solidFill>
                  <a:schemeClr val="bg1"/>
                </a:solidFill>
                <a:latin typeface="Arial Unicode" pitchFamily="34" charset="0"/>
              </a:rPr>
              <a:t>իմնավորիր</a:t>
            </a:r>
            <a:r>
              <a:rPr lang="en-US" dirty="0" smtClean="0">
                <a:solidFill>
                  <a:schemeClr val="bg1"/>
                </a:solidFill>
                <a:latin typeface="Arial Unicode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048000" cy="42672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86200" y="1981200"/>
            <a:ext cx="5029200" cy="47244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 Unicode" pitchFamily="34" charset="0"/>
              </a:rPr>
              <a:t>Ինչպե</a:t>
            </a:r>
            <a:r>
              <a:rPr lang="en-US" sz="2400" b="1" dirty="0">
                <a:latin typeface="Arial Armenian" pitchFamily="34" charset="0"/>
              </a:rPr>
              <a:t>±</a:t>
            </a:r>
            <a:r>
              <a:rPr lang="ru-RU" sz="2400" b="1" dirty="0">
                <a:latin typeface="Arial Unicode" pitchFamily="34" charset="0"/>
              </a:rPr>
              <a:t>ս կփոխվի ուղղանկյան մակերեսը</a:t>
            </a:r>
            <a:r>
              <a:rPr lang="en-US" sz="2400" b="1" dirty="0">
                <a:latin typeface="Arial Armenian" pitchFamily="34" charset="0"/>
              </a:rPr>
              <a:t>, </a:t>
            </a:r>
            <a:r>
              <a:rPr lang="ru-RU" sz="2400" b="1" dirty="0" smtClean="0">
                <a:latin typeface="Arial Unicode" pitchFamily="34" charset="0"/>
              </a:rPr>
              <a:t>եթե</a:t>
            </a:r>
            <a:endParaRPr lang="en-US" sz="2400" b="1" dirty="0" smtClean="0">
              <a:latin typeface="Arial Unicode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Unicode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Unicode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Arial Unicode" pitchFamily="34" charset="0"/>
              </a:rPr>
              <a:t>նրա </a:t>
            </a:r>
            <a:r>
              <a:rPr lang="ru-RU" sz="2000" dirty="0">
                <a:latin typeface="Arial Unicode" pitchFamily="34" charset="0"/>
              </a:rPr>
              <a:t>երկարությունը մեծացնենք</a:t>
            </a:r>
            <a:r>
              <a:rPr lang="en-US" sz="2000" dirty="0">
                <a:latin typeface="Arial Armenian" pitchFamily="34" charset="0"/>
              </a:rPr>
              <a:t> 2 </a:t>
            </a:r>
            <a:r>
              <a:rPr lang="ru-RU" sz="2000" dirty="0">
                <a:latin typeface="Arial Unicode" pitchFamily="34" charset="0"/>
              </a:rPr>
              <a:t>անգամ</a:t>
            </a:r>
            <a:r>
              <a:rPr lang="en-US" sz="2000" dirty="0" smtClean="0">
                <a:latin typeface="Arial Armenian" pitchFamily="34" charset="0"/>
              </a:rPr>
              <a:t>,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Arial Unicode" pitchFamily="34" charset="0"/>
              </a:rPr>
              <a:t>նրա </a:t>
            </a:r>
            <a:r>
              <a:rPr lang="ru-RU" sz="2000" dirty="0">
                <a:latin typeface="Arial Unicode" pitchFamily="34" charset="0"/>
              </a:rPr>
              <a:t>երկարությունն ու լայնությունը մեծացնենք 2 </a:t>
            </a:r>
            <a:r>
              <a:rPr lang="ru-RU" sz="2000" dirty="0" smtClean="0">
                <a:latin typeface="Arial Unicode" pitchFamily="34" charset="0"/>
              </a:rPr>
              <a:t>անգամ,</a:t>
            </a:r>
            <a:endParaRPr lang="en-US" sz="2000" dirty="0">
              <a:latin typeface="Arial Unicode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Arial Unicode" pitchFamily="34" charset="0"/>
              </a:rPr>
              <a:t>նրա </a:t>
            </a:r>
            <a:r>
              <a:rPr lang="ru-RU" sz="2000" dirty="0">
                <a:latin typeface="Arial Unicode" pitchFamily="34" charset="0"/>
              </a:rPr>
              <a:t>երկարությունը մեծացվի 2 </a:t>
            </a:r>
            <a:r>
              <a:rPr lang="ru-RU" sz="2000" dirty="0" smtClean="0">
                <a:latin typeface="Arial Unicode" pitchFamily="34" charset="0"/>
              </a:rPr>
              <a:t>անգամ</a:t>
            </a:r>
            <a:r>
              <a:rPr lang="ru-RU" sz="2000" dirty="0">
                <a:latin typeface="Arial Unicode" pitchFamily="34" charset="0"/>
              </a:rPr>
              <a:t>, իսկ լայնությունը` 3 անգամ: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6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Ին</a:t>
            </a:r>
            <a:r>
              <a:rPr lang="en-US" sz="2400" dirty="0" smtClean="0">
                <a:solidFill>
                  <a:schemeClr val="bg1"/>
                </a:solidFill>
                <a:latin typeface="Arial Armenian" pitchFamily="34" charset="0"/>
              </a:rPr>
              <a:t> </a:t>
            </a:r>
            <a:r>
              <a:rPr lang="hy-AM" dirty="0" smtClean="0">
                <a:solidFill>
                  <a:schemeClr val="bg1"/>
                </a:solidFill>
              </a:rPr>
              <a:t>չ </a:t>
            </a:r>
            <a:r>
              <a:rPr lang="hy-AM" dirty="0">
                <a:solidFill>
                  <a:schemeClr val="bg1"/>
                </a:solidFill>
              </a:rPr>
              <a:t>պատկեր </a:t>
            </a:r>
            <a:r>
              <a:rPr lang="hy-AM" dirty="0" smtClean="0">
                <a:solidFill>
                  <a:schemeClr val="bg1"/>
                </a:solidFill>
              </a:rPr>
              <a:t>է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2720"/>
            <a:ext cx="4191000" cy="3143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2" y="2057400"/>
            <a:ext cx="3200400" cy="3200400"/>
          </a:xfrm>
        </p:spPr>
      </p:pic>
      <p:sp>
        <p:nvSpPr>
          <p:cNvPr id="7" name="Rectangle 6"/>
          <p:cNvSpPr/>
          <p:nvPr/>
        </p:nvSpPr>
        <p:spPr>
          <a:xfrm>
            <a:off x="381000" y="5486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600" dirty="0" err="1" smtClean="0">
                <a:latin typeface="Arial Armenian" pitchFamily="34" charset="0"/>
              </a:rPr>
              <a:t>Քառակուսու</a:t>
            </a:r>
            <a:r>
              <a:rPr lang="en-US" sz="1600" dirty="0" smtClean="0">
                <a:latin typeface="Arial Armenian" pitchFamily="34" charset="0"/>
              </a:rPr>
              <a:t> </a:t>
            </a:r>
            <a:r>
              <a:rPr lang="en-US" sz="1600" dirty="0" err="1">
                <a:latin typeface="Arial Armenian" pitchFamily="34" charset="0"/>
              </a:rPr>
              <a:t>կողմը</a:t>
            </a:r>
            <a:r>
              <a:rPr lang="en-US" sz="1600" dirty="0">
                <a:latin typeface="Arial Armenian" pitchFamily="34" charset="0"/>
              </a:rPr>
              <a:t> 13 </a:t>
            </a:r>
            <a:r>
              <a:rPr lang="en-US" sz="1600" dirty="0" err="1">
                <a:latin typeface="Arial Armenian" pitchFamily="34" charset="0"/>
              </a:rPr>
              <a:t>սմ</a:t>
            </a:r>
            <a:r>
              <a:rPr lang="en-US" sz="1600" dirty="0">
                <a:latin typeface="Arial Armenian" pitchFamily="34" charset="0"/>
              </a:rPr>
              <a:t> է: </a:t>
            </a:r>
            <a:r>
              <a:rPr lang="en-US" sz="1600" dirty="0" err="1" smtClean="0">
                <a:latin typeface="Arial Armenian" pitchFamily="34" charset="0"/>
              </a:rPr>
              <a:t>Գտե</a:t>
            </a:r>
            <a:r>
              <a:rPr lang="hy-AM" sz="1600" dirty="0" smtClean="0">
                <a:latin typeface="Arial Armenian" pitchFamily="34" charset="0"/>
              </a:rPr>
              <a:t>՛</a:t>
            </a:r>
            <a:r>
              <a:rPr lang="en-US" sz="1600" dirty="0" smtClean="0">
                <a:latin typeface="Arial Armenian" pitchFamily="34" charset="0"/>
              </a:rPr>
              <a:t>ք </a:t>
            </a:r>
            <a:r>
              <a:rPr lang="en-US" sz="1600" dirty="0" err="1">
                <a:latin typeface="Arial Armenian" pitchFamily="34" charset="0"/>
              </a:rPr>
              <a:t>նրա</a:t>
            </a:r>
            <a:r>
              <a:rPr lang="en-US" sz="1600" dirty="0">
                <a:latin typeface="Arial Armenian" pitchFamily="34" charset="0"/>
              </a:rPr>
              <a:t> </a:t>
            </a:r>
            <a:r>
              <a:rPr lang="en-US" sz="1600" dirty="0" err="1">
                <a:latin typeface="Arial Armenian" pitchFamily="34" charset="0"/>
              </a:rPr>
              <a:t>պարագիծը</a:t>
            </a:r>
            <a:r>
              <a:rPr lang="en-US" sz="1600" dirty="0" smtClean="0">
                <a:latin typeface="Arial Armenian" pitchFamily="34" charset="0"/>
              </a:rPr>
              <a:t>:</a:t>
            </a:r>
            <a:endParaRPr lang="hy-AM" sz="1600" dirty="0" smtClean="0">
              <a:latin typeface="Arial Armenian" pitchFamily="34" charset="0"/>
            </a:endParaRPr>
          </a:p>
          <a:p>
            <a:pPr lvl="0">
              <a:buNone/>
            </a:pPr>
            <a:endParaRPr lang="ru-RU" sz="1600" dirty="0"/>
          </a:p>
          <a:p>
            <a:pPr lvl="0"/>
            <a:r>
              <a:rPr lang="en-US" sz="1600" dirty="0" err="1" smtClean="0">
                <a:latin typeface="Arial Armenian" pitchFamily="34" charset="0"/>
              </a:rPr>
              <a:t>Քառակուսու</a:t>
            </a:r>
            <a:r>
              <a:rPr lang="en-US" sz="1600" dirty="0" smtClean="0">
                <a:latin typeface="Arial Armenian" pitchFamily="34" charset="0"/>
              </a:rPr>
              <a:t> </a:t>
            </a:r>
            <a:r>
              <a:rPr lang="en-US" sz="1600" dirty="0" err="1">
                <a:latin typeface="Arial Armenian" pitchFamily="34" charset="0"/>
              </a:rPr>
              <a:t>կողմը</a:t>
            </a:r>
            <a:r>
              <a:rPr lang="en-US" sz="1600" dirty="0">
                <a:latin typeface="Arial Armenian" pitchFamily="34" charset="0"/>
              </a:rPr>
              <a:t> </a:t>
            </a:r>
            <a:r>
              <a:rPr lang="en-US" sz="1600" dirty="0" err="1">
                <a:latin typeface="Arial Armenian" pitchFamily="34" charset="0"/>
              </a:rPr>
              <a:t>մեծացրին</a:t>
            </a:r>
            <a:r>
              <a:rPr lang="en-US" sz="1600" dirty="0">
                <a:latin typeface="Arial Armenian" pitchFamily="34" charset="0"/>
              </a:rPr>
              <a:t> 2 </a:t>
            </a:r>
            <a:r>
              <a:rPr lang="en-US" sz="1600" dirty="0" err="1">
                <a:latin typeface="Arial Armenian" pitchFamily="34" charset="0"/>
              </a:rPr>
              <a:t>սմ-ով</a:t>
            </a:r>
            <a:r>
              <a:rPr lang="en-US" sz="1600" dirty="0">
                <a:latin typeface="Arial Armenian" pitchFamily="34" charset="0"/>
              </a:rPr>
              <a:t>: </a:t>
            </a:r>
            <a:r>
              <a:rPr lang="en-US" sz="1600" dirty="0" err="1">
                <a:latin typeface="Arial Armenian" pitchFamily="34" charset="0"/>
              </a:rPr>
              <a:t>Քանի</a:t>
            </a:r>
            <a:r>
              <a:rPr lang="en-US" sz="1600" dirty="0">
                <a:latin typeface="Arial Armenian" pitchFamily="34" charset="0"/>
              </a:rPr>
              <a:t>± </a:t>
            </a:r>
            <a:r>
              <a:rPr lang="en-US" sz="1600" dirty="0" err="1">
                <a:latin typeface="Arial Armenian" pitchFamily="34" charset="0"/>
              </a:rPr>
              <a:t>սմ-ով</a:t>
            </a:r>
            <a:r>
              <a:rPr lang="en-US" sz="1600" dirty="0">
                <a:latin typeface="Arial Armenian" pitchFamily="34" charset="0"/>
              </a:rPr>
              <a:t> </a:t>
            </a:r>
            <a:r>
              <a:rPr lang="en-US" sz="1600" dirty="0" err="1">
                <a:latin typeface="Arial Armenian" pitchFamily="34" charset="0"/>
              </a:rPr>
              <a:t>մեծացավ</a:t>
            </a:r>
            <a:r>
              <a:rPr lang="en-US" sz="1600" dirty="0">
                <a:latin typeface="Arial Armenian" pitchFamily="34" charset="0"/>
              </a:rPr>
              <a:t> </a:t>
            </a:r>
            <a:r>
              <a:rPr lang="en-US" sz="1600" dirty="0" err="1">
                <a:latin typeface="Arial Armenian" pitchFamily="34" charset="0"/>
              </a:rPr>
              <a:t>նրա</a:t>
            </a:r>
            <a:r>
              <a:rPr lang="en-US" sz="1600" dirty="0">
                <a:latin typeface="Arial Armenian" pitchFamily="34" charset="0"/>
              </a:rPr>
              <a:t> </a:t>
            </a:r>
            <a:r>
              <a:rPr lang="en-US" sz="1600" dirty="0" err="1" smtClean="0">
                <a:latin typeface="Arial Armenian" pitchFamily="34" charset="0"/>
              </a:rPr>
              <a:t>պարագիծը</a:t>
            </a:r>
            <a:r>
              <a:rPr lang="hy-AM" sz="1600" dirty="0" smtClean="0">
                <a:latin typeface="Arial Armenian" pitchFamily="34" charset="0"/>
              </a:rPr>
              <a:t>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97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543</TotalTime>
  <Words>241</Words>
  <Application>Microsoft Office PowerPoint</Application>
  <PresentationFormat>On-screen Show (4:3)</PresentationFormat>
  <Paragraphs>74</Paragraphs>
  <Slides>13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Module</vt:lpstr>
      <vt:lpstr>Package</vt:lpstr>
      <vt:lpstr>Մեր թևավոր բարեկամները</vt:lpstr>
      <vt:lpstr>Դասի նպատակը</vt:lpstr>
      <vt:lpstr>Դասի ընթացքը.</vt:lpstr>
      <vt:lpstr>Դասից սպասելիքներ</vt:lpstr>
      <vt:lpstr>Բազմանկյուններ</vt:lpstr>
      <vt:lpstr>Բազմանկյուն</vt:lpstr>
      <vt:lpstr>Ինչ պատկեր է.</vt:lpstr>
      <vt:lpstr>Պատասխանիր և հիմնավորիր.</vt:lpstr>
      <vt:lpstr>Ին չ պատկեր է</vt:lpstr>
      <vt:lpstr>Հաշվի՛ր արագ</vt:lpstr>
      <vt:lpstr>Ինչ պատկեր է</vt:lpstr>
      <vt:lpstr>Փորձի՛ր  գտնել</vt:lpstr>
      <vt:lpstr>Շնորհակալություն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Բազմանկյուններ</dc:title>
  <dc:creator>Luys</dc:creator>
  <cp:lastModifiedBy>Luys</cp:lastModifiedBy>
  <cp:revision>61</cp:revision>
  <dcterms:created xsi:type="dcterms:W3CDTF">2013-07-20T16:58:08Z</dcterms:created>
  <dcterms:modified xsi:type="dcterms:W3CDTF">2013-10-09T18:31:33Z</dcterms:modified>
</cp:coreProperties>
</file>