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73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2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9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4FE65-D8C8-46C2-B110-E17F11519D1E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01EAF-A324-4C8A-B4CA-EA623B47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509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01EAF-A324-4C8A-B4CA-EA623B47BDB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263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01EAF-A324-4C8A-B4CA-EA623B47BDB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074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01EAF-A324-4C8A-B4CA-EA623B47BDB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070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01EAF-A324-4C8A-B4CA-EA623B47BDB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178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01EAF-A324-4C8A-B4CA-EA623B47BDB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726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0622-B3E5-4466-9E1A-ED6309154533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F5E8-02EC-4815-A6C1-FF97C737A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0622-B3E5-4466-9E1A-ED6309154533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F5E8-02EC-4815-A6C1-FF97C737A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0622-B3E5-4466-9E1A-ED6309154533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F5E8-02EC-4815-A6C1-FF97C737A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0622-B3E5-4466-9E1A-ED6309154533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F5E8-02EC-4815-A6C1-FF97C737A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0622-B3E5-4466-9E1A-ED6309154533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F5E8-02EC-4815-A6C1-FF97C737A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0622-B3E5-4466-9E1A-ED6309154533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F5E8-02EC-4815-A6C1-FF97C737A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0622-B3E5-4466-9E1A-ED6309154533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F5E8-02EC-4815-A6C1-FF97C737A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0622-B3E5-4466-9E1A-ED6309154533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F5E8-02EC-4815-A6C1-FF97C737A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0622-B3E5-4466-9E1A-ED6309154533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F5E8-02EC-4815-A6C1-FF97C737A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0622-B3E5-4466-9E1A-ED6309154533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F5E8-02EC-4815-A6C1-FF97C737A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0622-B3E5-4466-9E1A-ED6309154533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F5E8-02EC-4815-A6C1-FF97C737A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1600200"/>
            <a:ext cx="5791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A0622-B3E5-4466-9E1A-ED6309154533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3F5E8-02EC-4815-A6C1-FF97C737A2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399AB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399AB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399AB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399AB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99AB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399AB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9872" y="5661248"/>
            <a:ext cx="52870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4800" b="1">
                <a:solidFill>
                  <a:schemeClr val="bg1">
                    <a:lumMod val="95000"/>
                  </a:schemeClr>
                </a:solidFill>
                <a:latin typeface="Sylfaen" panose="010A0502050306030303" pitchFamily="18" charset="0"/>
              </a:rPr>
              <a:t>ՍԻՆԿՎԵՅՆ ՀՆԱՐ</a:t>
            </a:r>
            <a:endParaRPr lang="en-US" sz="4800" b="1" dirty="0">
              <a:solidFill>
                <a:schemeClr val="bg1">
                  <a:lumMod val="95000"/>
                </a:schemeClr>
              </a:solidFill>
              <a:latin typeface="Sylfaen" panose="010A05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73E7799-57F0-4696-BA0D-ADE138DB9564}"/>
              </a:ext>
            </a:extLst>
          </p:cNvPr>
          <p:cNvSpPr txBox="1">
            <a:spLocks/>
          </p:cNvSpPr>
          <p:nvPr/>
        </p:nvSpPr>
        <p:spPr>
          <a:xfrm>
            <a:off x="85413" y="764704"/>
            <a:ext cx="8631701" cy="603430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hy-AM" sz="280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77FD0FC-97A6-4B6C-9E3F-F584F5223A51}"/>
              </a:ext>
            </a:extLst>
          </p:cNvPr>
          <p:cNvSpPr txBox="1">
            <a:spLocks/>
          </p:cNvSpPr>
          <p:nvPr/>
        </p:nvSpPr>
        <p:spPr>
          <a:xfrm>
            <a:off x="237813" y="917104"/>
            <a:ext cx="8631701" cy="603430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hy-AM" sz="280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0653F1F-F9FB-4D6F-AC9B-3082140BC677}"/>
              </a:ext>
            </a:extLst>
          </p:cNvPr>
          <p:cNvSpPr txBox="1">
            <a:spLocks/>
          </p:cNvSpPr>
          <p:nvPr/>
        </p:nvSpPr>
        <p:spPr>
          <a:xfrm>
            <a:off x="261452" y="260648"/>
            <a:ext cx="8631701" cy="603430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hy-AM" sz="2800">
                <a:latin typeface="Sylfaen" panose="010A0502050306030303" pitchFamily="18" charset="0"/>
              </a:rPr>
              <a:t>Առավելությունները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y-AM" sz="2800">
                <a:latin typeface="Sylfaen" panose="010A0502050306030303" pitchFamily="18" charset="0"/>
              </a:rPr>
              <a:t>Խաղային գործունեություն է,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y-AM" sz="2800">
                <a:latin typeface="Sylfaen" panose="010A0502050306030303" pitchFamily="18" charset="0"/>
              </a:rPr>
              <a:t>ուսումնասիրվող նյութի նկատմամբ հետաքրքրությունը մեծանում է,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y-AM" sz="2800">
                <a:latin typeface="Sylfaen" panose="010A0502050306030303" pitchFamily="18" charset="0"/>
              </a:rPr>
              <a:t>զարգանում է քննադատական մտածողությունը,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y-AM" sz="2800">
                <a:latin typeface="Sylfaen" panose="010A0502050306030303" pitchFamily="18" charset="0"/>
              </a:rPr>
              <a:t>խթանում է բանավոր խոսքի զարգացմանը,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y-AM" sz="2800">
                <a:latin typeface="Sylfaen" panose="010A0502050306030303" pitchFamily="18" charset="0"/>
              </a:rPr>
              <a:t>զարգանում է վերլուծելու կարողությունը,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y-AM" sz="2800">
                <a:latin typeface="Sylfaen" panose="010A0502050306030303" pitchFamily="18" charset="0"/>
              </a:rPr>
              <a:t>ունի պարզ կառուցվածք,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hy-AM" sz="1600"/>
          </a:p>
          <a:p>
            <a:pPr algn="just">
              <a:buFont typeface="Wingdings" panose="05000000000000000000" pitchFamily="2" charset="2"/>
              <a:buChar char="Ø"/>
            </a:pPr>
            <a:endParaRPr lang="hy-AM" sz="2800"/>
          </a:p>
          <a:p>
            <a:pPr algn="just">
              <a:buFont typeface="Wingdings" panose="05000000000000000000" pitchFamily="2" charset="2"/>
              <a:buChar char="Ø"/>
            </a:pPr>
            <a:endParaRPr lang="hy-AM" sz="2800"/>
          </a:p>
        </p:txBody>
      </p:sp>
    </p:spTree>
    <p:extLst>
      <p:ext uri="{BB962C8B-B14F-4D97-AF65-F5344CB8AC3E}">
        <p14:creationId xmlns:p14="http://schemas.microsoft.com/office/powerpoint/2010/main" val="817832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73E7799-57F0-4696-BA0D-ADE138DB9564}"/>
              </a:ext>
            </a:extLst>
          </p:cNvPr>
          <p:cNvSpPr txBox="1">
            <a:spLocks/>
          </p:cNvSpPr>
          <p:nvPr/>
        </p:nvSpPr>
        <p:spPr>
          <a:xfrm>
            <a:off x="85413" y="764704"/>
            <a:ext cx="8631701" cy="603430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hy-AM" sz="280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77FD0FC-97A6-4B6C-9E3F-F584F5223A51}"/>
              </a:ext>
            </a:extLst>
          </p:cNvPr>
          <p:cNvSpPr txBox="1">
            <a:spLocks/>
          </p:cNvSpPr>
          <p:nvPr/>
        </p:nvSpPr>
        <p:spPr>
          <a:xfrm>
            <a:off x="237813" y="917104"/>
            <a:ext cx="8631701" cy="603430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hy-AM" sz="280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0653F1F-F9FB-4D6F-AC9B-3082140BC677}"/>
              </a:ext>
            </a:extLst>
          </p:cNvPr>
          <p:cNvSpPr txBox="1">
            <a:spLocks/>
          </p:cNvSpPr>
          <p:nvPr/>
        </p:nvSpPr>
        <p:spPr>
          <a:xfrm>
            <a:off x="512299" y="58994"/>
            <a:ext cx="8631701" cy="603430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hy-AM" sz="2800">
                <a:latin typeface="Sylfaen" panose="010A0502050306030303" pitchFamily="18" charset="0"/>
              </a:rPr>
              <a:t>նպաստում է միջառարկայական կապի, </a:t>
            </a:r>
            <a:r>
              <a:rPr lang="ru-RU" sz="2800">
                <a:latin typeface="Sylfaen" panose="010A0502050306030303" pitchFamily="18" charset="0"/>
              </a:rPr>
              <a:t>(</a:t>
            </a:r>
            <a:r>
              <a:rPr lang="hy-AM" sz="2800">
                <a:latin typeface="Sylfaen" panose="010A0502050306030303" pitchFamily="18" charset="0"/>
              </a:rPr>
              <a:t>հատկապես հայոց լեզվի</a:t>
            </a:r>
            <a:r>
              <a:rPr lang="ru-RU" sz="2800">
                <a:latin typeface="Sylfaen" panose="010A0502050306030303" pitchFamily="18" charset="0"/>
              </a:rPr>
              <a:t>)</a:t>
            </a:r>
            <a:r>
              <a:rPr lang="hy-AM" sz="2800">
                <a:latin typeface="Sylfaen" panose="010A0502050306030303" pitchFamily="18" charset="0"/>
              </a:rPr>
              <a:t> զարգացմանը,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y-AM" sz="2800">
                <a:latin typeface="Sylfaen" panose="010A0502050306030303" pitchFamily="18" charset="0"/>
              </a:rPr>
              <a:t>ունի համառոտ շարադրանք,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y-AM" sz="2800">
                <a:latin typeface="Sylfaen" panose="010A0502050306030303" pitchFamily="18" charset="0"/>
              </a:rPr>
              <a:t>քիչ աշխատատար է,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y-AM" sz="2800">
                <a:latin typeface="Sylfaen" panose="010A0502050306030303" pitchFamily="18" charset="0"/>
              </a:rPr>
              <a:t>երեխաների մեծ ներգրավվածություն,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y-AM" sz="2800">
                <a:latin typeface="Sylfaen" panose="010A0502050306030303" pitchFamily="18" charset="0"/>
              </a:rPr>
              <a:t>խմբային աշխատանքի ժամանակ համագործակցություն,</a:t>
            </a:r>
          </a:p>
          <a:p>
            <a:pPr lvl="5">
              <a:buFont typeface="Wingdings" panose="05000000000000000000" pitchFamily="2" charset="2"/>
              <a:buChar char="Ø"/>
            </a:pPr>
            <a:r>
              <a:rPr lang="hy-AM" sz="2800">
                <a:solidFill>
                  <a:srgbClr val="399AB5"/>
                </a:solidFill>
                <a:latin typeface="Sylfaen" panose="010A0502050306030303" pitchFamily="18" charset="0"/>
              </a:rPr>
              <a:t>արագ ստուգելու գործիք,</a:t>
            </a:r>
          </a:p>
          <a:p>
            <a:pPr lvl="5">
              <a:buFont typeface="Wingdings" panose="05000000000000000000" pitchFamily="2" charset="2"/>
              <a:buChar char="Ø"/>
            </a:pPr>
            <a:r>
              <a:rPr lang="hy-AM" sz="2800">
                <a:solidFill>
                  <a:srgbClr val="399AB5"/>
                </a:solidFill>
                <a:latin typeface="Sylfaen" panose="010A0502050306030303" pitchFamily="18" charset="0"/>
              </a:rPr>
              <a:t>դասի համառոտագրման ձև է,</a:t>
            </a:r>
          </a:p>
          <a:p>
            <a:pPr lvl="5">
              <a:buFont typeface="Wingdings" panose="05000000000000000000" pitchFamily="2" charset="2"/>
              <a:buChar char="Ø"/>
            </a:pPr>
            <a:r>
              <a:rPr lang="hy-AM" sz="2800">
                <a:solidFill>
                  <a:srgbClr val="399AB5"/>
                </a:solidFill>
                <a:latin typeface="Sylfaen" panose="010A0502050306030303" pitchFamily="18" charset="0"/>
              </a:rPr>
              <a:t>ձևավորող գնահատման գործիք,</a:t>
            </a:r>
          </a:p>
          <a:p>
            <a:pPr lvl="5">
              <a:buFont typeface="Wingdings" panose="05000000000000000000" pitchFamily="2" charset="2"/>
              <a:buChar char="Ø"/>
            </a:pPr>
            <a:r>
              <a:rPr lang="hy-AM" sz="2800">
                <a:solidFill>
                  <a:srgbClr val="399AB5"/>
                </a:solidFill>
                <a:latin typeface="Sylfaen" panose="010A0502050306030303" pitchFamily="18" charset="0"/>
              </a:rPr>
              <a:t>մտքի թռիչքի մոտիվացիա․․․</a:t>
            </a:r>
          </a:p>
          <a:p>
            <a:pPr marL="0" indent="0" algn="ctr">
              <a:buNone/>
            </a:pPr>
            <a:endParaRPr lang="en-US" sz="2800">
              <a:latin typeface="Sylfaen" panose="010A0502050306030303" pitchFamily="18" charset="0"/>
            </a:endParaRPr>
          </a:p>
          <a:p>
            <a:pPr marL="0" indent="0" algn="ctr">
              <a:buNone/>
            </a:pPr>
            <a:r>
              <a:rPr lang="hy-AM" sz="2800">
                <a:latin typeface="Sylfaen" panose="010A0502050306030303" pitchFamily="18" charset="0"/>
              </a:rPr>
              <a:t>Թերություններ</a:t>
            </a:r>
          </a:p>
          <a:p>
            <a:pPr lvl="4" algn="just">
              <a:buFont typeface="Wingdings" panose="05000000000000000000" pitchFamily="2" charset="2"/>
              <a:buChar char="Ø"/>
            </a:pPr>
            <a:r>
              <a:rPr lang="hy-AM" sz="2600">
                <a:latin typeface="Sylfaen" panose="010A0502050306030303" pitchFamily="18" charset="0"/>
              </a:rPr>
              <a:t>նյութի մակերեսային </a:t>
            </a:r>
            <a:r>
              <a:rPr lang="ru-RU" sz="2600">
                <a:latin typeface="Sylfaen" panose="010A0502050306030303" pitchFamily="18" charset="0"/>
              </a:rPr>
              <a:t>(</a:t>
            </a:r>
            <a:r>
              <a:rPr lang="hy-AM" sz="2600">
                <a:latin typeface="Sylfaen" panose="010A0502050306030303" pitchFamily="18" charset="0"/>
              </a:rPr>
              <a:t>ոչ լիարժեք</a:t>
            </a:r>
            <a:r>
              <a:rPr lang="ru-RU" sz="2600">
                <a:latin typeface="Sylfaen" panose="010A0502050306030303" pitchFamily="18" charset="0"/>
              </a:rPr>
              <a:t>)</a:t>
            </a:r>
            <a:r>
              <a:rPr lang="hy-AM" sz="2600">
                <a:latin typeface="Sylfaen" panose="010A0502050306030303" pitchFamily="18" charset="0"/>
              </a:rPr>
              <a:t> ստուգում</a:t>
            </a:r>
            <a:r>
              <a:rPr lang="en-US" sz="2600">
                <a:latin typeface="Sylfaen" panose="010A0502050306030303" pitchFamily="18" charset="0"/>
              </a:rPr>
              <a:t>:</a:t>
            </a:r>
            <a:endParaRPr lang="hy-AM" sz="2600">
              <a:latin typeface="Sylfaen" panose="010A050205030603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hy-AM" sz="2800"/>
          </a:p>
          <a:p>
            <a:pPr marL="0" indent="0" algn="ctr">
              <a:buNone/>
            </a:pPr>
            <a:endParaRPr lang="hy-AM" sz="2800"/>
          </a:p>
          <a:p>
            <a:pPr algn="just">
              <a:buFont typeface="Wingdings" panose="05000000000000000000" pitchFamily="2" charset="2"/>
              <a:buChar char="Ø"/>
            </a:pPr>
            <a:endParaRPr lang="hy-AM" sz="2800"/>
          </a:p>
          <a:p>
            <a:pPr algn="just">
              <a:buFont typeface="Wingdings" panose="05000000000000000000" pitchFamily="2" charset="2"/>
              <a:buChar char="Ø"/>
            </a:pPr>
            <a:endParaRPr lang="hy-AM" sz="2800"/>
          </a:p>
        </p:txBody>
      </p:sp>
    </p:spTree>
    <p:extLst>
      <p:ext uri="{BB962C8B-B14F-4D97-AF65-F5344CB8AC3E}">
        <p14:creationId xmlns:p14="http://schemas.microsoft.com/office/powerpoint/2010/main" val="1861698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73E7799-57F0-4696-BA0D-ADE138DB9564}"/>
              </a:ext>
            </a:extLst>
          </p:cNvPr>
          <p:cNvSpPr txBox="1">
            <a:spLocks/>
          </p:cNvSpPr>
          <p:nvPr/>
        </p:nvSpPr>
        <p:spPr>
          <a:xfrm>
            <a:off x="85413" y="764704"/>
            <a:ext cx="8631701" cy="603430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hy-AM" sz="280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77FD0FC-97A6-4B6C-9E3F-F584F5223A51}"/>
              </a:ext>
            </a:extLst>
          </p:cNvPr>
          <p:cNvSpPr txBox="1">
            <a:spLocks/>
          </p:cNvSpPr>
          <p:nvPr/>
        </p:nvSpPr>
        <p:spPr>
          <a:xfrm>
            <a:off x="237813" y="917104"/>
            <a:ext cx="8631701" cy="603430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hy-AM" sz="280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0653F1F-F9FB-4D6F-AC9B-3082140BC677}"/>
              </a:ext>
            </a:extLst>
          </p:cNvPr>
          <p:cNvSpPr txBox="1">
            <a:spLocks/>
          </p:cNvSpPr>
          <p:nvPr/>
        </p:nvSpPr>
        <p:spPr>
          <a:xfrm>
            <a:off x="261452" y="260648"/>
            <a:ext cx="8631701" cy="603430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y-AM" sz="2800">
                <a:latin typeface="Sylfaen" panose="010A0502050306030303" pitchFamily="18" charset="0"/>
              </a:rPr>
              <a:t>Կարողունակությունների ձևավորում</a:t>
            </a:r>
          </a:p>
          <a:p>
            <a:pPr marL="0" indent="0" algn="ctr">
              <a:buNone/>
            </a:pPr>
            <a:endParaRPr lang="hy-AM" sz="2800">
              <a:latin typeface="Sylfaen" panose="010A050205030603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y-AM" sz="2800">
                <a:latin typeface="Sylfaen" panose="010A0502050306030303" pitchFamily="18" charset="0"/>
              </a:rPr>
              <a:t>լեզվական գրագիտություն և կարողունակություն,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y-AM" sz="2800">
                <a:latin typeface="Sylfaen" panose="010A0502050306030303" pitchFamily="18" charset="0"/>
              </a:rPr>
              <a:t>սովորել սովորելու կարողունակություն,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y-AM" sz="2800">
                <a:latin typeface="Sylfaen" panose="010A0502050306030303" pitchFamily="18" charset="0"/>
              </a:rPr>
              <a:t>ինքնաճանաչողական և սոցիալական կարողունակություն և այլն։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hy-AM" sz="2800">
              <a:latin typeface="Sylfaen" panose="010A0502050306030303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hy-AM" sz="2800"/>
          </a:p>
        </p:txBody>
      </p:sp>
    </p:spTree>
    <p:extLst>
      <p:ext uri="{BB962C8B-B14F-4D97-AF65-F5344CB8AC3E}">
        <p14:creationId xmlns:p14="http://schemas.microsoft.com/office/powerpoint/2010/main" val="3149224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73E7799-57F0-4696-BA0D-ADE138DB9564}"/>
              </a:ext>
            </a:extLst>
          </p:cNvPr>
          <p:cNvSpPr txBox="1">
            <a:spLocks/>
          </p:cNvSpPr>
          <p:nvPr/>
        </p:nvSpPr>
        <p:spPr>
          <a:xfrm>
            <a:off x="85413" y="764704"/>
            <a:ext cx="8631701" cy="603430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hy-AM" sz="280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77FD0FC-97A6-4B6C-9E3F-F584F5223A51}"/>
              </a:ext>
            </a:extLst>
          </p:cNvPr>
          <p:cNvSpPr txBox="1">
            <a:spLocks/>
          </p:cNvSpPr>
          <p:nvPr/>
        </p:nvSpPr>
        <p:spPr>
          <a:xfrm>
            <a:off x="237813" y="917104"/>
            <a:ext cx="8631701" cy="603430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hy-AM" sz="280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0653F1F-F9FB-4D6F-AC9B-3082140BC677}"/>
              </a:ext>
            </a:extLst>
          </p:cNvPr>
          <p:cNvSpPr txBox="1">
            <a:spLocks/>
          </p:cNvSpPr>
          <p:nvPr/>
        </p:nvSpPr>
        <p:spPr>
          <a:xfrm>
            <a:off x="261452" y="260648"/>
            <a:ext cx="8631701" cy="603430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y-AM">
                <a:latin typeface="Sylfaen" panose="010A0502050306030303" pitchFamily="18" charset="0"/>
              </a:rPr>
              <a:t>Սինկվեյնի օրինակ</a:t>
            </a:r>
          </a:p>
          <a:p>
            <a:pPr marL="0" indent="0" algn="ctr">
              <a:buNone/>
            </a:pPr>
            <a:endParaRPr lang="hy-AM" sz="2800"/>
          </a:p>
          <a:p>
            <a:pPr marL="0" indent="0" algn="just">
              <a:buNone/>
            </a:pPr>
            <a:endParaRPr lang="hy-AM" sz="2800"/>
          </a:p>
          <a:p>
            <a:pPr marL="0" indent="0" algn="ctr">
              <a:buNone/>
            </a:pPr>
            <a:endParaRPr lang="hy-AM" sz="2800"/>
          </a:p>
          <a:p>
            <a:pPr marL="0" indent="0" algn="just">
              <a:buNone/>
            </a:pPr>
            <a:endParaRPr lang="hy-AM" sz="2800">
              <a:ln w="0"/>
              <a:solidFill>
                <a:schemeClr val="accent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ylfaen" panose="010A0502050306030303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hy-AM" sz="2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B02B52-AC46-471E-9D5B-BBBE09017C0B}"/>
              </a:ext>
            </a:extLst>
          </p:cNvPr>
          <p:cNvSpPr/>
          <p:nvPr/>
        </p:nvSpPr>
        <p:spPr>
          <a:xfrm>
            <a:off x="3196561" y="1052736"/>
            <a:ext cx="27142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2800" b="0" cap="none" spc="0">
                <a:ln w="0"/>
                <a:solidFill>
                  <a:schemeClr val="accent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ylfaen" panose="010A0502050306030303" pitchFamily="18" charset="0"/>
              </a:rPr>
              <a:t>ՀԱՄԱԿԱՐԳԻՉ</a:t>
            </a:r>
            <a:endParaRPr lang="en-US" sz="2800" b="0" cap="none" spc="0">
              <a:ln w="0"/>
              <a:solidFill>
                <a:schemeClr val="accent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ylfaen" panose="010A0502050306030303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5971AC-E544-4D2A-BFB0-F6E864DCE0D9}"/>
              </a:ext>
            </a:extLst>
          </p:cNvPr>
          <p:cNvSpPr/>
          <p:nvPr/>
        </p:nvSpPr>
        <p:spPr>
          <a:xfrm>
            <a:off x="2848789" y="1835102"/>
            <a:ext cx="36519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2800">
                <a:ln w="0"/>
                <a:solidFill>
                  <a:schemeClr val="accent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ylfaen" panose="010A0502050306030303" pitchFamily="18" charset="0"/>
              </a:rPr>
              <a:t>ԱՆՀԱՏԱԿԱՆ, ՄԵԾ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1A6CEC-C402-490B-9C25-66CCD9ADD859}"/>
              </a:ext>
            </a:extLst>
          </p:cNvPr>
          <p:cNvSpPr/>
          <p:nvPr/>
        </p:nvSpPr>
        <p:spPr>
          <a:xfrm>
            <a:off x="1103119" y="2657767"/>
            <a:ext cx="71433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2800">
                <a:ln w="0"/>
                <a:solidFill>
                  <a:schemeClr val="accent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ylfaen" panose="010A0502050306030303" pitchFamily="18" charset="0"/>
              </a:rPr>
              <a:t>ՊԱՀՊԱՆՈՒՄ, ՄՇԱԿՈՒՄ,</a:t>
            </a:r>
            <a:r>
              <a:rPr lang="hy-AM" sz="2800"/>
              <a:t> </a:t>
            </a:r>
            <a:r>
              <a:rPr lang="hy-AM" sz="2800">
                <a:ln w="0"/>
                <a:solidFill>
                  <a:schemeClr val="accent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ylfaen" panose="010A0502050306030303" pitchFamily="18" charset="0"/>
              </a:rPr>
              <a:t>ՓՈԽԱՆՑՈՒՄ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4E7FA3-606B-4BFD-9967-D6B0F5D5B983}"/>
              </a:ext>
            </a:extLst>
          </p:cNvPr>
          <p:cNvSpPr/>
          <p:nvPr/>
        </p:nvSpPr>
        <p:spPr>
          <a:xfrm>
            <a:off x="1780632" y="3468741"/>
            <a:ext cx="634340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2800">
                <a:ln w="0"/>
                <a:solidFill>
                  <a:schemeClr val="accent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ylfaen" panose="010A0502050306030303" pitchFamily="18" charset="0"/>
              </a:rPr>
              <a:t>ԱՌԱՆՑ ՀԱՄԱԿԱՐԳԻՉ ԿՅԱՆՔ ՉԿԱ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EB8FF2-3777-4F8B-AB64-0DA294698BC2}"/>
              </a:ext>
            </a:extLst>
          </p:cNvPr>
          <p:cNvSpPr/>
          <p:nvPr/>
        </p:nvSpPr>
        <p:spPr>
          <a:xfrm>
            <a:off x="3772742" y="4297146"/>
            <a:ext cx="159851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2800">
                <a:ln w="0"/>
                <a:solidFill>
                  <a:schemeClr val="accent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ylfaen" panose="010A0502050306030303" pitchFamily="18" charset="0"/>
              </a:rPr>
              <a:t>ՀԱՇՎԻՉ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7ADFA97-D5D0-45AF-BAE5-6E8B919EDA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086" y="4098985"/>
            <a:ext cx="3491880" cy="239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94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77FD0FC-97A6-4B6C-9E3F-F584F5223A51}"/>
              </a:ext>
            </a:extLst>
          </p:cNvPr>
          <p:cNvSpPr txBox="1">
            <a:spLocks/>
          </p:cNvSpPr>
          <p:nvPr/>
        </p:nvSpPr>
        <p:spPr>
          <a:xfrm>
            <a:off x="237813" y="917104"/>
            <a:ext cx="8631701" cy="603430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hy-AM" sz="28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350F2E-5800-46FE-B1C8-27C12A9912DA}"/>
              </a:ext>
            </a:extLst>
          </p:cNvPr>
          <p:cNvSpPr/>
          <p:nvPr/>
        </p:nvSpPr>
        <p:spPr>
          <a:xfrm>
            <a:off x="2195388" y="455439"/>
            <a:ext cx="4753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5400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ylfaen" panose="010A0502050306030303" pitchFamily="18" charset="0"/>
              </a:rPr>
              <a:t>Պատրաստեց՝</a:t>
            </a:r>
            <a:endParaRPr lang="en-US" sz="5400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ylfaen" panose="010A0502050306030303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2A1CB6-5A1C-4FF2-BE21-167FEC09B92B}"/>
              </a:ext>
            </a:extLst>
          </p:cNvPr>
          <p:cNvSpPr/>
          <p:nvPr/>
        </p:nvSpPr>
        <p:spPr>
          <a:xfrm>
            <a:off x="1649711" y="1840434"/>
            <a:ext cx="61189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3600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ylfaen" panose="010A0502050306030303" pitchFamily="18" charset="0"/>
              </a:rPr>
              <a:t>Կոտայքի մարզի  Ֆանտանի</a:t>
            </a:r>
          </a:p>
          <a:p>
            <a:pPr algn="ctr"/>
            <a:r>
              <a:rPr lang="hy-AM" sz="3600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ylfaen" panose="010A0502050306030303" pitchFamily="18" charset="0"/>
              </a:rPr>
              <a:t> միջնակարգ դպրոցի</a:t>
            </a:r>
          </a:p>
          <a:p>
            <a:pPr algn="ctr"/>
            <a:r>
              <a:rPr lang="hy-AM" sz="3600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ylfaen" panose="010A0502050306030303" pitchFamily="18" charset="0"/>
              </a:rPr>
              <a:t> ինֆորմատիկայի ուսուցիչ </a:t>
            </a:r>
            <a:endParaRPr lang="en-US" sz="3600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ylfaen" panose="010A0502050306030303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0E2210-0AA2-49D3-9709-3DA96A4F06C3}"/>
              </a:ext>
            </a:extLst>
          </p:cNvPr>
          <p:cNvSpPr/>
          <p:nvPr/>
        </p:nvSpPr>
        <p:spPr>
          <a:xfrm>
            <a:off x="2390213" y="3789040"/>
            <a:ext cx="515397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3600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ylfaen" panose="010A0502050306030303" pitchFamily="18" charset="0"/>
              </a:rPr>
              <a:t>Գայանե Կոստանդյանը</a:t>
            </a:r>
          </a:p>
          <a:p>
            <a:pPr algn="ctr"/>
            <a:r>
              <a:rPr lang="hy-AM" sz="36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ylfaen" panose="010A0502050306030303" pitchFamily="18" charset="0"/>
              </a:rPr>
              <a:t>2022 թվական</a:t>
            </a:r>
            <a:endParaRPr lang="en-US" sz="3600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32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9911" y="5589240"/>
            <a:ext cx="77732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y-AM" sz="2800" b="1">
                <a:solidFill>
                  <a:schemeClr val="bg1">
                    <a:lumMod val="95000"/>
                  </a:schemeClr>
                </a:solidFill>
                <a:latin typeface="Sylfaen" panose="010A0502050306030303" pitchFamily="18" charset="0"/>
              </a:rPr>
              <a:t>Սինկվեյն հնարը կիրառվում է  </a:t>
            </a:r>
          </a:p>
          <a:p>
            <a:pPr algn="ctr"/>
            <a:r>
              <a:rPr lang="hy-AM" sz="2800" b="1">
                <a:solidFill>
                  <a:schemeClr val="bg1">
                    <a:lumMod val="95000"/>
                  </a:schemeClr>
                </a:solidFill>
                <a:latin typeface="Sylfaen" panose="010A0502050306030303" pitchFamily="18" charset="0"/>
              </a:rPr>
              <a:t>ուսուցանվող նյութի կարճ ամփոփման համար։</a:t>
            </a:r>
            <a:endParaRPr lang="en-US" sz="2800" b="1" dirty="0">
              <a:solidFill>
                <a:schemeClr val="bg1">
                  <a:lumMod val="95000"/>
                </a:schemeClr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06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332656"/>
            <a:ext cx="6563072" cy="590465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y-AM" sz="4000">
                <a:latin typeface="Sylfaen" panose="010A0502050306030303" pitchFamily="18" charset="0"/>
              </a:rPr>
              <a:t>Եզրույթն առաջացել է 20-րդ դարի սկզբին անգլերեն </a:t>
            </a:r>
            <a:r>
              <a:rPr lang="en-US" sz="4000">
                <a:latin typeface="Sylfaen" panose="010A0502050306030303" pitchFamily="18" charset="0"/>
              </a:rPr>
              <a:t>cinquain</a:t>
            </a:r>
            <a:r>
              <a:rPr lang="hy-AM" sz="4000">
                <a:latin typeface="Sylfaen" panose="010A0502050306030303" pitchFamily="18" charset="0"/>
              </a:rPr>
              <a:t> բառից՝ ԱՄՆ-ում ճապոնական պոեզիայի ազդեցության տակ։ Սինքվինի ձևը մշակել է ամերիկացի բանաստեղծուհի Ադելաիդա Կրապսին։</a:t>
            </a:r>
          </a:p>
          <a:p>
            <a:pPr marL="0" indent="0" algn="just">
              <a:buNone/>
            </a:pPr>
            <a:r>
              <a:rPr lang="hy-AM" sz="4000">
                <a:latin typeface="Sylfaen" panose="010A0502050306030303" pitchFamily="18" charset="0"/>
              </a:rPr>
              <a:t>Այն 5 տողից բաղկացած չափածո կամ արձակ տեքստ է, որն ուղղված է սովորողների քննադատական մտածողության զարգացմանը։ </a:t>
            </a:r>
          </a:p>
          <a:p>
            <a:pPr marL="0" indent="0" algn="just">
              <a:buNone/>
            </a:pPr>
            <a:r>
              <a:rPr lang="hy-AM" sz="4000">
                <a:latin typeface="Sylfaen" panose="010A0502050306030303" pitchFamily="18" charset="0"/>
              </a:rPr>
              <a:t>Սինկվեյն կազմելը համեմատաբար քիչ ժամանակ է խլում և հանդիսանում է փոխաբերական խոսքի զարգացման արդյունավետ միջոց։</a:t>
            </a:r>
          </a:p>
          <a:p>
            <a:pPr marL="0" indent="0" algn="just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56804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97A28A90-FBE0-43FB-B42D-E0719EF2F936}"/>
              </a:ext>
            </a:extLst>
          </p:cNvPr>
          <p:cNvSpPr/>
          <p:nvPr/>
        </p:nvSpPr>
        <p:spPr>
          <a:xfrm>
            <a:off x="4716016" y="1628800"/>
            <a:ext cx="936104" cy="648072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6401528-F7FF-4249-901A-A8188C483FB8}"/>
              </a:ext>
            </a:extLst>
          </p:cNvPr>
          <p:cNvGrpSpPr/>
          <p:nvPr/>
        </p:nvGrpSpPr>
        <p:grpSpPr>
          <a:xfrm>
            <a:off x="4247964" y="2276872"/>
            <a:ext cx="1872208" cy="648072"/>
            <a:chOff x="4247964" y="2276872"/>
            <a:chExt cx="1872208" cy="648072"/>
          </a:xfrm>
        </p:grpSpPr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4199B3A9-44CF-4D30-9E68-C9FBE14B150F}"/>
                </a:ext>
              </a:extLst>
            </p:cNvPr>
            <p:cNvSpPr/>
            <p:nvPr/>
          </p:nvSpPr>
          <p:spPr>
            <a:xfrm>
              <a:off x="4247964" y="2276872"/>
              <a:ext cx="936104" cy="648072"/>
            </a:xfrm>
            <a:prstGeom prst="triangl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F6954A9D-4939-4960-BFBF-C2FA9FD4A109}"/>
                </a:ext>
              </a:extLst>
            </p:cNvPr>
            <p:cNvSpPr/>
            <p:nvPr/>
          </p:nvSpPr>
          <p:spPr>
            <a:xfrm>
              <a:off x="5184068" y="2276872"/>
              <a:ext cx="936104" cy="648072"/>
            </a:xfrm>
            <a:prstGeom prst="triangl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1CB48A4-66AD-4769-963B-359751E0212C}"/>
              </a:ext>
            </a:extLst>
          </p:cNvPr>
          <p:cNvGrpSpPr/>
          <p:nvPr/>
        </p:nvGrpSpPr>
        <p:grpSpPr>
          <a:xfrm>
            <a:off x="3791193" y="2924944"/>
            <a:ext cx="2775347" cy="648072"/>
            <a:chOff x="3791193" y="2924944"/>
            <a:chExt cx="2775347" cy="648072"/>
          </a:xfrm>
        </p:grpSpPr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E01B96F3-136D-4D44-88F6-7D6BE001DA54}"/>
                </a:ext>
              </a:extLst>
            </p:cNvPr>
            <p:cNvSpPr/>
            <p:nvPr/>
          </p:nvSpPr>
          <p:spPr>
            <a:xfrm>
              <a:off x="3791193" y="2924944"/>
              <a:ext cx="936104" cy="648072"/>
            </a:xfrm>
            <a:prstGeom prst="triangl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52345F78-4908-4BAA-9937-0ACF8C38F765}"/>
                </a:ext>
              </a:extLst>
            </p:cNvPr>
            <p:cNvSpPr/>
            <p:nvPr/>
          </p:nvSpPr>
          <p:spPr>
            <a:xfrm>
              <a:off x="4745941" y="2924944"/>
              <a:ext cx="936104" cy="648072"/>
            </a:xfrm>
            <a:prstGeom prst="triangl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ED540EE4-CDF1-47D6-A393-2C9041A4C414}"/>
                </a:ext>
              </a:extLst>
            </p:cNvPr>
            <p:cNvSpPr/>
            <p:nvPr/>
          </p:nvSpPr>
          <p:spPr>
            <a:xfrm>
              <a:off x="5630436" y="2924944"/>
              <a:ext cx="936104" cy="648072"/>
            </a:xfrm>
            <a:prstGeom prst="triangl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DF11D1F-A0EA-43F2-84B2-2A905D899C3D}"/>
              </a:ext>
            </a:extLst>
          </p:cNvPr>
          <p:cNvGrpSpPr/>
          <p:nvPr/>
        </p:nvGrpSpPr>
        <p:grpSpPr>
          <a:xfrm>
            <a:off x="3367590" y="3573016"/>
            <a:ext cx="3657028" cy="648072"/>
            <a:chOff x="3367590" y="3573016"/>
            <a:chExt cx="3657028" cy="648072"/>
          </a:xfrm>
        </p:grpSpPr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DA8B823D-BCDF-4C7A-9888-61E41C1D0953}"/>
                </a:ext>
              </a:extLst>
            </p:cNvPr>
            <p:cNvSpPr/>
            <p:nvPr/>
          </p:nvSpPr>
          <p:spPr>
            <a:xfrm>
              <a:off x="3367590" y="3573016"/>
              <a:ext cx="936104" cy="648072"/>
            </a:xfrm>
            <a:prstGeom prst="triangl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1B82C6B9-648A-489D-A8B5-043C83633E9C}"/>
                </a:ext>
              </a:extLst>
            </p:cNvPr>
            <p:cNvSpPr/>
            <p:nvPr/>
          </p:nvSpPr>
          <p:spPr>
            <a:xfrm>
              <a:off x="4267915" y="3573016"/>
              <a:ext cx="936104" cy="648072"/>
            </a:xfrm>
            <a:prstGeom prst="triangl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2D814624-619E-4573-AD31-D7464ECFCAEE}"/>
                </a:ext>
              </a:extLst>
            </p:cNvPr>
            <p:cNvSpPr/>
            <p:nvPr/>
          </p:nvSpPr>
          <p:spPr>
            <a:xfrm>
              <a:off x="5212689" y="3573016"/>
              <a:ext cx="936104" cy="648072"/>
            </a:xfrm>
            <a:prstGeom prst="triangl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5AE6CAEE-D717-4B0E-AD84-8A61F69B0158}"/>
                </a:ext>
              </a:extLst>
            </p:cNvPr>
            <p:cNvSpPr/>
            <p:nvPr/>
          </p:nvSpPr>
          <p:spPr>
            <a:xfrm>
              <a:off x="6088514" y="3573016"/>
              <a:ext cx="936104" cy="648072"/>
            </a:xfrm>
            <a:prstGeom prst="triangl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324931AC-5291-420E-93C5-791FE5CCF4A6}"/>
              </a:ext>
            </a:extLst>
          </p:cNvPr>
          <p:cNvSpPr/>
          <p:nvPr/>
        </p:nvSpPr>
        <p:spPr>
          <a:xfrm>
            <a:off x="4751981" y="4221088"/>
            <a:ext cx="936104" cy="648072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30CD386-73AB-4EA6-8B64-5C37FB9B4F80}"/>
              </a:ext>
            </a:extLst>
          </p:cNvPr>
          <p:cNvSpPr txBox="1"/>
          <p:nvPr/>
        </p:nvSpPr>
        <p:spPr>
          <a:xfrm>
            <a:off x="6556566" y="1550985"/>
            <a:ext cx="1759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400" b="1">
                <a:ln/>
                <a:solidFill>
                  <a:schemeClr val="accent3"/>
                </a:solidFill>
                <a:latin typeface="Sylfaen" panose="010A0502050306030303" pitchFamily="18" charset="0"/>
              </a:rPr>
              <a:t>1 բառ</a:t>
            </a:r>
            <a:endParaRPr lang="ru-RU" sz="2400" b="1">
              <a:ln/>
              <a:solidFill>
                <a:schemeClr val="accent3"/>
              </a:solidFill>
              <a:latin typeface="Sylfaen" panose="010A0502050306030303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EB0B6CA-279E-4D88-8253-7F93256014B6}"/>
              </a:ext>
            </a:extLst>
          </p:cNvPr>
          <p:cNvSpPr/>
          <p:nvPr/>
        </p:nvSpPr>
        <p:spPr>
          <a:xfrm>
            <a:off x="2882296" y="442119"/>
            <a:ext cx="488146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hy-AM" sz="2800" b="1" cap="none" spc="0">
                <a:ln/>
                <a:solidFill>
                  <a:schemeClr val="accent3"/>
                </a:solidFill>
                <a:effectLst/>
                <a:latin typeface="Sylfaen" panose="010A0502050306030303" pitchFamily="18" charset="0"/>
              </a:rPr>
              <a:t>Սինկվեյնի արտաքին տեսքը </a:t>
            </a:r>
            <a:endParaRPr lang="en-US" sz="2800" b="1" cap="none" spc="0">
              <a:ln/>
              <a:solidFill>
                <a:schemeClr val="accent3"/>
              </a:solidFill>
              <a:effectLst/>
              <a:latin typeface="Sylfaen" panose="010A0502050306030303" pitchFamily="18" charset="0"/>
            </a:endParaRPr>
          </a:p>
          <a:p>
            <a:pPr algn="ctr"/>
            <a:r>
              <a:rPr lang="hy-AM" sz="2800" b="1" cap="none" spc="0">
                <a:ln/>
                <a:solidFill>
                  <a:schemeClr val="accent3"/>
                </a:solidFill>
                <a:effectLst/>
                <a:latin typeface="Sylfaen" panose="010A0502050306030303" pitchFamily="18" charset="0"/>
              </a:rPr>
              <a:t>հիշեցնում է եղևնու․</a:t>
            </a:r>
            <a:endParaRPr lang="ru-RU" sz="2800" b="1" cap="none" spc="0">
              <a:ln/>
              <a:solidFill>
                <a:schemeClr val="accent3"/>
              </a:solidFill>
              <a:effectLst/>
              <a:latin typeface="Sylfaen" panose="010A0502050306030303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5C2A22-8184-47E1-B5B4-06B50FE9FD7A}"/>
              </a:ext>
            </a:extLst>
          </p:cNvPr>
          <p:cNvSpPr txBox="1"/>
          <p:nvPr/>
        </p:nvSpPr>
        <p:spPr>
          <a:xfrm>
            <a:off x="6588224" y="2262377"/>
            <a:ext cx="17598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600" b="1">
                <a:ln/>
                <a:solidFill>
                  <a:schemeClr val="accent3"/>
                </a:solidFill>
                <a:latin typeface="Sylfaen" panose="010A0502050306030303" pitchFamily="18" charset="0"/>
              </a:rPr>
              <a:t>2 բառ</a:t>
            </a:r>
            <a:endParaRPr lang="ru-RU" sz="2600" b="1">
              <a:ln/>
              <a:solidFill>
                <a:schemeClr val="accent3"/>
              </a:solidFill>
              <a:latin typeface="Sylfaen" panose="010A0502050306030303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0F7F48-7FD7-49D3-9DBF-4412BB5B1BFA}"/>
              </a:ext>
            </a:extLst>
          </p:cNvPr>
          <p:cNvSpPr txBox="1"/>
          <p:nvPr/>
        </p:nvSpPr>
        <p:spPr>
          <a:xfrm>
            <a:off x="6732240" y="2930564"/>
            <a:ext cx="1759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800" b="1">
                <a:ln/>
                <a:solidFill>
                  <a:schemeClr val="accent3"/>
                </a:solidFill>
                <a:latin typeface="Sylfaen" panose="010A0502050306030303" pitchFamily="18" charset="0"/>
              </a:rPr>
              <a:t>3 բառ</a:t>
            </a:r>
            <a:endParaRPr lang="ru-RU" sz="2800" b="1">
              <a:ln/>
              <a:solidFill>
                <a:schemeClr val="accent3"/>
              </a:solidFill>
              <a:latin typeface="Sylfaen" panose="010A0502050306030303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DE51CF0-8898-4D40-A894-1B5BF4D25873}"/>
              </a:ext>
            </a:extLst>
          </p:cNvPr>
          <p:cNvSpPr txBox="1"/>
          <p:nvPr/>
        </p:nvSpPr>
        <p:spPr>
          <a:xfrm>
            <a:off x="7024618" y="3696872"/>
            <a:ext cx="1759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3200" b="1">
                <a:ln/>
                <a:solidFill>
                  <a:schemeClr val="accent3"/>
                </a:solidFill>
                <a:latin typeface="Sylfaen" panose="010A0502050306030303" pitchFamily="18" charset="0"/>
              </a:rPr>
              <a:t>4 բառ</a:t>
            </a:r>
            <a:endParaRPr lang="ru-RU" sz="3200" b="1">
              <a:ln/>
              <a:solidFill>
                <a:schemeClr val="accent3"/>
              </a:solidFill>
              <a:latin typeface="Sylfaen" panose="010A0502050306030303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9551A6-448D-4916-B5C3-3BC481603B77}"/>
              </a:ext>
            </a:extLst>
          </p:cNvPr>
          <p:cNvSpPr txBox="1"/>
          <p:nvPr/>
        </p:nvSpPr>
        <p:spPr>
          <a:xfrm>
            <a:off x="7024618" y="4342207"/>
            <a:ext cx="1759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400" b="1">
                <a:ln/>
                <a:solidFill>
                  <a:schemeClr val="accent3"/>
                </a:solidFill>
                <a:latin typeface="Sylfaen" panose="010A0502050306030303" pitchFamily="18" charset="0"/>
              </a:rPr>
              <a:t>1 բառ</a:t>
            </a:r>
            <a:endParaRPr lang="ru-RU" sz="2400" b="1">
              <a:ln/>
              <a:solidFill>
                <a:schemeClr val="accent3"/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24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6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F6FB1D8-FC6A-40AE-95FE-ACE9E13A031E}"/>
              </a:ext>
            </a:extLst>
          </p:cNvPr>
          <p:cNvSpPr txBox="1">
            <a:spLocks/>
          </p:cNvSpPr>
          <p:nvPr/>
        </p:nvSpPr>
        <p:spPr>
          <a:xfrm>
            <a:off x="2378775" y="271189"/>
            <a:ext cx="63470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en-US" sz="30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C66705D-918B-40E3-81EE-11C103132F4D}"/>
              </a:ext>
            </a:extLst>
          </p:cNvPr>
          <p:cNvGrpSpPr/>
          <p:nvPr/>
        </p:nvGrpSpPr>
        <p:grpSpPr>
          <a:xfrm>
            <a:off x="385192" y="836712"/>
            <a:ext cx="1908193" cy="936104"/>
            <a:chOff x="385192" y="836712"/>
            <a:chExt cx="1908193" cy="936104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765AE5-25B3-4978-8F18-4703C90F5639}"/>
                </a:ext>
              </a:extLst>
            </p:cNvPr>
            <p:cNvSpPr/>
            <p:nvPr/>
          </p:nvSpPr>
          <p:spPr>
            <a:xfrm>
              <a:off x="385192" y="836712"/>
              <a:ext cx="936104" cy="936104"/>
            </a:xfrm>
            <a:prstGeom prst="ellipse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996812C-91CB-432F-8DB1-B5CE2CB9AE5E}"/>
                </a:ext>
              </a:extLst>
            </p:cNvPr>
            <p:cNvSpPr txBox="1"/>
            <p:nvPr/>
          </p:nvSpPr>
          <p:spPr>
            <a:xfrm>
              <a:off x="1530034" y="1058610"/>
              <a:ext cx="7633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y-AM" sz="2800" b="1">
                  <a:ln/>
                  <a:solidFill>
                    <a:schemeClr val="accent3"/>
                  </a:solidFill>
                  <a:latin typeface="Sylfaen" panose="010A0502050306030303" pitchFamily="18" charset="0"/>
                </a:rPr>
                <a:t>Տող</a:t>
              </a:r>
              <a:endParaRPr lang="ru-RU" sz="28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65BEDF1-92DE-4DAB-9758-A03D22C78782}"/>
              </a:ext>
            </a:extLst>
          </p:cNvPr>
          <p:cNvGrpSpPr/>
          <p:nvPr/>
        </p:nvGrpSpPr>
        <p:grpSpPr>
          <a:xfrm>
            <a:off x="385192" y="3016970"/>
            <a:ext cx="1908542" cy="936104"/>
            <a:chOff x="385192" y="3016970"/>
            <a:chExt cx="1908542" cy="936104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4A5C7BF-BE6A-4C86-BD45-0EDC9D260BB7}"/>
                </a:ext>
              </a:extLst>
            </p:cNvPr>
            <p:cNvSpPr/>
            <p:nvPr/>
          </p:nvSpPr>
          <p:spPr>
            <a:xfrm>
              <a:off x="385192" y="3016970"/>
              <a:ext cx="936104" cy="936104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C0A81D5-EF3D-4B5F-9C3C-EEB7EEB55781}"/>
                </a:ext>
              </a:extLst>
            </p:cNvPr>
            <p:cNvSpPr txBox="1"/>
            <p:nvPr/>
          </p:nvSpPr>
          <p:spPr>
            <a:xfrm>
              <a:off x="1530383" y="3206162"/>
              <a:ext cx="7633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y-AM" sz="2800" b="1">
                  <a:ln/>
                  <a:solidFill>
                    <a:schemeClr val="accent3"/>
                  </a:solidFill>
                  <a:latin typeface="Sylfaen" panose="010A0502050306030303" pitchFamily="18" charset="0"/>
                </a:rPr>
                <a:t>Տող</a:t>
              </a:r>
              <a:endParaRPr lang="ru-RU" sz="28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4CCC17A-08E2-4857-A08C-33A499102D7E}"/>
              </a:ext>
            </a:extLst>
          </p:cNvPr>
          <p:cNvGrpSpPr/>
          <p:nvPr/>
        </p:nvGrpSpPr>
        <p:grpSpPr>
          <a:xfrm>
            <a:off x="385192" y="1916832"/>
            <a:ext cx="1889039" cy="936104"/>
            <a:chOff x="385192" y="1916832"/>
            <a:chExt cx="1889039" cy="936104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B3725E2-ED02-470B-B108-30A26F72B80C}"/>
                </a:ext>
              </a:extLst>
            </p:cNvPr>
            <p:cNvSpPr/>
            <p:nvPr/>
          </p:nvSpPr>
          <p:spPr>
            <a:xfrm>
              <a:off x="385192" y="1916832"/>
              <a:ext cx="936104" cy="936104"/>
            </a:xfrm>
            <a:prstGeom prst="ellipse">
              <a:avLst/>
            </a:prstGeom>
            <a:blipFill dpi="0"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D960E11-7260-4F85-9A62-BFA63682EEF6}"/>
                </a:ext>
              </a:extLst>
            </p:cNvPr>
            <p:cNvSpPr txBox="1"/>
            <p:nvPr/>
          </p:nvSpPr>
          <p:spPr>
            <a:xfrm>
              <a:off x="1510880" y="2123274"/>
              <a:ext cx="7633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y-AM" sz="2800" b="1">
                  <a:ln/>
                  <a:solidFill>
                    <a:schemeClr val="accent3"/>
                  </a:solidFill>
                  <a:latin typeface="Sylfaen" panose="010A0502050306030303" pitchFamily="18" charset="0"/>
                </a:rPr>
                <a:t>Տող</a:t>
              </a:r>
              <a:endParaRPr lang="ru-RU" sz="2800" b="1">
                <a:solidFill>
                  <a:srgbClr val="FF0000"/>
                </a:solidFill>
              </a:endParaRP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44418D5A-1D0D-45AF-8EC3-B00494AB2975}"/>
              </a:ext>
            </a:extLst>
          </p:cNvPr>
          <p:cNvSpPr/>
          <p:nvPr/>
        </p:nvSpPr>
        <p:spPr>
          <a:xfrm>
            <a:off x="2098042" y="220042"/>
            <a:ext cx="58128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hy-AM" sz="2800" b="1" cap="none" spc="0">
                <a:ln/>
                <a:solidFill>
                  <a:schemeClr val="accent3"/>
                </a:solidFill>
                <a:effectLst/>
                <a:latin typeface="Sylfaen" panose="010A0502050306030303" pitchFamily="18" charset="0"/>
              </a:rPr>
              <a:t>Սինկվեյնի կառուցման կանոնները</a:t>
            </a:r>
            <a:endParaRPr lang="ru-RU" sz="2800" b="1" cap="none" spc="0">
              <a:ln/>
              <a:solidFill>
                <a:schemeClr val="accent3"/>
              </a:solidFill>
              <a:effectLst/>
              <a:latin typeface="Sylfaen" panose="010A05020503060303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665C12-A2D3-4524-A796-62C0171F2400}"/>
              </a:ext>
            </a:extLst>
          </p:cNvPr>
          <p:cNvSpPr txBox="1"/>
          <p:nvPr/>
        </p:nvSpPr>
        <p:spPr>
          <a:xfrm>
            <a:off x="2761336" y="1131640"/>
            <a:ext cx="5411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hy-AM" sz="2400" b="1">
                <a:ln/>
                <a:solidFill>
                  <a:schemeClr val="accent3"/>
                </a:solidFill>
                <a:latin typeface="Sylfaen" panose="010A0502050306030303" pitchFamily="18" charset="0"/>
              </a:rPr>
              <a:t>1 բառ՝ պարտադիր գոյական, թեման։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C8B033-92DD-4A54-BC2B-66B8DF96F718}"/>
              </a:ext>
            </a:extLst>
          </p:cNvPr>
          <p:cNvSpPr txBox="1"/>
          <p:nvPr/>
        </p:nvSpPr>
        <p:spPr>
          <a:xfrm>
            <a:off x="2846767" y="2154051"/>
            <a:ext cx="5411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hy-AM" sz="2400" b="1">
                <a:ln/>
                <a:solidFill>
                  <a:schemeClr val="accent3"/>
                </a:solidFill>
                <a:latin typeface="Sylfaen" panose="010A0502050306030303" pitchFamily="18" charset="0"/>
              </a:rPr>
              <a:t>2 բառ՝ պարտադիր ածական, բացահայտում է հիմնական թեման։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EC136F9-6891-42C4-8533-476291F95FA6}"/>
              </a:ext>
            </a:extLst>
          </p:cNvPr>
          <p:cNvSpPr txBox="1"/>
          <p:nvPr/>
        </p:nvSpPr>
        <p:spPr>
          <a:xfrm>
            <a:off x="2846767" y="3318955"/>
            <a:ext cx="56166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400" b="1">
                <a:ln/>
                <a:solidFill>
                  <a:schemeClr val="accent3"/>
                </a:solidFill>
                <a:latin typeface="Sylfaen" panose="010A0502050306030303" pitchFamily="18" charset="0"/>
              </a:rPr>
              <a:t>3 բառ՝ պարտադիր բայ, նկարագրում է թեմայի շուրջ գործողություններ։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57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329" y="2854320"/>
            <a:ext cx="6380033" cy="114936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en-US" sz="3000"/>
          </a:p>
          <a:p>
            <a:pPr marL="0" indent="0" algn="just">
              <a:buNone/>
            </a:pPr>
            <a:r>
              <a:rPr lang="hy-AM" sz="2800" b="1">
                <a:ln/>
                <a:solidFill>
                  <a:schemeClr val="accent3"/>
                </a:solidFill>
                <a:latin typeface="Sylfaen" panose="010A0502050306030303" pitchFamily="18" charset="0"/>
              </a:rPr>
              <a:t>1 բառ, որն ամփոփում է։ Դա կարող է լինել թեմայի հոմանիշ։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F6FB1D8-FC6A-40AE-95FE-ACE9E13A031E}"/>
              </a:ext>
            </a:extLst>
          </p:cNvPr>
          <p:cNvSpPr txBox="1">
            <a:spLocks/>
          </p:cNvSpPr>
          <p:nvPr/>
        </p:nvSpPr>
        <p:spPr>
          <a:xfrm>
            <a:off x="2378775" y="271189"/>
            <a:ext cx="63470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en-US" sz="30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DD19DAB-2C8A-4D4B-A2B9-9D2F5257249A}"/>
              </a:ext>
            </a:extLst>
          </p:cNvPr>
          <p:cNvGrpSpPr/>
          <p:nvPr/>
        </p:nvGrpSpPr>
        <p:grpSpPr>
          <a:xfrm>
            <a:off x="179512" y="620688"/>
            <a:ext cx="2095997" cy="936104"/>
            <a:chOff x="179512" y="620688"/>
            <a:chExt cx="2095997" cy="93610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DFE8A60-48DE-431C-9334-B72E1543F961}"/>
                </a:ext>
              </a:extLst>
            </p:cNvPr>
            <p:cNvSpPr/>
            <p:nvPr/>
          </p:nvSpPr>
          <p:spPr>
            <a:xfrm>
              <a:off x="179512" y="620688"/>
              <a:ext cx="936104" cy="936104"/>
            </a:xfrm>
            <a:prstGeom prst="ellipse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CAEA96A-38E9-43C7-884D-80ABC59BD687}"/>
                </a:ext>
              </a:extLst>
            </p:cNvPr>
            <p:cNvSpPr txBox="1"/>
            <p:nvPr/>
          </p:nvSpPr>
          <p:spPr>
            <a:xfrm>
              <a:off x="1512158" y="827130"/>
              <a:ext cx="7633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y-AM" sz="2800" b="1">
                  <a:ln/>
                  <a:solidFill>
                    <a:schemeClr val="accent3"/>
                  </a:solidFill>
                  <a:latin typeface="Sylfaen" panose="010A0502050306030303" pitchFamily="18" charset="0"/>
                </a:rPr>
                <a:t>Տող</a:t>
              </a:r>
              <a:endParaRPr lang="ru-RU" sz="2800" b="1">
                <a:solidFill>
                  <a:srgbClr val="FF0000"/>
                </a:solidFill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3B2D3A7-E56C-4F3C-AB7C-8A9679B17CB1}"/>
              </a:ext>
            </a:extLst>
          </p:cNvPr>
          <p:cNvSpPr txBox="1"/>
          <p:nvPr/>
        </p:nvSpPr>
        <p:spPr>
          <a:xfrm>
            <a:off x="2378774" y="414397"/>
            <a:ext cx="62256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hy-AM" sz="2400" b="1">
                <a:ln/>
                <a:solidFill>
                  <a:schemeClr val="accent3"/>
                </a:solidFill>
                <a:latin typeface="Sylfaen" panose="010A0502050306030303" pitchFamily="18" charset="0"/>
              </a:rPr>
              <a:t>Արտահայտություն կամ միտք, որով աշակերտն արտահայտում է իր վերաբերմունքը թեմային։ Այն կարող է լինել  թեմայի շուրջ որևէ թևավոր արտահայտություն, ասացվածք, մեջբերում, աֆորիզմ և այլն։</a:t>
            </a:r>
          </a:p>
          <a:p>
            <a:endParaRPr lang="ru-RU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0898562-8720-4932-838D-613EF37A5BB1}"/>
              </a:ext>
            </a:extLst>
          </p:cNvPr>
          <p:cNvGrpSpPr/>
          <p:nvPr/>
        </p:nvGrpSpPr>
        <p:grpSpPr>
          <a:xfrm>
            <a:off x="179512" y="2999720"/>
            <a:ext cx="2075862" cy="936104"/>
            <a:chOff x="179512" y="2999720"/>
            <a:chExt cx="2075862" cy="93610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AEF83D6-1ABE-4557-869D-23B8E48905B6}"/>
                </a:ext>
              </a:extLst>
            </p:cNvPr>
            <p:cNvSpPr/>
            <p:nvPr/>
          </p:nvSpPr>
          <p:spPr>
            <a:xfrm>
              <a:off x="179512" y="2999720"/>
              <a:ext cx="936104" cy="936104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3D2A541-9462-41E5-B7F9-36A8439AA74E}"/>
                </a:ext>
              </a:extLst>
            </p:cNvPr>
            <p:cNvSpPr txBox="1"/>
            <p:nvPr/>
          </p:nvSpPr>
          <p:spPr>
            <a:xfrm>
              <a:off x="1492023" y="3216964"/>
              <a:ext cx="7633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y-AM" sz="2800" b="1">
                  <a:ln/>
                  <a:solidFill>
                    <a:schemeClr val="accent3"/>
                  </a:solidFill>
                  <a:latin typeface="Sylfaen" panose="010A0502050306030303" pitchFamily="18" charset="0"/>
                </a:rPr>
                <a:t>Տող</a:t>
              </a:r>
              <a:endParaRPr lang="ru-RU" sz="2800" b="1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899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149" y="476672"/>
            <a:ext cx="8631701" cy="50300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y-AM"/>
          </a:p>
          <a:p>
            <a:pPr marL="0" indent="0" algn="just">
              <a:buNone/>
            </a:pPr>
            <a:endParaRPr lang="hy-AM" sz="2800"/>
          </a:p>
          <a:p>
            <a:pPr marL="0" indent="0" algn="just">
              <a:buNone/>
            </a:pPr>
            <a:r>
              <a:rPr lang="en-US" sz="2800">
                <a:latin typeface="Sylfaen" panose="010A0502050306030303" pitchFamily="18" charset="0"/>
              </a:rPr>
              <a:t>Syncwine </a:t>
            </a:r>
            <a:r>
              <a:rPr lang="hy-AM" sz="2800">
                <a:latin typeface="Sylfaen" panose="010A0502050306030303" pitchFamily="18" charset="0"/>
              </a:rPr>
              <a:t>գրելու կանոնների խստիվ պահպանումն անհրաժեշտ չէ: Օրինակ՝ չորրորդ տողում տեքստը բարելավելու համար կարող եք օգտագործել երեք կամ հինգ բառ, իսկ հինգերորդ տողում՝ երկու բառ: Հնարավոր են նաև խոսքի այլ մասերի օգտագործման դեպքեր։</a:t>
            </a:r>
            <a:r>
              <a:rPr lang="en-US" sz="2800">
                <a:latin typeface="Sylfaen" panose="010A0502050306030303" pitchFamily="18" charset="0"/>
              </a:rPr>
              <a:t> </a:t>
            </a:r>
            <a:r>
              <a:rPr lang="hy-AM" sz="2800">
                <a:latin typeface="Sylfaen" panose="010A0502050306030303" pitchFamily="18" charset="0"/>
              </a:rPr>
              <a:t>Այն </a:t>
            </a:r>
            <a:r>
              <a:rPr lang="hy-AM" sz="2800">
                <a:solidFill>
                  <a:srgbClr val="399AB5"/>
                </a:solidFill>
                <a:latin typeface="Sylfaen" panose="010A0502050306030303" pitchFamily="18" charset="0"/>
              </a:rPr>
              <a:t>խթանում է                    				գաղափարը մի քանի բառով  				ներկայացնելու կարողությունների 			ձևավորմանը</a:t>
            </a:r>
            <a:r>
              <a:rPr lang="hy-AM" sz="2400">
                <a:solidFill>
                  <a:srgbClr val="399AB5"/>
                </a:solidFill>
                <a:latin typeface="Sylfaen" panose="010A0502050306030303" pitchFamily="18" charset="0"/>
              </a:rPr>
              <a:t>։</a:t>
            </a:r>
            <a:endParaRPr lang="en-US" sz="2800" dirty="0">
              <a:latin typeface="Sylfaen" panose="010A0502050306030303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F6FB1D8-FC6A-40AE-95FE-ACE9E13A031E}"/>
              </a:ext>
            </a:extLst>
          </p:cNvPr>
          <p:cNvSpPr txBox="1">
            <a:spLocks/>
          </p:cNvSpPr>
          <p:nvPr/>
        </p:nvSpPr>
        <p:spPr>
          <a:xfrm>
            <a:off x="2378775" y="271189"/>
            <a:ext cx="63470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en-US" sz="3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1FB0EA-1C7C-4EF7-98DD-C8D8CF912A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40110"/>
            <a:ext cx="2057400" cy="1447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32992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73E7799-57F0-4696-BA0D-ADE138DB9564}"/>
              </a:ext>
            </a:extLst>
          </p:cNvPr>
          <p:cNvSpPr txBox="1">
            <a:spLocks/>
          </p:cNvSpPr>
          <p:nvPr/>
        </p:nvSpPr>
        <p:spPr>
          <a:xfrm>
            <a:off x="85413" y="764704"/>
            <a:ext cx="8631701" cy="194421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hy-AM" sz="2800">
                <a:latin typeface="Sylfaen" panose="010A0502050306030303" pitchFamily="18" charset="0"/>
              </a:rPr>
              <a:t>Աշակերտներից յուրաքանչյուրի կողմից նյութի ընկալման չափը հասկանալու համար խորհուրդ է տրվում անհատական աշխատանքը, սակայն կարելի է աշխատել նաև՝ </a:t>
            </a:r>
          </a:p>
          <a:p>
            <a:pPr marL="0" indent="0" algn="just">
              <a:buFont typeface="Arial" pitchFamily="34" charset="0"/>
              <a:buNone/>
            </a:pPr>
            <a:endParaRPr lang="hy-AM" sz="2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9569AA-F943-4E47-95F7-20738185F3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819508"/>
            <a:ext cx="1667256" cy="16672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4AE3D1B-C4BA-4B8F-AB16-1ADBC558EA22}"/>
              </a:ext>
            </a:extLst>
          </p:cNvPr>
          <p:cNvSpPr txBox="1"/>
          <p:nvPr/>
        </p:nvSpPr>
        <p:spPr>
          <a:xfrm>
            <a:off x="458815" y="2805285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Font typeface="Arial" pitchFamily="34" charset="0"/>
              <a:buNone/>
            </a:pPr>
            <a:r>
              <a:rPr lang="hy-AM" sz="2800">
                <a:solidFill>
                  <a:srgbClr val="399AB5"/>
                </a:solidFill>
                <a:latin typeface="Sylfaen" panose="010A0502050306030303" pitchFamily="18" charset="0"/>
              </a:rPr>
              <a:t>զույգերով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3D7072-4C68-4C7D-ACE5-558310D93070}"/>
              </a:ext>
            </a:extLst>
          </p:cNvPr>
          <p:cNvSpPr txBox="1"/>
          <p:nvPr/>
        </p:nvSpPr>
        <p:spPr>
          <a:xfrm>
            <a:off x="459632" y="3590115"/>
            <a:ext cx="3121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Font typeface="Arial" pitchFamily="34" charset="0"/>
              <a:buNone/>
            </a:pPr>
            <a:r>
              <a:rPr lang="hy-AM" sz="2800">
                <a:solidFill>
                  <a:srgbClr val="399AB5"/>
                </a:solidFill>
                <a:latin typeface="Sylfaen" panose="010A0502050306030303" pitchFamily="18" charset="0"/>
              </a:rPr>
              <a:t>կամ խմբերով։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126036D-75F0-4428-991D-8211495C03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708920"/>
            <a:ext cx="1667256" cy="95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4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73E7799-57F0-4696-BA0D-ADE138DB9564}"/>
              </a:ext>
            </a:extLst>
          </p:cNvPr>
          <p:cNvSpPr txBox="1">
            <a:spLocks/>
          </p:cNvSpPr>
          <p:nvPr/>
        </p:nvSpPr>
        <p:spPr>
          <a:xfrm>
            <a:off x="85413" y="764704"/>
            <a:ext cx="8631701" cy="603430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399AB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hy-AM" sz="2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0718A7-9228-472E-BF1C-8846397C05BB}"/>
              </a:ext>
            </a:extLst>
          </p:cNvPr>
          <p:cNvSpPr txBox="1"/>
          <p:nvPr/>
        </p:nvSpPr>
        <p:spPr>
          <a:xfrm>
            <a:off x="256149" y="908720"/>
            <a:ext cx="551465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y-AM" sz="2800">
                <a:solidFill>
                  <a:srgbClr val="399AB5"/>
                </a:solidFill>
                <a:latin typeface="Sylfaen" panose="010A0502050306030303" pitchFamily="18" charset="0"/>
              </a:rPr>
              <a:t>ցանկացած առարկայի համար,</a:t>
            </a:r>
            <a:endParaRPr lang="hy-AM">
              <a:latin typeface="Sylfaen" panose="010A0502050306030303" pitchFamily="18" charset="0"/>
            </a:endParaRPr>
          </a:p>
          <a:p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C39AB6-B356-41CD-86E6-F30A65B22B02}"/>
              </a:ext>
            </a:extLst>
          </p:cNvPr>
          <p:cNvSpPr txBox="1"/>
          <p:nvPr/>
        </p:nvSpPr>
        <p:spPr>
          <a:xfrm>
            <a:off x="256149" y="1661685"/>
            <a:ext cx="566533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y-AM" sz="2800">
                <a:solidFill>
                  <a:srgbClr val="399AB5"/>
                </a:solidFill>
                <a:latin typeface="Sylfaen" panose="010A0502050306030303" pitchFamily="18" charset="0"/>
              </a:rPr>
              <a:t>ցանկացած թեմաների համար,</a:t>
            </a:r>
            <a:endParaRPr lang="hy-AM">
              <a:latin typeface="Sylfaen" panose="010A0502050306030303" pitchFamily="18" charset="0"/>
            </a:endParaRPr>
          </a:p>
          <a:p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051CEA-525B-44DB-A508-F85C880DAD6B}"/>
              </a:ext>
            </a:extLst>
          </p:cNvPr>
          <p:cNvSpPr txBox="1"/>
          <p:nvPr/>
        </p:nvSpPr>
        <p:spPr>
          <a:xfrm>
            <a:off x="256149" y="2511765"/>
            <a:ext cx="674415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y-AM" sz="2800">
                <a:solidFill>
                  <a:srgbClr val="399AB5"/>
                </a:solidFill>
                <a:latin typeface="Sylfaen" panose="010A0502050306030303" pitchFamily="18" charset="0"/>
              </a:rPr>
              <a:t>ցանկացած տարիքի երեխաների համար,</a:t>
            </a:r>
            <a:endParaRPr lang="hy-AM">
              <a:latin typeface="Sylfaen" panose="010A0502050306030303" pitchFamily="18" charset="0"/>
            </a:endParaRPr>
          </a:p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085B94-969D-4F9B-8331-D5A6861E205E}"/>
              </a:ext>
            </a:extLst>
          </p:cNvPr>
          <p:cNvSpPr txBox="1"/>
          <p:nvPr/>
        </p:nvSpPr>
        <p:spPr>
          <a:xfrm>
            <a:off x="272108" y="3555663"/>
            <a:ext cx="475322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y-AM" sz="2800">
                <a:solidFill>
                  <a:srgbClr val="399AB5"/>
                </a:solidFill>
                <a:latin typeface="Sylfaen" panose="010A0502050306030303" pitchFamily="18" charset="0"/>
              </a:rPr>
              <a:t>դասի ցանկացած փուլում։</a:t>
            </a:r>
            <a:endParaRPr lang="hy-AM">
              <a:latin typeface="Sylfaen" panose="010A0502050306030303" pitchFamily="18" charset="0"/>
            </a:endParaRPr>
          </a:p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C82943-F64D-4DA7-BA8E-B4F38D8FDEBA}"/>
              </a:ext>
            </a:extLst>
          </p:cNvPr>
          <p:cNvSpPr txBox="1"/>
          <p:nvPr/>
        </p:nvSpPr>
        <p:spPr>
          <a:xfrm>
            <a:off x="1907704" y="214595"/>
            <a:ext cx="607890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800">
                <a:solidFill>
                  <a:srgbClr val="399AB5"/>
                </a:solidFill>
                <a:latin typeface="Sylfaen" panose="010A0502050306030303" pitchFamily="18" charset="0"/>
              </a:rPr>
              <a:t>Սինկվեյն հնարը կարելի է կիրառել՝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05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Սինկվեյն</Template>
  <TotalTime>509</TotalTime>
  <Words>420</Words>
  <Application>Microsoft Office PowerPoint</Application>
  <PresentationFormat>On-screen Show (4:3)</PresentationFormat>
  <Paragraphs>83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Sylfaen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32</cp:revision>
  <dcterms:created xsi:type="dcterms:W3CDTF">2021-12-21T11:17:36Z</dcterms:created>
  <dcterms:modified xsi:type="dcterms:W3CDTF">2022-10-28T20:18:28Z</dcterms:modified>
</cp:coreProperties>
</file>