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1" r:id="rId2"/>
    <p:sldId id="256" r:id="rId3"/>
    <p:sldId id="257" r:id="rId4"/>
    <p:sldId id="276" r:id="rId5"/>
    <p:sldId id="277" r:id="rId6"/>
    <p:sldId id="261" r:id="rId7"/>
    <p:sldId id="258" r:id="rId8"/>
    <p:sldId id="259" r:id="rId9"/>
    <p:sldId id="260" r:id="rId10"/>
    <p:sldId id="278" r:id="rId11"/>
    <p:sldId id="281" r:id="rId12"/>
    <p:sldId id="273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EA4A4-2EE9-4895-A491-1A1EB1B95E0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7A289FA-8333-4A6A-8CBB-4344AD709F88}">
      <dgm:prSet custT="1"/>
      <dgm:spPr/>
      <dgm:t>
        <a:bodyPr/>
        <a:lstStyle/>
        <a:p>
          <a:pPr rtl="0"/>
          <a:r>
            <a:rPr lang="hy-AM" sz="3200" b="1" dirty="0" smtClean="0">
              <a:effectLst/>
            </a:rPr>
            <a:t>ԵՐԱԶԻԿ ՀԱՐՈՒԹՅՈՒՆՅԱՆ</a:t>
          </a:r>
          <a:r>
            <a:rPr lang="en-US" sz="3200" b="1" dirty="0" smtClean="0">
              <a:effectLst/>
            </a:rPr>
            <a:t> (ԿԱՐԱՊԵՏՅԱՆ)</a:t>
          </a:r>
          <a:endParaRPr lang="ru-RU" sz="3200" b="1" dirty="0">
            <a:effectLst/>
          </a:endParaRPr>
        </a:p>
      </dgm:t>
    </dgm:pt>
    <dgm:pt modelId="{CBDAD044-7792-479E-A301-E75CC8DB2F81}" type="parTrans" cxnId="{140DA7F3-F4B9-4D95-88FF-7EA7143A76C0}">
      <dgm:prSet/>
      <dgm:spPr/>
      <dgm:t>
        <a:bodyPr/>
        <a:lstStyle/>
        <a:p>
          <a:endParaRPr lang="ru-RU"/>
        </a:p>
      </dgm:t>
    </dgm:pt>
    <dgm:pt modelId="{1950A6B8-944A-4E5D-9133-EF2DA21C147D}" type="sibTrans" cxnId="{140DA7F3-F4B9-4D95-88FF-7EA7143A76C0}">
      <dgm:prSet/>
      <dgm:spPr/>
      <dgm:t>
        <a:bodyPr/>
        <a:lstStyle/>
        <a:p>
          <a:endParaRPr lang="ru-RU"/>
        </a:p>
      </dgm:t>
    </dgm:pt>
    <dgm:pt modelId="{A91BE739-13CF-4E79-B192-F777AB4BC1CE}" type="pres">
      <dgm:prSet presAssocID="{58BEA4A4-2EE9-4895-A491-1A1EB1B95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24967-80B8-40EA-9D9F-16EDF2F60241}" type="pres">
      <dgm:prSet presAssocID="{67A289FA-8333-4A6A-8CBB-4344AD709F88}" presName="parentText" presStyleLbl="node1" presStyleIdx="0" presStyleCnt="1" custScaleY="101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47FD6-C4DC-4380-AA78-A90E5F3369E5}" type="presOf" srcId="{67A289FA-8333-4A6A-8CBB-4344AD709F88}" destId="{CBF24967-80B8-40EA-9D9F-16EDF2F60241}" srcOrd="0" destOrd="0" presId="urn:microsoft.com/office/officeart/2005/8/layout/vList2"/>
    <dgm:cxn modelId="{140DA7F3-F4B9-4D95-88FF-7EA7143A76C0}" srcId="{58BEA4A4-2EE9-4895-A491-1A1EB1B95E0F}" destId="{67A289FA-8333-4A6A-8CBB-4344AD709F88}" srcOrd="0" destOrd="0" parTransId="{CBDAD044-7792-479E-A301-E75CC8DB2F81}" sibTransId="{1950A6B8-944A-4E5D-9133-EF2DA21C147D}"/>
    <dgm:cxn modelId="{5D154BEC-B4FB-43D9-824F-90BB467A1710}" type="presOf" srcId="{58BEA4A4-2EE9-4895-A491-1A1EB1B95E0F}" destId="{A91BE739-13CF-4E79-B192-F777AB4BC1CE}" srcOrd="0" destOrd="0" presId="urn:microsoft.com/office/officeart/2005/8/layout/vList2"/>
    <dgm:cxn modelId="{F1872562-FBBD-4F03-9A17-851C7B2A3724}" type="presParOf" srcId="{A91BE739-13CF-4E79-B192-F777AB4BC1CE}" destId="{CBF24967-80B8-40EA-9D9F-16EDF2F602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6C992-E459-4403-B7F8-CEC4E7BFA0FC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8465118-D1F4-4B6F-AF09-086E3443518E}">
      <dgm:prSet/>
      <dgm:spPr/>
      <dgm:t>
        <a:bodyPr/>
        <a:lstStyle/>
        <a:p>
          <a:pPr algn="ctr" rtl="0"/>
          <a:r>
            <a:rPr lang="hy-AM" b="1" dirty="0" smtClean="0"/>
            <a:t>Բանասիրական </a:t>
          </a:r>
          <a:r>
            <a:rPr lang="ru-RU" b="1" dirty="0" smtClean="0"/>
            <a:t> </a:t>
          </a:r>
          <a:r>
            <a:rPr lang="hy-AM" b="1" dirty="0" smtClean="0"/>
            <a:t>գիտությունների թեկնածու</a:t>
          </a:r>
          <a:endParaRPr lang="ru-RU" dirty="0"/>
        </a:p>
      </dgm:t>
    </dgm:pt>
    <dgm:pt modelId="{CEE5C574-85D1-4163-9A1C-9F21742CA994}" type="parTrans" cxnId="{6141583A-A1A7-4492-9729-20448576F11A}">
      <dgm:prSet/>
      <dgm:spPr/>
      <dgm:t>
        <a:bodyPr/>
        <a:lstStyle/>
        <a:p>
          <a:endParaRPr lang="ru-RU"/>
        </a:p>
      </dgm:t>
    </dgm:pt>
    <dgm:pt modelId="{47CB067B-BDAD-4699-BC08-8A98084B4205}" type="sibTrans" cxnId="{6141583A-A1A7-4492-9729-20448576F11A}">
      <dgm:prSet/>
      <dgm:spPr/>
      <dgm:t>
        <a:bodyPr/>
        <a:lstStyle/>
        <a:p>
          <a:endParaRPr lang="ru-RU"/>
        </a:p>
      </dgm:t>
    </dgm:pt>
    <dgm:pt modelId="{2BFE1147-6A31-414A-8D21-CBFBCA07B816}">
      <dgm:prSet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pPr algn="ctr" rtl="0"/>
          <a:r>
            <a:rPr lang="hy-AM" b="1" dirty="0" smtClean="0">
              <a:solidFill>
                <a:schemeClr val="accent2">
                  <a:lumMod val="75000"/>
                </a:schemeClr>
              </a:solidFill>
            </a:rPr>
            <a:t>Կրասնոդարի երկրամասի Հայկական ազգային – մշակութային ինքնավարության Հովհաննես Թումանյանի անվան դպրոցի տնօրեն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1055F9B7-F4C1-4652-9897-9C1117DE72EE}" type="parTrans" cxnId="{90393C2F-9910-46B1-98A0-E3DEA51A391E}">
      <dgm:prSet/>
      <dgm:spPr/>
      <dgm:t>
        <a:bodyPr/>
        <a:lstStyle/>
        <a:p>
          <a:endParaRPr lang="ru-RU"/>
        </a:p>
      </dgm:t>
    </dgm:pt>
    <dgm:pt modelId="{87592D50-E11C-4265-829F-44577DEF09E9}" type="sibTrans" cxnId="{90393C2F-9910-46B1-98A0-E3DEA51A391E}">
      <dgm:prSet/>
      <dgm:spPr/>
      <dgm:t>
        <a:bodyPr/>
        <a:lstStyle/>
        <a:p>
          <a:endParaRPr lang="ru-RU"/>
        </a:p>
      </dgm:t>
    </dgm:pt>
    <dgm:pt modelId="{9AE21659-31FB-4D5B-BB75-F2A52846D34A}" type="pres">
      <dgm:prSet presAssocID="{1836C992-E459-4403-B7F8-CEC4E7BFA0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1BE77-92DB-428B-A3D3-2CB6373BD8FB}" type="pres">
      <dgm:prSet presAssocID="{28465118-D1F4-4B6F-AF09-086E344351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9404B-9AF7-47E5-9F9E-0DD776AEDD48}" type="pres">
      <dgm:prSet presAssocID="{47CB067B-BDAD-4699-BC08-8A98084B4205}" presName="spacer" presStyleCnt="0"/>
      <dgm:spPr/>
    </dgm:pt>
    <dgm:pt modelId="{EAAB5E42-37F7-47AC-9E07-DC2635873A7C}" type="pres">
      <dgm:prSet presAssocID="{2BFE1147-6A31-414A-8D21-CBFBCA07B8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1583A-A1A7-4492-9729-20448576F11A}" srcId="{1836C992-E459-4403-B7F8-CEC4E7BFA0FC}" destId="{28465118-D1F4-4B6F-AF09-086E3443518E}" srcOrd="0" destOrd="0" parTransId="{CEE5C574-85D1-4163-9A1C-9F21742CA994}" sibTransId="{47CB067B-BDAD-4699-BC08-8A98084B4205}"/>
    <dgm:cxn modelId="{DA2BDA8E-3DA5-4543-BD10-DB285D904E25}" type="presOf" srcId="{28465118-D1F4-4B6F-AF09-086E3443518E}" destId="{CFA1BE77-92DB-428B-A3D3-2CB6373BD8FB}" srcOrd="0" destOrd="0" presId="urn:microsoft.com/office/officeart/2005/8/layout/vList2"/>
    <dgm:cxn modelId="{C25AD429-6121-47A3-A3F3-F3F58CC963FB}" type="presOf" srcId="{2BFE1147-6A31-414A-8D21-CBFBCA07B816}" destId="{EAAB5E42-37F7-47AC-9E07-DC2635873A7C}" srcOrd="0" destOrd="0" presId="urn:microsoft.com/office/officeart/2005/8/layout/vList2"/>
    <dgm:cxn modelId="{90393C2F-9910-46B1-98A0-E3DEA51A391E}" srcId="{1836C992-E459-4403-B7F8-CEC4E7BFA0FC}" destId="{2BFE1147-6A31-414A-8D21-CBFBCA07B816}" srcOrd="1" destOrd="0" parTransId="{1055F9B7-F4C1-4652-9897-9C1117DE72EE}" sibTransId="{87592D50-E11C-4265-829F-44577DEF09E9}"/>
    <dgm:cxn modelId="{7C32A85A-9E6B-4033-947D-BE073264C05A}" type="presOf" srcId="{1836C992-E459-4403-B7F8-CEC4E7BFA0FC}" destId="{9AE21659-31FB-4D5B-BB75-F2A52846D34A}" srcOrd="0" destOrd="0" presId="urn:microsoft.com/office/officeart/2005/8/layout/vList2"/>
    <dgm:cxn modelId="{B2FD6ADF-C3CD-4301-B43B-54B388749D92}" type="presParOf" srcId="{9AE21659-31FB-4D5B-BB75-F2A52846D34A}" destId="{CFA1BE77-92DB-428B-A3D3-2CB6373BD8FB}" srcOrd="0" destOrd="0" presId="urn:microsoft.com/office/officeart/2005/8/layout/vList2"/>
    <dgm:cxn modelId="{A6143827-460B-432F-92B1-2208EFE8D43D}" type="presParOf" srcId="{9AE21659-31FB-4D5B-BB75-F2A52846D34A}" destId="{9609404B-9AF7-47E5-9F9E-0DD776AEDD48}" srcOrd="1" destOrd="0" presId="urn:microsoft.com/office/officeart/2005/8/layout/vList2"/>
    <dgm:cxn modelId="{8AAF7C1C-F000-4DD3-9ADF-2BC183539D12}" type="presParOf" srcId="{9AE21659-31FB-4D5B-BB75-F2A52846D34A}" destId="{EAAB5E42-37F7-47AC-9E07-DC2635873A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76CCE-D866-477D-9812-D16AB24E71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89630-2489-4255-B4A3-DC05EB242DB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y-AM" sz="2000" dirty="0" smtClean="0">
              <a:solidFill>
                <a:schemeClr val="bg1"/>
              </a:solidFill>
            </a:rPr>
            <a:t>Ամենօրյա դպրոցներ</a:t>
          </a:r>
          <a:endParaRPr lang="en-US" sz="2000" dirty="0">
            <a:solidFill>
              <a:schemeClr val="bg1"/>
            </a:solidFill>
          </a:endParaRPr>
        </a:p>
      </dgm:t>
    </dgm:pt>
    <dgm:pt modelId="{75A1C7F4-2F4D-49A0-A7A6-F87B3B3AAA09}" type="parTrans" cxnId="{15541F91-66E3-4F59-8F6C-B449E21C75D6}">
      <dgm:prSet/>
      <dgm:spPr/>
      <dgm:t>
        <a:bodyPr/>
        <a:lstStyle/>
        <a:p>
          <a:endParaRPr lang="ru-RU"/>
        </a:p>
      </dgm:t>
    </dgm:pt>
    <dgm:pt modelId="{44ADC5E6-FCF9-445D-9233-8349558B5A2A}" type="sibTrans" cxnId="{15541F91-66E3-4F59-8F6C-B449E21C75D6}">
      <dgm:prSet/>
      <dgm:spPr/>
      <dgm:t>
        <a:bodyPr/>
        <a:lstStyle/>
        <a:p>
          <a:endParaRPr lang="ru-RU"/>
        </a:p>
      </dgm:t>
    </dgm:pt>
    <dgm:pt modelId="{FF097DF8-C865-46E6-B11F-6EA4E778116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y-AM" sz="2000" dirty="0" smtClean="0"/>
            <a:t>Բուհական կրթություն</a:t>
          </a:r>
          <a:endParaRPr lang="en-US" sz="2000" dirty="0"/>
        </a:p>
      </dgm:t>
    </dgm:pt>
    <dgm:pt modelId="{38320D9A-7B25-407C-A179-85BC3022B5D1}" type="parTrans" cxnId="{C8D88587-08B2-4B3B-8278-E31672D45317}">
      <dgm:prSet/>
      <dgm:spPr/>
      <dgm:t>
        <a:bodyPr/>
        <a:lstStyle/>
        <a:p>
          <a:endParaRPr lang="ru-RU"/>
        </a:p>
      </dgm:t>
    </dgm:pt>
    <dgm:pt modelId="{77B8D244-3CDE-427B-90D9-AF4F20B5F3FF}" type="sibTrans" cxnId="{C8D88587-08B2-4B3B-8278-E31672D45317}">
      <dgm:prSet/>
      <dgm:spPr/>
      <dgm:t>
        <a:bodyPr/>
        <a:lstStyle/>
        <a:p>
          <a:endParaRPr lang="ru-RU"/>
        </a:p>
      </dgm:t>
    </dgm:pt>
    <dgm:pt modelId="{87693984-03D6-43C9-8155-D9AD2414527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y-AM" sz="2000" dirty="0" smtClean="0"/>
            <a:t>Մեկօրյա դպրոցներ</a:t>
          </a:r>
          <a:endParaRPr lang="en-US" sz="2000" dirty="0"/>
        </a:p>
      </dgm:t>
    </dgm:pt>
    <dgm:pt modelId="{FC0C3547-2FA0-489B-9EF5-C3B620D40E00}" type="parTrans" cxnId="{13BAAD86-3E45-4A5C-9A07-D6313B13108A}">
      <dgm:prSet/>
      <dgm:spPr/>
      <dgm:t>
        <a:bodyPr/>
        <a:lstStyle/>
        <a:p>
          <a:endParaRPr lang="ru-RU"/>
        </a:p>
      </dgm:t>
    </dgm:pt>
    <dgm:pt modelId="{2A4DA6C0-FF49-465C-9A13-00DFBA9FC360}" type="sibTrans" cxnId="{13BAAD86-3E45-4A5C-9A07-D6313B13108A}">
      <dgm:prSet/>
      <dgm:spPr/>
      <dgm:t>
        <a:bodyPr/>
        <a:lstStyle/>
        <a:p>
          <a:endParaRPr lang="ru-RU"/>
        </a:p>
      </dgm:t>
    </dgm:pt>
    <dgm:pt modelId="{0E3EA829-C291-4586-8BB6-993228135E5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y-AM" sz="2000" dirty="0" smtClean="0"/>
            <a:t>Լրացուցիչ կրթություն </a:t>
          </a:r>
          <a:endParaRPr lang="ru-RU" sz="2000" dirty="0"/>
        </a:p>
      </dgm:t>
    </dgm:pt>
    <dgm:pt modelId="{A26CC2F6-9405-4EEE-85D3-83CB65F48A61}" type="parTrans" cxnId="{6F8DF990-8CEA-49EF-96D5-4DE4366AD913}">
      <dgm:prSet/>
      <dgm:spPr/>
      <dgm:t>
        <a:bodyPr/>
        <a:lstStyle/>
        <a:p>
          <a:endParaRPr lang="ru-RU"/>
        </a:p>
      </dgm:t>
    </dgm:pt>
    <dgm:pt modelId="{C44D414D-B258-4B68-8C1C-AA4A671623D9}" type="sibTrans" cxnId="{6F8DF990-8CEA-49EF-96D5-4DE4366AD913}">
      <dgm:prSet/>
      <dgm:spPr/>
      <dgm:t>
        <a:bodyPr/>
        <a:lstStyle/>
        <a:p>
          <a:endParaRPr lang="ru-RU"/>
        </a:p>
      </dgm:t>
    </dgm:pt>
    <dgm:pt modelId="{3E89120D-9424-4322-A493-89F55EDA78F3}" type="pres">
      <dgm:prSet presAssocID="{11276CCE-D866-477D-9812-D16AB24E718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86E037-50B4-43BB-9CE2-85A81CDB2B69}" type="pres">
      <dgm:prSet presAssocID="{11276CCE-D866-477D-9812-D16AB24E7184}" presName="arrow" presStyleLbl="bgShp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4B3C2097-7732-483A-8B72-3EFB7F965540}" type="pres">
      <dgm:prSet presAssocID="{11276CCE-D866-477D-9812-D16AB24E7184}" presName="linearProcess" presStyleCnt="0"/>
      <dgm:spPr/>
    </dgm:pt>
    <dgm:pt modelId="{B75561C9-D9AB-46CD-BF19-9FC09EACAFD7}" type="pres">
      <dgm:prSet presAssocID="{D4C89630-2489-4255-B4A3-DC05EB242DB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EAC1E-61FE-46B9-AB73-17C80905F389}" type="pres">
      <dgm:prSet presAssocID="{44ADC5E6-FCF9-445D-9233-8349558B5A2A}" presName="sibTrans" presStyleCnt="0"/>
      <dgm:spPr/>
    </dgm:pt>
    <dgm:pt modelId="{44CA3ACB-564E-4B92-9B7E-2383E9CD9222}" type="pres">
      <dgm:prSet presAssocID="{FF097DF8-C865-46E6-B11F-6EA4E778116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98AD-92C7-414C-9DC9-972C0107932B}" type="pres">
      <dgm:prSet presAssocID="{77B8D244-3CDE-427B-90D9-AF4F20B5F3FF}" presName="sibTrans" presStyleCnt="0"/>
      <dgm:spPr/>
    </dgm:pt>
    <dgm:pt modelId="{4F4AA246-EC31-4EF5-B9CA-F3CB47DBE363}" type="pres">
      <dgm:prSet presAssocID="{87693984-03D6-43C9-8155-D9AD2414527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CE2F-F7D6-4FB5-8C3C-DAF4E3AF8290}" type="pres">
      <dgm:prSet presAssocID="{2A4DA6C0-FF49-465C-9A13-00DFBA9FC360}" presName="sibTrans" presStyleCnt="0"/>
      <dgm:spPr/>
    </dgm:pt>
    <dgm:pt modelId="{AE8FA6EF-C454-4C14-89BF-80A1D9E245FC}" type="pres">
      <dgm:prSet presAssocID="{0E3EA829-C291-4586-8BB6-993228135E5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DF990-8CEA-49EF-96D5-4DE4366AD913}" srcId="{11276CCE-D866-477D-9812-D16AB24E7184}" destId="{0E3EA829-C291-4586-8BB6-993228135E5D}" srcOrd="3" destOrd="0" parTransId="{A26CC2F6-9405-4EEE-85D3-83CB65F48A61}" sibTransId="{C44D414D-B258-4B68-8C1C-AA4A671623D9}"/>
    <dgm:cxn modelId="{B3D8B38F-97C5-475A-B4DF-A01CA644FA7D}" type="presOf" srcId="{D4C89630-2489-4255-B4A3-DC05EB242DB3}" destId="{B75561C9-D9AB-46CD-BF19-9FC09EACAFD7}" srcOrd="0" destOrd="0" presId="urn:microsoft.com/office/officeart/2005/8/layout/hProcess9"/>
    <dgm:cxn modelId="{CC4D01DB-0BAF-4167-AA18-D11223968B66}" type="presOf" srcId="{87693984-03D6-43C9-8155-D9AD24145276}" destId="{4F4AA246-EC31-4EF5-B9CA-F3CB47DBE363}" srcOrd="0" destOrd="0" presId="urn:microsoft.com/office/officeart/2005/8/layout/hProcess9"/>
    <dgm:cxn modelId="{F3229D66-3705-4F8A-BF19-2C8B61A76D97}" type="presOf" srcId="{11276CCE-D866-477D-9812-D16AB24E7184}" destId="{3E89120D-9424-4322-A493-89F55EDA78F3}" srcOrd="0" destOrd="0" presId="urn:microsoft.com/office/officeart/2005/8/layout/hProcess9"/>
    <dgm:cxn modelId="{13BAAD86-3E45-4A5C-9A07-D6313B13108A}" srcId="{11276CCE-D866-477D-9812-D16AB24E7184}" destId="{87693984-03D6-43C9-8155-D9AD24145276}" srcOrd="2" destOrd="0" parTransId="{FC0C3547-2FA0-489B-9EF5-C3B620D40E00}" sibTransId="{2A4DA6C0-FF49-465C-9A13-00DFBA9FC360}"/>
    <dgm:cxn modelId="{C8D88587-08B2-4B3B-8278-E31672D45317}" srcId="{11276CCE-D866-477D-9812-D16AB24E7184}" destId="{FF097DF8-C865-46E6-B11F-6EA4E7781169}" srcOrd="1" destOrd="0" parTransId="{38320D9A-7B25-407C-A179-85BC3022B5D1}" sibTransId="{77B8D244-3CDE-427B-90D9-AF4F20B5F3FF}"/>
    <dgm:cxn modelId="{B10F2F74-3B30-43EA-90FE-8432C92A52F4}" type="presOf" srcId="{FF097DF8-C865-46E6-B11F-6EA4E7781169}" destId="{44CA3ACB-564E-4B92-9B7E-2383E9CD9222}" srcOrd="0" destOrd="0" presId="urn:microsoft.com/office/officeart/2005/8/layout/hProcess9"/>
    <dgm:cxn modelId="{D4DC1296-A729-421A-BDAB-B2C3B2044424}" type="presOf" srcId="{0E3EA829-C291-4586-8BB6-993228135E5D}" destId="{AE8FA6EF-C454-4C14-89BF-80A1D9E245FC}" srcOrd="0" destOrd="0" presId="urn:microsoft.com/office/officeart/2005/8/layout/hProcess9"/>
    <dgm:cxn modelId="{15541F91-66E3-4F59-8F6C-B449E21C75D6}" srcId="{11276CCE-D866-477D-9812-D16AB24E7184}" destId="{D4C89630-2489-4255-B4A3-DC05EB242DB3}" srcOrd="0" destOrd="0" parTransId="{75A1C7F4-2F4D-49A0-A7A6-F87B3B3AAA09}" sibTransId="{44ADC5E6-FCF9-445D-9233-8349558B5A2A}"/>
    <dgm:cxn modelId="{1433EF1C-AC52-4C52-B28E-6D394B4D84EF}" type="presParOf" srcId="{3E89120D-9424-4322-A493-89F55EDA78F3}" destId="{1786E037-50B4-43BB-9CE2-85A81CDB2B69}" srcOrd="0" destOrd="0" presId="urn:microsoft.com/office/officeart/2005/8/layout/hProcess9"/>
    <dgm:cxn modelId="{370326D7-DACE-436E-811B-0392706486B7}" type="presParOf" srcId="{3E89120D-9424-4322-A493-89F55EDA78F3}" destId="{4B3C2097-7732-483A-8B72-3EFB7F965540}" srcOrd="1" destOrd="0" presId="urn:microsoft.com/office/officeart/2005/8/layout/hProcess9"/>
    <dgm:cxn modelId="{4F9D00A1-0343-45AF-BBEB-E45A9414AA85}" type="presParOf" srcId="{4B3C2097-7732-483A-8B72-3EFB7F965540}" destId="{B75561C9-D9AB-46CD-BF19-9FC09EACAFD7}" srcOrd="0" destOrd="0" presId="urn:microsoft.com/office/officeart/2005/8/layout/hProcess9"/>
    <dgm:cxn modelId="{AC32349E-EC4D-4128-B246-E141D6D1E8CF}" type="presParOf" srcId="{4B3C2097-7732-483A-8B72-3EFB7F965540}" destId="{E2CEAC1E-61FE-46B9-AB73-17C80905F389}" srcOrd="1" destOrd="0" presId="urn:microsoft.com/office/officeart/2005/8/layout/hProcess9"/>
    <dgm:cxn modelId="{DA687FF7-FF82-4F7C-9300-E98B74511211}" type="presParOf" srcId="{4B3C2097-7732-483A-8B72-3EFB7F965540}" destId="{44CA3ACB-564E-4B92-9B7E-2383E9CD9222}" srcOrd="2" destOrd="0" presId="urn:microsoft.com/office/officeart/2005/8/layout/hProcess9"/>
    <dgm:cxn modelId="{5FC9D12C-E161-41FD-8134-17258AAFA853}" type="presParOf" srcId="{4B3C2097-7732-483A-8B72-3EFB7F965540}" destId="{59A698AD-92C7-414C-9DC9-972C0107932B}" srcOrd="3" destOrd="0" presId="urn:microsoft.com/office/officeart/2005/8/layout/hProcess9"/>
    <dgm:cxn modelId="{FB3D78BC-3BA5-4C10-99CD-ACC6CE3AA6D7}" type="presParOf" srcId="{4B3C2097-7732-483A-8B72-3EFB7F965540}" destId="{4F4AA246-EC31-4EF5-B9CA-F3CB47DBE363}" srcOrd="4" destOrd="0" presId="urn:microsoft.com/office/officeart/2005/8/layout/hProcess9"/>
    <dgm:cxn modelId="{B6FEF729-40C7-4788-95C2-6AB58D90C11C}" type="presParOf" srcId="{4B3C2097-7732-483A-8B72-3EFB7F965540}" destId="{9B4ECE2F-F7D6-4FB5-8C3C-DAF4E3AF8290}" srcOrd="5" destOrd="0" presId="urn:microsoft.com/office/officeart/2005/8/layout/hProcess9"/>
    <dgm:cxn modelId="{B32E50C8-FBE6-48F6-B17D-5F6D23337A75}" type="presParOf" srcId="{4B3C2097-7732-483A-8B72-3EFB7F965540}" destId="{AE8FA6EF-C454-4C14-89BF-80A1D9E245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99E75-11F2-4153-8F69-C20F68C396AC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D42E9F2-EFAA-48F8-A807-27E31241E61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hy-AM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Սփյուռքի  մեկօրյա հայկական դպրոցների և լրացուցիչ կրթության խմբակների ուսումնական ծրագրում հայոց լեզվի, գրականության և հայրենագիտության ուսուցումը միասնացված (ինտեգրված) պետք է լինի։ Այս ուսումնական բնագավառի բովանդակությունը սահմանելիս պետք է աոաջնորդվել հետևյալ սկզբունքներով.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endParaRPr lang="ru-RU" sz="3200" dirty="0">
            <a:solidFill>
              <a:schemeClr val="bg1"/>
            </a:solidFill>
          </a:endParaRPr>
        </a:p>
      </dgm:t>
    </dgm:pt>
    <dgm:pt modelId="{8B963FB2-B6B3-4131-B5B7-C65C0FF7FBD3}" type="parTrans" cxnId="{3CA3E562-5A0E-46C7-93E8-70A7DE22099B}">
      <dgm:prSet/>
      <dgm:spPr/>
      <dgm:t>
        <a:bodyPr/>
        <a:lstStyle/>
        <a:p>
          <a:endParaRPr lang="ru-RU"/>
        </a:p>
      </dgm:t>
    </dgm:pt>
    <dgm:pt modelId="{DA256A8B-E876-4355-8450-9F5D7F2F7025}" type="sibTrans" cxnId="{3CA3E562-5A0E-46C7-93E8-70A7DE22099B}">
      <dgm:prSet/>
      <dgm:spPr/>
      <dgm:t>
        <a:bodyPr/>
        <a:lstStyle/>
        <a:p>
          <a:endParaRPr lang="ru-RU"/>
        </a:p>
      </dgm:t>
    </dgm:pt>
    <dgm:pt modelId="{59C4BF02-F0DB-49E1-835F-4DD4BD556B41}" type="pres">
      <dgm:prSet presAssocID="{59299E75-11F2-4153-8F69-C20F68C396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DA28AC-E3BD-4550-B4B6-9EB5AD3C0420}" type="pres">
      <dgm:prSet presAssocID="{CD42E9F2-EFAA-48F8-A807-27E31241E61F}" presName="circ1TxSh" presStyleLbl="vennNode1" presStyleIdx="0" presStyleCnt="1" custScaleX="158543" custLinFactNeighborX="-8784" custLinFactNeighborY="1316"/>
      <dgm:spPr/>
      <dgm:t>
        <a:bodyPr/>
        <a:lstStyle/>
        <a:p>
          <a:endParaRPr lang="ru-RU"/>
        </a:p>
      </dgm:t>
    </dgm:pt>
  </dgm:ptLst>
  <dgm:cxnLst>
    <dgm:cxn modelId="{3CA3E562-5A0E-46C7-93E8-70A7DE22099B}" srcId="{59299E75-11F2-4153-8F69-C20F68C396AC}" destId="{CD42E9F2-EFAA-48F8-A807-27E31241E61F}" srcOrd="0" destOrd="0" parTransId="{8B963FB2-B6B3-4131-B5B7-C65C0FF7FBD3}" sibTransId="{DA256A8B-E876-4355-8450-9F5D7F2F7025}"/>
    <dgm:cxn modelId="{83061CA8-D615-4066-A12F-CFF9FCFDADA8}" type="presOf" srcId="{CD42E9F2-EFAA-48F8-A807-27E31241E61F}" destId="{87DA28AC-E3BD-4550-B4B6-9EB5AD3C0420}" srcOrd="0" destOrd="0" presId="urn:microsoft.com/office/officeart/2005/8/layout/venn1"/>
    <dgm:cxn modelId="{1919B269-1E2F-491D-B37C-4C295578DDFF}" type="presOf" srcId="{59299E75-11F2-4153-8F69-C20F68C396AC}" destId="{59C4BF02-F0DB-49E1-835F-4DD4BD556B41}" srcOrd="0" destOrd="0" presId="urn:microsoft.com/office/officeart/2005/8/layout/venn1"/>
    <dgm:cxn modelId="{84B25181-06A5-44F4-A747-FE80635AD017}" type="presParOf" srcId="{59C4BF02-F0DB-49E1-835F-4DD4BD556B41}" destId="{87DA28AC-E3BD-4550-B4B6-9EB5AD3C042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F48F3-E73A-4845-BAC5-0A5C626F3861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064891-3EB6-4CCE-92C1-6D6797594509}">
      <dgm:prSet custT="1"/>
      <dgm:spPr/>
      <dgm:t>
        <a:bodyPr/>
        <a:lstStyle/>
        <a:p>
          <a:pPr rtl="0"/>
          <a:r>
            <a:rPr lang="hy-AM" sz="2000" dirty="0" smtClean="0"/>
            <a:t>բ/Մայրենի լեզվով մտածելու կարողությունը երեխային դարձնում է երկու լեզվի և մշակույթի կրող, որը ճկունություն և բազմշերտություն է հաղորդում նրա ներաշխարհին։</a:t>
          </a:r>
          <a:endParaRPr lang="en-US" sz="2000" b="0" dirty="0"/>
        </a:p>
      </dgm:t>
    </dgm:pt>
    <dgm:pt modelId="{C5ED65CA-2994-48F5-B622-09098E9F04F0}" type="parTrans" cxnId="{7502060F-0B4D-4E3A-9DEC-C01C8DD7F510}">
      <dgm:prSet/>
      <dgm:spPr/>
      <dgm:t>
        <a:bodyPr/>
        <a:lstStyle/>
        <a:p>
          <a:endParaRPr lang="ru-RU" sz="2000"/>
        </a:p>
      </dgm:t>
    </dgm:pt>
    <dgm:pt modelId="{3AEB6E63-A813-456C-ABB0-D0D341204817}" type="sibTrans" cxnId="{7502060F-0B4D-4E3A-9DEC-C01C8DD7F510}">
      <dgm:prSet/>
      <dgm:spPr/>
      <dgm:t>
        <a:bodyPr/>
        <a:lstStyle/>
        <a:p>
          <a:endParaRPr lang="ru-RU" sz="2000"/>
        </a:p>
      </dgm:t>
    </dgm:pt>
    <dgm:pt modelId="{08AD2D7C-7020-40E4-81AE-F91A44C2049E}">
      <dgm:prSet custT="1"/>
      <dgm:spPr/>
      <dgm:t>
        <a:bodyPr/>
        <a:lstStyle/>
        <a:p>
          <a:pPr marL="0" marR="0" indent="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hy-AM" sz="2000" b="0" dirty="0" smtClean="0"/>
        </a:p>
        <a:p>
          <a:pPr marL="0" marR="0" indent="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y-AM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գ/ Հայ գրականության և բանահյուսության ուսուցումը կարևոր դեր ունի ազգային արժեքներին, ավանդույթներին և սովորույթներին հաղորդակցվելու  մեջ։ </a:t>
          </a:r>
          <a:r>
            <a:rPr lang="hy-AM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262E1BF9-C403-441E-B51A-3179D0DF3801}" type="parTrans" cxnId="{431D7DBF-A6D7-4268-89C4-E3FCBA826658}">
      <dgm:prSet/>
      <dgm:spPr/>
      <dgm:t>
        <a:bodyPr/>
        <a:lstStyle/>
        <a:p>
          <a:endParaRPr lang="ru-RU" sz="2000"/>
        </a:p>
      </dgm:t>
    </dgm:pt>
    <dgm:pt modelId="{0D01F0C2-FF20-40DF-867F-C1AE43BCBA8B}" type="sibTrans" cxnId="{431D7DBF-A6D7-4268-89C4-E3FCBA826658}">
      <dgm:prSet/>
      <dgm:spPr/>
      <dgm:t>
        <a:bodyPr/>
        <a:lstStyle/>
        <a:p>
          <a:endParaRPr lang="ru-RU" sz="2000"/>
        </a:p>
      </dgm:t>
    </dgm:pt>
    <dgm:pt modelId="{D24A78B7-27D1-4C74-8882-446EF914A8B9}">
      <dgm:prSet custT="1"/>
      <dgm:spPr/>
      <dgm:t>
        <a:bodyPr/>
        <a:lstStyle/>
        <a:p>
          <a:r>
            <a:rPr lang="hy-AM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Հայ մշակույթի համաշխարհային արժեքի հայ և օտարազգի, նշանավոր հայագետների, մեր մշակութային գոհարներին տրված գնահատականների մասին տեղեկությունների հաղորդումը, բացառիկ դեր են խաղում սովորողի ազգային հոգեկերտվածքի ձևավորման գործում։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217FE-E21C-43DF-A71C-00DE36D9C3BA}" type="parTrans" cxnId="{5DBF8148-9164-4CCD-971D-79CF28813A85}">
      <dgm:prSet/>
      <dgm:spPr/>
      <dgm:t>
        <a:bodyPr/>
        <a:lstStyle/>
        <a:p>
          <a:endParaRPr lang="ru-RU" sz="2000"/>
        </a:p>
      </dgm:t>
    </dgm:pt>
    <dgm:pt modelId="{B9B2E9B5-BB76-4475-A851-581588D6B87F}" type="sibTrans" cxnId="{5DBF8148-9164-4CCD-971D-79CF28813A85}">
      <dgm:prSet/>
      <dgm:spPr/>
      <dgm:t>
        <a:bodyPr/>
        <a:lstStyle/>
        <a:p>
          <a:endParaRPr lang="ru-RU" sz="2000"/>
        </a:p>
      </dgm:t>
    </dgm:pt>
    <dgm:pt modelId="{3F86C54B-BE67-46AA-BFD7-BFC1F1A419B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y-AM" sz="2000" b="1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2000" dirty="0" smtClean="0"/>
            <a:t>ա/</a:t>
          </a:r>
          <a:r>
            <a:rPr lang="hy-AM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մայրենի լեզվի իմացությունը նպաստում է նաև առաջին լեզվի հաջող յուրացմանը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338F0-E57B-4F7F-AEF1-A4059E6D9FE0}" type="sibTrans" cxnId="{2789C3D1-992D-433F-B95C-0A73851E66A4}">
      <dgm:prSet/>
      <dgm:spPr/>
      <dgm:t>
        <a:bodyPr/>
        <a:lstStyle/>
        <a:p>
          <a:endParaRPr lang="ru-RU" sz="2000"/>
        </a:p>
      </dgm:t>
    </dgm:pt>
    <dgm:pt modelId="{38BF289F-91BD-4ABB-AAA4-5B3D0F22B2F7}" type="parTrans" cxnId="{2789C3D1-992D-433F-B95C-0A73851E66A4}">
      <dgm:prSet/>
      <dgm:spPr/>
      <dgm:t>
        <a:bodyPr/>
        <a:lstStyle/>
        <a:p>
          <a:endParaRPr lang="ru-RU" sz="2000"/>
        </a:p>
      </dgm:t>
    </dgm:pt>
    <dgm:pt modelId="{6ADD4A8C-F34C-4DE9-A960-BD7E00B8A295}" type="pres">
      <dgm:prSet presAssocID="{A64F48F3-E73A-4845-BAC5-0A5C626F3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3A1B0-CCEE-4211-B18F-183B1099B6D8}" type="pres">
      <dgm:prSet presAssocID="{3F86C54B-BE67-46AA-BFD7-BFC1F1A419B5}" presName="linNode" presStyleCnt="0"/>
      <dgm:spPr/>
    </dgm:pt>
    <dgm:pt modelId="{BF609CBB-3E10-402C-8D4D-4392A35002A4}" type="pres">
      <dgm:prSet presAssocID="{3F86C54B-BE67-46AA-BFD7-BFC1F1A419B5}" presName="parentText" presStyleLbl="node1" presStyleIdx="0" presStyleCnt="4" custScaleX="277778" custScaleY="71809" custLinFactNeighborX="2141" custLinFactNeighborY="-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221AE-3B1B-4EAD-9525-3DFC018272B7}" type="pres">
      <dgm:prSet presAssocID="{DBB338F0-E57B-4F7F-AEF1-A4059E6D9FE0}" presName="sp" presStyleCnt="0"/>
      <dgm:spPr/>
    </dgm:pt>
    <dgm:pt modelId="{9B826069-38DE-48E6-83E3-673C25E08DCD}" type="pres">
      <dgm:prSet presAssocID="{67064891-3EB6-4CCE-92C1-6D6797594509}" presName="linNode" presStyleCnt="0"/>
      <dgm:spPr/>
    </dgm:pt>
    <dgm:pt modelId="{51115F2A-BEE5-446C-899A-EAC5C7C7B7F6}" type="pres">
      <dgm:prSet presAssocID="{67064891-3EB6-4CCE-92C1-6D6797594509}" presName="parentText" presStyleLbl="node1" presStyleIdx="1" presStyleCnt="4" custScaleX="277778" custScaleY="75139" custLinFactNeighborX="5817" custLinFactNeighborY="2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8C9BB-B2AA-4851-930A-B565F16900A7}" type="pres">
      <dgm:prSet presAssocID="{3AEB6E63-A813-456C-ABB0-D0D341204817}" presName="sp" presStyleCnt="0"/>
      <dgm:spPr/>
    </dgm:pt>
    <dgm:pt modelId="{432FA91B-2C65-4296-A4F5-74EB847483EB}" type="pres">
      <dgm:prSet presAssocID="{08AD2D7C-7020-40E4-81AE-F91A44C2049E}" presName="linNode" presStyleCnt="0"/>
      <dgm:spPr/>
    </dgm:pt>
    <dgm:pt modelId="{92F524F1-A9EA-4351-AF51-4A2E600E1AB7}" type="pres">
      <dgm:prSet presAssocID="{08AD2D7C-7020-40E4-81AE-F91A44C2049E}" presName="parentText" presStyleLbl="node1" presStyleIdx="2" presStyleCnt="4" custScaleX="277778" custScaleY="89712" custLinFactNeighborX="3527" custLinFactNeighborY="3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92F7-D104-47DD-9956-7CB8B8CC0DD5}" type="pres">
      <dgm:prSet presAssocID="{0D01F0C2-FF20-40DF-867F-C1AE43BCBA8B}" presName="sp" presStyleCnt="0"/>
      <dgm:spPr/>
    </dgm:pt>
    <dgm:pt modelId="{E39C5412-5B4C-48D1-8683-F35F96D93BCC}" type="pres">
      <dgm:prSet presAssocID="{D24A78B7-27D1-4C74-8882-446EF914A8B9}" presName="linNode" presStyleCnt="0"/>
      <dgm:spPr/>
    </dgm:pt>
    <dgm:pt modelId="{90C1C34D-BC91-4DA9-8A71-72906533E5F3}" type="pres">
      <dgm:prSet presAssocID="{D24A78B7-27D1-4C74-8882-446EF914A8B9}" presName="parentText" presStyleLbl="node1" presStyleIdx="3" presStyleCnt="4" custScaleX="277778" custScaleY="80808" custLinFactNeighborX="3527" custLinFactNeighborY="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A291C-05AC-41C3-B880-AA6A6EDDBB09}" type="presOf" srcId="{A64F48F3-E73A-4845-BAC5-0A5C626F3861}" destId="{6ADD4A8C-F34C-4DE9-A960-BD7E00B8A295}" srcOrd="0" destOrd="0" presId="urn:microsoft.com/office/officeart/2005/8/layout/vList5"/>
    <dgm:cxn modelId="{0924E14E-F556-4156-B06B-17EC536C45AA}" type="presOf" srcId="{08AD2D7C-7020-40E4-81AE-F91A44C2049E}" destId="{92F524F1-A9EA-4351-AF51-4A2E600E1AB7}" srcOrd="0" destOrd="0" presId="urn:microsoft.com/office/officeart/2005/8/layout/vList5"/>
    <dgm:cxn modelId="{F04F98FF-735C-47A5-8D14-E8D2DBE0DA54}" type="presOf" srcId="{67064891-3EB6-4CCE-92C1-6D6797594509}" destId="{51115F2A-BEE5-446C-899A-EAC5C7C7B7F6}" srcOrd="0" destOrd="0" presId="urn:microsoft.com/office/officeart/2005/8/layout/vList5"/>
    <dgm:cxn modelId="{7502060F-0B4D-4E3A-9DEC-C01C8DD7F510}" srcId="{A64F48F3-E73A-4845-BAC5-0A5C626F3861}" destId="{67064891-3EB6-4CCE-92C1-6D6797594509}" srcOrd="1" destOrd="0" parTransId="{C5ED65CA-2994-48F5-B622-09098E9F04F0}" sibTransId="{3AEB6E63-A813-456C-ABB0-D0D341204817}"/>
    <dgm:cxn modelId="{A50CCC53-5B0C-4C78-A620-429C33BB4820}" type="presOf" srcId="{3F86C54B-BE67-46AA-BFD7-BFC1F1A419B5}" destId="{BF609CBB-3E10-402C-8D4D-4392A35002A4}" srcOrd="0" destOrd="0" presId="urn:microsoft.com/office/officeart/2005/8/layout/vList5"/>
    <dgm:cxn modelId="{431D7DBF-A6D7-4268-89C4-E3FCBA826658}" srcId="{A64F48F3-E73A-4845-BAC5-0A5C626F3861}" destId="{08AD2D7C-7020-40E4-81AE-F91A44C2049E}" srcOrd="2" destOrd="0" parTransId="{262E1BF9-C403-441E-B51A-3179D0DF3801}" sibTransId="{0D01F0C2-FF20-40DF-867F-C1AE43BCBA8B}"/>
    <dgm:cxn modelId="{5FA84C0C-F9C3-41FE-BCE0-E719472F5726}" type="presOf" srcId="{D24A78B7-27D1-4C74-8882-446EF914A8B9}" destId="{90C1C34D-BC91-4DA9-8A71-72906533E5F3}" srcOrd="0" destOrd="0" presId="urn:microsoft.com/office/officeart/2005/8/layout/vList5"/>
    <dgm:cxn modelId="{5DBF8148-9164-4CCD-971D-79CF28813A85}" srcId="{A64F48F3-E73A-4845-BAC5-0A5C626F3861}" destId="{D24A78B7-27D1-4C74-8882-446EF914A8B9}" srcOrd="3" destOrd="0" parTransId="{682217FE-E21C-43DF-A71C-00DE36D9C3BA}" sibTransId="{B9B2E9B5-BB76-4475-A851-581588D6B87F}"/>
    <dgm:cxn modelId="{2789C3D1-992D-433F-B95C-0A73851E66A4}" srcId="{A64F48F3-E73A-4845-BAC5-0A5C626F3861}" destId="{3F86C54B-BE67-46AA-BFD7-BFC1F1A419B5}" srcOrd="0" destOrd="0" parTransId="{38BF289F-91BD-4ABB-AAA4-5B3D0F22B2F7}" sibTransId="{DBB338F0-E57B-4F7F-AEF1-A4059E6D9FE0}"/>
    <dgm:cxn modelId="{7AADD990-8EDE-4367-854B-587B7A735C93}" type="presParOf" srcId="{6ADD4A8C-F34C-4DE9-A960-BD7E00B8A295}" destId="{C523A1B0-CCEE-4211-B18F-183B1099B6D8}" srcOrd="0" destOrd="0" presId="urn:microsoft.com/office/officeart/2005/8/layout/vList5"/>
    <dgm:cxn modelId="{2FC3207F-28E8-4EE5-B187-ACDF7D3C43BF}" type="presParOf" srcId="{C523A1B0-CCEE-4211-B18F-183B1099B6D8}" destId="{BF609CBB-3E10-402C-8D4D-4392A35002A4}" srcOrd="0" destOrd="0" presId="urn:microsoft.com/office/officeart/2005/8/layout/vList5"/>
    <dgm:cxn modelId="{1D88ABB8-B514-4905-BDAF-0F3CAAC79D3F}" type="presParOf" srcId="{6ADD4A8C-F34C-4DE9-A960-BD7E00B8A295}" destId="{8D6221AE-3B1B-4EAD-9525-3DFC018272B7}" srcOrd="1" destOrd="0" presId="urn:microsoft.com/office/officeart/2005/8/layout/vList5"/>
    <dgm:cxn modelId="{15698145-61A9-40C2-B124-3EC12EC28717}" type="presParOf" srcId="{6ADD4A8C-F34C-4DE9-A960-BD7E00B8A295}" destId="{9B826069-38DE-48E6-83E3-673C25E08DCD}" srcOrd="2" destOrd="0" presId="urn:microsoft.com/office/officeart/2005/8/layout/vList5"/>
    <dgm:cxn modelId="{8C76C0D8-F87F-4614-8AD5-DC798CD0DE12}" type="presParOf" srcId="{9B826069-38DE-48E6-83E3-673C25E08DCD}" destId="{51115F2A-BEE5-446C-899A-EAC5C7C7B7F6}" srcOrd="0" destOrd="0" presId="urn:microsoft.com/office/officeart/2005/8/layout/vList5"/>
    <dgm:cxn modelId="{07BA58BD-FD9C-4EB9-990F-D560AD321C0E}" type="presParOf" srcId="{6ADD4A8C-F34C-4DE9-A960-BD7E00B8A295}" destId="{AD28C9BB-B2AA-4851-930A-B565F16900A7}" srcOrd="3" destOrd="0" presId="urn:microsoft.com/office/officeart/2005/8/layout/vList5"/>
    <dgm:cxn modelId="{BC98D3BE-B953-4B64-89A2-79D374B44D8E}" type="presParOf" srcId="{6ADD4A8C-F34C-4DE9-A960-BD7E00B8A295}" destId="{432FA91B-2C65-4296-A4F5-74EB847483EB}" srcOrd="4" destOrd="0" presId="urn:microsoft.com/office/officeart/2005/8/layout/vList5"/>
    <dgm:cxn modelId="{1730A3F9-B507-472F-B695-F76D93B52C1D}" type="presParOf" srcId="{432FA91B-2C65-4296-A4F5-74EB847483EB}" destId="{92F524F1-A9EA-4351-AF51-4A2E600E1AB7}" srcOrd="0" destOrd="0" presId="urn:microsoft.com/office/officeart/2005/8/layout/vList5"/>
    <dgm:cxn modelId="{F8F6E060-6B6B-4C61-B9E4-A70F9186BFF5}" type="presParOf" srcId="{6ADD4A8C-F34C-4DE9-A960-BD7E00B8A295}" destId="{554592F7-D104-47DD-9956-7CB8B8CC0DD5}" srcOrd="5" destOrd="0" presId="urn:microsoft.com/office/officeart/2005/8/layout/vList5"/>
    <dgm:cxn modelId="{A1A42F29-C0B3-4B02-B5E7-4229F5F765E8}" type="presParOf" srcId="{6ADD4A8C-F34C-4DE9-A960-BD7E00B8A295}" destId="{E39C5412-5B4C-48D1-8683-F35F96D93BCC}" srcOrd="6" destOrd="0" presId="urn:microsoft.com/office/officeart/2005/8/layout/vList5"/>
    <dgm:cxn modelId="{D010DCC2-8F59-453E-9E95-DCFD02757572}" type="presParOf" srcId="{E39C5412-5B4C-48D1-8683-F35F96D93BCC}" destId="{90C1C34D-BC91-4DA9-8A71-72906533E5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BA804A-FC8E-4C78-BD6A-F39587AC5804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3CAA4D7-8C98-4569-8D2F-78A993A81AD7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hy-AM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աշխարհագրական առումով                       դա պետք է լինի                                                     Հայկական լեռնաշխարհը, մշակութային առումով՝ մեր երկրի Արևմտյան և Արևելյան հատվածներում և Սփյուռքում հայ ժողովրդի ողջ պատմական ճանապարհի կտրվածքով ստեղծված արժեքները։</a:t>
          </a:r>
          <a:endParaRPr lang="ru-RU" sz="28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C94EEB-B260-45E2-9F9D-613921E85B47}" type="sibTrans" cxnId="{94AB0E95-EA66-4706-9012-3363C1B4BAB0}">
      <dgm:prSet/>
      <dgm:spPr/>
      <dgm:t>
        <a:bodyPr/>
        <a:lstStyle/>
        <a:p>
          <a:endParaRPr lang="ru-RU"/>
        </a:p>
      </dgm:t>
    </dgm:pt>
    <dgm:pt modelId="{792F2C6E-2E3F-4D06-81F6-9D6C82EF1F9C}" type="parTrans" cxnId="{94AB0E95-EA66-4706-9012-3363C1B4BAB0}">
      <dgm:prSet/>
      <dgm:spPr/>
      <dgm:t>
        <a:bodyPr/>
        <a:lstStyle/>
        <a:p>
          <a:endParaRPr lang="ru-RU"/>
        </a:p>
      </dgm:t>
    </dgm:pt>
    <dgm:pt modelId="{41D9BE94-9EF4-4A0F-AEFD-29E0A1A11555}" type="pres">
      <dgm:prSet presAssocID="{36BA804A-FC8E-4C78-BD6A-F39587AC58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4D1CA-F939-4E9F-ABA8-F3A7ACE37703}" type="pres">
      <dgm:prSet presAssocID="{63CAA4D7-8C98-4569-8D2F-78A993A81AD7}" presName="parentText" presStyleLbl="node1" presStyleIdx="0" presStyleCnt="1" custScaleY="1225879" custLinFactNeighborX="-855" custLinFactNeighborY="-6219">
        <dgm:presLayoutVars>
          <dgm:chMax val="0"/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ru-RU"/>
        </a:p>
      </dgm:t>
    </dgm:pt>
  </dgm:ptLst>
  <dgm:cxnLst>
    <dgm:cxn modelId="{BC349189-593B-4766-BF20-A159DF9A17C9}" type="presOf" srcId="{36BA804A-FC8E-4C78-BD6A-F39587AC5804}" destId="{41D9BE94-9EF4-4A0F-AEFD-29E0A1A11555}" srcOrd="0" destOrd="0" presId="urn:microsoft.com/office/officeart/2005/8/layout/vList2"/>
    <dgm:cxn modelId="{94AB0E95-EA66-4706-9012-3363C1B4BAB0}" srcId="{36BA804A-FC8E-4C78-BD6A-F39587AC5804}" destId="{63CAA4D7-8C98-4569-8D2F-78A993A81AD7}" srcOrd="0" destOrd="0" parTransId="{792F2C6E-2E3F-4D06-81F6-9D6C82EF1F9C}" sibTransId="{D1C94EEB-B260-45E2-9F9D-613921E85B47}"/>
    <dgm:cxn modelId="{17D8C332-2965-48D2-9127-623EC634EB7B}" type="presOf" srcId="{63CAA4D7-8C98-4569-8D2F-78A993A81AD7}" destId="{18C4D1CA-F939-4E9F-ABA8-F3A7ACE37703}" srcOrd="0" destOrd="0" presId="urn:microsoft.com/office/officeart/2005/8/layout/vList2"/>
    <dgm:cxn modelId="{8C426816-E80E-4601-AAF8-AB9BB9D08D66}" type="presParOf" srcId="{41D9BE94-9EF4-4A0F-AEFD-29E0A1A11555}" destId="{18C4D1CA-F939-4E9F-ABA8-F3A7ACE377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BEA4A4-2EE9-4895-A491-1A1EB1B95E0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7A289FA-8333-4A6A-8CBB-4344AD709F88}">
      <dgm:prSet custT="1"/>
      <dgm:spPr/>
      <dgm:t>
        <a:bodyPr/>
        <a:lstStyle/>
        <a:p>
          <a:pPr rtl="0"/>
          <a:r>
            <a:rPr lang="hy-AM" sz="2400" b="1" dirty="0" smtClean="0"/>
            <a:t>Ամփոփելով ասլիքս, ներկայացնեմ առաջարկություններս։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AD044-7792-479E-A301-E75CC8DB2F81}" type="parTrans" cxnId="{140DA7F3-F4B9-4D95-88FF-7EA7143A76C0}">
      <dgm:prSet/>
      <dgm:spPr/>
      <dgm:t>
        <a:bodyPr/>
        <a:lstStyle/>
        <a:p>
          <a:endParaRPr lang="ru-RU"/>
        </a:p>
      </dgm:t>
    </dgm:pt>
    <dgm:pt modelId="{1950A6B8-944A-4E5D-9133-EF2DA21C147D}" type="sibTrans" cxnId="{140DA7F3-F4B9-4D95-88FF-7EA7143A76C0}">
      <dgm:prSet/>
      <dgm:spPr/>
      <dgm:t>
        <a:bodyPr/>
        <a:lstStyle/>
        <a:p>
          <a:endParaRPr lang="ru-RU"/>
        </a:p>
      </dgm:t>
    </dgm:pt>
    <dgm:pt modelId="{A91BE739-13CF-4E79-B192-F777AB4BC1CE}" type="pres">
      <dgm:prSet presAssocID="{58BEA4A4-2EE9-4895-A491-1A1EB1B95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24967-80B8-40EA-9D9F-16EDF2F60241}" type="pres">
      <dgm:prSet presAssocID="{67A289FA-8333-4A6A-8CBB-4344AD709F88}" presName="parentText" presStyleLbl="node1" presStyleIdx="0" presStyleCnt="1" custScaleY="137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8C753-661C-407C-9516-8C8BA1949DB7}" type="presOf" srcId="{58BEA4A4-2EE9-4895-A491-1A1EB1B95E0F}" destId="{A91BE739-13CF-4E79-B192-F777AB4BC1CE}" srcOrd="0" destOrd="0" presId="urn:microsoft.com/office/officeart/2005/8/layout/vList2"/>
    <dgm:cxn modelId="{140DA7F3-F4B9-4D95-88FF-7EA7143A76C0}" srcId="{58BEA4A4-2EE9-4895-A491-1A1EB1B95E0F}" destId="{67A289FA-8333-4A6A-8CBB-4344AD709F88}" srcOrd="0" destOrd="0" parTransId="{CBDAD044-7792-479E-A301-E75CC8DB2F81}" sibTransId="{1950A6B8-944A-4E5D-9133-EF2DA21C147D}"/>
    <dgm:cxn modelId="{30CFEDE2-31AB-4532-B60A-0994ED3C669E}" type="presOf" srcId="{67A289FA-8333-4A6A-8CBB-4344AD709F88}" destId="{CBF24967-80B8-40EA-9D9F-16EDF2F60241}" srcOrd="0" destOrd="0" presId="urn:microsoft.com/office/officeart/2005/8/layout/vList2"/>
    <dgm:cxn modelId="{6266A68E-7CA0-435C-BF23-25612E292099}" type="presParOf" srcId="{A91BE739-13CF-4E79-B192-F777AB4BC1CE}" destId="{CBF24967-80B8-40EA-9D9F-16EDF2F602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36C992-E459-4403-B7F8-CEC4E7BFA0FC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8465118-D1F4-4B6F-AF09-086E3443518E}">
      <dgm:prSet/>
      <dgm:spPr/>
      <dgm:t>
        <a:bodyPr/>
        <a:lstStyle/>
        <a:p>
          <a:pPr algn="ctr" rtl="0"/>
          <a:r>
            <a:rPr lang="hy-AM" b="1" dirty="0" smtClean="0"/>
            <a:t>Համապատասխան գործառույթներ տալ ՀՀ ԿԳՄՍՆ Սփյուռքի հետ կապերի բաժնին՝  ԳԱԱ լեզվի, գրականության, պատմության և մշակույթի ինստիտուտների հետ համատեղ Սփյուռքի հայեցի կրթության միսնական և վերահսկելի  ցանց ստեղծելու համար։</a:t>
          </a:r>
          <a:endParaRPr lang="ru-RU" dirty="0"/>
        </a:p>
      </dgm:t>
    </dgm:pt>
    <dgm:pt modelId="{CEE5C574-85D1-4163-9A1C-9F21742CA994}" type="parTrans" cxnId="{6141583A-A1A7-4492-9729-20448576F11A}">
      <dgm:prSet/>
      <dgm:spPr/>
      <dgm:t>
        <a:bodyPr/>
        <a:lstStyle/>
        <a:p>
          <a:endParaRPr lang="ru-RU"/>
        </a:p>
      </dgm:t>
    </dgm:pt>
    <dgm:pt modelId="{47CB067B-BDAD-4699-BC08-8A98084B4205}" type="sibTrans" cxnId="{6141583A-A1A7-4492-9729-20448576F11A}">
      <dgm:prSet/>
      <dgm:spPr/>
      <dgm:t>
        <a:bodyPr/>
        <a:lstStyle/>
        <a:p>
          <a:endParaRPr lang="ru-RU"/>
        </a:p>
      </dgm:t>
    </dgm:pt>
    <dgm:pt modelId="{2BFE1147-6A31-414A-8D21-CBFBCA07B816}">
      <dgm:prSet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pPr algn="ctr" rtl="0"/>
          <a:r>
            <a:rPr lang="hy-AM" b="1" dirty="0" smtClean="0"/>
            <a:t>Կազմել խմբագրական-գիտական խորհուրդ, որը կներառի կրթության ասպարեզի Հայաստանի և Սփյուռքի լավագույն մասնագետներին և ստեղծել մեթոդական ուղեցույց, ծրագրեր, չափորոշիչներ, ուսումնական ձեռնարկներ, Սփյուռքի համար։</a:t>
          </a:r>
          <a:endParaRPr lang="ru-RU" b="1" dirty="0"/>
        </a:p>
      </dgm:t>
    </dgm:pt>
    <dgm:pt modelId="{1055F9B7-F4C1-4652-9897-9C1117DE72EE}" type="parTrans" cxnId="{90393C2F-9910-46B1-98A0-E3DEA51A391E}">
      <dgm:prSet/>
      <dgm:spPr/>
      <dgm:t>
        <a:bodyPr/>
        <a:lstStyle/>
        <a:p>
          <a:endParaRPr lang="ru-RU"/>
        </a:p>
      </dgm:t>
    </dgm:pt>
    <dgm:pt modelId="{87592D50-E11C-4265-829F-44577DEF09E9}" type="sibTrans" cxnId="{90393C2F-9910-46B1-98A0-E3DEA51A391E}">
      <dgm:prSet/>
      <dgm:spPr/>
      <dgm:t>
        <a:bodyPr/>
        <a:lstStyle/>
        <a:p>
          <a:endParaRPr lang="ru-RU"/>
        </a:p>
      </dgm:t>
    </dgm:pt>
    <dgm:pt modelId="{9AE21659-31FB-4D5B-BB75-F2A52846D34A}" type="pres">
      <dgm:prSet presAssocID="{1836C992-E459-4403-B7F8-CEC4E7BFA0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1BE77-92DB-428B-A3D3-2CB6373BD8FB}" type="pres">
      <dgm:prSet presAssocID="{28465118-D1F4-4B6F-AF09-086E3443518E}" presName="parentText" presStyleLbl="node1" presStyleIdx="0" presStyleCnt="2" custScaleY="78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9404B-9AF7-47E5-9F9E-0DD776AEDD48}" type="pres">
      <dgm:prSet presAssocID="{47CB067B-BDAD-4699-BC08-8A98084B4205}" presName="spacer" presStyleCnt="0"/>
      <dgm:spPr/>
    </dgm:pt>
    <dgm:pt modelId="{EAAB5E42-37F7-47AC-9E07-DC2635873A7C}" type="pres">
      <dgm:prSet presAssocID="{2BFE1147-6A31-414A-8D21-CBFBCA07B816}" presName="parentText" presStyleLbl="node1" presStyleIdx="1" presStyleCnt="2" custScaleY="83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1583A-A1A7-4492-9729-20448576F11A}" srcId="{1836C992-E459-4403-B7F8-CEC4E7BFA0FC}" destId="{28465118-D1F4-4B6F-AF09-086E3443518E}" srcOrd="0" destOrd="0" parTransId="{CEE5C574-85D1-4163-9A1C-9F21742CA994}" sibTransId="{47CB067B-BDAD-4699-BC08-8A98084B4205}"/>
    <dgm:cxn modelId="{ED464801-90CB-4419-9107-0A46317B0C80}" type="presOf" srcId="{28465118-D1F4-4B6F-AF09-086E3443518E}" destId="{CFA1BE77-92DB-428B-A3D3-2CB6373BD8FB}" srcOrd="0" destOrd="0" presId="urn:microsoft.com/office/officeart/2005/8/layout/vList2"/>
    <dgm:cxn modelId="{FC93260A-4B5C-4039-B9BA-84EE27BA2BF7}" type="presOf" srcId="{2BFE1147-6A31-414A-8D21-CBFBCA07B816}" destId="{EAAB5E42-37F7-47AC-9E07-DC2635873A7C}" srcOrd="0" destOrd="0" presId="urn:microsoft.com/office/officeart/2005/8/layout/vList2"/>
    <dgm:cxn modelId="{F9C83217-A521-447F-B24B-EDC38CAD47F0}" type="presOf" srcId="{1836C992-E459-4403-B7F8-CEC4E7BFA0FC}" destId="{9AE21659-31FB-4D5B-BB75-F2A52846D34A}" srcOrd="0" destOrd="0" presId="urn:microsoft.com/office/officeart/2005/8/layout/vList2"/>
    <dgm:cxn modelId="{90393C2F-9910-46B1-98A0-E3DEA51A391E}" srcId="{1836C992-E459-4403-B7F8-CEC4E7BFA0FC}" destId="{2BFE1147-6A31-414A-8D21-CBFBCA07B816}" srcOrd="1" destOrd="0" parTransId="{1055F9B7-F4C1-4652-9897-9C1117DE72EE}" sibTransId="{87592D50-E11C-4265-829F-44577DEF09E9}"/>
    <dgm:cxn modelId="{29D50F11-BA58-4DF8-BD51-0F4E0AA63429}" type="presParOf" srcId="{9AE21659-31FB-4D5B-BB75-F2A52846D34A}" destId="{CFA1BE77-92DB-428B-A3D3-2CB6373BD8FB}" srcOrd="0" destOrd="0" presId="urn:microsoft.com/office/officeart/2005/8/layout/vList2"/>
    <dgm:cxn modelId="{64DA218C-167E-424E-8A34-0DBEE9025A64}" type="presParOf" srcId="{9AE21659-31FB-4D5B-BB75-F2A52846D34A}" destId="{9609404B-9AF7-47E5-9F9E-0DD776AEDD48}" srcOrd="1" destOrd="0" presId="urn:microsoft.com/office/officeart/2005/8/layout/vList2"/>
    <dgm:cxn modelId="{D5BD257E-3F1E-438F-860F-384B03C979F8}" type="presParOf" srcId="{9AE21659-31FB-4D5B-BB75-F2A52846D34A}" destId="{EAAB5E42-37F7-47AC-9E07-DC2635873A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24967-80B8-40EA-9D9F-16EDF2F60241}">
      <dsp:nvSpPr>
        <dsp:cNvPr id="0" name=""/>
        <dsp:cNvSpPr/>
      </dsp:nvSpPr>
      <dsp:spPr>
        <a:xfrm>
          <a:off x="0" y="60853"/>
          <a:ext cx="8964488" cy="13904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200" b="1" kern="1200" dirty="0" smtClean="0">
              <a:effectLst/>
            </a:rPr>
            <a:t>ԵՐԱԶԻԿ ՀԱՐՈՒԹՅՈՒՆՅԱՆ</a:t>
          </a:r>
          <a:r>
            <a:rPr lang="en-US" sz="3200" b="1" kern="1200" dirty="0" smtClean="0">
              <a:effectLst/>
            </a:rPr>
            <a:t> (ԿԱՐԱՊԵՏՅԱՆ)</a:t>
          </a:r>
          <a:endParaRPr lang="ru-RU" sz="3200" b="1" kern="1200" dirty="0">
            <a:effectLst/>
          </a:endParaRPr>
        </a:p>
      </dsp:txBody>
      <dsp:txXfrm>
        <a:off x="0" y="60853"/>
        <a:ext cx="8964488" cy="13904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A1BE77-92DB-428B-A3D3-2CB6373BD8FB}">
      <dsp:nvSpPr>
        <dsp:cNvPr id="0" name=""/>
        <dsp:cNvSpPr/>
      </dsp:nvSpPr>
      <dsp:spPr>
        <a:xfrm>
          <a:off x="0" y="54337"/>
          <a:ext cx="6840760" cy="213759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b="1" kern="1200" dirty="0" smtClean="0"/>
            <a:t>Բանասիրական </a:t>
          </a:r>
          <a:r>
            <a:rPr lang="ru-RU" sz="2800" b="1" kern="1200" dirty="0" smtClean="0"/>
            <a:t> </a:t>
          </a:r>
          <a:r>
            <a:rPr lang="hy-AM" sz="2800" b="1" kern="1200" dirty="0" smtClean="0"/>
            <a:t>գիտությունների թեկնածու</a:t>
          </a:r>
          <a:endParaRPr lang="ru-RU" sz="2800" kern="1200" dirty="0"/>
        </a:p>
      </dsp:txBody>
      <dsp:txXfrm>
        <a:off x="0" y="54337"/>
        <a:ext cx="6840760" cy="2137590"/>
      </dsp:txXfrm>
    </dsp:sp>
    <dsp:sp modelId="{EAAB5E42-37F7-47AC-9E07-DC2635873A7C}">
      <dsp:nvSpPr>
        <dsp:cNvPr id="0" name=""/>
        <dsp:cNvSpPr/>
      </dsp:nvSpPr>
      <dsp:spPr>
        <a:xfrm>
          <a:off x="0" y="2272568"/>
          <a:ext cx="6840760" cy="2137590"/>
        </a:xfrm>
        <a:prstGeom prst="roundRect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b="1" kern="1200" dirty="0" smtClean="0">
              <a:solidFill>
                <a:schemeClr val="accent2">
                  <a:lumMod val="75000"/>
                </a:schemeClr>
              </a:solidFill>
            </a:rPr>
            <a:t>Կրասնոդարի երկրամասի Հայկական ազգային – մշակութային ինքնավարության Հովհաննես Թումանյանի անվան դպրոցի տնօրեն</a:t>
          </a:r>
          <a:endParaRPr lang="ru-RU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272568"/>
        <a:ext cx="6840760" cy="2137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6E037-50B4-43BB-9CE2-85A81CDB2B6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B75561C9-D9AB-46CD-BF19-9FC09EACAFD7}">
      <dsp:nvSpPr>
        <dsp:cNvPr id="0" name=""/>
        <dsp:cNvSpPr/>
      </dsp:nvSpPr>
      <dsp:spPr>
        <a:xfrm>
          <a:off x="2812" y="1357788"/>
          <a:ext cx="1827549" cy="181038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solidFill>
                <a:schemeClr val="bg1"/>
              </a:solidFill>
            </a:rPr>
            <a:t>Ամենօրյա դպրոցներ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12" y="1357788"/>
        <a:ext cx="1827549" cy="1810385"/>
      </dsp:txXfrm>
    </dsp:sp>
    <dsp:sp modelId="{44CA3ACB-564E-4B92-9B7E-2383E9CD9222}">
      <dsp:nvSpPr>
        <dsp:cNvPr id="0" name=""/>
        <dsp:cNvSpPr/>
      </dsp:nvSpPr>
      <dsp:spPr>
        <a:xfrm>
          <a:off x="2134954" y="1357788"/>
          <a:ext cx="1827549" cy="181038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/>
            <a:t>Բուհական կրթություն</a:t>
          </a:r>
          <a:endParaRPr lang="en-US" sz="2000" kern="1200" dirty="0"/>
        </a:p>
      </dsp:txBody>
      <dsp:txXfrm>
        <a:off x="2134954" y="1357788"/>
        <a:ext cx="1827549" cy="1810385"/>
      </dsp:txXfrm>
    </dsp:sp>
    <dsp:sp modelId="{4F4AA246-EC31-4EF5-B9CA-F3CB47DBE363}">
      <dsp:nvSpPr>
        <dsp:cNvPr id="0" name=""/>
        <dsp:cNvSpPr/>
      </dsp:nvSpPr>
      <dsp:spPr>
        <a:xfrm>
          <a:off x="4267095" y="1357788"/>
          <a:ext cx="1827549" cy="181038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/>
            <a:t>Մեկօրյա դպրոցներ</a:t>
          </a:r>
          <a:endParaRPr lang="en-US" sz="2000" kern="1200" dirty="0"/>
        </a:p>
      </dsp:txBody>
      <dsp:txXfrm>
        <a:off x="4267095" y="1357788"/>
        <a:ext cx="1827549" cy="1810385"/>
      </dsp:txXfrm>
    </dsp:sp>
    <dsp:sp modelId="{AE8FA6EF-C454-4C14-89BF-80A1D9E245FC}">
      <dsp:nvSpPr>
        <dsp:cNvPr id="0" name=""/>
        <dsp:cNvSpPr/>
      </dsp:nvSpPr>
      <dsp:spPr>
        <a:xfrm>
          <a:off x="6399237" y="1357788"/>
          <a:ext cx="1827549" cy="181038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/>
            <a:t>Լրացուցիչ կրթություն </a:t>
          </a:r>
          <a:endParaRPr lang="ru-RU" sz="2000" kern="1200" dirty="0"/>
        </a:p>
      </dsp:txBody>
      <dsp:txXfrm>
        <a:off x="6399237" y="1357788"/>
        <a:ext cx="1827549" cy="18103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A28AC-E3BD-4550-B4B6-9EB5AD3C0420}">
      <dsp:nvSpPr>
        <dsp:cNvPr id="0" name=""/>
        <dsp:cNvSpPr/>
      </dsp:nvSpPr>
      <dsp:spPr>
        <a:xfrm>
          <a:off x="-176757" y="0"/>
          <a:ext cx="9318003" cy="587727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Սփյուռքի  մեկօրյա հայկական դպրոցների և լրացուցիչ կրթության խմբակների ուսումնական ծրագրում հայոց լեզվի, գրականության և հայրենագիտության ուսուցումը միասնացված (ինտեգրված) պետք է լինի։ Այս ուսումնական բնագավառի բովանդակությունը սահմանելիս պետք է աոաջնորդվել հետևյալ սկզբունքներով.</a:t>
          </a:r>
          <a:r>
            <a:rPr lang="en-US" sz="3200" kern="1200" dirty="0" smtClean="0">
              <a:solidFill>
                <a:schemeClr val="bg1"/>
              </a:solidFill>
            </a:rPr>
            <a:t> 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-176757" y="0"/>
        <a:ext cx="9318003" cy="58772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609CBB-3E10-402C-8D4D-4392A35002A4}">
      <dsp:nvSpPr>
        <dsp:cNvPr id="0" name=""/>
        <dsp:cNvSpPr/>
      </dsp:nvSpPr>
      <dsp:spPr>
        <a:xfrm>
          <a:off x="8572" y="2107"/>
          <a:ext cx="8776403" cy="11120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y-AM" sz="2000" b="1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2000" kern="1200" dirty="0" smtClean="0"/>
            <a:t>ա/</a:t>
          </a:r>
          <a:r>
            <a:rPr lang="hy-AM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մայրենի լեզվի իմացությունը նպաստում է նաև առաջին լեզվի հաջող յուրացմանը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72" y="2107"/>
        <a:ext cx="8776403" cy="1112083"/>
      </dsp:txXfrm>
    </dsp:sp>
    <dsp:sp modelId="{51115F2A-BEE5-446C-899A-EAC5C7C7B7F6}">
      <dsp:nvSpPr>
        <dsp:cNvPr id="0" name=""/>
        <dsp:cNvSpPr/>
      </dsp:nvSpPr>
      <dsp:spPr>
        <a:xfrm>
          <a:off x="8572" y="1233469"/>
          <a:ext cx="8776403" cy="116365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/>
            <a:t>բ/Մայրենի լեզվով մտածելու կարողությունը երեխային դարձնում է երկու լեզվի և մշակույթի կրող, որը ճկունություն և բազմշերտություն է հաղորդում նրա ներաշխարհին։</a:t>
          </a:r>
          <a:endParaRPr lang="en-US" sz="2000" b="0" kern="1200" dirty="0"/>
        </a:p>
      </dsp:txBody>
      <dsp:txXfrm>
        <a:off x="8572" y="1233469"/>
        <a:ext cx="8776403" cy="1163654"/>
      </dsp:txXfrm>
    </dsp:sp>
    <dsp:sp modelId="{92F524F1-A9EA-4351-AF51-4A2E600E1AB7}">
      <dsp:nvSpPr>
        <dsp:cNvPr id="0" name=""/>
        <dsp:cNvSpPr/>
      </dsp:nvSpPr>
      <dsp:spPr>
        <a:xfrm>
          <a:off x="8572" y="2483074"/>
          <a:ext cx="8776403" cy="138934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hy-AM" sz="2000" b="0" kern="1200" dirty="0" smtClean="0"/>
        </a:p>
        <a:p>
          <a:pPr marL="0" marR="0" lvl="0" indent="0" algn="ctr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y-AM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գ/ Հայ գրականության և բանահյուսության ուսուցումը կարևոր դեր ունի ազգային արժեքներին, ավանդույթներին և սովորույթներին հաղորդակցվելու  մեջ։ </a:t>
          </a:r>
          <a:r>
            <a:rPr lang="hy-AM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572" y="2483074"/>
        <a:ext cx="8776403" cy="1389341"/>
      </dsp:txXfrm>
    </dsp:sp>
    <dsp:sp modelId="{90C1C34D-BC91-4DA9-8A71-72906533E5F3}">
      <dsp:nvSpPr>
        <dsp:cNvPr id="0" name=""/>
        <dsp:cNvSpPr/>
      </dsp:nvSpPr>
      <dsp:spPr>
        <a:xfrm>
          <a:off x="8572" y="3905743"/>
          <a:ext cx="8776403" cy="125144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Հայ մշակույթի համաշխարհային արժեքի հայ և օտարազգի, նշանավոր հայագետների, մեր մշակութային գոհարներին տրված գնահատականների մասին տեղեկությունների հաղորդումը, բացառիկ դեր են խաղում սովորողի ազգային հոգեկերտվածքի ձևավորման գործում։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72" y="3905743"/>
        <a:ext cx="8776403" cy="12514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CA92A-16B9-4194-8C64-1AD295DB9B08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E046-CED1-4645-825A-BFBD7298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7B65-7035-4B5F-A7C6-E985410C9295}" type="datetimeFigureOut">
              <a:rPr lang="ru-RU" smtClean="0"/>
              <a:pPr/>
              <a:t>22.08.2022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EAA1-7397-4BFB-A1A1-E4A5B4C69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404665"/>
          <a:ext cx="8964488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259632" y="1988840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hy-AM" sz="3200" b="1" dirty="0" smtClean="0"/>
              <a:t/>
            </a:r>
            <a:br>
              <a:rPr lang="hy-AM" sz="3200" b="1" dirty="0" smtClean="0"/>
            </a:br>
            <a:r>
              <a:rPr lang="hy-AM" sz="3200" b="1" dirty="0" smtClean="0"/>
              <a:t/>
            </a:r>
            <a:br>
              <a:rPr lang="hy-AM" sz="3200" b="1" dirty="0" smtClean="0"/>
            </a:br>
            <a:r>
              <a:rPr lang="hy-A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ՊԵՏՔ Է ՍՏԵՂԾԵԼ ԱՌՆՎԱԶՆ 8-9 ՄԱԿԱՐԴԱԿՆԵՐԻ ՈՒՍՈՒՄՆԱԿԱՆ ՁԵՌՆԱՐԿՆԵՐ ՍՓՅՈՒՌՔԻ ԴՊՐՈՑՆԵՐԻ ՀԱՄԱՐ, ՈՐՈՆՔ ՊԵՏՔ Է․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hy-AM" sz="3400" dirty="0" smtClean="0"/>
              <a:t>իրականացնեն հայեցի կրթություն և դաստիարակություն, </a:t>
            </a:r>
            <a:endParaRPr lang="ru-RU" sz="3400" dirty="0" smtClean="0"/>
          </a:p>
          <a:p>
            <a:pPr>
              <a:buFont typeface="Wingdings" pitchFamily="2" charset="2"/>
              <a:buChar char="v"/>
            </a:pPr>
            <a:r>
              <a:rPr lang="hy-AM" sz="3400" dirty="0" smtClean="0"/>
              <a:t>ձևավորեն կամ պահպանեն հայի իրական հազարամյա տեսակը, հայկական ոգին, ազգային անխառն նույնականությունը և միասնությունը, </a:t>
            </a:r>
          </a:p>
          <a:p>
            <a:pPr>
              <a:buFont typeface="Wingdings" pitchFamily="2" charset="2"/>
              <a:buChar char="v"/>
            </a:pPr>
            <a:r>
              <a:rPr lang="hy-AM" sz="3400" dirty="0" smtClean="0"/>
              <a:t>ինչ-որ տեղ նաև շտկեն մեր ազգային բնավորության աղճատումները, դաս առ դաս իմաստավորեն հայոց ազգային արժեքների տեղն ու դերը ժամանակակից աշխարհում, կողմնորոշեն առողջ հայրենասեր ոգի, </a:t>
            </a:r>
            <a:endParaRPr lang="ru-RU" sz="3400" dirty="0" smtClean="0"/>
          </a:p>
          <a:p>
            <a:pPr>
              <a:buFont typeface="Wingdings" pitchFamily="2" charset="2"/>
              <a:buChar char="v"/>
            </a:pPr>
            <a:r>
              <a:rPr lang="hy-AM" sz="3400" dirty="0" smtClean="0"/>
              <a:t>համապատասխանեն ժամանակակից դասագրքին ներկայացվող միջազգային պահանջներին,</a:t>
            </a:r>
            <a:endParaRPr lang="ru-RU" sz="3400" dirty="0" smtClean="0"/>
          </a:p>
          <a:p>
            <a:pPr>
              <a:buFont typeface="Wingdings" pitchFamily="2" charset="2"/>
              <a:buChar char="v"/>
            </a:pPr>
            <a:r>
              <a:rPr lang="hy-AM" sz="3400" dirty="0" smtClean="0"/>
              <a:t>դաստիարակեն Հայրենիքի զինվոր՝ տարբեր  ասպարեզներում, </a:t>
            </a:r>
          </a:p>
          <a:p>
            <a:pPr>
              <a:buFont typeface="Wingdings" pitchFamily="2" charset="2"/>
              <a:buChar char="v"/>
            </a:pPr>
            <a:r>
              <a:rPr lang="hy-AM" sz="3400" dirty="0" smtClean="0"/>
              <a:t>ձևավորեն Հայրենիքի դեսպաններ, </a:t>
            </a:r>
          </a:p>
          <a:p>
            <a:pPr>
              <a:buFont typeface="Wingdings" pitchFamily="2" charset="2"/>
              <a:buChar char="v"/>
            </a:pPr>
            <a:r>
              <a:rPr lang="hy-AM" sz="3400" dirty="0" smtClean="0"/>
              <a:t>նպաստեն հայրենադարձությանը։ 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88641"/>
          <a:ext cx="878497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259632" y="1961456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ԻՄ ՄԱՍՆԱԿՑՈՒԹՅԱՄԲ ՍՏԵՂԾՎԱԾ ՄԵԿՕՐՅԱ ԴՊՐՈՑՆԵՐ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ՀՌՀԹ «ԱՐՄԱՏ» ԴՊՐՈՑ</a:t>
            </a:r>
            <a:endParaRPr lang="ru-RU" dirty="0"/>
          </a:p>
        </p:txBody>
      </p:sp>
      <p:pic>
        <p:nvPicPr>
          <p:cNvPr id="9" name="Содержимое 8" descr="наша школа панора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«ԹՈՒՄԱՆՅԱՆ» ԴՊՐՈՑ</a:t>
            </a:r>
            <a:endParaRPr lang="ru-RU" dirty="0"/>
          </a:p>
        </p:txBody>
      </p:sp>
      <p:pic>
        <p:nvPicPr>
          <p:cNvPr id="12" name="Содержимое 11" descr="photo_5440457038762196552_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32048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Իմ հեղինակած դասագրքերը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040188" cy="576064"/>
          </a:xfrm>
        </p:spPr>
        <p:txBody>
          <a:bodyPr>
            <a:noAutofit/>
          </a:bodyPr>
          <a:lstStyle/>
          <a:p>
            <a:r>
              <a:rPr lang="hy-AM" sz="3200" dirty="0" smtClean="0">
                <a:solidFill>
                  <a:schemeClr val="accent6">
                    <a:lumMod val="75000"/>
                  </a:schemeClr>
                </a:solidFill>
              </a:rPr>
              <a:t>ՓՈՔՐ   ՄՀԵՐ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y-AM" sz="3200" dirty="0" smtClean="0">
                <a:solidFill>
                  <a:schemeClr val="accent2">
                    <a:lumMod val="75000"/>
                  </a:schemeClr>
                </a:solidFill>
              </a:rPr>
              <a:t>ՄԵԾ   ՄՀԵՐ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Содержимое 13" descr="photo_5440457038762196566_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527493"/>
            <a:ext cx="4041775" cy="3246051"/>
          </a:xfrm>
        </p:spPr>
      </p:pic>
      <p:pic>
        <p:nvPicPr>
          <p:cNvPr id="13" name="Содержимое 12" descr="photo_5440457038762196565_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1" y="1988840"/>
            <a:ext cx="4141222" cy="413732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y-AM" sz="3100" dirty="0" smtClean="0">
                <a:solidFill>
                  <a:schemeClr val="accent2">
                    <a:lumMod val="75000"/>
                  </a:schemeClr>
                </a:solidFill>
              </a:rPr>
              <a:t>Ոչ մեկի համար գաղտնիք չէ, որ հասարակությունը սկսվում է դպրոցից, որ կրթությունն է ձևավորում հասարակության որակը, համոզմունքները, իդեալները, արժեքները և սրբությունները, Յուրաքանչյուր միջավայր և ժամանակաշրջան ծնում են իրենց յուրահատկությունները և կրթության համակարգում կարծրատիպեր լինել չեն կարող։ Սակայն մի բան աներկբա է, որ</a:t>
            </a:r>
            <a:r>
              <a:rPr lang="hy-AM" sz="3100" b="1" dirty="0" smtClean="0">
                <a:solidFill>
                  <a:schemeClr val="accent2">
                    <a:lumMod val="75000"/>
                  </a:schemeClr>
                </a:solidFill>
              </a:rPr>
              <a:t> մեր կրթությունն ու դաստիարակությունը պետք է լինեն ազգային։ Որպես մեր կրթական համակարգի առանցք մենք պետք է ունենանք “Հայր Մերի” նման հստակ և անփոփոխ Ազգային տեսլական, Ազգային գաղափարախոսություն։</a:t>
            </a:r>
            <a:r>
              <a:rPr lang="hy-AM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60"/>
          </a:xfrm>
          <a:solidFill>
            <a:schemeClr val="accent2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32500" lnSpcReduction="20000"/>
          </a:bodyPr>
          <a:lstStyle/>
          <a:p>
            <a:pPr lvl="0" algn="just">
              <a:buNone/>
            </a:pPr>
            <a:r>
              <a:rPr lang="en-US" b="1" dirty="0" smtClean="0"/>
              <a:t>	</a:t>
            </a:r>
            <a:r>
              <a:rPr lang="en-US" sz="4200" dirty="0" smtClean="0">
                <a:solidFill>
                  <a:schemeClr val="bg1"/>
                </a:solidFill>
              </a:rPr>
              <a:t>1</a:t>
            </a:r>
            <a:r>
              <a:rPr lang="en-US" sz="6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y-AM" sz="6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Միայն ազգային մշակույթը և արվեստը կարող են դաստիարակել և ձևավորել ազգային հարազատ արժեհամակարգ, ազգային սերունդ։ </a:t>
            </a:r>
          </a:p>
          <a:p>
            <a:pPr lvl="0" algn="just">
              <a:buNone/>
            </a:pPr>
            <a:r>
              <a:rPr lang="en-US" sz="6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0" algn="just">
              <a:buNone/>
            </a:pP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000" dirty="0" smtClean="0">
                <a:solidFill>
                  <a:schemeClr val="bg1"/>
                </a:solidFill>
              </a:rPr>
              <a:t>2</a:t>
            </a:r>
            <a:r>
              <a:rPr lang="en-US" sz="6200" dirty="0" smtClean="0">
                <a:solidFill>
                  <a:schemeClr val="bg1"/>
                </a:solidFill>
              </a:rPr>
              <a:t>. </a:t>
            </a:r>
            <a:r>
              <a:rPr lang="hy-AM" sz="6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Հայի ողջ էությունը նրա էթնիկ պարերի, նրա բնիկ երաժշտության, նրա բանահյուսության մեջ է, սա բարձր բարոյականության և քաջության անհատակ ծով է, սրանով պետք է կրթել։ </a:t>
            </a:r>
          </a:p>
          <a:p>
            <a:pPr lvl="1" algn="just">
              <a:buNone/>
            </a:pPr>
            <a:endParaRPr lang="hy-AM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None/>
            </a:pPr>
            <a:r>
              <a:rPr lang="en-US" sz="6200" dirty="0" smtClean="0">
                <a:solidFill>
                  <a:schemeClr val="bg1"/>
                </a:solidFill>
              </a:rPr>
              <a:t>3. </a:t>
            </a:r>
            <a:r>
              <a:rPr lang="hy-AM" sz="6200" dirty="0" smtClean="0">
                <a:solidFill>
                  <a:schemeClr val="bg1"/>
                </a:solidFill>
              </a:rPr>
              <a:t>Մանկապարտեզ-դպրոց-բուհ ողջ ուսումնական նյութը պետք է</a:t>
            </a:r>
          </a:p>
          <a:p>
            <a:pPr lvl="1" algn="just">
              <a:buNone/>
            </a:pPr>
            <a:r>
              <a:rPr lang="hy-AM" sz="6200" dirty="0" smtClean="0">
                <a:solidFill>
                  <a:schemeClr val="bg1"/>
                </a:solidFill>
              </a:rPr>
              <a:t>լինի ազգ - բանակ, հայրենիքի հզորացում և հարատևում, հայկական</a:t>
            </a:r>
          </a:p>
          <a:p>
            <a:pPr lvl="1" algn="just">
              <a:buNone/>
            </a:pPr>
            <a:r>
              <a:rPr lang="hy-AM" sz="6200" dirty="0" smtClean="0">
                <a:solidFill>
                  <a:schemeClr val="bg1"/>
                </a:solidFill>
              </a:rPr>
              <a:t>ապրելաձև․․․ և նման հասկացությունները   արժեհամակարգի</a:t>
            </a:r>
          </a:p>
          <a:p>
            <a:pPr lvl="1" algn="just">
              <a:buNone/>
            </a:pPr>
            <a:r>
              <a:rPr lang="hy-AM" sz="6200" dirty="0" smtClean="0">
                <a:solidFill>
                  <a:schemeClr val="bg1"/>
                </a:solidFill>
              </a:rPr>
              <a:t>վերածելու ուղղությամբ։ </a:t>
            </a:r>
            <a:endParaRPr lang="en-US" sz="62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endParaRPr lang="en-US" sz="5000" dirty="0" smtClean="0">
              <a:solidFill>
                <a:schemeClr val="bg1"/>
              </a:solidFill>
            </a:endParaRPr>
          </a:p>
          <a:p>
            <a:pPr lvl="0" algn="just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	4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y-AM" sz="5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Պետք է հստակ պատկերացում ունենանք, թե մեր կրթությունը ի՞նչ արդյունքի է ձգտում, ինչ հայ-մարդ պետք է ձևավորենք</a:t>
            </a:r>
            <a:r>
              <a:rPr lang="hy-AM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5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․դա, իմ կարծիքով, հանուն հայրենիքի պատերազմելու պատրաստ, իր արմատների վրա ամուր կանգնած, հայրենի մշակույթով սնվող, արդի գիտության բոլոր զարգացումները հայրենիքի հզորացմանը ծառայեցնող, թշնամի քոչվորի բնույթը իր ափի պես պարզ տեսնող և դիմակայող քաղաքացին պետք է լինի։ </a:t>
            </a:r>
            <a:endParaRPr lang="ru-RU" sz="5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None/>
            </a:pPr>
            <a:endParaRPr lang="ru-RU" sz="5000" dirty="0">
              <a:solidFill>
                <a:schemeClr val="bg1"/>
              </a:solidFill>
            </a:endParaRPr>
          </a:p>
          <a:p>
            <a:endParaRPr lang="ru-RU" sz="4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y-AM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ՍՓՅՈՒՌՔԻ ՅՈՒՐԱՔԱՆՉՅՈՒՐ ՀԱՅ ՈՒՍՈՒՑՉԻ ԱՌԱՋԻՆ ՆՊԱՏԱԿԸ ՊԵՏՔ Է ԼԻՆԻ ՀԱՅԻ ՏԵՍԱԿԻ ՁևԱՎՈՐՈՒՄԸ ԿԱՄ ԱՄՐԱՊՆԴՈՒՄԸ ԻՐ ՍԱՆԵՐԻ ՄԵՋ, ՀԱՅԿԱԿԱՆՈՒԹՅԱՆ ՆԵՐԱՐԿՈՒՄ։ ԻՆՉՊԵ՞Ս․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y-AM" b="1" dirty="0" smtClean="0"/>
              <a:t>ԱԶԳԱՅԻՆ ԻԴԵԱԼՆԵՐ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04448" cy="5373216"/>
          </a:xfr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hy-AM" sz="2000" dirty="0" smtClean="0"/>
              <a:t>Հայրենիքը չեն ընտրում, ինչպես՝ ծնողներին, ճակատագիրը մեզ պարգևել է անկրկնելի հայրենիք։ </a:t>
            </a:r>
            <a:endParaRPr lang="ru-RU" sz="2000" dirty="0" smtClean="0"/>
          </a:p>
          <a:p>
            <a:pPr lvl="0"/>
            <a:r>
              <a:rPr lang="hy-AM" sz="2000" dirty="0" smtClean="0"/>
              <a:t>Մեր պատմությունը ազնիվ է ու հերոսական։ </a:t>
            </a:r>
            <a:endParaRPr lang="ru-RU" sz="2000" dirty="0" smtClean="0"/>
          </a:p>
          <a:p>
            <a:pPr lvl="0"/>
            <a:r>
              <a:rPr lang="hy-AM" sz="2000" dirty="0" smtClean="0"/>
              <a:t>Հայ ժողովուրդը ամենահներից մեկն է աշխարհում, որպես պետություն չեն գոյատևել նրա հասակակից շումերները, խեթերը, մուշկերը, աքքադները, հին հոները, ասորիները, կովկասյան բազմաթիվ ազգեր։ </a:t>
            </a:r>
            <a:endParaRPr lang="ru-RU" sz="2000" dirty="0" smtClean="0"/>
          </a:p>
          <a:p>
            <a:pPr lvl="0"/>
            <a:r>
              <a:rPr lang="hy-AM" sz="2000" dirty="0" smtClean="0"/>
              <a:t>Մեր սովորույթները թրծվել են հազարամյակներում, դրանք մաքուր են, առաքինի և արդար։ </a:t>
            </a:r>
            <a:endParaRPr lang="ru-RU" sz="2000" dirty="0" smtClean="0"/>
          </a:p>
          <a:p>
            <a:pPr lvl="0"/>
            <a:r>
              <a:rPr lang="hy-AM" sz="2000" dirty="0" smtClean="0"/>
              <a:t>Մենք պատմության անգամ ամենախավար ոլորաններում մեր ժողովրդի նվիրյա զավակները անձնուրաց պայքարել են հայրենիքի փրկության համար։ </a:t>
            </a:r>
            <a:endParaRPr lang="ru-RU" sz="2000" dirty="0" smtClean="0"/>
          </a:p>
          <a:p>
            <a:pPr lvl="0"/>
            <a:r>
              <a:rPr lang="hy-AM" sz="2000" dirty="0" smtClean="0"/>
              <a:t>Հայկական մշակույթը միշտ էլ զարմացրել ու հիացրել է գիտակից աշխարհին։</a:t>
            </a:r>
            <a:endParaRPr lang="ru-RU" sz="2000" dirty="0" smtClean="0"/>
          </a:p>
          <a:p>
            <a:pPr lvl="0"/>
            <a:r>
              <a:rPr lang="hy-AM" sz="2000" dirty="0" smtClean="0"/>
              <a:t> Մեր եկեղեցին մեր հայրենասիրության, վերընթաց հավատի, ազգային ինքնության խորհրդանիշն ու ներշնչարանն է։ </a:t>
            </a:r>
            <a:endParaRPr lang="ru-RU" sz="2000" dirty="0" smtClean="0"/>
          </a:p>
          <a:p>
            <a:pPr lvl="0"/>
            <a:r>
              <a:rPr lang="hy-AM" sz="2000" dirty="0" smtClean="0"/>
              <a:t>Մենք ոգեղեն ժողովուրդ ենք և իրավունք չունենք հրաժարվել մեր հայրենիքի կայացման վեհ նպատակից։</a:t>
            </a:r>
            <a:endParaRPr lang="ru-RU" sz="2000" dirty="0" smtClean="0"/>
          </a:p>
          <a:p>
            <a:pPr lvl="0"/>
            <a:r>
              <a:rPr lang="hy-AM" sz="2000" dirty="0" smtClean="0"/>
              <a:t>Ողջ հայկական աշխարհը իր միասնության մեջ անպարտելի է, ի վիճակի լուծելու իր բոլոր խնդիրները։ </a:t>
            </a:r>
            <a:endParaRPr lang="ru-RU" sz="2000" dirty="0" smtClean="0"/>
          </a:p>
          <a:p>
            <a:pPr>
              <a:buNone/>
            </a:pPr>
            <a:r>
              <a:rPr lang="hy-AM" sz="2000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ԱԶԳԱՅԻՆ ԻՆՔՆՈՒԹՅՈՒՆ</a:t>
            </a:r>
            <a:r>
              <a:rPr lang="hy-AM" b="1" dirty="0" smtClean="0"/>
              <a:t>․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fontAlgn="base"/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մայրենի լեզվով հաղորդակցվելը,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2/մեր հազարամյա մշակույթին աղերսվելը,</a:t>
            </a:r>
          </a:p>
          <a:p>
            <a:pPr fontAlgn="base">
              <a:buNone/>
            </a:pP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3/հայկական ընդունված կենցաղային ավանդույթներով առաջնորդվելը,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հայոց պատմության և ներկայիս Հայաստանի մասին գիտելիքներ ստանալը։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y-AM" b="1" dirty="0" smtClean="0"/>
              <a:t>ՍՓՅՈՒՌՔԻ ԿՐԹԱԿԱՆ ԴԱՇՏ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gradFill>
            <a:gsLst>
              <a:gs pos="0">
                <a:schemeClr val="accent3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y-AM" sz="3600" b="1" dirty="0" smtClean="0"/>
              <a:t>ԿՐԹԱԿԱՆ </a:t>
            </a:r>
            <a:r>
              <a:rPr lang="en-US" sz="3600" b="1" dirty="0" smtClean="0"/>
              <a:t> </a:t>
            </a:r>
            <a:r>
              <a:rPr lang="hy-AM" sz="3600" b="1" dirty="0" smtClean="0"/>
              <a:t>ԳՈՐԾ Ի ՀԱՄԱԿԱՐԳՈՒՄ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y-AM" b="1" dirty="0" smtClean="0"/>
              <a:t>Դասապրոցեսի էական սկզբունք</a:t>
            </a:r>
            <a:r>
              <a:rPr lang="en-US" b="1" dirty="0" err="1" smtClean="0"/>
              <a:t>ներ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78497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728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y-A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ՀԱՅՐԵՆԱԳԻՏԱԿԱՆ ԱՌԱՐԿԱՆԵՐԻ ՈՒՍՈՒՑՈՒՄԸ ՊԵՏՔ Է ՁևԱՎՈՐԻ ՀԱՅ ԱՆՀԱՏԻ ՈՒ ՔԱՂԱՔԱՑՈՒ ՄՏԱՊԱՏԿԵՐՈՒՄ  ՀԱՅՐԵՆԻՔ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 ԿԵՐՊԱՐԸ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616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Slide 1</vt:lpstr>
      <vt:lpstr>Ոչ մեկի համար գաղտնիք չէ, որ հասարակությունը սկսվում է դպրոցից, որ կրթությունն է ձևավորում հասարակության որակը, համոզմունքները, իդեալները, արժեքները և սրբությունները, Յուրաքանչյուր միջավայր և ժամանակաշրջան ծնում են իրենց յուրահատկությունները և կրթության համակարգում կարծրատիպեր լինել չեն կարող։ Սակայն մի բան աներկբա է, որ մեր կրթությունն ու դաստիարակությունը պետք է լինեն ազգային։ Որպես մեր կրթական համակարգի առանցք մենք պետք է ունենանք “Հայր Մերի” նման հստակ և անփոփոխ Ազգային տեսլական, Ազգային գաղափարախոսություն։  </vt:lpstr>
      <vt:lpstr>ՍՓՅՈՒՌՔԻ ՅՈՒՐԱՔԱՆՉՅՈՒՐ ՀԱՅ ՈՒՍՈՒՑՉԻ ԱՌԱՋԻՆ ՆՊԱՏԱԿԸ ՊԵՏՔ Է ԼԻՆԻ ՀԱՅԻ ՏԵՍԱԿԻ ՁևԱՎՈՐՈՒՄԸ ԿԱՄ ԱՄՐԱՊՆԴՈՒՄԸ ԻՐ ՍԱՆԵՐԻ ՄԵՋ, ՀԱՅԿԱԿԱՆՈՒԹՅԱՆ ՆԵՐԱՐԿՈՒՄ։ ԻՆՉՊԵ՞Ս․</vt:lpstr>
      <vt:lpstr>ԱԶԳԱՅԻՆ ԻԴԵԱԼՆԵՐ</vt:lpstr>
      <vt:lpstr>ԱԶԳԱՅԻՆ ԻՆՔՆՈՒԹՅՈՒՆ․</vt:lpstr>
      <vt:lpstr>ՍՓՅՈՒՌՔԻ ԿՐԹԱԿԱՆ ԴԱՇՏ</vt:lpstr>
      <vt:lpstr>ԿՐԹԱԿԱՆ  ԳՈՐԾ Ի ՀԱՄԱԿԱՐԳՈՒՄ</vt:lpstr>
      <vt:lpstr>Դասապրոցեսի էական սկզբունքներ</vt:lpstr>
      <vt:lpstr>ՀԱՅՐԵՆԱԳԻՏԱԿԱՆ ԱՌԱՐԿԱՆԵՐԻ ՈՒՍՈՒՑՈՒՄԸ ՊԵՏՔ Է ՁևԱՎՈՐԻ ՀԱՅ ԱՆՀԱՏԻ ՈՒ ՔԱՂԱՔԱՑՈՒ ՄՏԱՊԱՏԿԵՐՈՒՄ  ՀԱՅՐԵՆԻՔԻ ԿԵՐՊԱՐԸ</vt:lpstr>
      <vt:lpstr>  ՊԵՏՔ Է ՍՏԵՂԾԵԼ ԱՌՆՎԱԶՆ 8-9 ՄԱԿԱՐԴԱԿՆԵՐԻ ՈՒՍՈՒՄՆԱԿԱՆ ՁԵՌՆԱՐԿՆԵՐ ՍՓՅՈՒՌՔԻ ԴՊՐՈՑՆԵՐԻ ՀԱՄԱՐ, ՈՐՈՆՔ ՊԵՏՔ Է․  </vt:lpstr>
      <vt:lpstr>Slide 11</vt:lpstr>
      <vt:lpstr>ԻՄ ՄԱՍՆԱԿՑՈՒԹՅԱՄԲ ՍՏԵՂԾՎԱԾ ՄԵԿՕՐՅԱ ԴՊՐՈՑՆԵՐ</vt:lpstr>
      <vt:lpstr>Իմ հեղինակած դասագրքերը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Թեմա 1․ Մեկօրյա դպրոցների մոդելները, մեթոդաբանական մոտեցումները և  նպատակները</dc:title>
  <dc:creator>Suren</dc:creator>
  <cp:lastModifiedBy>Toma</cp:lastModifiedBy>
  <cp:revision>52</cp:revision>
  <dcterms:created xsi:type="dcterms:W3CDTF">2020-08-27T12:36:04Z</dcterms:created>
  <dcterms:modified xsi:type="dcterms:W3CDTF">2022-08-22T08:37:37Z</dcterms:modified>
</cp:coreProperties>
</file>