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charts/style2.xml" ContentType="application/vnd.ms-office.chartstyle+xml"/>
  <Override PartName="/ppt/charts/colors8.xml" ContentType="application/vnd.ms-office.chartcolorstyle+xml"/>
  <Override PartName="/ppt/charts/style15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style9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4.xml" ContentType="application/vnd.ms-office.chart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style10.xml" ContentType="application/vnd.ms-office.chart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7" r:id="rId3"/>
    <p:sldId id="258" r:id="rId4"/>
    <p:sldId id="259" r:id="rId5"/>
    <p:sldId id="260" r:id="rId6"/>
    <p:sldId id="272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1" r:id="rId17"/>
    <p:sldId id="269" r:id="rId18"/>
    <p:sldId id="276" r:id="rId19"/>
    <p:sldId id="287" r:id="rId20"/>
    <p:sldId id="286" r:id="rId21"/>
    <p:sldId id="278" r:id="rId22"/>
    <p:sldId id="288" r:id="rId23"/>
    <p:sldId id="279" r:id="rId24"/>
    <p:sldId id="280" r:id="rId25"/>
    <p:sldId id="290" r:id="rId26"/>
    <p:sldId id="282" r:id="rId27"/>
    <p:sldId id="283" r:id="rId28"/>
    <p:sldId id="285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9" autoAdjust="0"/>
    <p:restoredTop sz="92430" autoAdjust="0"/>
  </p:normalViewPr>
  <p:slideViewPr>
    <p:cSldViewPr snapToGrid="0">
      <p:cViewPr varScale="1">
        <p:scale>
          <a:sx n="30" d="100"/>
          <a:sy n="30" d="100"/>
        </p:scale>
        <p:origin x="-78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D:\Projects\&#1343;&#1331;&#1348;&#1357;\Diaspora_2021\&#1330;&#1377;&#1382;&#1377;\&#1348;&#1377;&#1398;&#1391;&#1377;&#1406;&#1377;&#1408;&#1386;-&#1396;&#1377;&#1412;&#1408;&#1377;&#1390;%20(Autosaved)%20(Autosaved)%20(Autosaved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Projects\&#1343;&#1331;&#1348;&#1357;\Diaspora_2021\&#1330;&#1377;&#1382;&#1377;\&#1348;&#1377;&#1398;&#1391;&#1377;&#1406;&#1377;&#1408;&#1386;-&#1396;&#1377;&#1412;&#1408;&#1377;&#1390;%20(Autosaved)%20(Autosaved)%20(Autosaved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6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7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3.xml"/><Relationship Id="rId4" Type="http://schemas.microsoft.com/office/2011/relationships/chartStyle" Target="style8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D:\Projects\&#1343;&#1331;&#1348;&#1357;\Diaspora_2021\&#1330;&#1377;&#1382;&#1377;\&#1348;&#1377;&#1398;&#1391;&#1377;&#1406;&#1377;&#1408;&#1386;-&#1396;&#1377;&#1412;&#1408;&#1377;&#1390;%20(Autosaved)%20(Autosaved)%20(Autosaved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D:\Projects\&#1343;&#1331;&#1348;&#1357;\Diaspora_2021\&#1330;&#1377;&#1382;&#1377;\&#1348;&#1377;&#1398;&#1391;&#1377;&#1406;&#1377;&#1408;&#1386;-&#1396;&#1377;&#1412;&#1408;&#1377;&#1390;%20(Autosaved)%20(Autosaved)%20(Autosaved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D:\Projects\&#1343;&#1331;&#1348;&#1357;\Diaspora_2021\&#1330;&#1377;&#1382;&#1377;\&#1348;&#1377;&#1398;&#1391;&#1377;&#1406;&#1377;&#1408;&#1386;-&#1396;&#1377;&#1412;&#1408;&#1377;&#1390;%20(Autosaved)%20(Autosaved)%20(Autosaved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4.xml"/><Relationship Id="rId4" Type="http://schemas.microsoft.com/office/2011/relationships/chartStyle" Target="style1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Sheet2!$AK$18:$AK$21</c:f>
              <c:strCache>
                <c:ptCount val="4"/>
                <c:pt idx="0">
                  <c:v>1 անգամ</c:v>
                </c:pt>
                <c:pt idx="1">
                  <c:v>2 անգամ</c:v>
                </c:pt>
                <c:pt idx="2">
                  <c:v>3 անգամ</c:v>
                </c:pt>
                <c:pt idx="3">
                  <c:v>4 և ավելի անգամ</c:v>
                </c:pt>
              </c:strCache>
            </c:strRef>
          </c:cat>
          <c:val>
            <c:numRef>
              <c:f>Sheet2!$AM$18:$AM$21</c:f>
              <c:numCache>
                <c:formatCode>0.00%</c:formatCode>
                <c:ptCount val="4"/>
                <c:pt idx="0">
                  <c:v>0.76190476190476186</c:v>
                </c:pt>
                <c:pt idx="1">
                  <c:v>0.14682539682539689</c:v>
                </c:pt>
                <c:pt idx="2">
                  <c:v>6.746031746031747E-2</c:v>
                </c:pt>
                <c:pt idx="3">
                  <c:v>2.3809523809523815E-2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FD-4FCA-BC71-7BA3482B2ED0}"/>
            </c:ext>
          </c:extLst>
        </c:ser>
        <c:dLbls/>
        <c:gapWidth val="219"/>
        <c:overlap val="-27"/>
        <c:axId val="75191040"/>
        <c:axId val="75192576"/>
      </c:barChart>
      <c:catAx>
        <c:axId val="75191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75192576"/>
        <c:crosses val="autoZero"/>
        <c:auto val="1"/>
        <c:lblAlgn val="ctr"/>
        <c:lblOffset val="100"/>
      </c:catAx>
      <c:valAx>
        <c:axId val="75192576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7519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1616258944308369"/>
          <c:y val="6.9444444444444461E-2"/>
          <c:w val="0.42671606639331733"/>
          <c:h val="0.88194006999125096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B4-4E20-A607-5212EEE8556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B4-4E20-A607-5212EEE8556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B4-4E20-A607-5212EEE8556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B4-4E20-A607-5212EEE8556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B4-4E20-A607-5212EEE85560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0B4-4E20-A607-5212EEE8556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0B4-4E20-A607-5212EEE85560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0B4-4E20-A607-5212EEE855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Sheet3!$AD$29:$AD$36</c:f>
              <c:strCache>
                <c:ptCount val="8"/>
                <c:pt idx="0">
                  <c:v>Լեզվի ուսուցումը</c:v>
                </c:pt>
                <c:pt idx="1">
                  <c:v>Փառատոններին մասնակցելը</c:v>
                </c:pt>
                <c:pt idx="2">
                  <c:v>Պարը</c:v>
                </c:pt>
                <c:pt idx="3">
                  <c:v>Հայ երեխաների հետ շփումը</c:v>
                </c:pt>
                <c:pt idx="4">
                  <c:v>Հայապահպանությունը, մշակույթ, պատմություն</c:v>
                </c:pt>
                <c:pt idx="5">
                  <c:v>Հայկական միջավայրը</c:v>
                </c:pt>
                <c:pt idx="6">
                  <c:v>Շախմատի ուսուցումը</c:v>
                </c:pt>
                <c:pt idx="7">
                  <c:v>Այլ</c:v>
                </c:pt>
              </c:strCache>
            </c:strRef>
          </c:cat>
          <c:val>
            <c:numRef>
              <c:f>Sheet3!$AF$29:$AF$36</c:f>
              <c:numCache>
                <c:formatCode>0.00%</c:formatCode>
                <c:ptCount val="8"/>
                <c:pt idx="0">
                  <c:v>0.61129999999999995</c:v>
                </c:pt>
                <c:pt idx="1">
                  <c:v>0.15280000000000002</c:v>
                </c:pt>
                <c:pt idx="2">
                  <c:v>0.14290000000000003</c:v>
                </c:pt>
                <c:pt idx="3">
                  <c:v>2.9899999999999999E-2</c:v>
                </c:pt>
                <c:pt idx="4">
                  <c:v>2.3299999999999998E-2</c:v>
                </c:pt>
                <c:pt idx="5">
                  <c:v>1.0000000000000002E-2</c:v>
                </c:pt>
                <c:pt idx="6">
                  <c:v>6.6000000000000008E-3</c:v>
                </c:pt>
                <c:pt idx="7">
                  <c:v>2.3199999999999995E-2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0B4-4E20-A607-5212EEE8556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2.5458588509769616E-2"/>
          <c:w val="0.4291147963363634"/>
          <c:h val="0.969911781860600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Sheet2!$AO$15:$AO$24</c:f>
              <c:strCache>
                <c:ptCount val="10"/>
                <c:pt idx="0">
                  <c:v>2011 թ.</c:v>
                </c:pt>
                <c:pt idx="1">
                  <c:v>2012 թ.</c:v>
                </c:pt>
                <c:pt idx="2">
                  <c:v>2013 թ.</c:v>
                </c:pt>
                <c:pt idx="3">
                  <c:v>2014 թ.</c:v>
                </c:pt>
                <c:pt idx="4">
                  <c:v>2015 թ.</c:v>
                </c:pt>
                <c:pt idx="5">
                  <c:v>2016 թ.</c:v>
                </c:pt>
                <c:pt idx="6">
                  <c:v>2017 թ.</c:v>
                </c:pt>
                <c:pt idx="7">
                  <c:v>2018 թ.</c:v>
                </c:pt>
                <c:pt idx="8">
                  <c:v>2019 թ.</c:v>
                </c:pt>
                <c:pt idx="9">
                  <c:v>2020 թ.</c:v>
                </c:pt>
              </c:strCache>
            </c:strRef>
          </c:cat>
          <c:val>
            <c:numRef>
              <c:f>Sheet2!$AQ$15:$AQ$24</c:f>
              <c:numCache>
                <c:formatCode>0.00%</c:formatCode>
                <c:ptCount val="10"/>
                <c:pt idx="0">
                  <c:v>9.0909090909090939E-2</c:v>
                </c:pt>
                <c:pt idx="1">
                  <c:v>7.6246334310850442E-2</c:v>
                </c:pt>
                <c:pt idx="2">
                  <c:v>3.8123167155425228E-2</c:v>
                </c:pt>
                <c:pt idx="3">
                  <c:v>9.0909090909090939E-2</c:v>
                </c:pt>
                <c:pt idx="4">
                  <c:v>9.0909090909090939E-2</c:v>
                </c:pt>
                <c:pt idx="5">
                  <c:v>0.1378299120234604</c:v>
                </c:pt>
                <c:pt idx="6">
                  <c:v>0.1055718475073314</c:v>
                </c:pt>
                <c:pt idx="7">
                  <c:v>0.12316715542521998</c:v>
                </c:pt>
                <c:pt idx="8">
                  <c:v>0.11730205278592376</c:v>
                </c:pt>
                <c:pt idx="9">
                  <c:v>0.12903225806451613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CE-4044-A783-739AB0194EC4}"/>
            </c:ext>
          </c:extLst>
        </c:ser>
        <c:dLbls/>
        <c:gapWidth val="219"/>
        <c:overlap val="-27"/>
        <c:axId val="78194944"/>
        <c:axId val="78196736"/>
      </c:barChart>
      <c:catAx>
        <c:axId val="78194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78196736"/>
        <c:crosses val="autoZero"/>
        <c:auto val="1"/>
        <c:lblAlgn val="ctr"/>
        <c:lblOffset val="100"/>
      </c:catAx>
      <c:valAx>
        <c:axId val="78196736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781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Sheet3!$C$6</c:f>
              <c:strCache>
                <c:ptCount val="1"/>
                <c:pt idx="0">
                  <c:v>Այո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Sheet3!$B$7:$B$20</c:f>
              <c:strCache>
                <c:ptCount val="14"/>
                <c:pt idx="0">
                  <c:v>1.Վերափոխել եք դպրոցի կառավարումը, ուսումնական պլանը</c:v>
                </c:pt>
                <c:pt idx="1">
                  <c:v>2.Ստեղծել, փոփոխել կամ սկսել եք օգտագործել նոր ուսումնական ծրագիր</c:v>
                </c:pt>
                <c:pt idx="2">
                  <c:v>3.Սկսել եք կիրառել նոր մանկավարժական մեթոդներ</c:v>
                </c:pt>
                <c:pt idx="3">
                  <c:v>4.Սկսել   եք   կիրառել   կամ   ավելի  լայն կիրառել հայաստանյան դասագրքերը/ ուսումնական ձեռնարկները/մեթոդական գրականությունը</c:v>
                </c:pt>
                <c:pt idx="4">
                  <c:v>5.Սկսել եք մասնակցել Նախարարության կողմից կազմակերպվող միջոցառումներին</c:v>
                </c:pt>
                <c:pt idx="5">
                  <c:v>6.Սկսել եք ավելի լավ արձագանքել աշակերտների կրթական պահանջներին</c:v>
                </c:pt>
                <c:pt idx="6">
                  <c:v>7.Սկսել եք հետևել տեղեկատվական նոր աղբյուրների՝ կապված առարկայի բովանդակության հետ</c:v>
                </c:pt>
                <c:pt idx="7">
                  <c:v>8.Վերափոխել եք Ձեր պատկերացումները այս կամ այն մասնագիտական հարցի վերաբերյալ</c:v>
                </c:pt>
                <c:pt idx="8">
                  <c:v>9.Ձեռք եք բերել նոր մասնագիտական գիտելիք</c:v>
                </c:pt>
                <c:pt idx="9">
                  <c:v>10.Ավելի լավ եք պատկերացրել, թե ո՛ր դեպքերում ու՛մ և ու՛ր դիմել Հայաստանում</c:v>
                </c:pt>
                <c:pt idx="10">
                  <c:v>11.Հանդես եք եկել նախաձեռնություններով դպրոցում/համայնքում</c:v>
                </c:pt>
                <c:pt idx="11">
                  <c:v>12.Ավելի մեծ ոգևորվածությամբ եք սկսել աշխատել</c:v>
                </c:pt>
                <c:pt idx="12">
                  <c:v>13.Ամրապնդրվել է Ձեր դիրքը աշխատավայրում</c:v>
                </c:pt>
                <c:pt idx="13">
                  <c:v>14.Այլ տեսակի ձեռքբերումներ</c:v>
                </c:pt>
              </c:strCache>
            </c:strRef>
          </c:cat>
          <c:val>
            <c:numRef>
              <c:f>Sheet3!$C$7:$C$20</c:f>
              <c:numCache>
                <c:formatCode>0.0%</c:formatCode>
                <c:ptCount val="14"/>
                <c:pt idx="0">
                  <c:v>0.53218884120171661</c:v>
                </c:pt>
                <c:pt idx="1">
                  <c:v>0.6909871244635194</c:v>
                </c:pt>
                <c:pt idx="2">
                  <c:v>0.8540772532188845</c:v>
                </c:pt>
                <c:pt idx="3">
                  <c:v>0.57081545064377703</c:v>
                </c:pt>
                <c:pt idx="4">
                  <c:v>0.32618025751072965</c:v>
                </c:pt>
                <c:pt idx="5">
                  <c:v>0.6480686695278971</c:v>
                </c:pt>
                <c:pt idx="6">
                  <c:v>0.74678111587982843</c:v>
                </c:pt>
                <c:pt idx="7">
                  <c:v>0.67381974248927057</c:v>
                </c:pt>
                <c:pt idx="8">
                  <c:v>0.87982832618025764</c:v>
                </c:pt>
                <c:pt idx="9">
                  <c:v>0.52789699570815452</c:v>
                </c:pt>
                <c:pt idx="10">
                  <c:v>0.63090128755364816</c:v>
                </c:pt>
                <c:pt idx="11">
                  <c:v>0.75965665236051527</c:v>
                </c:pt>
                <c:pt idx="12">
                  <c:v>0.61802575107296143</c:v>
                </c:pt>
                <c:pt idx="13">
                  <c:v>0.38197424892703874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BE-4545-A2E9-86C3D41D0C19}"/>
            </c:ext>
          </c:extLst>
        </c:ser>
        <c:dLbls/>
        <c:overlap val="100"/>
        <c:axId val="142374016"/>
        <c:axId val="142377344"/>
      </c:barChart>
      <c:catAx>
        <c:axId val="142374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142377344"/>
        <c:crosses val="autoZero"/>
        <c:auto val="1"/>
        <c:lblAlgn val="ctr"/>
        <c:lblOffset val="100"/>
      </c:catAx>
      <c:valAx>
        <c:axId val="142377344"/>
        <c:scaling>
          <c:orientation val="minMax"/>
        </c:scaling>
        <c:delete val="1"/>
        <c:axPos val="b"/>
        <c:numFmt formatCode="0.0%" sourceLinked="1"/>
        <c:majorTickMark val="none"/>
        <c:tickLblPos val="none"/>
        <c:crossAx val="1423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Sheet3!$B$25:$B$33</c:f>
              <c:strCache>
                <c:ptCount val="9"/>
                <c:pt idx="0">
                  <c:v>Ունենալ համապատասխան գրականություն</c:v>
                </c:pt>
                <c:pt idx="1">
                  <c:v>Կրկին մասնակցել վերապատրաստումների</c:v>
                </c:pt>
                <c:pt idx="2">
                  <c:v>Ավելի խորը գիտելիքներ ձեռք բերել</c:v>
                </c:pt>
                <c:pt idx="3">
                  <c:v>Վերապատրաստումից հետո չի կարողացել աշխատել, ցանկանում է կրկին աշխատել</c:v>
                </c:pt>
                <c:pt idx="4">
                  <c:v>Փորձի փոխանակում</c:v>
                </c:pt>
                <c:pt idx="5">
                  <c:v>Մշակել նոր մեթոդներ</c:v>
                </c:pt>
                <c:pt idx="6">
                  <c:v>Ստեղծել ուսուցիչներին ու կրթօջախներին միավորող կառույց</c:v>
                </c:pt>
                <c:pt idx="7">
                  <c:v>Սփյուռքին ու դպրոցի տեսակին համապատասխան վերապատրաստման ծրագրեր</c:v>
                </c:pt>
                <c:pt idx="8">
                  <c:v>Այլ</c:v>
                </c:pt>
              </c:strCache>
            </c:strRef>
          </c:cat>
          <c:val>
            <c:numRef>
              <c:f>Sheet3!$E$25:$E$33</c:f>
              <c:numCache>
                <c:formatCode>0.00%</c:formatCode>
                <c:ptCount val="9"/>
                <c:pt idx="0">
                  <c:v>0.34722222222222227</c:v>
                </c:pt>
                <c:pt idx="1">
                  <c:v>0.1388888888888889</c:v>
                </c:pt>
                <c:pt idx="2">
                  <c:v>9.7222222222222224E-2</c:v>
                </c:pt>
                <c:pt idx="3">
                  <c:v>9.7222222222222224E-2</c:v>
                </c:pt>
                <c:pt idx="4">
                  <c:v>5.5555555555555539E-2</c:v>
                </c:pt>
                <c:pt idx="5">
                  <c:v>4.1666666666666664E-2</c:v>
                </c:pt>
                <c:pt idx="6">
                  <c:v>2.777777777777779E-2</c:v>
                </c:pt>
                <c:pt idx="7">
                  <c:v>2.777777777777779E-2</c:v>
                </c:pt>
                <c:pt idx="8">
                  <c:v>0.15277777777777779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E-4FA8-AC7C-C1D55643E5BF}"/>
            </c:ext>
          </c:extLst>
        </c:ser>
        <c:dLbls/>
        <c:gapWidth val="182"/>
        <c:axId val="144843136"/>
        <c:axId val="144844672"/>
      </c:barChart>
      <c:catAx>
        <c:axId val="144843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144844672"/>
        <c:crosses val="autoZero"/>
        <c:auto val="1"/>
        <c:lblAlgn val="ctr"/>
        <c:lblOffset val="100"/>
      </c:catAx>
      <c:valAx>
        <c:axId val="144844672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448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076827497626635"/>
          <c:y val="9.0841404989323943E-2"/>
          <c:w val="0.49390405331807152"/>
          <c:h val="0.9009925806013212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ED7D3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Sheet2!$GU$29:$GU$33</c:f>
              <c:strCache>
                <c:ptCount val="5"/>
                <c:pt idx="0">
                  <c:v>Մասնակիցների ընտրության գործընթացը</c:v>
                </c:pt>
                <c:pt idx="1">
                  <c:v>Ծրագրի մասին տրված տեղեկատվության ամբողջականությունը, խորհրդատվությունը</c:v>
                </c:pt>
                <c:pt idx="2">
                  <c:v>Նախարարության աշխատանքը</c:v>
                </c:pt>
                <c:pt idx="3">
                  <c:v> Վերապատրաստողների կազմակերպած ուսումնական գործընթացը</c:v>
                </c:pt>
                <c:pt idx="4">
                  <c:v> Ծրագրի արդյունքում ձեռք բերած գիտելիքները և կարողությունները</c:v>
                </c:pt>
              </c:strCache>
            </c:strRef>
          </c:cat>
          <c:val>
            <c:numRef>
              <c:f>Sheet2!$GV$29:$GV$33</c:f>
              <c:numCache>
                <c:formatCode>0.00</c:formatCode>
                <c:ptCount val="5"/>
                <c:pt idx="0">
                  <c:v>4.4674796747967473</c:v>
                </c:pt>
                <c:pt idx="1">
                  <c:v>4.4939759036144578</c:v>
                </c:pt>
                <c:pt idx="2">
                  <c:v>4.6803278688524577</c:v>
                </c:pt>
                <c:pt idx="3">
                  <c:v>4.6104417670682718</c:v>
                </c:pt>
                <c:pt idx="4">
                  <c:v>4.4129554655870447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8F-4D54-BBAE-CA206FA9DDC9}"/>
            </c:ext>
          </c:extLst>
        </c:ser>
        <c:dLbls/>
        <c:gapWidth val="182"/>
        <c:axId val="79311616"/>
        <c:axId val="79313152"/>
      </c:barChart>
      <c:catAx>
        <c:axId val="793116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79313152"/>
        <c:crosses val="autoZero"/>
        <c:auto val="1"/>
        <c:lblAlgn val="ctr"/>
        <c:lblOffset val="100"/>
      </c:catAx>
      <c:valAx>
        <c:axId val="79313152"/>
        <c:scaling>
          <c:orientation val="minMax"/>
        </c:scaling>
        <c:delete val="1"/>
        <c:axPos val="b"/>
        <c:numFmt formatCode="0.00" sourceLinked="1"/>
        <c:majorTickMark val="none"/>
        <c:tickLblPos val="none"/>
        <c:crossAx val="7931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0"/>
                  <c:y val="6.01851851851851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13-4BD8-BBC9-2240FBB20EDA}"/>
                </c:ext>
              </c:extLst>
            </c:dLbl>
            <c:dLbl>
              <c:idx val="3"/>
              <c:layout>
                <c:manualLayout>
                  <c:x val="-8.333333333333335E-3"/>
                  <c:y val="4.62962962962963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13-4BD8-BBC9-2240FBB20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Sheet2!$HC$8:$HF$8</c:f>
              <c:strCache>
                <c:ptCount val="4"/>
                <c:pt idx="0">
                  <c:v>Վերանայել են օգտագործվող գրքերի ցանկը</c:v>
                </c:pt>
                <c:pt idx="1">
                  <c:v>Եղած գրքերը խմբագրվել են</c:v>
                </c:pt>
                <c:pt idx="2">
                  <c:v>Ստեղծվել են միջդպրոցական կապեր և համատեղ ծրագրեր/միջոցառումներ անցկացվել </c:v>
                </c:pt>
                <c:pt idx="3">
                  <c:v>Ավելացել է ներգրավվածությունը հայաստանյան համահայկական միջոցառումներին</c:v>
                </c:pt>
              </c:strCache>
            </c:strRef>
          </c:cat>
          <c:val>
            <c:numRef>
              <c:f>Sheet2!$HC$10:$HF$10</c:f>
              <c:numCache>
                <c:formatCode>0.00%</c:formatCode>
                <c:ptCount val="4"/>
                <c:pt idx="0">
                  <c:v>0.66269841269841312</c:v>
                </c:pt>
                <c:pt idx="1">
                  <c:v>0.46825396825396831</c:v>
                </c:pt>
                <c:pt idx="2">
                  <c:v>0.74603174603174605</c:v>
                </c:pt>
                <c:pt idx="3">
                  <c:v>0.49603174603174605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13-4BD8-BBC9-2240FBB20EDA}"/>
            </c:ext>
          </c:extLst>
        </c:ser>
        <c:dLbls/>
        <c:gapWidth val="182"/>
        <c:axId val="79424896"/>
        <c:axId val="79434880"/>
      </c:barChart>
      <c:catAx>
        <c:axId val="794248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79434880"/>
        <c:crosses val="autoZero"/>
        <c:auto val="1"/>
        <c:lblAlgn val="ctr"/>
        <c:lblOffset val="100"/>
      </c:catAx>
      <c:valAx>
        <c:axId val="79434880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7942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Sheet3!$L$101:$L$106</c:f>
              <c:strCache>
                <c:ptCount val="6"/>
                <c:pt idx="0">
                  <c:v>Սփյուռքին հարմարեցված գրքեր և օժանդակ նյութեր</c:v>
                </c:pt>
                <c:pt idx="1">
                  <c:v>Շարունակական կրթություն</c:v>
                </c:pt>
                <c:pt idx="2">
                  <c:v>Օրինակելի ծրագրեր</c:v>
                </c:pt>
                <c:pt idx="3">
                  <c:v>Դասավանդման պրոցեսի մեթոդական ուղղորդում և խորհրդատվություն, աջակցություն</c:v>
                </c:pt>
                <c:pt idx="4">
                  <c:v>Հայերենը հայերեն չիմացողներին դասավանդելու հմտության ձեռքբերում</c:v>
                </c:pt>
                <c:pt idx="5">
                  <c:v>Այլ</c:v>
                </c:pt>
              </c:strCache>
            </c:strRef>
          </c:cat>
          <c:val>
            <c:numRef>
              <c:f>Sheet3!$O$101:$O$106</c:f>
              <c:numCache>
                <c:formatCode>0.00%</c:formatCode>
                <c:ptCount val="6"/>
                <c:pt idx="0">
                  <c:v>0.55384615384615388</c:v>
                </c:pt>
                <c:pt idx="1">
                  <c:v>0.1384615384615385</c:v>
                </c:pt>
                <c:pt idx="2">
                  <c:v>6.1538461538461549E-2</c:v>
                </c:pt>
                <c:pt idx="3">
                  <c:v>5.3846153846153856E-2</c:v>
                </c:pt>
                <c:pt idx="4">
                  <c:v>4.6153846153846163E-2</c:v>
                </c:pt>
                <c:pt idx="5">
                  <c:v>0.14615384615384616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3E-4280-BBCD-FD061442F229}"/>
            </c:ext>
          </c:extLst>
        </c:ser>
        <c:dLbls/>
        <c:gapWidth val="182"/>
        <c:axId val="81671680"/>
        <c:axId val="81673216"/>
      </c:barChart>
      <c:catAx>
        <c:axId val="816716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81673216"/>
        <c:crosses val="autoZero"/>
        <c:auto val="1"/>
        <c:lblAlgn val="ctr"/>
        <c:lblOffset val="100"/>
      </c:catAx>
      <c:valAx>
        <c:axId val="81673216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8167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Sheet3!$U$102:$U$108</c:f>
              <c:strCache>
                <c:ptCount val="7"/>
                <c:pt idx="0">
                  <c:v>Փորձի փոխանակում, հայրենիքի հետ կապ, նոր գիտելիքներ</c:v>
                </c:pt>
                <c:pt idx="1">
                  <c:v>Ծրագիրը ոգևորում է, կապ ստեղծում Հայաստանի և սփյուռքի միջև</c:v>
                </c:pt>
                <c:pt idx="2">
                  <c:v>Բովանդակությունը</c:v>
                </c:pt>
                <c:pt idx="3">
                  <c:v>Գործնական մասի ավելացում, կիրառելի գիտելիքների ձեռքբերում</c:v>
                </c:pt>
                <c:pt idx="4">
                  <c:v>Կազմակերպչական մասը</c:v>
                </c:pt>
                <c:pt idx="5">
                  <c:v>Շարունակականությունը</c:v>
                </c:pt>
                <c:pt idx="6">
                  <c:v>Այլ</c:v>
                </c:pt>
              </c:strCache>
            </c:strRef>
          </c:cat>
          <c:val>
            <c:numRef>
              <c:f>Sheet3!$W$102:$W$108</c:f>
              <c:numCache>
                <c:formatCode>0.00%</c:formatCode>
                <c:ptCount val="7"/>
                <c:pt idx="0">
                  <c:v>0.3333000000000001</c:v>
                </c:pt>
                <c:pt idx="1">
                  <c:v>0.28770000000000001</c:v>
                </c:pt>
                <c:pt idx="2">
                  <c:v>0.1416</c:v>
                </c:pt>
                <c:pt idx="3">
                  <c:v>8.6800000000000002E-2</c:v>
                </c:pt>
                <c:pt idx="4">
                  <c:v>5.9400000000000008E-2</c:v>
                </c:pt>
                <c:pt idx="5">
                  <c:v>5.4800000000000008E-2</c:v>
                </c:pt>
                <c:pt idx="6">
                  <c:v>3.6500000000000005E-2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3D-4B04-89B9-49FBD440221F}"/>
            </c:ext>
          </c:extLst>
        </c:ser>
        <c:dLbls/>
        <c:gapWidth val="182"/>
        <c:axId val="81685888"/>
        <c:axId val="83432576"/>
      </c:barChart>
      <c:catAx>
        <c:axId val="816858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83432576"/>
        <c:crosses val="autoZero"/>
        <c:auto val="1"/>
        <c:lblAlgn val="ctr"/>
        <c:lblOffset val="100"/>
      </c:catAx>
      <c:valAx>
        <c:axId val="83432576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8168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Sheet3!$Z$28:$Z$35</c:f>
              <c:strCache>
                <c:ptCount val="8"/>
                <c:pt idx="0">
                  <c:v>Մանկավարժների մոտեցումների համապատասխանությունը աշակերտների կրթական պահանջներին</c:v>
                </c:pt>
                <c:pt idx="1">
                  <c:v>Ծնողների հետ մանկավարժների հարաբերությունները</c:v>
                </c:pt>
                <c:pt idx="2">
                  <c:v>Դասի անցկացման մեթոդիկա</c:v>
                </c:pt>
                <c:pt idx="3">
                  <c:v>Կրթական ծառայությունները</c:v>
                </c:pt>
                <c:pt idx="4">
                  <c:v>Մշակութային միջոցառումների կազմակերպումը</c:v>
                </c:pt>
                <c:pt idx="5">
                  <c:v>Օգտագործվող դասագրքերի ցանկը</c:v>
                </c:pt>
                <c:pt idx="6">
                  <c:v>Դասագրքերի գունագեղությունը</c:v>
                </c:pt>
                <c:pt idx="7">
                  <c:v>Դասագրքերի հետաքրքրությունը</c:v>
                </c:pt>
              </c:strCache>
            </c:strRef>
          </c:cat>
          <c:val>
            <c:numRef>
              <c:f>Sheet3!$AA$28:$AA$35</c:f>
              <c:numCache>
                <c:formatCode>General</c:formatCode>
                <c:ptCount val="8"/>
                <c:pt idx="0">
                  <c:v>4.74</c:v>
                </c:pt>
                <c:pt idx="1">
                  <c:v>4.71</c:v>
                </c:pt>
                <c:pt idx="2">
                  <c:v>4.6399999999999997</c:v>
                </c:pt>
                <c:pt idx="3">
                  <c:v>4.4700000000000006</c:v>
                </c:pt>
                <c:pt idx="4">
                  <c:v>4.4300000000000006</c:v>
                </c:pt>
                <c:pt idx="5">
                  <c:v>4.41</c:v>
                </c:pt>
                <c:pt idx="6">
                  <c:v>4.4000000000000004</c:v>
                </c:pt>
                <c:pt idx="7">
                  <c:v>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A-4090-A26F-FF0203CE8E99}"/>
            </c:ext>
          </c:extLst>
        </c:ser>
        <c:dLbls/>
        <c:overlap val="100"/>
        <c:axId val="83490304"/>
        <c:axId val="83491840"/>
      </c:barChart>
      <c:catAx>
        <c:axId val="834903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ru-RU"/>
          </a:p>
        </c:txPr>
        <c:crossAx val="83491840"/>
        <c:crosses val="autoZero"/>
        <c:auto val="1"/>
        <c:lblAlgn val="ctr"/>
        <c:lblOffset val="100"/>
      </c:catAx>
      <c:valAx>
        <c:axId val="834918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349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D5E388C-8255-4BBC-81D1-906B36DEE6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149B11-C551-4AF5-BCBF-011CDEF5BE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565F-5FB0-4B99-98C2-E52B1079FE38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57F6DC-85AB-4EE3-9376-5401D9C38B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BAED1C-A938-424D-8FF9-1A41D2094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6297-A912-4EFA-AF6F-DE15D357E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95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197C-2E67-4474-88B8-73F001BDD0A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E189F-0C48-4194-86A3-5964BC245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25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A3F50-5A1C-4621-ABAE-F3EEC4AEB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E3D824-72EB-4AD6-B81A-C662FD048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FF7BE1-2E34-49B6-A09E-B195FD80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DF2-0600-4876-A1BC-CCB9D6E4EBB4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15A39D-DE2F-44DF-886D-27C39F5D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6AD6B-A67B-467E-895E-B6AC33B2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95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7AA87-DCB1-4C6B-9A99-22699E43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8D7AFE-D74E-4E89-9067-2D02F0F0D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A48BE-E5D6-470C-B60F-AEA27C6E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65EF-1CFE-426D-99E7-49ABF5011EFD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3FE2A-8088-4C5F-A01E-11B7E841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09A599-F34F-4A7A-B3BF-99F090B9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FA70FC-1FAC-467C-9C8E-1058C12E1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B15E1F-8B91-48B1-A22D-C256A2A16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EB8FD-B1B2-4457-80F2-82B4F58F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A969-D445-4044-9F46-F3F23D29F635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8B6815-D742-4DAD-B2B6-1AF76B0C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33B4C-80E8-4F87-BA78-B2B00938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14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45660-6CCF-4C3D-8D60-37920306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0606BF-7A8C-4BE5-A580-14B8A3F5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DE760D-EEE6-45BC-B209-DC72C741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744-2D94-404D-935D-12CE248EB915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44AB8-B9DC-4937-A45D-483E1D47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25EFAF-2B05-4F32-A695-CB5D833E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28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70434-D4AE-43E2-BF05-320491F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A4158F-E5E9-4863-A84E-7CF2563D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C5451-F13F-40C9-BCC5-D22D803C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2FA8-A67F-4304-95A2-495D6AD8DE96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7CFC3F-BA76-4CBE-A3F1-537F77FC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7B82CF-E756-4F43-BE20-DCFB2646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2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9150D-7D9E-4CD5-8026-85C111BC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3870B-5E7C-4CBB-82A6-2BAD6D9EE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181710-A24B-43B2-B33E-0F404BF5B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914778-7FD7-4F7B-8A7D-FE68AC81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EFA4-4F8B-472C-82F4-91B767BD0ECC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A456D1-B47B-4ADC-BFA9-57CC3067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4AA512-AD6A-4BDF-AEF5-F174B99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29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C8464-208F-41FE-AC2F-26931D267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C6CC77-A36E-4A52-9482-C0A34450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9D1431-3824-4BEF-A2C2-71D72C03F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2D0999-6EAC-4D8B-B6BD-E7BBC8AE1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623216-F8FA-4712-BAFF-7E1FB7E99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744ADD2-1ED3-4B66-B705-5ECE6A53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DD2A-C1E5-41B7-ACD6-4CA9386D71EB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D1AE498-686F-4CF1-BC08-C170F355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C36A42-D956-4160-A26E-D5AD846A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78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65971-22C5-4CF1-AED7-31D8CEE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95FCB2-9F5A-4876-AA9C-04F6E61F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8DAE-C609-47FC-A775-DF43F04E3365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8FB902-5C91-4407-9C9B-6FB82655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C536AA-ADF7-4C32-BD44-1840DD01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25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1CE26E-1F39-4148-89D2-35BB02FF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3821-8996-4B63-98D1-AA5400BAEA0F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0A524C-5C2C-40AD-95C1-F8F0B788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C84BC9-D30A-4E63-A10E-DDA5F06F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56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8D015-9B9E-4291-AAB4-948C3290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2D2EF2-F57D-4444-82B9-5F02A8D7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497A5D-5812-45A6-AE7B-E53C26183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3E37F2-9CC7-490E-AC71-AC4A01D3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7C2-DD29-4357-BDB8-C61DB2981E73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F53F0A-4103-4ED3-AE99-4AB19096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DA688F-7CC2-4F64-8D54-1E02EB1C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08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4FEFB-CBE6-449B-A9B4-DCC4A8BE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207985-B566-4D3E-B6A7-E2145642E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4326D0-9A27-4646-9DD1-235616B48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7D3C1B-FA8B-436A-A706-A90B36F2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4D78-D756-4703-A032-3D73B5530A9B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D06963-07FB-4786-B0BF-AB65DE3D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092E89-2E06-409B-A111-D079F7EF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26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05CB81-622C-45A7-8B6A-92340F9D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1CF791-4FF4-4B4D-BCAA-1DBB014D2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EF818E-1CF7-4F54-A49E-65431B033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E125-FC9B-450C-95B5-71A1574E0175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C55E69-272F-466D-B018-0FDE4985A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EA404-17EF-4E55-85EE-0A12C68C5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2D19D4-4BC3-4BA7-AA88-0F68EB374F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6766" y="182244"/>
            <a:ext cx="1274067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6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3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Relationship Id="rId9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png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6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49.svg"/><Relationship Id="rId1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A70B88-0FDD-471F-B4B6-01F3F6714BE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 Box 41">
            <a:extLst>
              <a:ext uri="{FF2B5EF4-FFF2-40B4-BE49-F238E27FC236}">
                <a16:creationId xmlns:a16="http://schemas.microsoft.com/office/drawing/2014/main" xmlns="" id="{6B297726-855D-4D74-983F-79766304CEF9}"/>
              </a:ext>
            </a:extLst>
          </p:cNvPr>
          <p:cNvSpPr txBox="1"/>
          <p:nvPr/>
        </p:nvSpPr>
        <p:spPr>
          <a:xfrm>
            <a:off x="0" y="0"/>
            <a:ext cx="12192000" cy="7048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600" b="1" dirty="0">
                <a:solidFill>
                  <a:schemeClr val="accent6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ՀՀ ԿՐԹՈՒԹՅԱՆ, ԳԻՏՈՒԹՅԱՆ, ՄՇԱԿՈՒՅԹԻ </a:t>
            </a:r>
            <a:r>
              <a:rPr lang="en-US" sz="1600" b="1" dirty="0">
                <a:solidFill>
                  <a:schemeClr val="accent6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ԵՎ </a:t>
            </a:r>
            <a:r>
              <a:rPr lang="hy-AM" sz="1600" b="1" dirty="0">
                <a:solidFill>
                  <a:schemeClr val="accent6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ՍՊՈՐՏԻ ՆԱԽԱՐԱՐՈՒԹՅ</a:t>
            </a:r>
            <a:r>
              <a:rPr lang="en-US" sz="1600" b="1" dirty="0">
                <a:solidFill>
                  <a:schemeClr val="accent6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ՈՒ</a:t>
            </a:r>
            <a:r>
              <a:rPr lang="hy-AM" sz="1600" b="1" dirty="0">
                <a:solidFill>
                  <a:schemeClr val="accent6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Ն</a:t>
            </a:r>
            <a:endParaRPr lang="en-US" sz="1100" dirty="0">
              <a:solidFill>
                <a:schemeClr val="accent6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xmlns="" id="{B4D6ADAF-3FAD-4200-A806-9C2AED7DE512}"/>
              </a:ext>
            </a:extLst>
          </p:cNvPr>
          <p:cNvSpPr txBox="1"/>
          <p:nvPr/>
        </p:nvSpPr>
        <p:spPr>
          <a:xfrm>
            <a:off x="0" y="4020206"/>
            <a:ext cx="5949950" cy="1371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ՀՀ կրթության, գիտության, մշակույթի և սպորտի նախարարության կողմից իրականացվող ամենամյա սփյուռքահայ ուսուցիչների վերապատրաստման ծրագրի ազդեցությ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ան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գնահատում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՝ </a:t>
            </a:r>
            <a:r>
              <a:rPr kumimoji="0" lang="hy-AM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սփյուռքում կրթության կազմակերպման, բովանդակության և դրա արդյունավորման վրա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xmlns="" id="{B92AD700-F6D2-4471-82CE-87696EDECB16}"/>
              </a:ext>
            </a:extLst>
          </p:cNvPr>
          <p:cNvSpPr txBox="1"/>
          <p:nvPr/>
        </p:nvSpPr>
        <p:spPr>
          <a:xfrm>
            <a:off x="0" y="3197542"/>
            <a:ext cx="3497580" cy="46291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ՀԵՏԱԶՈՏՈՒԹՅՈւՆ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2021թ.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401FF2-F39B-45F5-ACC4-92BEF475C5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0" y="6091559"/>
            <a:ext cx="160020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69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61869-4443-4270-92AB-78DDC507BE21}"/>
              </a:ext>
            </a:extLst>
          </p:cNvPr>
          <p:cNvSpPr txBox="1"/>
          <p:nvPr/>
        </p:nvSpPr>
        <p:spPr>
          <a:xfrm>
            <a:off x="241740" y="772506"/>
            <a:ext cx="8931166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Վերապատրաստումից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հետո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առաջացած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պահանջմունքները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08E7A2-B6BB-43C1-89CD-2086EF15EA85}"/>
              </a:ext>
            </a:extLst>
          </p:cNvPr>
          <p:cNvSpPr txBox="1"/>
          <p:nvPr/>
        </p:nvSpPr>
        <p:spPr>
          <a:xfrm>
            <a:off x="241738" y="270304"/>
            <a:ext cx="6726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9B1D88-42C1-42B8-9D98-C4144D0FF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6256939"/>
              </p:ext>
            </p:extLst>
          </p:nvPr>
        </p:nvGraphicFramePr>
        <p:xfrm>
          <a:off x="612843" y="1468877"/>
          <a:ext cx="10680970" cy="461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530FDB-84D6-4135-BDEB-3CB92BED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501-6245-47A9-842E-30700A6875A3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8A960E-65FF-4D37-B751-F20AC477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27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61869-4443-4270-92AB-78DDC507BE21}"/>
              </a:ext>
            </a:extLst>
          </p:cNvPr>
          <p:cNvSpPr txBox="1"/>
          <p:nvPr/>
        </p:nvSpPr>
        <p:spPr>
          <a:xfrm>
            <a:off x="241740" y="772506"/>
            <a:ext cx="8931166" cy="31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Մասնակիցները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գնահատել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են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որոշ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ցուցանիշներ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AC2DA0C-1304-478C-B1B1-B8B283282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353953"/>
              </p:ext>
            </p:extLst>
          </p:nvPr>
        </p:nvGraphicFramePr>
        <p:xfrm>
          <a:off x="813449" y="1228814"/>
          <a:ext cx="7162800" cy="275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B98831-7FB5-46BA-8D99-4A9A1A6B178D}"/>
              </a:ext>
            </a:extLst>
          </p:cNvPr>
          <p:cNvSpPr txBox="1"/>
          <p:nvPr/>
        </p:nvSpPr>
        <p:spPr>
          <a:xfrm>
            <a:off x="241738" y="270304"/>
            <a:ext cx="6726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7E38165A-8CDA-4D47-9722-E269DAF9C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9115998"/>
              </p:ext>
            </p:extLst>
          </p:nvPr>
        </p:nvGraphicFramePr>
        <p:xfrm>
          <a:off x="5667270" y="3967991"/>
          <a:ext cx="61996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8DCF58-9CB7-470E-9FA6-B5CDE66C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CB71-A76F-4C1D-8B1F-1637977CE881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6921E44-B6C7-42CD-83BF-FE9EEB72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61869-4443-4270-92AB-78DDC507BE21}"/>
              </a:ext>
            </a:extLst>
          </p:cNvPr>
          <p:cNvSpPr txBox="1"/>
          <p:nvPr/>
        </p:nvSpPr>
        <p:spPr>
          <a:xfrm>
            <a:off x="241740" y="772506"/>
            <a:ext cx="8931166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Վերապատրաստումից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հետո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մասնակիցների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մոտ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առաջացած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կրթական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կարիքները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230EC5B2-7E42-4793-B4BC-6B63458FC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9263532"/>
              </p:ext>
            </p:extLst>
          </p:nvPr>
        </p:nvGraphicFramePr>
        <p:xfrm>
          <a:off x="740780" y="1274709"/>
          <a:ext cx="10405640" cy="467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1BD66A-4FDE-4ABC-9935-EB06051A0358}"/>
              </a:ext>
            </a:extLst>
          </p:cNvPr>
          <p:cNvSpPr txBox="1"/>
          <p:nvPr/>
        </p:nvSpPr>
        <p:spPr>
          <a:xfrm>
            <a:off x="241738" y="270304"/>
            <a:ext cx="6726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353CA1-971C-44B0-AFEB-0CB51EF9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29B0-837C-41D1-AE50-BDBD8766E36B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63EC595-AB65-4592-9304-9AFF9A79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5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61869-4443-4270-92AB-78DDC507BE21}"/>
              </a:ext>
            </a:extLst>
          </p:cNvPr>
          <p:cNvSpPr txBox="1"/>
          <p:nvPr/>
        </p:nvSpPr>
        <p:spPr>
          <a:xfrm>
            <a:off x="241740" y="772506"/>
            <a:ext cx="585426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Ի՞նչն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են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կարևորում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հարցվածներն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այս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Ծրագրում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FA03976-B7BC-41DE-A1A4-B39965584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0444222"/>
              </p:ext>
            </p:extLst>
          </p:nvPr>
        </p:nvGraphicFramePr>
        <p:xfrm>
          <a:off x="6670039" y="1264920"/>
          <a:ext cx="5280221" cy="5274727"/>
        </p:xfrm>
        <a:graphic>
          <a:graphicData uri="http://schemas.openxmlformats.org/drawingml/2006/table">
            <a:tbl>
              <a:tblPr/>
              <a:tblGrid>
                <a:gridCol w="3715711">
                  <a:extLst>
                    <a:ext uri="{9D8B030D-6E8A-4147-A177-3AD203B41FA5}">
                      <a16:colId xmlns:a16="http://schemas.microsoft.com/office/drawing/2014/main" xmlns="" val="2918896797"/>
                    </a:ext>
                  </a:extLst>
                </a:gridCol>
                <a:gridCol w="782255">
                  <a:extLst>
                    <a:ext uri="{9D8B030D-6E8A-4147-A177-3AD203B41FA5}">
                      <a16:colId xmlns:a16="http://schemas.microsoft.com/office/drawing/2014/main" xmlns="" val="1710382706"/>
                    </a:ext>
                  </a:extLst>
                </a:gridCol>
                <a:gridCol w="782255">
                  <a:extLst>
                    <a:ext uri="{9D8B030D-6E8A-4147-A177-3AD203B41FA5}">
                      <a16:colId xmlns:a16="http://schemas.microsoft.com/office/drawing/2014/main" xmlns="" val="3343721606"/>
                    </a:ext>
                  </a:extLst>
                </a:gridCol>
              </a:tblGrid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Խնդիրներ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Թիվ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Տոկոս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159805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Հայապահպանություն, միասնականություն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36.65%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8593379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Աշխատանքային կարողությունների բարելավում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19.91%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575841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Փորձի փոխանակում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4.52%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9288554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Հայաստանյան կրթական ծրագրերից և փոփոխություններից տեղեկացվելը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0.90%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299443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Նպաստում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է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տուրիզմի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զարգացմանը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0.45%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7189834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Ծրագիրը նպաստում է նոր մտքերի գեներացմանը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0.45%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4901413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Ապահովում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է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թարմացումների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և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համակարգված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աշխատանքի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անընդհատությունը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0.45%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0138423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Խնդիրներ, որ պետք է լուծի Ծրագիրը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Թիվ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Տոկոս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497224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Համապատասխան գրականության, նյութերի ապահովում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7.69%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1664544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Գործնական, կիրառելի, նոր գիտելիքների ու նյութերի փոխանցում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7.69%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979429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l" fontAlgn="ctr"/>
                      <a:r>
                        <a:rPr lang="hy-AM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Ուսուցիչներին ու կրթօջախներին միավորող կառույցի ստեղծում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3.17%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349788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Կարիքների նախնական գնատում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2.71%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4052814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l" fontAlgn="ctr"/>
                      <a:r>
                        <a:rPr lang="hy-AM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Վերապատրաստման ծրագիրը հարմարեցնել սփյուռքին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2.71%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363186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Միասնական ուսումնական ստանդարտների մշակում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2.26%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1412726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Այլ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10․4%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04608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39AF38-F164-4ECB-8057-2F10DA92D035}"/>
              </a:ext>
            </a:extLst>
          </p:cNvPr>
          <p:cNvSpPr txBox="1"/>
          <p:nvPr/>
        </p:nvSpPr>
        <p:spPr>
          <a:xfrm>
            <a:off x="6542717" y="780713"/>
            <a:ext cx="5280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Ի՞նչ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խնդիրներ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լուծում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կամ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պետք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լուծի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Ծրագիրը</a:t>
            </a:r>
            <a:endParaRPr lang="en-US" sz="1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983E435E-CBB0-454B-B718-D8D645FB3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035840"/>
              </p:ext>
            </p:extLst>
          </p:nvPr>
        </p:nvGraphicFramePr>
        <p:xfrm>
          <a:off x="592237" y="1274707"/>
          <a:ext cx="5280221" cy="481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9D5E70-CC7A-476E-AF3A-8D6CE3F4123E}"/>
              </a:ext>
            </a:extLst>
          </p:cNvPr>
          <p:cNvSpPr txBox="1"/>
          <p:nvPr/>
        </p:nvSpPr>
        <p:spPr>
          <a:xfrm>
            <a:off x="241738" y="270304"/>
            <a:ext cx="6726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56FF25-2875-47F7-AA0C-5EDAC3D3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8C8B-5CE6-4186-8396-9FD4FB38B3CE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A2D00D1-323D-4414-96BE-87FD2AF7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0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61869-4443-4270-92AB-78DDC507BE21}"/>
              </a:ext>
            </a:extLst>
          </p:cNvPr>
          <p:cNvSpPr txBox="1"/>
          <p:nvPr/>
        </p:nvSpPr>
        <p:spPr>
          <a:xfrm>
            <a:off x="1156138" y="1291344"/>
            <a:ext cx="8931166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մասնակիցների ներկայացրած որոշ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առաջարկներ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28D5E6-05EF-4DB7-9BBD-1640E8A095CC}"/>
              </a:ext>
            </a:extLst>
          </p:cNvPr>
          <p:cNvSpPr txBox="1"/>
          <p:nvPr/>
        </p:nvSpPr>
        <p:spPr>
          <a:xfrm>
            <a:off x="241738" y="270304"/>
            <a:ext cx="6726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xmlns="" id="{17340824-C1B0-4969-AF46-8645B7330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035412"/>
            <a:ext cx="914400" cy="9144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2BABEAF-20B1-455A-904A-C99B4BC3BBF4}"/>
              </a:ext>
            </a:extLst>
          </p:cNvPr>
          <p:cNvGrpSpPr/>
          <p:nvPr/>
        </p:nvGrpSpPr>
        <p:grpSpPr>
          <a:xfrm>
            <a:off x="363922" y="2644872"/>
            <a:ext cx="3652494" cy="2754798"/>
            <a:chOff x="340772" y="1614725"/>
            <a:chExt cx="3652494" cy="27547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D981494-8C28-4010-95DA-69963922E54F}"/>
                </a:ext>
              </a:extLst>
            </p:cNvPr>
            <p:cNvSpPr txBox="1"/>
            <p:nvPr/>
          </p:nvSpPr>
          <p:spPr>
            <a:xfrm>
              <a:off x="340772" y="3907858"/>
              <a:ext cx="3652493" cy="461665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y-AM" sz="12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դասավանդման նորարարական մեթոդների ներառում</a:t>
              </a:r>
              <a:endParaRPr lang="en-US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1FCFD44-80A2-4AD5-B547-BAD333E4EEED}"/>
                </a:ext>
              </a:extLst>
            </p:cNvPr>
            <p:cNvSpPr txBox="1"/>
            <p:nvPr/>
          </p:nvSpPr>
          <p:spPr>
            <a:xfrm>
              <a:off x="340772" y="2028648"/>
              <a:ext cx="3652493" cy="461665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0" lang="hy-AM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սփյուռքին հարմարեցված վերապատրաստման ծրագրեր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D50BFE9-914B-4698-9220-F6BE41171E1A}"/>
                </a:ext>
              </a:extLst>
            </p:cNvPr>
            <p:cNvSpPr txBox="1"/>
            <p:nvPr/>
          </p:nvSpPr>
          <p:spPr>
            <a:xfrm>
              <a:off x="340772" y="2968253"/>
              <a:ext cx="3652493" cy="461665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0" lang="hy-AM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վարպետաց դասերի /թեկուզ հեռավար/, փորձի փոխանակման կազմակերպում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DAAC4C3-425F-4F82-A660-4DA5455449A4}"/>
                </a:ext>
              </a:extLst>
            </p:cNvPr>
            <p:cNvSpPr txBox="1"/>
            <p:nvPr/>
          </p:nvSpPr>
          <p:spPr>
            <a:xfrm>
              <a:off x="340773" y="1614725"/>
              <a:ext cx="3652493" cy="315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b="1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Ծրագրի մասով՝</a:t>
              </a:r>
              <a:endPara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B07C0B5-6C8D-401C-BE49-AB80A834A039}"/>
              </a:ext>
            </a:extLst>
          </p:cNvPr>
          <p:cNvGrpSpPr/>
          <p:nvPr/>
        </p:nvGrpSpPr>
        <p:grpSpPr>
          <a:xfrm>
            <a:off x="4292902" y="2644872"/>
            <a:ext cx="3652494" cy="2570132"/>
            <a:chOff x="4269752" y="1614725"/>
            <a:chExt cx="3652494" cy="25701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EB570AF-C4DE-4EF1-BCBF-212EE6B45D34}"/>
                </a:ext>
              </a:extLst>
            </p:cNvPr>
            <p:cNvSpPr txBox="1"/>
            <p:nvPr/>
          </p:nvSpPr>
          <p:spPr>
            <a:xfrm>
              <a:off x="4269752" y="3907858"/>
              <a:ext cx="3652493" cy="276999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y-AM" sz="12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ինտերակտիվ ռեսուրսների ստեղծում</a:t>
              </a:r>
              <a:endParaRPr 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AF01F38-85F9-4D87-8ECE-FC3CB446F50C}"/>
                </a:ext>
              </a:extLst>
            </p:cNvPr>
            <p:cNvSpPr txBox="1"/>
            <p:nvPr/>
          </p:nvSpPr>
          <p:spPr>
            <a:xfrm>
              <a:off x="4269752" y="2028648"/>
              <a:ext cx="3652493" cy="276999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y-AM" sz="12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ծրագրի շարունակականության ապահովում</a:t>
              </a:r>
              <a:endParaRPr 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1B81A57-8B20-43C1-AE1F-B12F020D4351}"/>
                </a:ext>
              </a:extLst>
            </p:cNvPr>
            <p:cNvSpPr txBox="1"/>
            <p:nvPr/>
          </p:nvSpPr>
          <p:spPr>
            <a:xfrm>
              <a:off x="4269752" y="2968253"/>
              <a:ext cx="3652493" cy="64633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y-AM" sz="12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մեծ համայանքներում հենց տեղում վերապատրաստման դասընթացների կազմակերպում</a:t>
              </a:r>
              <a:endParaRPr 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15DE407-AAEC-4DC0-ADCE-D64EE48248E9}"/>
                </a:ext>
              </a:extLst>
            </p:cNvPr>
            <p:cNvSpPr txBox="1"/>
            <p:nvPr/>
          </p:nvSpPr>
          <p:spPr>
            <a:xfrm>
              <a:off x="4269753" y="1614725"/>
              <a:ext cx="3652493" cy="315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b="1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Կազմակերպչական բնույթի՝</a:t>
              </a:r>
              <a:endPara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F264067-34D8-4C57-BEE7-4BD0F97BEC0D}"/>
              </a:ext>
            </a:extLst>
          </p:cNvPr>
          <p:cNvGrpSpPr/>
          <p:nvPr/>
        </p:nvGrpSpPr>
        <p:grpSpPr>
          <a:xfrm>
            <a:off x="8221883" y="2644872"/>
            <a:ext cx="3652494" cy="2754798"/>
            <a:chOff x="8198733" y="1614725"/>
            <a:chExt cx="3652494" cy="27547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B22D292-A100-47C8-A5F1-7524460635CF}"/>
                </a:ext>
              </a:extLst>
            </p:cNvPr>
            <p:cNvSpPr txBox="1"/>
            <p:nvPr/>
          </p:nvSpPr>
          <p:spPr>
            <a:xfrm>
              <a:off x="8198733" y="3907858"/>
              <a:ext cx="3652493" cy="461665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marR="0" indent="-17145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hy-AM" sz="1200" dirty="0">
                  <a:effectLst/>
                  <a:latin typeface="Sylfaen" panose="010A0502050306030303" pitchFamily="18" charset="0"/>
                  <a:ea typeface="Times New Roman" panose="02020603050405020304" pitchFamily="18" charset="0"/>
                </a:rPr>
                <a:t>ստեղծել սփյուռքին հարմարեցված դասագրքեր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E92B633-09C3-4371-9031-FF15976B3DC7}"/>
                </a:ext>
              </a:extLst>
            </p:cNvPr>
            <p:cNvSpPr txBox="1"/>
            <p:nvPr/>
          </p:nvSpPr>
          <p:spPr>
            <a:xfrm>
              <a:off x="8198733" y="2028648"/>
              <a:ext cx="3652493" cy="276999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y-AM" sz="12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ստեղծել արևմտահայերեն ռեսուրսներ</a:t>
              </a:r>
              <a:endParaRPr 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D463E72-C28B-474C-B950-DF8E538CD12B}"/>
                </a:ext>
              </a:extLst>
            </p:cNvPr>
            <p:cNvSpPr txBox="1"/>
            <p:nvPr/>
          </p:nvSpPr>
          <p:spPr>
            <a:xfrm>
              <a:off x="8198733" y="2968253"/>
              <a:ext cx="3652493" cy="276999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y-AM" sz="12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ավելացնել մշակութային ծրագրեր</a:t>
              </a:r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67933BD-696D-43B9-A5E3-9CA23B4C09B1}"/>
                </a:ext>
              </a:extLst>
            </p:cNvPr>
            <p:cNvSpPr txBox="1"/>
            <p:nvPr/>
          </p:nvSpPr>
          <p:spPr>
            <a:xfrm>
              <a:off x="8198734" y="1614725"/>
              <a:ext cx="3652493" cy="315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b="1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Համակարգային բնույթի՝</a:t>
              </a:r>
              <a:endPara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3ED167-D005-4552-9F2D-A4D1A98C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0662-113E-48E2-A4D7-8D9D4847EE72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34DFFDF-51C0-4527-84F6-41E9601F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5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6FB2F3-FB24-4B31-8FBC-D3D9076C6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23" b="13776"/>
          <a:stretch/>
        </p:blipFill>
        <p:spPr>
          <a:xfrm>
            <a:off x="873520" y="270304"/>
            <a:ext cx="9817613" cy="65876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978D42C-1393-4CF4-8A75-7E3598E2A67C}"/>
              </a:ext>
            </a:extLst>
          </p:cNvPr>
          <p:cNvGrpSpPr/>
          <p:nvPr/>
        </p:nvGrpSpPr>
        <p:grpSpPr>
          <a:xfrm>
            <a:off x="5606119" y="5646504"/>
            <a:ext cx="3902900" cy="755248"/>
            <a:chOff x="3363402" y="3417654"/>
            <a:chExt cx="3902900" cy="7552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1C160ED-4415-455B-B3E9-A5AA71064601}"/>
                </a:ext>
              </a:extLst>
            </p:cNvPr>
            <p:cNvSpPr txBox="1"/>
            <p:nvPr/>
          </p:nvSpPr>
          <p:spPr>
            <a:xfrm>
              <a:off x="4609555" y="3681741"/>
              <a:ext cx="2656747" cy="307777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lfaen" panose="010A0502050306030303" pitchFamily="18" charset="0"/>
                </a:rPr>
                <a:t>14</a:t>
              </a:r>
              <a:r>
                <a:rPr lang="hy-AM" sz="1400" dirty="0">
                  <a:latin typeface="Sylfaen" panose="010A0502050306030303" pitchFamily="18" charset="0"/>
                </a:rPr>
                <a:t> երկրներից</a:t>
              </a:r>
              <a:endParaRPr lang="en-US" sz="1400" dirty="0">
                <a:latin typeface="Sylfaen" panose="010A0502050306030303" pitchFamily="18" charset="0"/>
              </a:endParaRPr>
            </a:p>
          </p:txBody>
        </p:sp>
        <p:pic>
          <p:nvPicPr>
            <p:cNvPr id="14" name="Graphic 13" descr="Map with pin">
              <a:extLst>
                <a:ext uri="{FF2B5EF4-FFF2-40B4-BE49-F238E27FC236}">
                  <a16:creationId xmlns:a16="http://schemas.microsoft.com/office/drawing/2014/main" xmlns="" id="{28E2B4C6-B798-4F2B-9A3B-24733790E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363402" y="3417654"/>
              <a:ext cx="755248" cy="75524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B618E4A-4CA2-4EB4-92C7-D78B8564D08C}"/>
              </a:ext>
            </a:extLst>
          </p:cNvPr>
          <p:cNvGrpSpPr/>
          <p:nvPr/>
        </p:nvGrpSpPr>
        <p:grpSpPr>
          <a:xfrm>
            <a:off x="1054658" y="984121"/>
            <a:ext cx="3228978" cy="755248"/>
            <a:chOff x="2215163" y="2665186"/>
            <a:chExt cx="3228978" cy="7552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0F2E09-A3EB-4E93-A900-8025C309371C}"/>
                </a:ext>
              </a:extLst>
            </p:cNvPr>
            <p:cNvSpPr txBox="1"/>
            <p:nvPr/>
          </p:nvSpPr>
          <p:spPr>
            <a:xfrm>
              <a:off x="3441721" y="2907347"/>
              <a:ext cx="2002420" cy="307777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lfaen" panose="010A0502050306030303" pitchFamily="18" charset="0"/>
                </a:rPr>
                <a:t>189 </a:t>
              </a:r>
              <a:r>
                <a:rPr lang="hy-AM" sz="1400" dirty="0">
                  <a:latin typeface="Sylfaen" panose="010A0502050306030303" pitchFamily="18" charset="0"/>
                </a:rPr>
                <a:t>անձ</a:t>
              </a:r>
              <a:endParaRPr lang="en-US" sz="1400" dirty="0">
                <a:latin typeface="Sylfaen" panose="010A0502050306030303" pitchFamily="18" charset="0"/>
              </a:endParaRPr>
            </a:p>
          </p:txBody>
        </p:sp>
        <p:pic>
          <p:nvPicPr>
            <p:cNvPr id="3" name="Graphic 2" descr="Users">
              <a:extLst>
                <a:ext uri="{FF2B5EF4-FFF2-40B4-BE49-F238E27FC236}">
                  <a16:creationId xmlns:a16="http://schemas.microsoft.com/office/drawing/2014/main" xmlns="" id="{3793AA90-E5A4-4C76-9FF1-ABA8AD823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215163" y="2665186"/>
              <a:ext cx="755248" cy="7552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30ABF5-3D76-40A7-9ABF-1C5544B82D20}"/>
              </a:ext>
            </a:extLst>
          </p:cNvPr>
          <p:cNvGrpSpPr/>
          <p:nvPr/>
        </p:nvGrpSpPr>
        <p:grpSpPr>
          <a:xfrm>
            <a:off x="3597044" y="2348865"/>
            <a:ext cx="4018150" cy="882785"/>
            <a:chOff x="3293966" y="2003431"/>
            <a:chExt cx="4018150" cy="8827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7C6E935-16B4-4D70-8C42-05128A4EFB77}"/>
                </a:ext>
              </a:extLst>
            </p:cNvPr>
            <p:cNvSpPr txBox="1"/>
            <p:nvPr/>
          </p:nvSpPr>
          <p:spPr>
            <a:xfrm>
              <a:off x="4655369" y="2233788"/>
              <a:ext cx="2656747" cy="307777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lfaen" panose="010A0502050306030303" pitchFamily="18" charset="0"/>
                </a:rPr>
                <a:t>3-18 </a:t>
              </a:r>
              <a:r>
                <a:rPr lang="hy-AM" sz="1400" dirty="0">
                  <a:latin typeface="Sylfaen" panose="010A0502050306030303" pitchFamily="18" charset="0"/>
                </a:rPr>
                <a:t>տարեկան սաներ</a:t>
              </a:r>
              <a:endParaRPr lang="en-US" sz="1400" dirty="0">
                <a:latin typeface="Sylfaen" panose="010A0502050306030303" pitchFamily="18" charset="0"/>
              </a:endParaRPr>
            </a:p>
          </p:txBody>
        </p:sp>
        <p:grpSp>
          <p:nvGrpSpPr>
            <p:cNvPr id="17" name="Graphic 46" descr="Children">
              <a:extLst>
                <a:ext uri="{FF2B5EF4-FFF2-40B4-BE49-F238E27FC236}">
                  <a16:creationId xmlns:a16="http://schemas.microsoft.com/office/drawing/2014/main" xmlns="" id="{2C1457A7-55C4-41B2-BC63-1D79AC736022}"/>
                </a:ext>
              </a:extLst>
            </p:cNvPr>
            <p:cNvGrpSpPr/>
            <p:nvPr/>
          </p:nvGrpSpPr>
          <p:grpSpPr>
            <a:xfrm>
              <a:off x="3293966" y="2003431"/>
              <a:ext cx="950699" cy="882785"/>
              <a:chOff x="5872629" y="5215025"/>
              <a:chExt cx="914400" cy="914400"/>
            </a:xfrm>
            <a:solidFill>
              <a:schemeClr val="accent6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711A0DD-D077-4CF3-8BF1-1D51DCD74E43}"/>
                  </a:ext>
                </a:extLst>
              </p:cNvPr>
              <p:cNvSpPr/>
              <p:nvPr/>
            </p:nvSpPr>
            <p:spPr>
              <a:xfrm>
                <a:off x="6563191" y="5424575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DCEF0DA7-B51A-4E0C-BFDF-CC26C49A4D4F}"/>
                  </a:ext>
                </a:extLst>
              </p:cNvPr>
              <p:cNvSpPr/>
              <p:nvPr/>
            </p:nvSpPr>
            <p:spPr>
              <a:xfrm>
                <a:off x="5931344" y="5557925"/>
                <a:ext cx="808421" cy="333375"/>
              </a:xfrm>
              <a:custGeom>
                <a:avLst/>
                <a:gdLst>
                  <a:gd name="connsiteX0" fmla="*/ 807107 w 808421"/>
                  <a:gd name="connsiteY0" fmla="*/ 153352 h 333375"/>
                  <a:gd name="connsiteX1" fmla="*/ 778532 w 808421"/>
                  <a:gd name="connsiteY1" fmla="*/ 66675 h 333375"/>
                  <a:gd name="connsiteX2" fmla="*/ 769007 w 808421"/>
                  <a:gd name="connsiteY2" fmla="*/ 39052 h 333375"/>
                  <a:gd name="connsiteX3" fmla="*/ 765197 w 808421"/>
                  <a:gd name="connsiteY3" fmla="*/ 31432 h 333375"/>
                  <a:gd name="connsiteX4" fmla="*/ 707094 w 808421"/>
                  <a:gd name="connsiteY4" fmla="*/ 952 h 333375"/>
                  <a:gd name="connsiteX5" fmla="*/ 688997 w 808421"/>
                  <a:gd name="connsiteY5" fmla="*/ 0 h 333375"/>
                  <a:gd name="connsiteX6" fmla="*/ 672804 w 808421"/>
                  <a:gd name="connsiteY6" fmla="*/ 952 h 333375"/>
                  <a:gd name="connsiteX7" fmla="*/ 614702 w 808421"/>
                  <a:gd name="connsiteY7" fmla="*/ 31432 h 333375"/>
                  <a:gd name="connsiteX8" fmla="*/ 610892 w 808421"/>
                  <a:gd name="connsiteY8" fmla="*/ 39052 h 333375"/>
                  <a:gd name="connsiteX9" fmla="*/ 601367 w 808421"/>
                  <a:gd name="connsiteY9" fmla="*/ 66675 h 333375"/>
                  <a:gd name="connsiteX10" fmla="*/ 594699 w 808421"/>
                  <a:gd name="connsiteY10" fmla="*/ 86677 h 333375"/>
                  <a:gd name="connsiteX11" fmla="*/ 587079 w 808421"/>
                  <a:gd name="connsiteY11" fmla="*/ 66675 h 333375"/>
                  <a:gd name="connsiteX12" fmla="*/ 577554 w 808421"/>
                  <a:gd name="connsiteY12" fmla="*/ 39052 h 333375"/>
                  <a:gd name="connsiteX13" fmla="*/ 573744 w 808421"/>
                  <a:gd name="connsiteY13" fmla="*/ 31432 h 333375"/>
                  <a:gd name="connsiteX14" fmla="*/ 515642 w 808421"/>
                  <a:gd name="connsiteY14" fmla="*/ 952 h 333375"/>
                  <a:gd name="connsiteX15" fmla="*/ 498497 w 808421"/>
                  <a:gd name="connsiteY15" fmla="*/ 0 h 333375"/>
                  <a:gd name="connsiteX16" fmla="*/ 482304 w 808421"/>
                  <a:gd name="connsiteY16" fmla="*/ 952 h 333375"/>
                  <a:gd name="connsiteX17" fmla="*/ 424202 w 808421"/>
                  <a:gd name="connsiteY17" fmla="*/ 31432 h 333375"/>
                  <a:gd name="connsiteX18" fmla="*/ 420392 w 808421"/>
                  <a:gd name="connsiteY18" fmla="*/ 39052 h 333375"/>
                  <a:gd name="connsiteX19" fmla="*/ 410867 w 808421"/>
                  <a:gd name="connsiteY19" fmla="*/ 66675 h 333375"/>
                  <a:gd name="connsiteX20" fmla="*/ 404199 w 808421"/>
                  <a:gd name="connsiteY20" fmla="*/ 86677 h 333375"/>
                  <a:gd name="connsiteX21" fmla="*/ 396579 w 808421"/>
                  <a:gd name="connsiteY21" fmla="*/ 66675 h 333375"/>
                  <a:gd name="connsiteX22" fmla="*/ 387054 w 808421"/>
                  <a:gd name="connsiteY22" fmla="*/ 39052 h 333375"/>
                  <a:gd name="connsiteX23" fmla="*/ 383244 w 808421"/>
                  <a:gd name="connsiteY23" fmla="*/ 31432 h 333375"/>
                  <a:gd name="connsiteX24" fmla="*/ 325142 w 808421"/>
                  <a:gd name="connsiteY24" fmla="*/ 952 h 333375"/>
                  <a:gd name="connsiteX25" fmla="*/ 307997 w 808421"/>
                  <a:gd name="connsiteY25" fmla="*/ 0 h 333375"/>
                  <a:gd name="connsiteX26" fmla="*/ 291804 w 808421"/>
                  <a:gd name="connsiteY26" fmla="*/ 952 h 333375"/>
                  <a:gd name="connsiteX27" fmla="*/ 233702 w 808421"/>
                  <a:gd name="connsiteY27" fmla="*/ 31432 h 333375"/>
                  <a:gd name="connsiteX28" fmla="*/ 229892 w 808421"/>
                  <a:gd name="connsiteY28" fmla="*/ 39052 h 333375"/>
                  <a:gd name="connsiteX29" fmla="*/ 220367 w 808421"/>
                  <a:gd name="connsiteY29" fmla="*/ 66675 h 333375"/>
                  <a:gd name="connsiteX30" fmla="*/ 213699 w 808421"/>
                  <a:gd name="connsiteY30" fmla="*/ 86677 h 333375"/>
                  <a:gd name="connsiteX31" fmla="*/ 206079 w 808421"/>
                  <a:gd name="connsiteY31" fmla="*/ 66675 h 333375"/>
                  <a:gd name="connsiteX32" fmla="*/ 196554 w 808421"/>
                  <a:gd name="connsiteY32" fmla="*/ 39052 h 333375"/>
                  <a:gd name="connsiteX33" fmla="*/ 192744 w 808421"/>
                  <a:gd name="connsiteY33" fmla="*/ 31432 h 333375"/>
                  <a:gd name="connsiteX34" fmla="*/ 134642 w 808421"/>
                  <a:gd name="connsiteY34" fmla="*/ 952 h 333375"/>
                  <a:gd name="connsiteX35" fmla="*/ 117497 w 808421"/>
                  <a:gd name="connsiteY35" fmla="*/ 0 h 333375"/>
                  <a:gd name="connsiteX36" fmla="*/ 101304 w 808421"/>
                  <a:gd name="connsiteY36" fmla="*/ 952 h 333375"/>
                  <a:gd name="connsiteX37" fmla="*/ 43202 w 808421"/>
                  <a:gd name="connsiteY37" fmla="*/ 31432 h 333375"/>
                  <a:gd name="connsiteX38" fmla="*/ 39392 w 808421"/>
                  <a:gd name="connsiteY38" fmla="*/ 39052 h 333375"/>
                  <a:gd name="connsiteX39" fmla="*/ 29867 w 808421"/>
                  <a:gd name="connsiteY39" fmla="*/ 66675 h 333375"/>
                  <a:gd name="connsiteX40" fmla="*/ 1292 w 808421"/>
                  <a:gd name="connsiteY40" fmla="*/ 153352 h 333375"/>
                  <a:gd name="connsiteX41" fmla="*/ 13674 w 808421"/>
                  <a:gd name="connsiteY41" fmla="*/ 183833 h 333375"/>
                  <a:gd name="connsiteX42" fmla="*/ 24152 w 808421"/>
                  <a:gd name="connsiteY42" fmla="*/ 185738 h 333375"/>
                  <a:gd name="connsiteX43" fmla="*/ 47012 w 808421"/>
                  <a:gd name="connsiteY43" fmla="*/ 169545 h 333375"/>
                  <a:gd name="connsiteX44" fmla="*/ 62252 w 808421"/>
                  <a:gd name="connsiteY44" fmla="*/ 122873 h 333375"/>
                  <a:gd name="connsiteX45" fmla="*/ 62252 w 808421"/>
                  <a:gd name="connsiteY45" fmla="*/ 170498 h 333375"/>
                  <a:gd name="connsiteX46" fmla="*/ 33677 w 808421"/>
                  <a:gd name="connsiteY46" fmla="*/ 246698 h 333375"/>
                  <a:gd name="connsiteX47" fmla="*/ 62252 w 808421"/>
                  <a:gd name="connsiteY47" fmla="*/ 246698 h 333375"/>
                  <a:gd name="connsiteX48" fmla="*/ 62252 w 808421"/>
                  <a:gd name="connsiteY48" fmla="*/ 332423 h 333375"/>
                  <a:gd name="connsiteX49" fmla="*/ 109877 w 808421"/>
                  <a:gd name="connsiteY49" fmla="*/ 332423 h 333375"/>
                  <a:gd name="connsiteX50" fmla="*/ 109877 w 808421"/>
                  <a:gd name="connsiteY50" fmla="*/ 246698 h 333375"/>
                  <a:gd name="connsiteX51" fmla="*/ 128927 w 808421"/>
                  <a:gd name="connsiteY51" fmla="*/ 246698 h 333375"/>
                  <a:gd name="connsiteX52" fmla="*/ 128927 w 808421"/>
                  <a:gd name="connsiteY52" fmla="*/ 332423 h 333375"/>
                  <a:gd name="connsiteX53" fmla="*/ 176552 w 808421"/>
                  <a:gd name="connsiteY53" fmla="*/ 332423 h 333375"/>
                  <a:gd name="connsiteX54" fmla="*/ 176552 w 808421"/>
                  <a:gd name="connsiteY54" fmla="*/ 246698 h 333375"/>
                  <a:gd name="connsiteX55" fmla="*/ 205127 w 808421"/>
                  <a:gd name="connsiteY55" fmla="*/ 246698 h 333375"/>
                  <a:gd name="connsiteX56" fmla="*/ 176552 w 808421"/>
                  <a:gd name="connsiteY56" fmla="*/ 168593 h 333375"/>
                  <a:gd name="connsiteX57" fmla="*/ 176552 w 808421"/>
                  <a:gd name="connsiteY57" fmla="*/ 121920 h 333375"/>
                  <a:gd name="connsiteX58" fmla="*/ 191792 w 808421"/>
                  <a:gd name="connsiteY58" fmla="*/ 168593 h 333375"/>
                  <a:gd name="connsiteX59" fmla="*/ 214652 w 808421"/>
                  <a:gd name="connsiteY59" fmla="*/ 184785 h 333375"/>
                  <a:gd name="connsiteX60" fmla="*/ 214652 w 808421"/>
                  <a:gd name="connsiteY60" fmla="*/ 184785 h 333375"/>
                  <a:gd name="connsiteX61" fmla="*/ 214652 w 808421"/>
                  <a:gd name="connsiteY61" fmla="*/ 184785 h 333375"/>
                  <a:gd name="connsiteX62" fmla="*/ 214652 w 808421"/>
                  <a:gd name="connsiteY62" fmla="*/ 184785 h 333375"/>
                  <a:gd name="connsiteX63" fmla="*/ 214652 w 808421"/>
                  <a:gd name="connsiteY63" fmla="*/ 184785 h 333375"/>
                  <a:gd name="connsiteX64" fmla="*/ 237512 w 808421"/>
                  <a:gd name="connsiteY64" fmla="*/ 168593 h 333375"/>
                  <a:gd name="connsiteX65" fmla="*/ 252752 w 808421"/>
                  <a:gd name="connsiteY65" fmla="*/ 121920 h 333375"/>
                  <a:gd name="connsiteX66" fmla="*/ 252752 w 808421"/>
                  <a:gd name="connsiteY66" fmla="*/ 333375 h 333375"/>
                  <a:gd name="connsiteX67" fmla="*/ 300377 w 808421"/>
                  <a:gd name="connsiteY67" fmla="*/ 333375 h 333375"/>
                  <a:gd name="connsiteX68" fmla="*/ 300377 w 808421"/>
                  <a:gd name="connsiteY68" fmla="*/ 190500 h 333375"/>
                  <a:gd name="connsiteX69" fmla="*/ 319427 w 808421"/>
                  <a:gd name="connsiteY69" fmla="*/ 190500 h 333375"/>
                  <a:gd name="connsiteX70" fmla="*/ 319427 w 808421"/>
                  <a:gd name="connsiteY70" fmla="*/ 333375 h 333375"/>
                  <a:gd name="connsiteX71" fmla="*/ 367052 w 808421"/>
                  <a:gd name="connsiteY71" fmla="*/ 333375 h 333375"/>
                  <a:gd name="connsiteX72" fmla="*/ 367052 w 808421"/>
                  <a:gd name="connsiteY72" fmla="*/ 122873 h 333375"/>
                  <a:gd name="connsiteX73" fmla="*/ 382292 w 808421"/>
                  <a:gd name="connsiteY73" fmla="*/ 169545 h 333375"/>
                  <a:gd name="connsiteX74" fmla="*/ 405152 w 808421"/>
                  <a:gd name="connsiteY74" fmla="*/ 185738 h 333375"/>
                  <a:gd name="connsiteX75" fmla="*/ 405152 w 808421"/>
                  <a:gd name="connsiteY75" fmla="*/ 185738 h 333375"/>
                  <a:gd name="connsiteX76" fmla="*/ 405152 w 808421"/>
                  <a:gd name="connsiteY76" fmla="*/ 185738 h 333375"/>
                  <a:gd name="connsiteX77" fmla="*/ 428012 w 808421"/>
                  <a:gd name="connsiteY77" fmla="*/ 169545 h 333375"/>
                  <a:gd name="connsiteX78" fmla="*/ 443252 w 808421"/>
                  <a:gd name="connsiteY78" fmla="*/ 122873 h 333375"/>
                  <a:gd name="connsiteX79" fmla="*/ 443252 w 808421"/>
                  <a:gd name="connsiteY79" fmla="*/ 169545 h 333375"/>
                  <a:gd name="connsiteX80" fmla="*/ 414677 w 808421"/>
                  <a:gd name="connsiteY80" fmla="*/ 247650 h 333375"/>
                  <a:gd name="connsiteX81" fmla="*/ 443252 w 808421"/>
                  <a:gd name="connsiteY81" fmla="*/ 247650 h 333375"/>
                  <a:gd name="connsiteX82" fmla="*/ 443252 w 808421"/>
                  <a:gd name="connsiteY82" fmla="*/ 333375 h 333375"/>
                  <a:gd name="connsiteX83" fmla="*/ 490877 w 808421"/>
                  <a:gd name="connsiteY83" fmla="*/ 333375 h 333375"/>
                  <a:gd name="connsiteX84" fmla="*/ 490877 w 808421"/>
                  <a:gd name="connsiteY84" fmla="*/ 247650 h 333375"/>
                  <a:gd name="connsiteX85" fmla="*/ 509927 w 808421"/>
                  <a:gd name="connsiteY85" fmla="*/ 247650 h 333375"/>
                  <a:gd name="connsiteX86" fmla="*/ 509927 w 808421"/>
                  <a:gd name="connsiteY86" fmla="*/ 333375 h 333375"/>
                  <a:gd name="connsiteX87" fmla="*/ 557552 w 808421"/>
                  <a:gd name="connsiteY87" fmla="*/ 333375 h 333375"/>
                  <a:gd name="connsiteX88" fmla="*/ 557552 w 808421"/>
                  <a:gd name="connsiteY88" fmla="*/ 247650 h 333375"/>
                  <a:gd name="connsiteX89" fmla="*/ 586127 w 808421"/>
                  <a:gd name="connsiteY89" fmla="*/ 247650 h 333375"/>
                  <a:gd name="connsiteX90" fmla="*/ 557552 w 808421"/>
                  <a:gd name="connsiteY90" fmla="*/ 171450 h 333375"/>
                  <a:gd name="connsiteX91" fmla="*/ 557552 w 808421"/>
                  <a:gd name="connsiteY91" fmla="*/ 123825 h 333375"/>
                  <a:gd name="connsiteX92" fmla="*/ 572792 w 808421"/>
                  <a:gd name="connsiteY92" fmla="*/ 170498 h 333375"/>
                  <a:gd name="connsiteX93" fmla="*/ 595652 w 808421"/>
                  <a:gd name="connsiteY93" fmla="*/ 186690 h 333375"/>
                  <a:gd name="connsiteX94" fmla="*/ 595652 w 808421"/>
                  <a:gd name="connsiteY94" fmla="*/ 186690 h 333375"/>
                  <a:gd name="connsiteX95" fmla="*/ 595652 w 808421"/>
                  <a:gd name="connsiteY95" fmla="*/ 186690 h 333375"/>
                  <a:gd name="connsiteX96" fmla="*/ 595652 w 808421"/>
                  <a:gd name="connsiteY96" fmla="*/ 186690 h 333375"/>
                  <a:gd name="connsiteX97" fmla="*/ 595652 w 808421"/>
                  <a:gd name="connsiteY97" fmla="*/ 186690 h 333375"/>
                  <a:gd name="connsiteX98" fmla="*/ 618512 w 808421"/>
                  <a:gd name="connsiteY98" fmla="*/ 170498 h 333375"/>
                  <a:gd name="connsiteX99" fmla="*/ 633752 w 808421"/>
                  <a:gd name="connsiteY99" fmla="*/ 123825 h 333375"/>
                  <a:gd name="connsiteX100" fmla="*/ 633752 w 808421"/>
                  <a:gd name="connsiteY100" fmla="*/ 333375 h 333375"/>
                  <a:gd name="connsiteX101" fmla="*/ 681377 w 808421"/>
                  <a:gd name="connsiteY101" fmla="*/ 333375 h 333375"/>
                  <a:gd name="connsiteX102" fmla="*/ 681377 w 808421"/>
                  <a:gd name="connsiteY102" fmla="*/ 190500 h 333375"/>
                  <a:gd name="connsiteX103" fmla="*/ 700427 w 808421"/>
                  <a:gd name="connsiteY103" fmla="*/ 190500 h 333375"/>
                  <a:gd name="connsiteX104" fmla="*/ 700427 w 808421"/>
                  <a:gd name="connsiteY104" fmla="*/ 333375 h 333375"/>
                  <a:gd name="connsiteX105" fmla="*/ 748052 w 808421"/>
                  <a:gd name="connsiteY105" fmla="*/ 333375 h 333375"/>
                  <a:gd name="connsiteX106" fmla="*/ 748052 w 808421"/>
                  <a:gd name="connsiteY106" fmla="*/ 122873 h 333375"/>
                  <a:gd name="connsiteX107" fmla="*/ 763292 w 808421"/>
                  <a:gd name="connsiteY107" fmla="*/ 169545 h 333375"/>
                  <a:gd name="connsiteX108" fmla="*/ 786152 w 808421"/>
                  <a:gd name="connsiteY108" fmla="*/ 185738 h 333375"/>
                  <a:gd name="connsiteX109" fmla="*/ 796629 w 808421"/>
                  <a:gd name="connsiteY109" fmla="*/ 183833 h 333375"/>
                  <a:gd name="connsiteX110" fmla="*/ 807107 w 808421"/>
                  <a:gd name="connsiteY110" fmla="*/ 153352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808421" h="333375">
                    <a:moveTo>
                      <a:pt x="807107" y="153352"/>
                    </a:moveTo>
                    <a:lnTo>
                      <a:pt x="778532" y="66675"/>
                    </a:lnTo>
                    <a:lnTo>
                      <a:pt x="769007" y="39052"/>
                    </a:lnTo>
                    <a:cubicBezTo>
                      <a:pt x="768054" y="36195"/>
                      <a:pt x="767102" y="34290"/>
                      <a:pt x="765197" y="31432"/>
                    </a:cubicBezTo>
                    <a:cubicBezTo>
                      <a:pt x="749957" y="15240"/>
                      <a:pt x="729954" y="4763"/>
                      <a:pt x="707094" y="952"/>
                    </a:cubicBezTo>
                    <a:cubicBezTo>
                      <a:pt x="700427" y="0"/>
                      <a:pt x="694712" y="0"/>
                      <a:pt x="688997" y="0"/>
                    </a:cubicBezTo>
                    <a:cubicBezTo>
                      <a:pt x="683282" y="0"/>
                      <a:pt x="677567" y="0"/>
                      <a:pt x="672804" y="952"/>
                    </a:cubicBezTo>
                    <a:cubicBezTo>
                      <a:pt x="649944" y="4763"/>
                      <a:pt x="629942" y="15240"/>
                      <a:pt x="614702" y="31432"/>
                    </a:cubicBezTo>
                    <a:cubicBezTo>
                      <a:pt x="612797" y="33338"/>
                      <a:pt x="610892" y="36195"/>
                      <a:pt x="610892" y="39052"/>
                    </a:cubicBezTo>
                    <a:lnTo>
                      <a:pt x="601367" y="66675"/>
                    </a:lnTo>
                    <a:lnTo>
                      <a:pt x="594699" y="86677"/>
                    </a:lnTo>
                    <a:lnTo>
                      <a:pt x="587079" y="66675"/>
                    </a:lnTo>
                    <a:lnTo>
                      <a:pt x="577554" y="39052"/>
                    </a:lnTo>
                    <a:cubicBezTo>
                      <a:pt x="576602" y="36195"/>
                      <a:pt x="575649" y="34290"/>
                      <a:pt x="573744" y="31432"/>
                    </a:cubicBezTo>
                    <a:cubicBezTo>
                      <a:pt x="558504" y="15240"/>
                      <a:pt x="538502" y="4763"/>
                      <a:pt x="515642" y="952"/>
                    </a:cubicBezTo>
                    <a:cubicBezTo>
                      <a:pt x="509927" y="0"/>
                      <a:pt x="504212" y="0"/>
                      <a:pt x="498497" y="0"/>
                    </a:cubicBezTo>
                    <a:cubicBezTo>
                      <a:pt x="492782" y="0"/>
                      <a:pt x="487067" y="0"/>
                      <a:pt x="482304" y="952"/>
                    </a:cubicBezTo>
                    <a:cubicBezTo>
                      <a:pt x="459444" y="4763"/>
                      <a:pt x="439442" y="15240"/>
                      <a:pt x="424202" y="31432"/>
                    </a:cubicBezTo>
                    <a:cubicBezTo>
                      <a:pt x="422297" y="33338"/>
                      <a:pt x="420392" y="36195"/>
                      <a:pt x="420392" y="39052"/>
                    </a:cubicBezTo>
                    <a:lnTo>
                      <a:pt x="410867" y="66675"/>
                    </a:lnTo>
                    <a:lnTo>
                      <a:pt x="404199" y="86677"/>
                    </a:lnTo>
                    <a:lnTo>
                      <a:pt x="396579" y="66675"/>
                    </a:lnTo>
                    <a:lnTo>
                      <a:pt x="387054" y="39052"/>
                    </a:lnTo>
                    <a:cubicBezTo>
                      <a:pt x="386102" y="36195"/>
                      <a:pt x="385149" y="34290"/>
                      <a:pt x="383244" y="31432"/>
                    </a:cubicBezTo>
                    <a:cubicBezTo>
                      <a:pt x="368004" y="15240"/>
                      <a:pt x="348002" y="4763"/>
                      <a:pt x="325142" y="952"/>
                    </a:cubicBezTo>
                    <a:cubicBezTo>
                      <a:pt x="319427" y="0"/>
                      <a:pt x="313712" y="0"/>
                      <a:pt x="307997" y="0"/>
                    </a:cubicBezTo>
                    <a:cubicBezTo>
                      <a:pt x="302282" y="0"/>
                      <a:pt x="296567" y="0"/>
                      <a:pt x="291804" y="952"/>
                    </a:cubicBezTo>
                    <a:cubicBezTo>
                      <a:pt x="268944" y="4763"/>
                      <a:pt x="248942" y="15240"/>
                      <a:pt x="233702" y="31432"/>
                    </a:cubicBezTo>
                    <a:cubicBezTo>
                      <a:pt x="231797" y="33338"/>
                      <a:pt x="229892" y="36195"/>
                      <a:pt x="229892" y="39052"/>
                    </a:cubicBezTo>
                    <a:lnTo>
                      <a:pt x="220367" y="66675"/>
                    </a:lnTo>
                    <a:lnTo>
                      <a:pt x="213699" y="86677"/>
                    </a:lnTo>
                    <a:lnTo>
                      <a:pt x="206079" y="66675"/>
                    </a:lnTo>
                    <a:lnTo>
                      <a:pt x="196554" y="39052"/>
                    </a:lnTo>
                    <a:cubicBezTo>
                      <a:pt x="195602" y="36195"/>
                      <a:pt x="194649" y="34290"/>
                      <a:pt x="192744" y="31432"/>
                    </a:cubicBezTo>
                    <a:cubicBezTo>
                      <a:pt x="177504" y="15240"/>
                      <a:pt x="157502" y="4763"/>
                      <a:pt x="134642" y="952"/>
                    </a:cubicBezTo>
                    <a:cubicBezTo>
                      <a:pt x="127974" y="0"/>
                      <a:pt x="123212" y="0"/>
                      <a:pt x="117497" y="0"/>
                    </a:cubicBezTo>
                    <a:cubicBezTo>
                      <a:pt x="111782" y="0"/>
                      <a:pt x="106067" y="0"/>
                      <a:pt x="101304" y="952"/>
                    </a:cubicBezTo>
                    <a:cubicBezTo>
                      <a:pt x="78444" y="4763"/>
                      <a:pt x="58442" y="15240"/>
                      <a:pt x="43202" y="31432"/>
                    </a:cubicBezTo>
                    <a:cubicBezTo>
                      <a:pt x="41297" y="33338"/>
                      <a:pt x="39392" y="36195"/>
                      <a:pt x="39392" y="39052"/>
                    </a:cubicBezTo>
                    <a:lnTo>
                      <a:pt x="29867" y="66675"/>
                    </a:lnTo>
                    <a:lnTo>
                      <a:pt x="1292" y="153352"/>
                    </a:lnTo>
                    <a:cubicBezTo>
                      <a:pt x="-2518" y="164783"/>
                      <a:pt x="2244" y="178118"/>
                      <a:pt x="13674" y="183833"/>
                    </a:cubicBezTo>
                    <a:cubicBezTo>
                      <a:pt x="17484" y="185738"/>
                      <a:pt x="20342" y="185738"/>
                      <a:pt x="24152" y="185738"/>
                    </a:cubicBezTo>
                    <a:cubicBezTo>
                      <a:pt x="33677" y="185738"/>
                      <a:pt x="43202" y="179070"/>
                      <a:pt x="47012" y="169545"/>
                    </a:cubicBezTo>
                    <a:lnTo>
                      <a:pt x="62252" y="122873"/>
                    </a:lnTo>
                    <a:lnTo>
                      <a:pt x="62252" y="170498"/>
                    </a:lnTo>
                    <a:lnTo>
                      <a:pt x="33677" y="246698"/>
                    </a:lnTo>
                    <a:lnTo>
                      <a:pt x="62252" y="246698"/>
                    </a:lnTo>
                    <a:lnTo>
                      <a:pt x="62252" y="332423"/>
                    </a:lnTo>
                    <a:lnTo>
                      <a:pt x="109877" y="332423"/>
                    </a:lnTo>
                    <a:lnTo>
                      <a:pt x="109877" y="246698"/>
                    </a:lnTo>
                    <a:lnTo>
                      <a:pt x="128927" y="246698"/>
                    </a:lnTo>
                    <a:lnTo>
                      <a:pt x="128927" y="332423"/>
                    </a:lnTo>
                    <a:lnTo>
                      <a:pt x="176552" y="332423"/>
                    </a:lnTo>
                    <a:lnTo>
                      <a:pt x="176552" y="246698"/>
                    </a:lnTo>
                    <a:lnTo>
                      <a:pt x="205127" y="246698"/>
                    </a:lnTo>
                    <a:lnTo>
                      <a:pt x="176552" y="168593"/>
                    </a:lnTo>
                    <a:lnTo>
                      <a:pt x="176552" y="121920"/>
                    </a:lnTo>
                    <a:lnTo>
                      <a:pt x="191792" y="168593"/>
                    </a:lnTo>
                    <a:cubicBezTo>
                      <a:pt x="194649" y="178118"/>
                      <a:pt x="204174" y="184785"/>
                      <a:pt x="214652" y="184785"/>
                    </a:cubicBezTo>
                    <a:cubicBezTo>
                      <a:pt x="214652" y="184785"/>
                      <a:pt x="214652" y="184785"/>
                      <a:pt x="214652" y="184785"/>
                    </a:cubicBezTo>
                    <a:cubicBezTo>
                      <a:pt x="214652" y="184785"/>
                      <a:pt x="214652" y="184785"/>
                      <a:pt x="214652" y="184785"/>
                    </a:cubicBezTo>
                    <a:lnTo>
                      <a:pt x="214652" y="184785"/>
                    </a:lnTo>
                    <a:lnTo>
                      <a:pt x="214652" y="184785"/>
                    </a:lnTo>
                    <a:cubicBezTo>
                      <a:pt x="224177" y="184785"/>
                      <a:pt x="233702" y="178118"/>
                      <a:pt x="237512" y="168593"/>
                    </a:cubicBezTo>
                    <a:lnTo>
                      <a:pt x="252752" y="121920"/>
                    </a:lnTo>
                    <a:lnTo>
                      <a:pt x="252752" y="333375"/>
                    </a:lnTo>
                    <a:lnTo>
                      <a:pt x="300377" y="333375"/>
                    </a:lnTo>
                    <a:lnTo>
                      <a:pt x="300377" y="190500"/>
                    </a:lnTo>
                    <a:lnTo>
                      <a:pt x="319427" y="190500"/>
                    </a:lnTo>
                    <a:lnTo>
                      <a:pt x="319427" y="333375"/>
                    </a:lnTo>
                    <a:lnTo>
                      <a:pt x="367052" y="333375"/>
                    </a:lnTo>
                    <a:lnTo>
                      <a:pt x="367052" y="122873"/>
                    </a:lnTo>
                    <a:lnTo>
                      <a:pt x="382292" y="169545"/>
                    </a:lnTo>
                    <a:cubicBezTo>
                      <a:pt x="386102" y="180023"/>
                      <a:pt x="394674" y="185738"/>
                      <a:pt x="405152" y="185738"/>
                    </a:cubicBezTo>
                    <a:lnTo>
                      <a:pt x="405152" y="185738"/>
                    </a:lnTo>
                    <a:cubicBezTo>
                      <a:pt x="405152" y="185738"/>
                      <a:pt x="405152" y="185738"/>
                      <a:pt x="405152" y="185738"/>
                    </a:cubicBezTo>
                    <a:cubicBezTo>
                      <a:pt x="414677" y="185738"/>
                      <a:pt x="424202" y="179070"/>
                      <a:pt x="428012" y="169545"/>
                    </a:cubicBezTo>
                    <a:lnTo>
                      <a:pt x="443252" y="122873"/>
                    </a:lnTo>
                    <a:lnTo>
                      <a:pt x="443252" y="169545"/>
                    </a:lnTo>
                    <a:lnTo>
                      <a:pt x="414677" y="247650"/>
                    </a:lnTo>
                    <a:lnTo>
                      <a:pt x="443252" y="247650"/>
                    </a:lnTo>
                    <a:lnTo>
                      <a:pt x="443252" y="333375"/>
                    </a:lnTo>
                    <a:lnTo>
                      <a:pt x="490877" y="333375"/>
                    </a:lnTo>
                    <a:lnTo>
                      <a:pt x="490877" y="247650"/>
                    </a:lnTo>
                    <a:lnTo>
                      <a:pt x="509927" y="247650"/>
                    </a:lnTo>
                    <a:lnTo>
                      <a:pt x="509927" y="333375"/>
                    </a:lnTo>
                    <a:lnTo>
                      <a:pt x="557552" y="333375"/>
                    </a:lnTo>
                    <a:lnTo>
                      <a:pt x="557552" y="247650"/>
                    </a:lnTo>
                    <a:lnTo>
                      <a:pt x="586127" y="247650"/>
                    </a:lnTo>
                    <a:lnTo>
                      <a:pt x="557552" y="171450"/>
                    </a:lnTo>
                    <a:lnTo>
                      <a:pt x="557552" y="123825"/>
                    </a:lnTo>
                    <a:lnTo>
                      <a:pt x="572792" y="170498"/>
                    </a:lnTo>
                    <a:cubicBezTo>
                      <a:pt x="575649" y="180023"/>
                      <a:pt x="585174" y="186690"/>
                      <a:pt x="595652" y="186690"/>
                    </a:cubicBezTo>
                    <a:cubicBezTo>
                      <a:pt x="595652" y="186690"/>
                      <a:pt x="595652" y="186690"/>
                      <a:pt x="595652" y="186690"/>
                    </a:cubicBezTo>
                    <a:cubicBezTo>
                      <a:pt x="595652" y="186690"/>
                      <a:pt x="595652" y="186690"/>
                      <a:pt x="595652" y="186690"/>
                    </a:cubicBezTo>
                    <a:cubicBezTo>
                      <a:pt x="595652" y="186690"/>
                      <a:pt x="595652" y="186690"/>
                      <a:pt x="595652" y="186690"/>
                    </a:cubicBezTo>
                    <a:cubicBezTo>
                      <a:pt x="595652" y="186690"/>
                      <a:pt x="595652" y="186690"/>
                      <a:pt x="595652" y="186690"/>
                    </a:cubicBezTo>
                    <a:cubicBezTo>
                      <a:pt x="605177" y="186690"/>
                      <a:pt x="614702" y="180023"/>
                      <a:pt x="618512" y="170498"/>
                    </a:cubicBezTo>
                    <a:lnTo>
                      <a:pt x="633752" y="123825"/>
                    </a:lnTo>
                    <a:lnTo>
                      <a:pt x="633752" y="333375"/>
                    </a:lnTo>
                    <a:lnTo>
                      <a:pt x="681377" y="333375"/>
                    </a:lnTo>
                    <a:lnTo>
                      <a:pt x="681377" y="190500"/>
                    </a:lnTo>
                    <a:lnTo>
                      <a:pt x="700427" y="190500"/>
                    </a:lnTo>
                    <a:lnTo>
                      <a:pt x="700427" y="333375"/>
                    </a:lnTo>
                    <a:lnTo>
                      <a:pt x="748052" y="333375"/>
                    </a:lnTo>
                    <a:lnTo>
                      <a:pt x="748052" y="122873"/>
                    </a:lnTo>
                    <a:lnTo>
                      <a:pt x="763292" y="169545"/>
                    </a:lnTo>
                    <a:cubicBezTo>
                      <a:pt x="766149" y="179070"/>
                      <a:pt x="775674" y="185738"/>
                      <a:pt x="786152" y="185738"/>
                    </a:cubicBezTo>
                    <a:cubicBezTo>
                      <a:pt x="789962" y="185738"/>
                      <a:pt x="792819" y="184785"/>
                      <a:pt x="796629" y="183833"/>
                    </a:cubicBezTo>
                    <a:cubicBezTo>
                      <a:pt x="806154" y="178118"/>
                      <a:pt x="810917" y="164783"/>
                      <a:pt x="807107" y="1533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B18CAB45-7CEA-4BF1-B23D-984A932CD418}"/>
                  </a:ext>
                </a:extLst>
              </p:cNvPr>
              <p:cNvSpPr/>
              <p:nvPr/>
            </p:nvSpPr>
            <p:spPr>
              <a:xfrm>
                <a:off x="5991691" y="5424575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BA1CF487-CE08-447E-B468-98D20CBF873B}"/>
                  </a:ext>
                </a:extLst>
              </p:cNvPr>
              <p:cNvSpPr/>
              <p:nvPr/>
            </p:nvSpPr>
            <p:spPr>
              <a:xfrm>
                <a:off x="6372691" y="5424575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FD038E86-8BFA-4512-BF68-D41C9A043B0F}"/>
                  </a:ext>
                </a:extLst>
              </p:cNvPr>
              <p:cNvSpPr/>
              <p:nvPr/>
            </p:nvSpPr>
            <p:spPr>
              <a:xfrm>
                <a:off x="6182191" y="5424575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38C1874-1D9A-49B1-985A-9BF79DD66DC1}"/>
              </a:ext>
            </a:extLst>
          </p:cNvPr>
          <p:cNvGrpSpPr/>
          <p:nvPr/>
        </p:nvGrpSpPr>
        <p:grpSpPr>
          <a:xfrm>
            <a:off x="2281216" y="3963584"/>
            <a:ext cx="8034280" cy="683787"/>
            <a:chOff x="1993070" y="3174923"/>
            <a:chExt cx="8034280" cy="6837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6281848-B90C-4A31-A9F6-1C17BD40EE99}"/>
                </a:ext>
              </a:extLst>
            </p:cNvPr>
            <p:cNvSpPr txBox="1"/>
            <p:nvPr/>
          </p:nvSpPr>
          <p:spPr>
            <a:xfrm>
              <a:off x="3154054" y="3345859"/>
              <a:ext cx="6873296" cy="307777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58.20%-ը (110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անձ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եղել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են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իգական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սեռի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ներկայացուցիչներ</a:t>
              </a:r>
              <a:endParaRPr lang="en-US" sz="1400" dirty="0">
                <a:latin typeface="Sylfaen" panose="010A0502050306030303" pitchFamily="18" charset="0"/>
              </a:endParaRPr>
            </a:p>
          </p:txBody>
        </p:sp>
        <p:grpSp>
          <p:nvGrpSpPr>
            <p:cNvPr id="25" name="Graphic 48" descr="Gender">
              <a:extLst>
                <a:ext uri="{FF2B5EF4-FFF2-40B4-BE49-F238E27FC236}">
                  <a16:creationId xmlns:a16="http://schemas.microsoft.com/office/drawing/2014/main" xmlns="" id="{F5405F1B-C3DE-4FD3-944C-851AF9B5A8AB}"/>
                </a:ext>
              </a:extLst>
            </p:cNvPr>
            <p:cNvGrpSpPr/>
            <p:nvPr/>
          </p:nvGrpSpPr>
          <p:grpSpPr>
            <a:xfrm>
              <a:off x="1993070" y="3174923"/>
              <a:ext cx="752355" cy="683787"/>
              <a:chOff x="6022629" y="5365025"/>
              <a:chExt cx="914400" cy="914400"/>
            </a:xfrm>
            <a:solidFill>
              <a:schemeClr val="accent2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85971D82-5017-4194-995E-3B344559AB89}"/>
                  </a:ext>
                </a:extLst>
              </p:cNvPr>
              <p:cNvSpPr/>
              <p:nvPr/>
            </p:nvSpPr>
            <p:spPr>
              <a:xfrm>
                <a:off x="6165504" y="5441225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63B500FE-0A55-4B63-AF31-68BAF56F665B}"/>
                  </a:ext>
                </a:extLst>
              </p:cNvPr>
              <p:cNvSpPr/>
              <p:nvPr/>
            </p:nvSpPr>
            <p:spPr>
              <a:xfrm>
                <a:off x="6051697" y="5593611"/>
                <a:ext cx="360995" cy="609613"/>
              </a:xfrm>
              <a:custGeom>
                <a:avLst/>
                <a:gdLst>
                  <a:gd name="connsiteX0" fmla="*/ 360028 w 360995"/>
                  <a:gd name="connsiteY0" fmla="*/ 267952 h 609613"/>
                  <a:gd name="connsiteX1" fmla="*/ 307069 w 360995"/>
                  <a:gd name="connsiteY1" fmla="*/ 67451 h 609613"/>
                  <a:gd name="connsiteX2" fmla="*/ 297544 w 360995"/>
                  <a:gd name="connsiteY2" fmla="*/ 51449 h 609613"/>
                  <a:gd name="connsiteX3" fmla="*/ 231917 w 360995"/>
                  <a:gd name="connsiteY3" fmla="*/ 9539 h 609613"/>
                  <a:gd name="connsiteX4" fmla="*/ 180482 w 360995"/>
                  <a:gd name="connsiteY4" fmla="*/ 14 h 609613"/>
                  <a:gd name="connsiteX5" fmla="*/ 129047 w 360995"/>
                  <a:gd name="connsiteY5" fmla="*/ 8586 h 609613"/>
                  <a:gd name="connsiteX6" fmla="*/ 63324 w 360995"/>
                  <a:gd name="connsiteY6" fmla="*/ 50496 h 609613"/>
                  <a:gd name="connsiteX7" fmla="*/ 53799 w 360995"/>
                  <a:gd name="connsiteY7" fmla="*/ 67451 h 609613"/>
                  <a:gd name="connsiteX8" fmla="*/ 935 w 360995"/>
                  <a:gd name="connsiteY8" fmla="*/ 267952 h 609613"/>
                  <a:gd name="connsiteX9" fmla="*/ 21319 w 360995"/>
                  <a:gd name="connsiteY9" fmla="*/ 302813 h 609613"/>
                  <a:gd name="connsiteX10" fmla="*/ 28558 w 360995"/>
                  <a:gd name="connsiteY10" fmla="*/ 303766 h 609613"/>
                  <a:gd name="connsiteX11" fmla="*/ 56657 w 360995"/>
                  <a:gd name="connsiteY11" fmla="*/ 282525 h 609613"/>
                  <a:gd name="connsiteX12" fmla="*/ 104282 w 360995"/>
                  <a:gd name="connsiteY12" fmla="*/ 100598 h 609613"/>
                  <a:gd name="connsiteX13" fmla="*/ 104282 w 360995"/>
                  <a:gd name="connsiteY13" fmla="*/ 609614 h 609613"/>
                  <a:gd name="connsiteX14" fmla="*/ 161432 w 360995"/>
                  <a:gd name="connsiteY14" fmla="*/ 609614 h 609613"/>
                  <a:gd name="connsiteX15" fmla="*/ 161432 w 360995"/>
                  <a:gd name="connsiteY15" fmla="*/ 314339 h 609613"/>
                  <a:gd name="connsiteX16" fmla="*/ 199532 w 360995"/>
                  <a:gd name="connsiteY16" fmla="*/ 314339 h 609613"/>
                  <a:gd name="connsiteX17" fmla="*/ 199532 w 360995"/>
                  <a:gd name="connsiteY17" fmla="*/ 609614 h 609613"/>
                  <a:gd name="connsiteX18" fmla="*/ 256682 w 360995"/>
                  <a:gd name="connsiteY18" fmla="*/ 609614 h 609613"/>
                  <a:gd name="connsiteX19" fmla="*/ 256682 w 360995"/>
                  <a:gd name="connsiteY19" fmla="*/ 100598 h 609613"/>
                  <a:gd name="connsiteX20" fmla="*/ 304307 w 360995"/>
                  <a:gd name="connsiteY20" fmla="*/ 282525 h 609613"/>
                  <a:gd name="connsiteX21" fmla="*/ 332882 w 360995"/>
                  <a:gd name="connsiteY21" fmla="*/ 303766 h 609613"/>
                  <a:gd name="connsiteX22" fmla="*/ 340121 w 360995"/>
                  <a:gd name="connsiteY22" fmla="*/ 302813 h 609613"/>
                  <a:gd name="connsiteX23" fmla="*/ 360028 w 360995"/>
                  <a:gd name="connsiteY23" fmla="*/ 267952 h 60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0995" h="609613">
                    <a:moveTo>
                      <a:pt x="360028" y="267952"/>
                    </a:moveTo>
                    <a:lnTo>
                      <a:pt x="307069" y="67451"/>
                    </a:lnTo>
                    <a:cubicBezTo>
                      <a:pt x="305267" y="61411"/>
                      <a:pt x="301994" y="55913"/>
                      <a:pt x="297544" y="51449"/>
                    </a:cubicBezTo>
                    <a:cubicBezTo>
                      <a:pt x="279314" y="32457"/>
                      <a:pt x="256815" y="18088"/>
                      <a:pt x="231917" y="9539"/>
                    </a:cubicBezTo>
                    <a:cubicBezTo>
                      <a:pt x="215569" y="2999"/>
                      <a:pt x="198088" y="-238"/>
                      <a:pt x="180482" y="14"/>
                    </a:cubicBezTo>
                    <a:cubicBezTo>
                      <a:pt x="162973" y="-85"/>
                      <a:pt x="145577" y="2815"/>
                      <a:pt x="129047" y="8586"/>
                    </a:cubicBezTo>
                    <a:cubicBezTo>
                      <a:pt x="104003" y="16889"/>
                      <a:pt x="81417" y="31292"/>
                      <a:pt x="63324" y="50496"/>
                    </a:cubicBezTo>
                    <a:cubicBezTo>
                      <a:pt x="59076" y="55474"/>
                      <a:pt x="55841" y="61234"/>
                      <a:pt x="53799" y="67451"/>
                    </a:cubicBezTo>
                    <a:lnTo>
                      <a:pt x="935" y="267952"/>
                    </a:lnTo>
                    <a:cubicBezTo>
                      <a:pt x="-3051" y="283206"/>
                      <a:pt x="6071" y="298806"/>
                      <a:pt x="21319" y="302813"/>
                    </a:cubicBezTo>
                    <a:cubicBezTo>
                      <a:pt x="23678" y="303456"/>
                      <a:pt x="26113" y="303777"/>
                      <a:pt x="28558" y="303766"/>
                    </a:cubicBezTo>
                    <a:cubicBezTo>
                      <a:pt x="41693" y="303987"/>
                      <a:pt x="53287" y="295223"/>
                      <a:pt x="56657" y="282525"/>
                    </a:cubicBezTo>
                    <a:lnTo>
                      <a:pt x="104282" y="100598"/>
                    </a:lnTo>
                    <a:lnTo>
                      <a:pt x="104282" y="609614"/>
                    </a:lnTo>
                    <a:lnTo>
                      <a:pt x="161432" y="609614"/>
                    </a:lnTo>
                    <a:lnTo>
                      <a:pt x="161432" y="314339"/>
                    </a:lnTo>
                    <a:lnTo>
                      <a:pt x="199532" y="314339"/>
                    </a:lnTo>
                    <a:lnTo>
                      <a:pt x="199532" y="609614"/>
                    </a:lnTo>
                    <a:lnTo>
                      <a:pt x="256682" y="609614"/>
                    </a:lnTo>
                    <a:lnTo>
                      <a:pt x="256682" y="100598"/>
                    </a:lnTo>
                    <a:lnTo>
                      <a:pt x="304307" y="282525"/>
                    </a:lnTo>
                    <a:cubicBezTo>
                      <a:pt x="307718" y="295399"/>
                      <a:pt x="319570" y="304210"/>
                      <a:pt x="332882" y="303766"/>
                    </a:cubicBezTo>
                    <a:cubicBezTo>
                      <a:pt x="335327" y="303777"/>
                      <a:pt x="337761" y="303456"/>
                      <a:pt x="340121" y="302813"/>
                    </a:cubicBezTo>
                    <a:cubicBezTo>
                      <a:pt x="355177" y="298596"/>
                      <a:pt x="364047" y="283061"/>
                      <a:pt x="360028" y="26795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1A8DD64E-7DF1-4F99-B1BB-C142EA7AD42F}"/>
                  </a:ext>
                </a:extLst>
              </p:cNvPr>
              <p:cNvSpPr/>
              <p:nvPr/>
            </p:nvSpPr>
            <p:spPr>
              <a:xfrm>
                <a:off x="6660804" y="5441225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106D997C-211B-4B5D-AB94-36AD887762E5}"/>
                  </a:ext>
                </a:extLst>
              </p:cNvPr>
              <p:cNvSpPr/>
              <p:nvPr/>
            </p:nvSpPr>
            <p:spPr>
              <a:xfrm>
                <a:off x="6546997" y="5593611"/>
                <a:ext cx="360995" cy="609613"/>
              </a:xfrm>
              <a:custGeom>
                <a:avLst/>
                <a:gdLst>
                  <a:gd name="connsiteX0" fmla="*/ 360028 w 360995"/>
                  <a:gd name="connsiteY0" fmla="*/ 267952 h 609613"/>
                  <a:gd name="connsiteX1" fmla="*/ 307069 w 360995"/>
                  <a:gd name="connsiteY1" fmla="*/ 67451 h 609613"/>
                  <a:gd name="connsiteX2" fmla="*/ 297544 w 360995"/>
                  <a:gd name="connsiteY2" fmla="*/ 51449 h 609613"/>
                  <a:gd name="connsiteX3" fmla="*/ 231917 w 360995"/>
                  <a:gd name="connsiteY3" fmla="*/ 9539 h 609613"/>
                  <a:gd name="connsiteX4" fmla="*/ 180482 w 360995"/>
                  <a:gd name="connsiteY4" fmla="*/ 14 h 609613"/>
                  <a:gd name="connsiteX5" fmla="*/ 129047 w 360995"/>
                  <a:gd name="connsiteY5" fmla="*/ 8586 h 609613"/>
                  <a:gd name="connsiteX6" fmla="*/ 63324 w 360995"/>
                  <a:gd name="connsiteY6" fmla="*/ 50496 h 609613"/>
                  <a:gd name="connsiteX7" fmla="*/ 53799 w 360995"/>
                  <a:gd name="connsiteY7" fmla="*/ 67451 h 609613"/>
                  <a:gd name="connsiteX8" fmla="*/ 935 w 360995"/>
                  <a:gd name="connsiteY8" fmla="*/ 267952 h 609613"/>
                  <a:gd name="connsiteX9" fmla="*/ 21319 w 360995"/>
                  <a:gd name="connsiteY9" fmla="*/ 302813 h 609613"/>
                  <a:gd name="connsiteX10" fmla="*/ 28558 w 360995"/>
                  <a:gd name="connsiteY10" fmla="*/ 303766 h 609613"/>
                  <a:gd name="connsiteX11" fmla="*/ 56657 w 360995"/>
                  <a:gd name="connsiteY11" fmla="*/ 282525 h 609613"/>
                  <a:gd name="connsiteX12" fmla="*/ 104282 w 360995"/>
                  <a:gd name="connsiteY12" fmla="*/ 100598 h 609613"/>
                  <a:gd name="connsiteX13" fmla="*/ 104282 w 360995"/>
                  <a:gd name="connsiteY13" fmla="*/ 158891 h 609613"/>
                  <a:gd name="connsiteX14" fmla="*/ 44846 w 360995"/>
                  <a:gd name="connsiteY14" fmla="*/ 381014 h 609613"/>
                  <a:gd name="connsiteX15" fmla="*/ 104282 w 360995"/>
                  <a:gd name="connsiteY15" fmla="*/ 381014 h 609613"/>
                  <a:gd name="connsiteX16" fmla="*/ 104282 w 360995"/>
                  <a:gd name="connsiteY16" fmla="*/ 609614 h 609613"/>
                  <a:gd name="connsiteX17" fmla="*/ 161432 w 360995"/>
                  <a:gd name="connsiteY17" fmla="*/ 609614 h 609613"/>
                  <a:gd name="connsiteX18" fmla="*/ 161432 w 360995"/>
                  <a:gd name="connsiteY18" fmla="*/ 381014 h 609613"/>
                  <a:gd name="connsiteX19" fmla="*/ 199532 w 360995"/>
                  <a:gd name="connsiteY19" fmla="*/ 381014 h 609613"/>
                  <a:gd name="connsiteX20" fmla="*/ 199532 w 360995"/>
                  <a:gd name="connsiteY20" fmla="*/ 609614 h 609613"/>
                  <a:gd name="connsiteX21" fmla="*/ 256682 w 360995"/>
                  <a:gd name="connsiteY21" fmla="*/ 609614 h 609613"/>
                  <a:gd name="connsiteX22" fmla="*/ 256682 w 360995"/>
                  <a:gd name="connsiteY22" fmla="*/ 381014 h 609613"/>
                  <a:gd name="connsiteX23" fmla="*/ 305831 w 360995"/>
                  <a:gd name="connsiteY23" fmla="*/ 381014 h 609613"/>
                  <a:gd name="connsiteX24" fmla="*/ 256682 w 360995"/>
                  <a:gd name="connsiteY24" fmla="*/ 197276 h 609613"/>
                  <a:gd name="connsiteX25" fmla="*/ 256682 w 360995"/>
                  <a:gd name="connsiteY25" fmla="*/ 100598 h 609613"/>
                  <a:gd name="connsiteX26" fmla="*/ 304307 w 360995"/>
                  <a:gd name="connsiteY26" fmla="*/ 282525 h 609613"/>
                  <a:gd name="connsiteX27" fmla="*/ 332882 w 360995"/>
                  <a:gd name="connsiteY27" fmla="*/ 303766 h 609613"/>
                  <a:gd name="connsiteX28" fmla="*/ 340121 w 360995"/>
                  <a:gd name="connsiteY28" fmla="*/ 302813 h 609613"/>
                  <a:gd name="connsiteX29" fmla="*/ 360028 w 360995"/>
                  <a:gd name="connsiteY29" fmla="*/ 267952 h 60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0995" h="609613">
                    <a:moveTo>
                      <a:pt x="360028" y="267952"/>
                    </a:moveTo>
                    <a:lnTo>
                      <a:pt x="307069" y="67451"/>
                    </a:lnTo>
                    <a:cubicBezTo>
                      <a:pt x="305171" y="61453"/>
                      <a:pt x="301911" y="55976"/>
                      <a:pt x="297544" y="51449"/>
                    </a:cubicBezTo>
                    <a:cubicBezTo>
                      <a:pt x="279314" y="32457"/>
                      <a:pt x="256815" y="18088"/>
                      <a:pt x="231917" y="9539"/>
                    </a:cubicBezTo>
                    <a:cubicBezTo>
                      <a:pt x="215569" y="2999"/>
                      <a:pt x="198088" y="-238"/>
                      <a:pt x="180482" y="14"/>
                    </a:cubicBezTo>
                    <a:cubicBezTo>
                      <a:pt x="162973" y="-85"/>
                      <a:pt x="145577" y="2815"/>
                      <a:pt x="129047" y="8586"/>
                    </a:cubicBezTo>
                    <a:cubicBezTo>
                      <a:pt x="104003" y="16889"/>
                      <a:pt x="81417" y="31292"/>
                      <a:pt x="63324" y="50496"/>
                    </a:cubicBezTo>
                    <a:cubicBezTo>
                      <a:pt x="59076" y="55474"/>
                      <a:pt x="55840" y="61234"/>
                      <a:pt x="53799" y="67451"/>
                    </a:cubicBezTo>
                    <a:lnTo>
                      <a:pt x="935" y="267952"/>
                    </a:lnTo>
                    <a:cubicBezTo>
                      <a:pt x="-3051" y="283206"/>
                      <a:pt x="6070" y="298806"/>
                      <a:pt x="21319" y="302813"/>
                    </a:cubicBezTo>
                    <a:cubicBezTo>
                      <a:pt x="23678" y="303456"/>
                      <a:pt x="26113" y="303777"/>
                      <a:pt x="28558" y="303766"/>
                    </a:cubicBezTo>
                    <a:cubicBezTo>
                      <a:pt x="41693" y="303987"/>
                      <a:pt x="53287" y="295223"/>
                      <a:pt x="56657" y="282525"/>
                    </a:cubicBezTo>
                    <a:lnTo>
                      <a:pt x="104282" y="100598"/>
                    </a:lnTo>
                    <a:lnTo>
                      <a:pt x="104282" y="158891"/>
                    </a:lnTo>
                    <a:lnTo>
                      <a:pt x="44846" y="381014"/>
                    </a:lnTo>
                    <a:lnTo>
                      <a:pt x="104282" y="381014"/>
                    </a:lnTo>
                    <a:lnTo>
                      <a:pt x="104282" y="609614"/>
                    </a:lnTo>
                    <a:lnTo>
                      <a:pt x="161432" y="609614"/>
                    </a:lnTo>
                    <a:lnTo>
                      <a:pt x="161432" y="381014"/>
                    </a:lnTo>
                    <a:lnTo>
                      <a:pt x="199532" y="381014"/>
                    </a:lnTo>
                    <a:lnTo>
                      <a:pt x="199532" y="609614"/>
                    </a:lnTo>
                    <a:lnTo>
                      <a:pt x="256682" y="609614"/>
                    </a:lnTo>
                    <a:lnTo>
                      <a:pt x="256682" y="381014"/>
                    </a:lnTo>
                    <a:lnTo>
                      <a:pt x="305831" y="381014"/>
                    </a:lnTo>
                    <a:lnTo>
                      <a:pt x="256682" y="197276"/>
                    </a:lnTo>
                    <a:lnTo>
                      <a:pt x="256682" y="100598"/>
                    </a:lnTo>
                    <a:lnTo>
                      <a:pt x="304307" y="282525"/>
                    </a:lnTo>
                    <a:cubicBezTo>
                      <a:pt x="307718" y="295399"/>
                      <a:pt x="319570" y="304210"/>
                      <a:pt x="332882" y="303766"/>
                    </a:cubicBezTo>
                    <a:cubicBezTo>
                      <a:pt x="335327" y="303777"/>
                      <a:pt x="337762" y="303456"/>
                      <a:pt x="340121" y="302813"/>
                    </a:cubicBezTo>
                    <a:cubicBezTo>
                      <a:pt x="355177" y="298596"/>
                      <a:pt x="364047" y="283061"/>
                      <a:pt x="360028" y="26795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194A607E-40C8-4194-8B2D-FF56D893ACB8}"/>
                  </a:ext>
                </a:extLst>
              </p:cNvPr>
              <p:cNvSpPr/>
              <p:nvPr/>
            </p:nvSpPr>
            <p:spPr>
              <a:xfrm>
                <a:off x="6460779" y="5422175"/>
                <a:ext cx="38100" cy="800100"/>
              </a:xfrm>
              <a:custGeom>
                <a:avLst/>
                <a:gdLst>
                  <a:gd name="connsiteX0" fmla="*/ 19050 w 38100"/>
                  <a:gd name="connsiteY0" fmla="*/ 800100 h 800100"/>
                  <a:gd name="connsiteX1" fmla="*/ 0 w 38100"/>
                  <a:gd name="connsiteY1" fmla="*/ 781050 h 800100"/>
                  <a:gd name="connsiteX2" fmla="*/ 0 w 38100"/>
                  <a:gd name="connsiteY2" fmla="*/ 19050 h 800100"/>
                  <a:gd name="connsiteX3" fmla="*/ 19050 w 38100"/>
                  <a:gd name="connsiteY3" fmla="*/ 0 h 800100"/>
                  <a:gd name="connsiteX4" fmla="*/ 38100 w 38100"/>
                  <a:gd name="connsiteY4" fmla="*/ 19050 h 800100"/>
                  <a:gd name="connsiteX5" fmla="*/ 38100 w 38100"/>
                  <a:gd name="connsiteY5" fmla="*/ 781050 h 800100"/>
                  <a:gd name="connsiteX6" fmla="*/ 19050 w 38100"/>
                  <a:gd name="connsiteY6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800100">
                    <a:moveTo>
                      <a:pt x="19050" y="800100"/>
                    </a:moveTo>
                    <a:cubicBezTo>
                      <a:pt x="8529" y="800100"/>
                      <a:pt x="0" y="791571"/>
                      <a:pt x="0" y="7810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lnTo>
                      <a:pt x="38100" y="781050"/>
                    </a:lnTo>
                    <a:cubicBezTo>
                      <a:pt x="38100" y="791571"/>
                      <a:pt x="29571" y="800100"/>
                      <a:pt x="19050" y="8001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3FB27EE-1297-49A5-A4DD-FC0312B0DEDB}"/>
              </a:ext>
            </a:extLst>
          </p:cNvPr>
          <p:cNvSpPr txBox="1"/>
          <p:nvPr/>
        </p:nvSpPr>
        <p:spPr>
          <a:xfrm>
            <a:off x="241738" y="270304"/>
            <a:ext cx="622851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Սաներ/ ընտանիքի անդամներ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74719F-0F26-4449-85F9-90F922E6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90CA-4365-47C3-807E-ED717B9EC0DD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55D0D-2037-498C-959C-3D1B94DB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66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DF2-0600-4876-A1BC-CCB9D6E4EBB4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61869-4443-4270-92AB-78DDC507BE21}"/>
              </a:ext>
            </a:extLst>
          </p:cNvPr>
          <p:cNvSpPr txBox="1"/>
          <p:nvPr/>
        </p:nvSpPr>
        <p:spPr>
          <a:xfrm>
            <a:off x="241740" y="772506"/>
            <a:ext cx="8931166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Սաների/ ընտանիքի անդամների տված գնահատականնները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96298A3-BA42-4FB7-BBF9-75F85EC7C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5638337"/>
              </p:ext>
            </p:extLst>
          </p:nvPr>
        </p:nvGraphicFramePr>
        <p:xfrm>
          <a:off x="241737" y="1274707"/>
          <a:ext cx="6309533" cy="542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A2F49EF-9D94-4AC3-888A-9C491543A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6280297"/>
              </p:ext>
            </p:extLst>
          </p:nvPr>
        </p:nvGraphicFramePr>
        <p:xfrm>
          <a:off x="6280595" y="1668247"/>
          <a:ext cx="5669667" cy="31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63E2AA8D-97CF-4862-AD02-4D0AA5218163}"/>
              </a:ext>
            </a:extLst>
          </p:cNvPr>
          <p:cNvSpPr txBox="1"/>
          <p:nvPr/>
        </p:nvSpPr>
        <p:spPr>
          <a:xfrm>
            <a:off x="6280594" y="725213"/>
            <a:ext cx="5502433" cy="546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Սաներ</a:t>
            </a:r>
            <a:r>
              <a:rPr lang="hy-AM" sz="1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ը</a:t>
            </a: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ընտանիքի անդամները հայկական կրթօջախում ամենից շատ կարևորում են հետևյալ ցուցանիշները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07AE03-87C6-4A34-BF98-E5B5DFE9ED7C}"/>
              </a:ext>
            </a:extLst>
          </p:cNvPr>
          <p:cNvSpPr txBox="1"/>
          <p:nvPr/>
        </p:nvSpPr>
        <p:spPr>
          <a:xfrm>
            <a:off x="241738" y="270304"/>
            <a:ext cx="6038856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Սաներ/ ընտանիքի անդամներ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6C2AF95-D0C4-43B9-9489-54AC40EC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07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6FB2F3-FB24-4B31-8FBC-D3D9076C6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23" b="13776"/>
          <a:stretch/>
        </p:blipFill>
        <p:spPr>
          <a:xfrm>
            <a:off x="873520" y="270304"/>
            <a:ext cx="9841467" cy="66037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1C160ED-4415-455B-B3E9-A5AA71064601}"/>
              </a:ext>
            </a:extLst>
          </p:cNvPr>
          <p:cNvSpPr txBox="1"/>
          <p:nvPr/>
        </p:nvSpPr>
        <p:spPr>
          <a:xfrm>
            <a:off x="2047685" y="4518276"/>
            <a:ext cx="9781642" cy="138499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ՀՀ ԿԳՄՍ նախարարության ներկայացուցիչներ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հաստատությունների տնօրեններ և/կամ պատասխանատուներ,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վերապատրաստող դասախոսներ,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կազմակերպիչներ,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մանկավարժներ,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սաներ և/կամ նրանց ծնողներ</a:t>
            </a:r>
            <a:endParaRPr lang="en-US" sz="1400" dirty="0">
              <a:latin typeface="Sylfaen" panose="010A05020503060303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B618E4A-4CA2-4EB4-92C7-D78B8564D08C}"/>
              </a:ext>
            </a:extLst>
          </p:cNvPr>
          <p:cNvGrpSpPr/>
          <p:nvPr/>
        </p:nvGrpSpPr>
        <p:grpSpPr>
          <a:xfrm>
            <a:off x="5479344" y="2869916"/>
            <a:ext cx="3903788" cy="755248"/>
            <a:chOff x="2215163" y="2665186"/>
            <a:chExt cx="3903788" cy="7552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0F2E09-A3EB-4E93-A900-8025C309371C}"/>
                </a:ext>
              </a:extLst>
            </p:cNvPr>
            <p:cNvSpPr txBox="1"/>
            <p:nvPr/>
          </p:nvSpPr>
          <p:spPr>
            <a:xfrm>
              <a:off x="3441720" y="2907347"/>
              <a:ext cx="2677231" cy="307777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hy-AM" sz="1400" dirty="0">
                  <a:latin typeface="Sylfaen" panose="010A0502050306030303" pitchFamily="18" charset="0"/>
                </a:rPr>
                <a:t>Ընդհանուր՝ 90 մասնակից</a:t>
              </a:r>
              <a:endParaRPr lang="en-US" sz="1400" dirty="0">
                <a:latin typeface="Sylfaen" panose="010A0502050306030303" pitchFamily="18" charset="0"/>
              </a:endParaRPr>
            </a:p>
          </p:txBody>
        </p:sp>
        <p:pic>
          <p:nvPicPr>
            <p:cNvPr id="3" name="Graphic 2" descr="Users">
              <a:extLst>
                <a:ext uri="{FF2B5EF4-FFF2-40B4-BE49-F238E27FC236}">
                  <a16:creationId xmlns:a16="http://schemas.microsoft.com/office/drawing/2014/main" xmlns="" id="{3793AA90-E5A4-4C76-9FF1-ABA8AD823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15163" y="2665186"/>
              <a:ext cx="755248" cy="75524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3FB27EE-1297-49A5-A4DD-FC0312B0DEDB}"/>
              </a:ext>
            </a:extLst>
          </p:cNvPr>
          <p:cNvSpPr txBox="1"/>
          <p:nvPr/>
        </p:nvSpPr>
        <p:spPr>
          <a:xfrm>
            <a:off x="241738" y="270304"/>
            <a:ext cx="5406705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ՈՐԱ</a:t>
            </a: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ԿԱԿԱՆ ՀԵՏԱԶՈՏՈՒԹՅՈՒՆ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07371BE-8B8A-43CB-88FB-8961E79AD655}"/>
              </a:ext>
            </a:extLst>
          </p:cNvPr>
          <p:cNvGrpSpPr/>
          <p:nvPr/>
        </p:nvGrpSpPr>
        <p:grpSpPr>
          <a:xfrm>
            <a:off x="2945090" y="1270902"/>
            <a:ext cx="4800989" cy="914400"/>
            <a:chOff x="3728156" y="2324380"/>
            <a:chExt cx="4800989" cy="9144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7C6E935-16B4-4D70-8C42-05128A4EFB77}"/>
                </a:ext>
              </a:extLst>
            </p:cNvPr>
            <p:cNvSpPr txBox="1"/>
            <p:nvPr/>
          </p:nvSpPr>
          <p:spPr>
            <a:xfrm>
              <a:off x="4958447" y="2579222"/>
              <a:ext cx="3570698" cy="52322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y-AM" sz="1400" dirty="0">
                  <a:latin typeface="Sylfaen" panose="010A0502050306030303" pitchFamily="18" charset="0"/>
                </a:rPr>
                <a:t>20 փորձագիտական հարցազրույց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y-AM" sz="1400" dirty="0">
                  <a:latin typeface="Sylfaen" panose="010A0502050306030303" pitchFamily="18" charset="0"/>
                </a:rPr>
                <a:t>12 ֆոկուս-խմբային քննարկում</a:t>
              </a:r>
              <a:endParaRPr lang="en-US" sz="1400" dirty="0">
                <a:latin typeface="Sylfaen" panose="010A0502050306030303" pitchFamily="18" charset="0"/>
              </a:endParaRPr>
            </a:p>
          </p:txBody>
        </p:sp>
        <p:pic>
          <p:nvPicPr>
            <p:cNvPr id="35" name="Graphic 34" descr="Single gear">
              <a:extLst>
                <a:ext uri="{FF2B5EF4-FFF2-40B4-BE49-F238E27FC236}">
                  <a16:creationId xmlns:a16="http://schemas.microsoft.com/office/drawing/2014/main" xmlns="" id="{C042762A-F198-41D0-B368-DEC54637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728156" y="232438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Graphic 6" descr="Target Audience">
            <a:extLst>
              <a:ext uri="{FF2B5EF4-FFF2-40B4-BE49-F238E27FC236}">
                <a16:creationId xmlns:a16="http://schemas.microsoft.com/office/drawing/2014/main" xmlns="" id="{D675E1D3-938E-4A23-98E7-91BFB2C26B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7394" y="4645851"/>
            <a:ext cx="914400" cy="9144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AAC32C-FAE3-4B6E-B2B7-4ADE4BC6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7C9-B71E-4AC9-8E67-BB13ECDD121C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35F1F9-1769-4D17-B72A-E59EB1A6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47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01DE25-E13E-44F6-8173-7A982478E16C}"/>
              </a:ext>
            </a:extLst>
          </p:cNvPr>
          <p:cNvSpPr txBox="1"/>
          <p:nvPr/>
        </p:nvSpPr>
        <p:spPr>
          <a:xfrm>
            <a:off x="241738" y="270304"/>
            <a:ext cx="5406705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ՈՐԱ</a:t>
            </a: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ԿԱԿԱՆ ՀԵՏԱԶՈՏՈՒԹՅՈՒՆ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259DA6-8AFA-418D-910E-8FE1585BEA59}"/>
              </a:ext>
            </a:extLst>
          </p:cNvPr>
          <p:cNvSpPr txBox="1"/>
          <p:nvPr/>
        </p:nvSpPr>
        <p:spPr>
          <a:xfrm>
            <a:off x="504310" y="2763146"/>
            <a:ext cx="11228774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Ծրագրի հեռավար կազմակերպումը 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չի կարող  ապահովել այն արդյունքներն  ու զգացողությունները, որոնք ուսուցիչները ստանում </a:t>
            </a:r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են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Հայաստանում իրականացվող վերապատրաստումների ժամանակ: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014F7D-A181-42D8-ADA0-E128D6C8BD88}"/>
              </a:ext>
            </a:extLst>
          </p:cNvPr>
          <p:cNvSpPr txBox="1"/>
          <p:nvPr/>
        </p:nvSpPr>
        <p:spPr>
          <a:xfrm>
            <a:off x="504382" y="1438887"/>
            <a:ext cx="11228702" cy="315984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Մեկ 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ամիսը բավարար չէ ունկնդիրների տեսական գիտելիքների և գործնական կարողությունների լիարժեք ձևավորման համար։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FEAA40-BF48-4936-B946-4B38331F5000}"/>
              </a:ext>
            </a:extLst>
          </p:cNvPr>
          <p:cNvSpPr txBox="1"/>
          <p:nvPr/>
        </p:nvSpPr>
        <p:spPr>
          <a:xfrm>
            <a:off x="504310" y="1991343"/>
            <a:ext cx="11228774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ռկա են վերապատրաստման գործընթացների ժամանակ խմբերի և ուսուցանվող առարկաների կամ թեմաների հետ ուսուցիչների կարիքների անհամապատասխանության խնդիրներ։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A151AD-EAD7-4281-8812-DCAE2786638A}"/>
              </a:ext>
            </a:extLst>
          </p:cNvPr>
          <p:cNvSpPr txBox="1"/>
          <p:nvPr/>
        </p:nvSpPr>
        <p:spPr>
          <a:xfrm>
            <a:off x="1101514" y="863907"/>
            <a:ext cx="6094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6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Ծրագրի բացթողումներ 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6ECD72-52BD-4E22-A240-10138A9E9144}"/>
              </a:ext>
            </a:extLst>
          </p:cNvPr>
          <p:cNvSpPr txBox="1"/>
          <p:nvPr/>
        </p:nvSpPr>
        <p:spPr>
          <a:xfrm>
            <a:off x="504310" y="3534949"/>
            <a:ext cx="11228774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Ունկնդիրների առանձին խմբերի համար (տնօրեններ, մեկից ավելի անգամ վերապատրաստում անցած և տարբեր առարկաներ դասավանդող ուսուցիչներ) տարբերակված դասընթացների բացակայություն: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AA5928-F028-4D4E-81D7-387ED60067D4}"/>
              </a:ext>
            </a:extLst>
          </p:cNvPr>
          <p:cNvSpPr txBox="1"/>
          <p:nvPr/>
        </p:nvSpPr>
        <p:spPr>
          <a:xfrm>
            <a:off x="504310" y="4335788"/>
            <a:ext cx="11228775" cy="5464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Կրթական հաստատությունների տեսակի ու տիպերի (մեկօրյա, ամենօրյա, արևմտահայերեն, արևելահայերեն) և տարածաշրջանների առանձնահատկությունների հիման վրա տարբերակված դասընթացների բացակայություն: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Checklist RTL">
            <a:extLst>
              <a:ext uri="{FF2B5EF4-FFF2-40B4-BE49-F238E27FC236}">
                <a16:creationId xmlns:a16="http://schemas.microsoft.com/office/drawing/2014/main" xmlns="" id="{71A7DB3C-A97E-45F6-867A-4B712D890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6761" y="675389"/>
            <a:ext cx="559627" cy="55962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201DFD-07D1-444C-BEBC-734607AD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4854-1E07-4940-8D08-D54E2FF67B1A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28295B-DBB3-4701-82DF-82713673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16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25665-9A24-49C6-9657-0783CBA8887D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52EDA093-7AB1-475B-B0BF-CE6A293563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5522468"/>
                  </p:ext>
                </p:extLst>
              </p:nvPr>
            </p:nvGraphicFramePr>
            <p:xfrm>
              <a:off x="1010856" y="1839384"/>
              <a:ext cx="3048000" cy="1714500"/>
            </p:xfrm>
            <a:graphic>
              <a:graphicData uri="http://schemas.microsoft.com/office/powerpoint/2016/slidezoom">
                <pslz:sldZm>
                  <pslz:sldZmObj sldId="258" cId="563609545">
                    <pslz:zmPr id="{FC43C952-0190-4D51-BD8A-5632889A510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52EDA093-7AB1-475B-B0BF-CE6A293563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10856" y="183938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2260E89E-99CC-416B-ADBA-64E53B8670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6151332"/>
                  </p:ext>
                </p:extLst>
              </p:nvPr>
            </p:nvGraphicFramePr>
            <p:xfrm>
              <a:off x="4572000" y="1839384"/>
              <a:ext cx="3048000" cy="1714500"/>
            </p:xfrm>
            <a:graphic>
              <a:graphicData uri="http://schemas.microsoft.com/office/powerpoint/2016/slidezoom">
                <pslz:sldZm>
                  <pslz:sldZmObj sldId="259" cId="2785914954">
                    <pslz:zmPr id="{E0FB04A4-0412-47DD-9739-16217041137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2260E89E-99CC-416B-ADBA-64E53B8670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72000" y="183938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60354A82-A7EF-4AEB-83AD-D1783E0663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826707"/>
                  </p:ext>
                </p:extLst>
              </p:nvPr>
            </p:nvGraphicFramePr>
            <p:xfrm>
              <a:off x="8266251" y="1839384"/>
              <a:ext cx="3048000" cy="1714500"/>
            </p:xfrm>
            <a:graphic>
              <a:graphicData uri="http://schemas.microsoft.com/office/powerpoint/2016/slidezoom">
                <pslz:sldZm>
                  <pslz:sldZmObj sldId="260" cId="2695236803">
                    <pslz:zmPr id="{9334BA0E-4F59-459E-B8F1-58B470B59FC2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60354A82-A7EF-4AEB-83AD-D1783E0663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266251" y="183938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DF074C-75CC-43FA-9FA9-A87D8596ED17}"/>
              </a:ext>
            </a:extLst>
          </p:cNvPr>
          <p:cNvSpPr txBox="1"/>
          <p:nvPr/>
        </p:nvSpPr>
        <p:spPr>
          <a:xfrm>
            <a:off x="762000" y="802128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kern="0" cap="all" dirty="0" err="1">
                <a:solidFill>
                  <a:srgbClr val="70AD47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Նախաբան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2AD12E-F241-4349-A0C8-E4B61C17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403E-2B96-4A9B-B430-1493C1322D3B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7D0FFAC-6CD9-4591-AD26-8ED93AA9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268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6F2693-8F43-4F0D-8060-57A10773A448}"/>
              </a:ext>
            </a:extLst>
          </p:cNvPr>
          <p:cNvSpPr txBox="1"/>
          <p:nvPr/>
        </p:nvSpPr>
        <p:spPr>
          <a:xfrm>
            <a:off x="481612" y="1438887"/>
            <a:ext cx="11228776" cy="5464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Գործող մրցութային ընթացակարգերն անհրաժեշտ է վերանայել և արդյունքում թույլ տալ մրցույթին մասնակցելու միայն կրթական գործունեությամբ զբաղվող կազմակերպություններին: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01DE25-E13E-44F6-8173-7A982478E16C}"/>
              </a:ext>
            </a:extLst>
          </p:cNvPr>
          <p:cNvSpPr txBox="1"/>
          <p:nvPr/>
        </p:nvSpPr>
        <p:spPr>
          <a:xfrm>
            <a:off x="241738" y="270304"/>
            <a:ext cx="5406705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ՈՐԱ</a:t>
            </a: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ԿԱԿԱՆ ՀԵՏԱԶՈՏՈՒԹՅՈՒՆ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FE3F99-3CF8-4CAF-BDAF-1B7679BC9D10}"/>
              </a:ext>
            </a:extLst>
          </p:cNvPr>
          <p:cNvSpPr txBox="1"/>
          <p:nvPr/>
        </p:nvSpPr>
        <p:spPr>
          <a:xfrm>
            <a:off x="481612" y="2249745"/>
            <a:ext cx="11228776" cy="5464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Սփյուռքում կազմակերպվող վերապատրաստումները շատ ավելի օգտակար են, քանի որ հնարավորություն են ընձեռում ամբողջությամբ վերափոխել համայնքում կրթության կազմակերպման գործընթացները։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793FF8-21D7-44A9-A32F-DA3AA775390B}"/>
              </a:ext>
            </a:extLst>
          </p:cNvPr>
          <p:cNvSpPr txBox="1"/>
          <p:nvPr/>
        </p:nvSpPr>
        <p:spPr>
          <a:xfrm>
            <a:off x="481612" y="3060603"/>
            <a:ext cx="11228776" cy="77700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Առկա են որոշ խնդիրներ՝ կապված տարածաշրջանների և մեկօրյա ու ամենօրյա դպրոցների տարբերությունների հետ, ինչպես նաև լեզվի դասավանդման, հայագիտության ոլորտում միասնական չափանիշների ու միասնական մեթոդիկայի ներդրման գործընթացների հետ: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EADFE3-2C4A-4964-A145-779EF894FDB6}"/>
              </a:ext>
            </a:extLst>
          </p:cNvPr>
          <p:cNvSpPr txBox="1"/>
          <p:nvPr/>
        </p:nvSpPr>
        <p:spPr>
          <a:xfrm>
            <a:off x="481612" y="4101973"/>
            <a:ext cx="11228776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Կրթօջախներում </a:t>
            </a:r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տացած գիտելիքների կիրառման արդյունքները շատ տարբեր են, ինչն իր հերթին կախված է տվյալ երկրի օրենսդրությունից, տարածաշրջանային առանձնահատկություններից, հաստատության տիպից և ուսուցիչների անձնական որակից: 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C62B8DF-905D-4A1F-9EAF-A106BCE2D664}"/>
              </a:ext>
            </a:extLst>
          </p:cNvPr>
          <p:cNvSpPr txBox="1"/>
          <p:nvPr/>
        </p:nvSpPr>
        <p:spPr>
          <a:xfrm>
            <a:off x="1004237" y="881001"/>
            <a:ext cx="6094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6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Դուրս բերված նկատառումներ</a:t>
            </a:r>
            <a:endParaRPr lang="en-US" sz="1600" b="1" dirty="0"/>
          </a:p>
        </p:txBody>
      </p:sp>
      <p:pic>
        <p:nvPicPr>
          <p:cNvPr id="3" name="Graphic 2" descr="Pin">
            <a:extLst>
              <a:ext uri="{FF2B5EF4-FFF2-40B4-BE49-F238E27FC236}">
                <a16:creationId xmlns:a16="http://schemas.microsoft.com/office/drawing/2014/main" xmlns="" id="{AFEDAE92-0B24-42D3-855D-B5DAB482C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7063" y="724000"/>
            <a:ext cx="577174" cy="5771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B76409-366C-4993-9F73-5326BD77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5DD-C145-4364-A2AD-ACBF14B0CC69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70BADF-82B6-4A05-9A1A-1097BA19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59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6F2693-8F43-4F0D-8060-57A10773A448}"/>
              </a:ext>
            </a:extLst>
          </p:cNvPr>
          <p:cNvSpPr txBox="1"/>
          <p:nvPr/>
        </p:nvSpPr>
        <p:spPr>
          <a:xfrm>
            <a:off x="493114" y="3210270"/>
            <a:ext cx="8814715" cy="315984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Տարեկան 2-3 ուսուցիչ ցանկություն է հայտնում Հայաստանում ստանալու մանկավարժական կրթություն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B56C0F-60EF-424E-A5E8-048F94F4329A}"/>
              </a:ext>
            </a:extLst>
          </p:cNvPr>
          <p:cNvSpPr txBox="1"/>
          <p:nvPr/>
        </p:nvSpPr>
        <p:spPr>
          <a:xfrm>
            <a:off x="493186" y="2649685"/>
            <a:ext cx="5614315" cy="315984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Փորձի փոխանակման հնարավորությունը բարձր է գնահատվել</a:t>
            </a:r>
            <a:r>
              <a:rPr lang="en-US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01DE25-E13E-44F6-8173-7A982478E16C}"/>
              </a:ext>
            </a:extLst>
          </p:cNvPr>
          <p:cNvSpPr txBox="1"/>
          <p:nvPr/>
        </p:nvSpPr>
        <p:spPr>
          <a:xfrm>
            <a:off x="241738" y="270304"/>
            <a:ext cx="5406705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ՈՐԱ</a:t>
            </a: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ԿԱԿԱՆ ՀԵՏԱԶՈՏՈՒԹՅՈՒՆ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A062FB-2B24-484A-9D5C-A23D2BF92E15}"/>
              </a:ext>
            </a:extLst>
          </p:cNvPr>
          <p:cNvSpPr txBox="1"/>
          <p:nvPr/>
        </p:nvSpPr>
        <p:spPr>
          <a:xfrm>
            <a:off x="1043148" y="892773"/>
            <a:ext cx="6094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6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Ծրագրի արդյունքը 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34D058-BF04-4BF9-A344-D60B5F9BC50C}"/>
              </a:ext>
            </a:extLst>
          </p:cNvPr>
          <p:cNvSpPr txBox="1"/>
          <p:nvPr/>
        </p:nvSpPr>
        <p:spPr>
          <a:xfrm>
            <a:off x="493113" y="3784509"/>
            <a:ext cx="8814715" cy="30777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տեղծվում են միջդպրոցական կապեր և իրականացվում են համատեղ ծրագրեր և/կամ միջոցառումներ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EB0769-2ED4-4082-A9C7-AD2D4086DBB8}"/>
              </a:ext>
            </a:extLst>
          </p:cNvPr>
          <p:cNvSpPr txBox="1"/>
          <p:nvPr/>
        </p:nvSpPr>
        <p:spPr>
          <a:xfrm>
            <a:off x="493114" y="1492217"/>
            <a:ext cx="5975779" cy="315984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Ուղղակի ազդեցություն՝ սփյուռքում կրթության որակի բարձրացում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C30189-40D3-43FA-8441-FA145B0CED63}"/>
              </a:ext>
            </a:extLst>
          </p:cNvPr>
          <p:cNvSpPr txBox="1"/>
          <p:nvPr/>
        </p:nvSpPr>
        <p:spPr>
          <a:xfrm>
            <a:off x="493115" y="2075089"/>
            <a:ext cx="8620161" cy="315214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նուղղակի ազդեցություն՝ հայապահպանության գործընթացների շարունակականության ապահովում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0AAAA51-E106-472C-9953-A24377833331}"/>
              </a:ext>
            </a:extLst>
          </p:cNvPr>
          <p:cNvSpPr txBox="1"/>
          <p:nvPr/>
        </p:nvSpPr>
        <p:spPr>
          <a:xfrm>
            <a:off x="493114" y="4370016"/>
            <a:ext cx="11162922" cy="5464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Փ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որձագետների ճնշող մեծամասնությունն ունեցել է մասնագիտական զարգացում, մասնավորապես՝ հեղինակել գրքեր, հրապարակել հոդվածներ, տրամադրել փորձագիտական եզրակացություններ, մասնակցել մասնագիտական գրականության ստեղծման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82CD352-B715-4F46-9651-CA2B5CA84C4F}"/>
              </a:ext>
            </a:extLst>
          </p:cNvPr>
          <p:cNvSpPr txBox="1"/>
          <p:nvPr/>
        </p:nvSpPr>
        <p:spPr>
          <a:xfrm>
            <a:off x="504617" y="5194242"/>
            <a:ext cx="5312759" cy="315984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Ծրագրի մասին իրազեկվածության մակարդակը շատ բարձր է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xmlns="" id="{7425C586-356E-4F79-B1F0-1928FEE01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0347" y="735570"/>
            <a:ext cx="642801" cy="6428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85F04B-F4F2-4849-A881-47FBB351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68DA-BE80-4494-B1D5-7458079F6491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7B1EA1B-7219-416F-8092-4F7E310E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687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01DE25-E13E-44F6-8173-7A982478E16C}"/>
              </a:ext>
            </a:extLst>
          </p:cNvPr>
          <p:cNvSpPr txBox="1"/>
          <p:nvPr/>
        </p:nvSpPr>
        <p:spPr>
          <a:xfrm>
            <a:off x="241738" y="270304"/>
            <a:ext cx="5406705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ՈՐԱ</a:t>
            </a: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ԿԱԿԱՆ ՀԵՏԱԶՈՏՈՒԹՅՈՒՆ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093C92-8DC4-4544-A69C-729F2687BFE5}"/>
              </a:ext>
            </a:extLst>
          </p:cNvPr>
          <p:cNvGrpSpPr/>
          <p:nvPr/>
        </p:nvGrpSpPr>
        <p:grpSpPr>
          <a:xfrm>
            <a:off x="241738" y="827363"/>
            <a:ext cx="6604057" cy="914400"/>
            <a:chOff x="241736" y="2041308"/>
            <a:chExt cx="6604057" cy="914400"/>
          </a:xfrm>
        </p:grpSpPr>
        <p:pic>
          <p:nvPicPr>
            <p:cNvPr id="8" name="Graphic 7" descr="Presentation with checklist">
              <a:extLst>
                <a:ext uri="{FF2B5EF4-FFF2-40B4-BE49-F238E27FC236}">
                  <a16:creationId xmlns:a16="http://schemas.microsoft.com/office/drawing/2014/main" xmlns="" id="{23A238A3-9E2A-4D6B-815E-9CBD10E3F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1736" y="2041308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4255836-E3CE-4C33-A6FE-D16E57EC4C6C}"/>
                </a:ext>
              </a:extLst>
            </p:cNvPr>
            <p:cNvSpPr txBox="1"/>
            <p:nvPr/>
          </p:nvSpPr>
          <p:spPr>
            <a:xfrm>
              <a:off x="1361088" y="2257343"/>
              <a:ext cx="5484705" cy="315984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b="1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Ծ</a:t>
              </a:r>
              <a:r>
                <a:rPr lang="hy-AM" sz="1400" b="1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րագրի՝ նախատեսված գործողությունների կատարողականը</a:t>
              </a:r>
              <a:endPara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F039F27-2690-4EC2-BC83-14274AD742CC}"/>
              </a:ext>
            </a:extLst>
          </p:cNvPr>
          <p:cNvGrpSpPr/>
          <p:nvPr/>
        </p:nvGrpSpPr>
        <p:grpSpPr>
          <a:xfrm>
            <a:off x="241738" y="3602917"/>
            <a:ext cx="11550868" cy="990230"/>
            <a:chOff x="241736" y="3969718"/>
            <a:chExt cx="11550868" cy="990230"/>
          </a:xfrm>
        </p:grpSpPr>
        <p:pic>
          <p:nvPicPr>
            <p:cNvPr id="12" name="Graphic 11" descr="Lecturer">
              <a:extLst>
                <a:ext uri="{FF2B5EF4-FFF2-40B4-BE49-F238E27FC236}">
                  <a16:creationId xmlns:a16="http://schemas.microsoft.com/office/drawing/2014/main" xmlns="" id="{0E191F54-3E88-4B02-AE59-5DADF8094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41736" y="3969718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0B332BF-72C7-435C-9A2B-930A7598D9EE}"/>
                </a:ext>
              </a:extLst>
            </p:cNvPr>
            <p:cNvSpPr txBox="1"/>
            <p:nvPr/>
          </p:nvSpPr>
          <p:spPr>
            <a:xfrm>
              <a:off x="1341764" y="4268926"/>
              <a:ext cx="3897477" cy="315984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Անհատական - վարչարարական մակարդակ </a:t>
              </a:r>
              <a:endPara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Graphic 13" descr="Arrow Slight curve">
              <a:extLst>
                <a:ext uri="{FF2B5EF4-FFF2-40B4-BE49-F238E27FC236}">
                  <a16:creationId xmlns:a16="http://schemas.microsoft.com/office/drawing/2014/main" xmlns="" id="{2A6BD50E-18EA-4363-851D-4BF8AEDEA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424869" y="4045548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0DA9E84-0191-450B-A44C-9FE34B0F5563}"/>
                </a:ext>
              </a:extLst>
            </p:cNvPr>
            <p:cNvSpPr txBox="1"/>
            <p:nvPr/>
          </p:nvSpPr>
          <p:spPr>
            <a:xfrm>
              <a:off x="7691544" y="4114244"/>
              <a:ext cx="4101060" cy="777008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</a:t>
              </a:r>
              <a:r>
                <a:rPr lang="hy-AM" sz="14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նհրաժեշտ է մասնագիտական արդյունավետության բարձրացման ուղղությամբ որոշակի միջոցներ ձեռնարկել: </a:t>
              </a:r>
              <a:endPara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34A9EA5-47F5-4DA6-93C3-D397D2FD0CA7}"/>
                </a:ext>
              </a:extLst>
            </p:cNvPr>
            <p:cNvSpPr txBox="1"/>
            <p:nvPr/>
          </p:nvSpPr>
          <p:spPr>
            <a:xfrm>
              <a:off x="6855973" y="4308568"/>
              <a:ext cx="914400" cy="44377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en-US" sz="2200" b="1" dirty="0">
                  <a:solidFill>
                    <a:schemeClr val="accent6"/>
                  </a:solidFill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98</a:t>
              </a:r>
              <a:r>
                <a:rPr lang="hy-AM" sz="2200" b="1" dirty="0">
                  <a:solidFill>
                    <a:schemeClr val="accent6"/>
                  </a:solidFill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% </a:t>
              </a:r>
              <a:endParaRPr lang="en-US" sz="2200" b="1" dirty="0">
                <a:solidFill>
                  <a:schemeClr val="accent6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972E51B-9578-4DFD-9D6C-9F5E7D9F7413}"/>
              </a:ext>
            </a:extLst>
          </p:cNvPr>
          <p:cNvGrpSpPr/>
          <p:nvPr/>
        </p:nvGrpSpPr>
        <p:grpSpPr>
          <a:xfrm>
            <a:off x="307591" y="5056061"/>
            <a:ext cx="11485015" cy="1238031"/>
            <a:chOff x="307589" y="5034058"/>
            <a:chExt cx="11485015" cy="1238031"/>
          </a:xfrm>
        </p:grpSpPr>
        <p:pic>
          <p:nvPicPr>
            <p:cNvPr id="18" name="Graphic 17" descr="Person eating">
              <a:extLst>
                <a:ext uri="{FF2B5EF4-FFF2-40B4-BE49-F238E27FC236}">
                  <a16:creationId xmlns:a16="http://schemas.microsoft.com/office/drawing/2014/main" xmlns="" id="{C0A61BEB-3BBB-4503-860F-ADA5D446C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7589" y="5288609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89417BF-4E81-4D58-90A8-B204F7DFF30B}"/>
                </a:ext>
              </a:extLst>
            </p:cNvPr>
            <p:cNvSpPr txBox="1"/>
            <p:nvPr/>
          </p:nvSpPr>
          <p:spPr>
            <a:xfrm>
              <a:off x="1350907" y="5465630"/>
              <a:ext cx="3878154" cy="315984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Անհատական - ճանաչողական մակարդակ </a:t>
              </a:r>
              <a:endPara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Graphic 21" descr="Arrow Slight curve">
              <a:extLst>
                <a:ext uri="{FF2B5EF4-FFF2-40B4-BE49-F238E27FC236}">
                  <a16:creationId xmlns:a16="http://schemas.microsoft.com/office/drawing/2014/main" xmlns="" id="{F98F5CD7-CE98-4545-B18F-C73D869F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414689" y="5103140"/>
              <a:ext cx="914400" cy="109986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8D11AED-7A60-4D31-AEFC-38E164A5ECC3}"/>
                </a:ext>
              </a:extLst>
            </p:cNvPr>
            <p:cNvSpPr txBox="1"/>
            <p:nvPr/>
          </p:nvSpPr>
          <p:spPr>
            <a:xfrm>
              <a:off x="7691545" y="5034058"/>
              <a:ext cx="4101059" cy="1238031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dirty="0"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Գ</a:t>
              </a:r>
              <a:r>
                <a:rPr lang="hy-AM" sz="14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իտելիքների փոխանցման և կարողությունների ձևավորման գործողությունները որոշ դեպքերում այդքան էլ նկատելի չեն և, հետևաբար, անհրաժեշտ է միջոցներ ձեռնարկել: </a:t>
              </a:r>
              <a:endPara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9532272-A79A-4BC9-9482-06393E3AFFF5}"/>
                </a:ext>
              </a:extLst>
            </p:cNvPr>
            <p:cNvSpPr txBox="1"/>
            <p:nvPr/>
          </p:nvSpPr>
          <p:spPr>
            <a:xfrm>
              <a:off x="6845793" y="5429442"/>
              <a:ext cx="914400" cy="44377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2200" b="1" dirty="0">
                  <a:solidFill>
                    <a:schemeClr val="accent4"/>
                  </a:solidFill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94% </a:t>
              </a:r>
              <a:endParaRPr lang="en-US" sz="2200" b="1" dirty="0">
                <a:solidFill>
                  <a:schemeClr val="accent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A21B39F-F2BE-4470-BFC8-B7F210C99791}"/>
              </a:ext>
            </a:extLst>
          </p:cNvPr>
          <p:cNvGrpSpPr/>
          <p:nvPr/>
        </p:nvGrpSpPr>
        <p:grpSpPr>
          <a:xfrm>
            <a:off x="241738" y="2157498"/>
            <a:ext cx="7528637" cy="919427"/>
            <a:chOff x="241736" y="2989650"/>
            <a:chExt cx="7528637" cy="919427"/>
          </a:xfrm>
        </p:grpSpPr>
        <p:pic>
          <p:nvPicPr>
            <p:cNvPr id="26" name="Graphic 25" descr="Arrow Slight curve">
              <a:extLst>
                <a:ext uri="{FF2B5EF4-FFF2-40B4-BE49-F238E27FC236}">
                  <a16:creationId xmlns:a16="http://schemas.microsoft.com/office/drawing/2014/main" xmlns="" id="{B9A8842C-FC97-420F-B689-D33CB5EF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5424869" y="2994677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C5379AB-FF9D-4BBF-A15F-5535F43F88B5}"/>
                </a:ext>
              </a:extLst>
            </p:cNvPr>
            <p:cNvSpPr txBox="1"/>
            <p:nvPr/>
          </p:nvSpPr>
          <p:spPr>
            <a:xfrm>
              <a:off x="6855973" y="3208302"/>
              <a:ext cx="914400" cy="44377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en-US" sz="2200" b="1" dirty="0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hy-AM" sz="2200" b="1" dirty="0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00% </a:t>
              </a:r>
              <a:endParaRPr lang="en-US" sz="2200" b="1" dirty="0">
                <a:solidFill>
                  <a:schemeClr val="accent5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Graphic 27" descr="Teacher">
              <a:extLst>
                <a:ext uri="{FF2B5EF4-FFF2-40B4-BE49-F238E27FC236}">
                  <a16:creationId xmlns:a16="http://schemas.microsoft.com/office/drawing/2014/main" xmlns="" id="{99B98865-4159-4F9E-A586-1D157606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241736" y="2989650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612A8C2-BD7E-4FC9-89B5-A79411450FA4}"/>
                </a:ext>
              </a:extLst>
            </p:cNvPr>
            <p:cNvSpPr txBox="1"/>
            <p:nvPr/>
          </p:nvSpPr>
          <p:spPr>
            <a:xfrm>
              <a:off x="1376851" y="3193413"/>
              <a:ext cx="3878154" cy="31598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hy-AM" sz="14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Անհատական - հոգեբանական մակարդակ </a:t>
              </a:r>
              <a:endPara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0766C5-1CF2-4418-8159-049E59D9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2A29-C26A-4BBE-8A90-74014B0C531D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E42D589-0A1A-4077-ABF0-A302B128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18DEB0-8ED8-456A-B166-49F9330EA924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F236B4-8FCC-4B7D-8544-C19F61D80B0A}"/>
              </a:ext>
            </a:extLst>
          </p:cNvPr>
          <p:cNvSpPr txBox="1"/>
          <p:nvPr/>
        </p:nvSpPr>
        <p:spPr>
          <a:xfrm>
            <a:off x="241738" y="274564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hy-AM" sz="1400" b="1" kern="0" cap="all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Ամփոփում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EF38B6-14D5-4DC3-B2D3-A513411133E1}"/>
              </a:ext>
            </a:extLst>
          </p:cNvPr>
          <p:cNvSpPr txBox="1"/>
          <p:nvPr/>
        </p:nvSpPr>
        <p:spPr>
          <a:xfrm>
            <a:off x="415692" y="1504769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Հարկավոր է սովորեցնել ոչ թե «ի՞նչ»-ը այլ 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«ինչպես»-ը։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2B6D2E-03E1-4CEF-AF5D-829D2061821E}"/>
              </a:ext>
            </a:extLst>
          </p:cNvPr>
          <p:cNvSpPr txBox="1"/>
          <p:nvPr/>
        </p:nvSpPr>
        <p:spPr>
          <a:xfrm>
            <a:off x="415692" y="2139625"/>
            <a:ext cx="11003280" cy="5464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արպետաց դասերի, փորձի փոխանակման կազմակերպման համար վ</a:t>
            </a: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երապատրաստումներին ներառել սփյուռքի փորձառու ու վաստակաշատ մասնագետների։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33FDB7-471F-4046-9FF0-74FE3DAA96B5}"/>
              </a:ext>
            </a:extLst>
          </p:cNvPr>
          <p:cNvSpPr txBox="1"/>
          <p:nvPr/>
        </p:nvSpPr>
        <p:spPr>
          <a:xfrm>
            <a:off x="415692" y="3006917"/>
            <a:ext cx="11003280" cy="77700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արեցտարի պակասում է հայերեն խոսող երեխաների թիվը․ շատ դպրոցներում ուսուցիչները մեթոդական խնդիրներ են ունենում, քանի որ վերապատրաստման ծրագրի հիմքում ընկած չէ հայերենը որպես երկրորդ լեզու ներկայացնելու, սովորեցնելու մոտեցումը։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4C01DF-54C5-48FA-B67B-3E5BBDEBC122}"/>
              </a:ext>
            </a:extLst>
          </p:cNvPr>
          <p:cNvSpPr txBox="1"/>
          <p:nvPr/>
        </p:nvSpPr>
        <p:spPr>
          <a:xfrm>
            <a:off x="328143" y="913590"/>
            <a:ext cx="3652493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ծ</a:t>
            </a: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րագրի մասով՝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ADA069-CA1E-43AA-B153-69705C929DEB}"/>
              </a:ext>
            </a:extLst>
          </p:cNvPr>
          <p:cNvSpPr txBox="1"/>
          <p:nvPr/>
        </p:nvSpPr>
        <p:spPr>
          <a:xfrm>
            <a:off x="415692" y="4104721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երապատրաստման ծրագիրն անհրաժեշտ է նյութականացնել, այսինքն՝ միայն բանավոր չհաղորդել նյութն ուսուցչին։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6ACC58-1C73-4C81-AC85-9069FB8D0973}"/>
              </a:ext>
            </a:extLst>
          </p:cNvPr>
          <p:cNvSpPr txBox="1"/>
          <p:nvPr/>
        </p:nvSpPr>
        <p:spPr>
          <a:xfrm>
            <a:off x="415692" y="4742710"/>
            <a:ext cx="11003280" cy="5464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</a:rPr>
              <a:t>Մ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ատուցվող նյութը բարդ է։ </a:t>
            </a:r>
            <a:r>
              <a:rPr lang="hy-AM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այերեն լավ չիմացող աշակերտներին հասկանալի դարձնելու համար ուսուցիչները մեծ ջանք են գործադրում, ինչն այդքան էլ արդարացված չէ հատկապես կամավորության սկզբունքով աշխատող ուսուցիչների դեպքում։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821B35-8BB2-4D17-9698-36781A39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DC1-DE9B-425C-89F1-B9596EF5A7E9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26502B2-45E8-42B0-A672-705AB9AA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904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18DEB0-8ED8-456A-B166-49F9330EA924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06D586-4599-4D5C-A574-3E280117E9BC}"/>
              </a:ext>
            </a:extLst>
          </p:cNvPr>
          <p:cNvSpPr txBox="1"/>
          <p:nvPr/>
        </p:nvSpPr>
        <p:spPr>
          <a:xfrm>
            <a:off x="328143" y="1428426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մասնակիցների ընտրման գործընթացի հստակ չափանիշներ սահմանված չեն։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BCA96D-1A2E-4E37-85BD-D46859CCE125}"/>
              </a:ext>
            </a:extLst>
          </p:cNvPr>
          <p:cNvSpPr txBox="1"/>
          <p:nvPr/>
        </p:nvSpPr>
        <p:spPr>
          <a:xfrm>
            <a:off x="328143" y="2067452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Որոշ տարիներին վերապատրաստման մասնակիցներին վերապատրաստման վկայականներ չեն տրվել։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68FE1A-640E-4E59-80D2-29B9CD4F4A9E}"/>
              </a:ext>
            </a:extLst>
          </p:cNvPr>
          <p:cNvSpPr txBox="1"/>
          <p:nvPr/>
        </p:nvSpPr>
        <p:spPr>
          <a:xfrm>
            <a:off x="241738" y="274564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hy-AM" sz="1400" b="1" kern="0" cap="all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Ամփոփում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48EFEA-B4F8-4AB7-9767-8CCE4450A834}"/>
              </a:ext>
            </a:extLst>
          </p:cNvPr>
          <p:cNvSpPr txBox="1"/>
          <p:nvPr/>
        </p:nvSpPr>
        <p:spPr>
          <a:xfrm>
            <a:off x="328143" y="913590"/>
            <a:ext cx="3652493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Կազմակերպչական բնույթի՝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985D1B-BEAF-47B8-82AC-548000D8C508}"/>
              </a:ext>
            </a:extLst>
          </p:cNvPr>
          <p:cNvSpPr txBox="1"/>
          <p:nvPr/>
        </p:nvSpPr>
        <p:spPr>
          <a:xfrm>
            <a:off x="328143" y="2694670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Մասնակիցների կարիքների նախնական գնահատում չի իրականացվել։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1822B7-8790-40A6-956B-319D3CA7B373}"/>
              </a:ext>
            </a:extLst>
          </p:cNvPr>
          <p:cNvSpPr txBox="1"/>
          <p:nvPr/>
        </p:nvSpPr>
        <p:spPr>
          <a:xfrm>
            <a:off x="328143" y="3321888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Առավել հասցեական են տեղում իրականացվող վերապատրաստումները։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DFA210-141E-401C-BB6E-71EAB2250484}"/>
              </a:ext>
            </a:extLst>
          </p:cNvPr>
          <p:cNvSpPr txBox="1"/>
          <p:nvPr/>
        </p:nvSpPr>
        <p:spPr>
          <a:xfrm>
            <a:off x="328143" y="3949106"/>
            <a:ext cx="11003280" cy="77700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Ծրագիրը մեծ կախվածություն ունի անհատներից ու նրանց անձնական ջանքերից, ուստի անհրաժեշտ են համակարգային լուծումներ ուսուցիչներին հաշվառելու, համախմբելու, մշտական կապ պահպանելու ու աշխատանքային մոնիթորինգ իրականացնելու համար: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5FEE8FF-6237-458C-A542-1A527DB22FCC}"/>
              </a:ext>
            </a:extLst>
          </p:cNvPr>
          <p:cNvSpPr txBox="1"/>
          <p:nvPr/>
        </p:nvSpPr>
        <p:spPr>
          <a:xfrm>
            <a:off x="328143" y="5039272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Սաների/ ընտանիքի անդամների մեծամասնությունը հայկական կրթօջախների մասին տեղեկությունը անհասանելի է համարում: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A482B1-A508-4D87-B3BD-CF344118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CB23-E00E-411F-AC71-589DCCC9A958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2F4E65-2262-498E-B690-3F2C4D8D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02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18DEB0-8ED8-456A-B166-49F9330EA924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F236B4-8FCC-4B7D-8544-C19F61D80B0A}"/>
              </a:ext>
            </a:extLst>
          </p:cNvPr>
          <p:cNvSpPr txBox="1"/>
          <p:nvPr/>
        </p:nvSpPr>
        <p:spPr>
          <a:xfrm>
            <a:off x="241738" y="274564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hy-AM" sz="1400" b="1" kern="0" cap="all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Ամփոփում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1DA3DC-FD4B-48BA-AEDD-27B45B409FBF}"/>
              </a:ext>
            </a:extLst>
          </p:cNvPr>
          <p:cNvSpPr txBox="1"/>
          <p:nvPr/>
        </p:nvSpPr>
        <p:spPr>
          <a:xfrm>
            <a:off x="353402" y="902640"/>
            <a:ext cx="3652493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Համակարգային բնույթի՝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E90F6E-9D38-4B8E-A178-9841B76FE73C}"/>
              </a:ext>
            </a:extLst>
          </p:cNvPr>
          <p:cNvSpPr txBox="1"/>
          <p:nvPr/>
        </p:nvSpPr>
        <p:spPr>
          <a:xfrm>
            <a:off x="353402" y="1400533"/>
            <a:ext cx="11003280" cy="5464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</a:rPr>
              <a:t>Անհատական-հոգեբանական մակարդակում Ծրագրի գործողությունները գնահատվել են առավելագույն միավորով, ինչը փաստում է, որ ծրագիրը 100%-ով կարողանում է իրականացնել նախատեսված գործողությունները: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9F70D0-BBB8-4E5F-86CC-E7DB78503130}"/>
              </a:ext>
            </a:extLst>
          </p:cNvPr>
          <p:cNvSpPr txBox="1"/>
          <p:nvPr/>
        </p:nvSpPr>
        <p:spPr>
          <a:xfrm>
            <a:off x="353402" y="2226290"/>
            <a:ext cx="11003280" cy="5464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Ծրագրի իրականացման արդյունքում գնումների գործընթացով որոշ դեպքերում տուժել է Ծրագրի բովանդակությունը՝ ազդելով տրամադրված կրթության որակի վրա։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32B64B-49DE-4B18-9DE5-61F534793CEE}"/>
              </a:ext>
            </a:extLst>
          </p:cNvPr>
          <p:cNvSpPr txBox="1"/>
          <p:nvPr/>
        </p:nvSpPr>
        <p:spPr>
          <a:xfrm>
            <a:off x="353402" y="3052047"/>
            <a:ext cx="11003280" cy="775084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Համակարգային խնդիր է արևմտահայերենի և արևելահայերենի տարբերությունը: Ուսուցիչները խնդրում են միասնական մոտեցում ցուցաբերել և վերապատրաստման առանձին դասընթացներ կազմակերպել, ռեսուրսներ ստեղծել արևմտահայերենի համար: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496B35-9666-4A7B-A9EA-E6165DFFEF44}"/>
              </a:ext>
            </a:extLst>
          </p:cNvPr>
          <p:cNvSpPr txBox="1"/>
          <p:nvPr/>
        </p:nvSpPr>
        <p:spPr>
          <a:xfrm>
            <a:off x="353402" y="6350062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ամակարգային խնդիր է սփյուռքին հարմարեցված դասագրքերի բացակայությունը կամ սակավությունը: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2751DF-E2E1-4C92-8B3D-E18E15D51673}"/>
              </a:ext>
            </a:extLst>
          </p:cNvPr>
          <p:cNvSpPr txBox="1"/>
          <p:nvPr/>
        </p:nvSpPr>
        <p:spPr>
          <a:xfrm>
            <a:off x="353402" y="4106392"/>
            <a:ext cx="11003280" cy="5464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Մ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եկօրյա դպրոցների դեպքում երեխաների մոտ հետաքրքրության առաջացումն ու պահպանումը երբեմն դժվարություներ են ստեղծում։ 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61C1265-D75D-4989-AA7D-98631B403774}"/>
              </a:ext>
            </a:extLst>
          </p:cNvPr>
          <p:cNvSpPr txBox="1"/>
          <p:nvPr/>
        </p:nvSpPr>
        <p:spPr>
          <a:xfrm>
            <a:off x="353402" y="4933469"/>
            <a:ext cx="11003280" cy="5464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նհրաժեշտ են օրինակելի առարկայական ծրագրեր՝ հարմարեցված սփյուռքին: Հարցը սրվում է, հատկապես, մեկօրյա դպրոցների դեպքում։</a:t>
            </a:r>
            <a:endParaRPr lang="en-US" sz="14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287900-B5A8-404A-B768-1EC351C8C6CD}"/>
              </a:ext>
            </a:extLst>
          </p:cNvPr>
          <p:cNvSpPr txBox="1"/>
          <p:nvPr/>
        </p:nvSpPr>
        <p:spPr>
          <a:xfrm>
            <a:off x="353402" y="5760546"/>
            <a:ext cx="11003280" cy="3140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Սաների/ ընտանիքի անդամների մեծամասնությունը գոհ է եղել հայկական կրթօջախների ուսուցիչներից/մանկավարժներից: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815CB44-DB37-4D0B-A6FB-303518C9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333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68FE1A-640E-4E59-80D2-29B9CD4F4A9E}"/>
              </a:ext>
            </a:extLst>
          </p:cNvPr>
          <p:cNvSpPr txBox="1"/>
          <p:nvPr/>
        </p:nvSpPr>
        <p:spPr>
          <a:xfrm>
            <a:off x="241738" y="274564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hy-AM" sz="1400" b="1" kern="0" cap="all" dirty="0">
                <a:solidFill>
                  <a:srgbClr val="70AD47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Առաջարկներ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5DE03E-D51D-4CE2-949E-DA293C53BAEC}"/>
              </a:ext>
            </a:extLst>
          </p:cNvPr>
          <p:cNvSpPr txBox="1"/>
          <p:nvPr/>
        </p:nvSpPr>
        <p:spPr>
          <a:xfrm>
            <a:off x="8282059" y="1316562"/>
            <a:ext cx="3652493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րագրում վերանայել թեմաների բարդությունը, ծավալը (հատկապես մեկօրյա դպրոցների դեպքում)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E4D2A8-BC8D-4EA6-8253-87EF9F252451}"/>
              </a:ext>
            </a:extLst>
          </p:cNvPr>
          <p:cNvSpPr txBox="1"/>
          <p:nvPr/>
        </p:nvSpPr>
        <p:spPr>
          <a:xfrm>
            <a:off x="353402" y="1316563"/>
            <a:ext cx="3652493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</a:t>
            </a:r>
            <a:r>
              <a:rPr kumimoji="0" lang="hy-AM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երապատրատման ծրագրերը համապատասխանեցնել տվյալ խմբում առկա կրթօջախների առանձնահատկություններին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5FF37C-CFDD-45FC-AC53-762C3C5EF062}"/>
              </a:ext>
            </a:extLst>
          </p:cNvPr>
          <p:cNvSpPr txBox="1"/>
          <p:nvPr/>
        </p:nvSpPr>
        <p:spPr>
          <a:xfrm>
            <a:off x="4317730" y="1316562"/>
            <a:ext cx="3652493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</a:t>
            </a:r>
            <a:r>
              <a:rPr kumimoji="0" lang="hy-AM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ամապատասխանեցնել ծրագիրը ժամաքանակի հետ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0DCB60-1644-4ECA-9B76-272BD0544182}"/>
              </a:ext>
            </a:extLst>
          </p:cNvPr>
          <p:cNvSpPr txBox="1"/>
          <p:nvPr/>
        </p:nvSpPr>
        <p:spPr>
          <a:xfrm>
            <a:off x="353403" y="902640"/>
            <a:ext cx="3652493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ծ</a:t>
            </a: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րագրի մասով՝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7F79957-5925-4A82-816B-F6B3B0EBDDBB}"/>
              </a:ext>
            </a:extLst>
          </p:cNvPr>
          <p:cNvSpPr txBox="1"/>
          <p:nvPr/>
        </p:nvSpPr>
        <p:spPr>
          <a:xfrm>
            <a:off x="6143976" y="3576962"/>
            <a:ext cx="5747761" cy="646331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marR="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285750" algn="l"/>
              </a:tabLst>
            </a:pP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հ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ստակեցնել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Ծրագրում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ընդգրկման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պայմաններն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ու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պահանջները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չընդգրկվելու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դեպքում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էլ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պատշաճ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կերպով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ներկայացնել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պատճառները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դիմորդին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՝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հաջորդ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տարում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հաշվի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առնելու</a:t>
            </a:r>
            <a:r>
              <a:rPr lang="en-US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համար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1139A1-CD05-4A9F-8867-23BF0A77FABE}"/>
              </a:ext>
            </a:extLst>
          </p:cNvPr>
          <p:cNvSpPr txBox="1"/>
          <p:nvPr/>
        </p:nvSpPr>
        <p:spPr>
          <a:xfrm>
            <a:off x="353399" y="3576962"/>
            <a:ext cx="5356737" cy="83099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երապատրաստումների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հասցեականությունը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բարձրացնելու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համար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իրականացնել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մասնակիցների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կարիքների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նախնական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գնահատում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մասնակիցներին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խմբավորել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ըստ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որոշակի </a:t>
            </a:r>
            <a:r>
              <a:rPr lang="en-US" sz="1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առանձնահատկությունների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7AA3B0-E159-4C84-9E67-B6FF6C77DF29}"/>
              </a:ext>
            </a:extLst>
          </p:cNvPr>
          <p:cNvSpPr txBox="1"/>
          <p:nvPr/>
        </p:nvSpPr>
        <p:spPr>
          <a:xfrm>
            <a:off x="241738" y="3091965"/>
            <a:ext cx="3652493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Կազմակերպչական բնույթի՝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E9ECCDF-D224-4B7C-AD83-648260468809}"/>
              </a:ext>
            </a:extLst>
          </p:cNvPr>
          <p:cNvSpPr txBox="1"/>
          <p:nvPr/>
        </p:nvSpPr>
        <p:spPr>
          <a:xfrm>
            <a:off x="338059" y="4672212"/>
            <a:ext cx="5387416" cy="83099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marR="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285750" algn="l"/>
              </a:tabLst>
            </a:pP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հ</a:t>
            </a: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նարավորության դեպքում վերապատրաստողներին գործուղել կրթօջախներ (շատ դեպքերում կրթօջախները պատրաստ են նույնիսկ ապահովելու մասնագետի կացության ծախսերը) կամ կազմակերպել առցանց դասալսումներ</a:t>
            </a:r>
            <a:endParaRPr lang="en-US" sz="12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5F12326-CC1B-4A1E-BC57-0D7B3E568881}"/>
              </a:ext>
            </a:extLst>
          </p:cNvPr>
          <p:cNvSpPr txBox="1"/>
          <p:nvPr/>
        </p:nvSpPr>
        <p:spPr>
          <a:xfrm>
            <a:off x="6143976" y="4667730"/>
            <a:ext cx="5709965" cy="46166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marR="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285750" algn="l"/>
              </a:tabLst>
            </a:pP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վ</a:t>
            </a: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երանայել վերապատրաստման տևողությունը և տարեկան քանակը՝ կախված խմբերի նախնական կարիքների գնահատումից</a:t>
            </a:r>
            <a:endParaRPr lang="en-US" sz="12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8B15119-A09B-4A7C-AF23-4E0BEC0A2674}"/>
              </a:ext>
            </a:extLst>
          </p:cNvPr>
          <p:cNvSpPr txBox="1"/>
          <p:nvPr/>
        </p:nvSpPr>
        <p:spPr>
          <a:xfrm>
            <a:off x="353398" y="5767462"/>
            <a:ext cx="5387415" cy="46166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marR="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285750" algn="l"/>
              </a:tabLst>
            </a:pP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վ</a:t>
            </a: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երապատրաստումներին որպես բանախոսներ ընդգրկել նաև հիմնական դասագրքերի հեղինակներին</a:t>
            </a:r>
            <a:endParaRPr lang="en-US" sz="12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5EC458C-ED4A-48B9-9CED-AB2610D4F4C5}"/>
              </a:ext>
            </a:extLst>
          </p:cNvPr>
          <p:cNvSpPr txBox="1"/>
          <p:nvPr/>
        </p:nvSpPr>
        <p:spPr>
          <a:xfrm>
            <a:off x="6143975" y="5767461"/>
            <a:ext cx="5694625" cy="46166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հ</a:t>
            </a: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նարավորության դեպքում ավելացնել դասախոսական կազմի վարձատրության չափը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A07708-7913-4C27-8299-6716DCA3F47F}"/>
              </a:ext>
            </a:extLst>
          </p:cNvPr>
          <p:cNvSpPr txBox="1"/>
          <p:nvPr/>
        </p:nvSpPr>
        <p:spPr>
          <a:xfrm>
            <a:off x="353402" y="2227147"/>
            <a:ext cx="3652493" cy="48167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հարկավոր է սովորեցնել ոչ թե «ի՞նչ»-ը այլ 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«ինչպե</a:t>
            </a:r>
            <a:r>
              <a:rPr lang="hy-AM" sz="1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՞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ս»-ը</a:t>
            </a:r>
            <a:endParaRPr lang="en-US" sz="12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CB67B7-60F2-4DB8-BEF1-D28E9664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AE7-9327-47F5-8A09-1E23AAFAE649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26ECDE-8A68-4EA3-8D0B-4F0406CF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5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9" grpId="0" animBg="1"/>
      <p:bldP spid="31" grpId="0" animBg="1"/>
      <p:bldP spid="33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68FE1A-640E-4E59-80D2-29B9CD4F4A9E}"/>
              </a:ext>
            </a:extLst>
          </p:cNvPr>
          <p:cNvSpPr txBox="1"/>
          <p:nvPr/>
        </p:nvSpPr>
        <p:spPr>
          <a:xfrm>
            <a:off x="241738" y="274564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hy-AM" sz="1400" b="1" kern="0" cap="all" dirty="0">
                <a:solidFill>
                  <a:srgbClr val="70AD47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Առաջարկներ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6C6243-600D-40C3-986B-A6BFEBB46081}"/>
              </a:ext>
            </a:extLst>
          </p:cNvPr>
          <p:cNvSpPr txBox="1"/>
          <p:nvPr/>
        </p:nvSpPr>
        <p:spPr>
          <a:xfrm>
            <a:off x="353402" y="902640"/>
            <a:ext cx="3652493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Համակարգային բնույթի՝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9A17BB2-146C-40CE-BF77-C134317C0D0F}"/>
              </a:ext>
            </a:extLst>
          </p:cNvPr>
          <p:cNvSpPr txBox="1"/>
          <p:nvPr/>
        </p:nvSpPr>
        <p:spPr>
          <a:xfrm>
            <a:off x="353401" y="1316562"/>
            <a:ext cx="3652493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Շարունակաբար ընդլայնել ծրագրի լուսաբանման գործընթացները և առավել ընդլայնել իրազեկվածության շրջանակները: 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D4C4211-12A8-4217-9AAE-68E52D78243B}"/>
              </a:ext>
            </a:extLst>
          </p:cNvPr>
          <p:cNvSpPr txBox="1"/>
          <p:nvPr/>
        </p:nvSpPr>
        <p:spPr>
          <a:xfrm>
            <a:off x="353399" y="3904788"/>
            <a:ext cx="3652493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Մշակել համակարգային մեթոդական լուծումներ հայերենը՝ որպես օտար լեզու դասավանդելու գործում:</a:t>
            </a:r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1EFC0C3-9CBE-40A7-ADA7-9FD5D935E863}"/>
              </a:ext>
            </a:extLst>
          </p:cNvPr>
          <p:cNvSpPr txBox="1"/>
          <p:nvPr/>
        </p:nvSpPr>
        <p:spPr>
          <a:xfrm>
            <a:off x="8282054" y="2424710"/>
            <a:ext cx="3652494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Մշակել առարկաների դասավանդման օրինակելի ծրագրեր՝ ըստ կրթօջախի առանձնահատկությունների։ 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61ADD5C-782E-4AC3-8440-3F004B91F800}"/>
              </a:ext>
            </a:extLst>
          </p:cNvPr>
          <p:cNvSpPr txBox="1"/>
          <p:nvPr/>
        </p:nvSpPr>
        <p:spPr>
          <a:xfrm>
            <a:off x="4325822" y="3904788"/>
            <a:ext cx="3652493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Առավել մեծ ուշադրություն դարձնել մշակութային տարրերի վերահսկմանը։</a:t>
            </a:r>
            <a:endParaRPr 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4F139F8-EFCB-469C-8FAD-D861C4B4CED7}"/>
              </a:ext>
            </a:extLst>
          </p:cNvPr>
          <p:cNvSpPr txBox="1"/>
          <p:nvPr/>
        </p:nvSpPr>
        <p:spPr>
          <a:xfrm>
            <a:off x="353400" y="2426009"/>
            <a:ext cx="3652493" cy="101566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Մշակել մեխանիզմներ Հայաստանից գրքերի ստացման/ձեռքբերման մասով, մասնավորապես՝ այս գործընթացը վեր հանել անհատական ջանքերի մակարդակից ու վերջինիս տալ համակարգված բնույթ:</a:t>
            </a:r>
            <a:endParaRPr 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8593640-C4DA-4271-9F79-8CDE9E88FC77}"/>
              </a:ext>
            </a:extLst>
          </p:cNvPr>
          <p:cNvSpPr txBox="1"/>
          <p:nvPr/>
        </p:nvSpPr>
        <p:spPr>
          <a:xfrm>
            <a:off x="4317726" y="2424710"/>
            <a:ext cx="3652494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latin typeface="Sylfaen" panose="010A0502050306030303" pitchFamily="18" charset="0"/>
              </a:rPr>
              <a:t>Վերահսկել, վերանայել առկա դասագրքերի բովանդային մասը՝ համապատասխանեցնելով դրանք ըստ աշխարհագրական գոտիների ու տարիքային առանձնահատկություների: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7CD8090-0B02-4063-BD82-DFDBD912A9DB}"/>
              </a:ext>
            </a:extLst>
          </p:cNvPr>
          <p:cNvSpPr txBox="1"/>
          <p:nvPr/>
        </p:nvSpPr>
        <p:spPr>
          <a:xfrm>
            <a:off x="8298245" y="3897055"/>
            <a:ext cx="3652493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Հաշվի առնելով առցանց և անմիջական վերապատրաստումների առավելություններն ու թերությունները՝ առաջարկում ենք կիրառել այս երկու մեթոդների համադրումը: </a:t>
            </a:r>
            <a:endParaRPr lang="en-US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8F7D816-66FC-452A-9D06-E76EC01B4A57}"/>
              </a:ext>
            </a:extLst>
          </p:cNvPr>
          <p:cNvSpPr txBox="1"/>
          <p:nvPr/>
        </p:nvSpPr>
        <p:spPr>
          <a:xfrm>
            <a:off x="4325822" y="1316561"/>
            <a:ext cx="3652493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Նախարարության կողմից խրախուսական միջոցներ նախատեսել սփյուռքի լավագույն ուսուցիչների համար: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5CFD8D-4053-44D7-A9C8-7C5ED5F5F407}"/>
              </a:ext>
            </a:extLst>
          </p:cNvPr>
          <p:cNvSpPr txBox="1"/>
          <p:nvPr/>
        </p:nvSpPr>
        <p:spPr>
          <a:xfrm>
            <a:off x="8282055" y="1316561"/>
            <a:ext cx="3652493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marR="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Տրամադրել համապատասխան վկայականներ՝ տևողության, թեմայի և այլ անհրաժեշտ չափանիշների համապատասխան նշումով՝ այդ թվում նաև օտար լեզուներով: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EDB292-345D-4425-9508-5C876D7CB1F5}"/>
              </a:ext>
            </a:extLst>
          </p:cNvPr>
          <p:cNvSpPr txBox="1"/>
          <p:nvPr/>
        </p:nvSpPr>
        <p:spPr>
          <a:xfrm>
            <a:off x="353398" y="5014235"/>
            <a:ext cx="3652493" cy="101566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marR="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Ծրագրի իրականացման համար հայտարարվող մրցույթի պահանջներում ավելացնել կրթական կազմակերպություն լինելու և այդ ոլորտում փորձառություն ունենալու պարտադիր պահանջները: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C35253-E3F9-4906-BE2F-57E8990B524A}"/>
              </a:ext>
            </a:extLst>
          </p:cNvPr>
          <p:cNvSpPr txBox="1"/>
          <p:nvPr/>
        </p:nvSpPr>
        <p:spPr>
          <a:xfrm>
            <a:off x="4325822" y="5014234"/>
            <a:ext cx="3652493" cy="101566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Հնարավորության դեպքում Ծրագրի իրականացման համար հայտարարված մրցույթի ձևաչափը փոփոխել և առաջնային համարել Ծրագրի բովանդակային հատվածը, այլ ոչ՝ գնային առաջարկը։</a:t>
            </a:r>
            <a:endParaRPr lang="en-US" sz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3B796D-7EBC-412C-BF68-11A7BE36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115-BFC7-4212-A24C-144C80705CB0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7111120-1C5E-4A28-A5B3-6877AA1F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63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68FE1A-640E-4E59-80D2-29B9CD4F4A9E}"/>
              </a:ext>
            </a:extLst>
          </p:cNvPr>
          <p:cNvSpPr txBox="1"/>
          <p:nvPr/>
        </p:nvSpPr>
        <p:spPr>
          <a:xfrm>
            <a:off x="241738" y="274564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hy-AM" sz="1400" b="1" kern="0" cap="all" dirty="0">
                <a:solidFill>
                  <a:srgbClr val="70AD47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Առաջարկներ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CD4E4B-C11B-4DB7-993E-7B787B16D7F5}"/>
              </a:ext>
            </a:extLst>
          </p:cNvPr>
          <p:cNvSpPr txBox="1"/>
          <p:nvPr/>
        </p:nvSpPr>
        <p:spPr>
          <a:xfrm>
            <a:off x="8282061" y="1378507"/>
            <a:ext cx="3652493" cy="120032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marR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Որոշակի միջոցներ ձեռնարկել այս Ծրագրում կրթական, սպորտային, մշակութային, սփյուռքի բաղադրիչները միավորելու հարցում, այսինքն՝ գործնական մակարդակի վրա բերել վերը նշված նախկին նախարարությունների գործառույթների ներկայիս միաձուլումը: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6C6243-600D-40C3-986B-A6BFEBB46081}"/>
              </a:ext>
            </a:extLst>
          </p:cNvPr>
          <p:cNvSpPr txBox="1"/>
          <p:nvPr/>
        </p:nvSpPr>
        <p:spPr>
          <a:xfrm>
            <a:off x="353402" y="902640"/>
            <a:ext cx="3652493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Համակարգային բնույթի՝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9A17BB2-146C-40CE-BF77-C134317C0D0F}"/>
              </a:ext>
            </a:extLst>
          </p:cNvPr>
          <p:cNvSpPr txBox="1"/>
          <p:nvPr/>
        </p:nvSpPr>
        <p:spPr>
          <a:xfrm>
            <a:off x="4317731" y="1414103"/>
            <a:ext cx="3652493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Առավել հաճախ կազմակերպել համազգային մրցույթներ՝ ոգևորելով ու ներգրավելով սփյուռքի սաներին՝ սովորելու հայերենը։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8B50588-7F36-44F3-91B8-3DABE2716AF3}"/>
              </a:ext>
            </a:extLst>
          </p:cNvPr>
          <p:cNvSpPr txBox="1"/>
          <p:nvPr/>
        </p:nvSpPr>
        <p:spPr>
          <a:xfrm>
            <a:off x="353401" y="1414103"/>
            <a:ext cx="3652493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Սփյուռքի խնդիրներին քաջատեղյակ մասնագետների շրջանակներում ստեղծել նախաձեռնող խումբ, ովքեր կմշակեն ոլորտի զարգացման հայեցակարգ: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63FABC-E9AE-47BE-B7B7-BC3DD7C0328B}"/>
              </a:ext>
            </a:extLst>
          </p:cNvPr>
          <p:cNvSpPr txBox="1"/>
          <p:nvPr/>
        </p:nvSpPr>
        <p:spPr>
          <a:xfrm>
            <a:off x="353401" y="2606990"/>
            <a:ext cx="7616823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Ստեղծել հարթակ սփյուռքի կրթօջախների և ԿԳՄՍՆ շրջանում, էլեկտրոնային մոնիթորինգ անցկացնելու և անհրաժեշտ տեղեկությունն արագ հավաքելու համար։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EE7D89D-6634-4B18-A285-C543A25039EB}"/>
              </a:ext>
            </a:extLst>
          </p:cNvPr>
          <p:cNvSpPr txBox="1"/>
          <p:nvPr/>
        </p:nvSpPr>
        <p:spPr>
          <a:xfrm>
            <a:off x="353401" y="3998618"/>
            <a:ext cx="11581151" cy="27699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marR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y-AM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Առաջարկում ենք ստեղծել ուսուցիչներին միավորող առցանց հարթակ, որը կունենա մի քանի առավելություններ.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A785AA-ED60-4118-AB57-914AA0126728}"/>
              </a:ext>
            </a:extLst>
          </p:cNvPr>
          <p:cNvSpPr txBox="1"/>
          <p:nvPr/>
        </p:nvSpPr>
        <p:spPr>
          <a:xfrm>
            <a:off x="353401" y="4594845"/>
            <a:ext cx="5318194" cy="27699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Կստեղծվի ավտոմատ կապ ուսուցիչների  և Նախարարության միջև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5D41113-954B-4DEB-8C93-982F49009787}"/>
              </a:ext>
            </a:extLst>
          </p:cNvPr>
          <p:cNvSpPr txBox="1"/>
          <p:nvPr/>
        </p:nvSpPr>
        <p:spPr>
          <a:xfrm>
            <a:off x="6771189" y="4594845"/>
            <a:ext cx="5163362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2․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Էլեկտրոնային հարթակի  ստեղծմամբ տեղեկության տնօրինումն ու տարածումն առավել դյուրին կլինի։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DBD5F0-4AF4-46A2-BC18-FDC82815CD7B}"/>
              </a:ext>
            </a:extLst>
          </p:cNvPr>
          <p:cNvSpPr txBox="1"/>
          <p:nvPr/>
        </p:nvSpPr>
        <p:spPr>
          <a:xfrm>
            <a:off x="353401" y="5370963"/>
            <a:ext cx="5318194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3․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Անկախ վերապատրաստվելու հանգամանքից՝ հարթակում առկա թարմ տեղեկություններն ուսուցիչներին մշտապես կպահեն զարկերակի վրա</a:t>
            </a:r>
            <a:r>
              <a:rPr lang="en-US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1930535-D021-4283-BBAB-D32A86340F3C}"/>
              </a:ext>
            </a:extLst>
          </p:cNvPr>
          <p:cNvSpPr txBox="1"/>
          <p:nvPr/>
        </p:nvSpPr>
        <p:spPr>
          <a:xfrm>
            <a:off x="6771190" y="5370963"/>
            <a:ext cx="5163361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4․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Փորձի փոխանակման, իրար դասավանդելու ու կապ հաստատելու հնարավորությունով և սփյուռքի մասնագիտական ներուժի ընդգրկումով հարթակը կդառնա շարունակական կրթության ստացման այլընտրանքային աղբյուր: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25A4DA-3CB9-4891-A4DC-8901454B4262}"/>
              </a:ext>
            </a:extLst>
          </p:cNvPr>
          <p:cNvSpPr txBox="1"/>
          <p:nvPr/>
        </p:nvSpPr>
        <p:spPr>
          <a:xfrm>
            <a:off x="353401" y="3402391"/>
            <a:ext cx="11581150" cy="27699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Մանկավարժական կրթություն չունեցող ուսուցիչներին խրախուսել ՀՀ-ում մանկավարժական կրթություն ձեռք բերելու հարցում։</a:t>
            </a:r>
            <a:endParaRPr lang="en-US" sz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159815-3561-45E9-B84E-584B5788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5856-BF57-4CC0-8B3F-70916CD7CE3B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E73014-D22A-4577-8902-13CBEEC2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13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CC0140-5681-4437-BEE0-B75D59F3D9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2A9F5F-0E97-4527-9132-89E3DE7F77BF}"/>
              </a:ext>
            </a:extLst>
          </p:cNvPr>
          <p:cNvSpPr txBox="1"/>
          <p:nvPr/>
        </p:nvSpPr>
        <p:spPr>
          <a:xfrm>
            <a:off x="4264363" y="3152000"/>
            <a:ext cx="3663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000" b="1" dirty="0">
                <a:solidFill>
                  <a:schemeClr val="bg1"/>
                </a:solidFill>
                <a:latin typeface="Sylfaen" panose="010A0502050306030303" pitchFamily="18" charset="0"/>
              </a:rPr>
              <a:t>Շնորհակալություն</a:t>
            </a:r>
            <a:endParaRPr lang="en-US" sz="30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3F9E86-8352-415C-9D4A-311D87F3AF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0" y="6081830"/>
            <a:ext cx="160020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33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3A1ACF-B0E7-48C1-B461-09219228282F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46EFDF-0CC6-43B1-A874-B62175706350}"/>
              </a:ext>
            </a:extLst>
          </p:cNvPr>
          <p:cNvSpPr txBox="1"/>
          <p:nvPr/>
        </p:nvSpPr>
        <p:spPr>
          <a:xfrm>
            <a:off x="762000" y="802128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kern="0" cap="all" dirty="0" err="1">
                <a:solidFill>
                  <a:srgbClr val="70AD47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Նախաբան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423083-AE0D-4193-A5D3-6DFC125D7A57}"/>
              </a:ext>
            </a:extLst>
          </p:cNvPr>
          <p:cNvSpPr txBox="1"/>
          <p:nvPr/>
        </p:nvSpPr>
        <p:spPr>
          <a:xfrm>
            <a:off x="563880" y="1324159"/>
            <a:ext cx="11003280" cy="461665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y-AM" sz="1200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ՀՀ կրթության, գիտության, մշակույթի և սպորտի նախարարության (այսուհետ՝ Նախարարություն) կողմից իրականացվում է ամենամյա սփյուռքահայ ուսուցիչների վերապատրաստման ծրագիր </a:t>
            </a:r>
            <a:r>
              <a:rPr lang="hy-AM" sz="1200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(այսուհետ՝ Ծրագիր),</a:t>
            </a:r>
            <a:r>
              <a:rPr lang="hy-AM" sz="1200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որը</a:t>
            </a:r>
            <a:r>
              <a:rPr lang="hy-AM" sz="1200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տարբեր տարիներին իրագործվել է տարբեր կազմակերպությունների կողմից: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60F322-F22D-421E-B8E9-79F1FD9CE95B}"/>
              </a:ext>
            </a:extLst>
          </p:cNvPr>
          <p:cNvSpPr txBox="1"/>
          <p:nvPr/>
        </p:nvSpPr>
        <p:spPr>
          <a:xfrm>
            <a:off x="1279581" y="2331671"/>
            <a:ext cx="6096000" cy="28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hy-AM" sz="1200" b="1" dirty="0">
                <a:solidFill>
                  <a:srgbClr val="ED7B3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Ծրագրի նպատակները</a:t>
            </a:r>
            <a:endParaRPr lang="en-US" sz="1200" b="1" dirty="0">
              <a:solidFill>
                <a:srgbClr val="ED7B31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1DB1D4-87BA-41A0-83AC-E1CD44454570}"/>
              </a:ext>
            </a:extLst>
          </p:cNvPr>
          <p:cNvSpPr txBox="1"/>
          <p:nvPr/>
        </p:nvSpPr>
        <p:spPr>
          <a:xfrm>
            <a:off x="1279581" y="3023070"/>
            <a:ext cx="7383545" cy="27699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անհատական-ճանաչողական մակարդակում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գիտելիքի փոխանցումը և կարողությունների ձևավորումը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A3DF618-24E5-44DC-92F8-81BBCF856FD2}"/>
              </a:ext>
            </a:extLst>
          </p:cNvPr>
          <p:cNvSpPr txBox="1"/>
          <p:nvPr/>
        </p:nvSpPr>
        <p:spPr>
          <a:xfrm>
            <a:off x="1279581" y="3672977"/>
            <a:ext cx="10287579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անհատական-հոգեբանական մակարդակում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Armenian"/>
              </a:rPr>
              <a:t>մասնագիտական նոր դիրքորոշումների ուրվագծում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ը, 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Armenian"/>
              </a:rPr>
              <a:t>մոտիվացիայի բարձրացումը և, հետաքրքրության աշխուժացումը,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Armenian"/>
              </a:rPr>
              <a:t>հայրենասիրության լիցքի փոխանցումը, նոր գիտելիքը ինքնուրույն որոնելու ձգտումը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F4FB07A-BCB4-49C3-9023-CF63438C4BF9}"/>
              </a:ext>
            </a:extLst>
          </p:cNvPr>
          <p:cNvSpPr txBox="1"/>
          <p:nvPr/>
        </p:nvSpPr>
        <p:spPr>
          <a:xfrm>
            <a:off x="1279581" y="4492161"/>
            <a:ext cx="10287579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y-AM" sz="1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անհատական-վարչարարական մակարդակում </a:t>
            </a:r>
            <a:r>
              <a:rPr lang="hy-AM" sz="1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ուսուցիչների միջև փորձի փոխանակման համար հիմքերի ստեղծումը, հայաստանյան մասնագետների հետ կապերի հաստատումը, մասնագիտական արդյունավետության բարձրացումը</a:t>
            </a:r>
            <a:endParaRPr lang="en-US" sz="1200" dirty="0"/>
          </a:p>
        </p:txBody>
      </p:sp>
      <p:pic>
        <p:nvPicPr>
          <p:cNvPr id="24" name="Graphic 23" descr="Bullseye">
            <a:extLst>
              <a:ext uri="{FF2B5EF4-FFF2-40B4-BE49-F238E27FC236}">
                <a16:creationId xmlns:a16="http://schemas.microsoft.com/office/drawing/2014/main" xmlns="" id="{012D6251-0978-4AB5-B003-3CCBBE081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880" y="2115847"/>
            <a:ext cx="715701" cy="7157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464A50-A613-4D5E-938C-97437B62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20D-21B7-4C1F-A9CD-1BE1703832CA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26DBE4F-38B8-4AFC-A36E-5732C4BE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60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E021703-D91F-4586-922E-2F9193BCB39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46EFDF-0CC6-43B1-A874-B62175706350}"/>
              </a:ext>
            </a:extLst>
          </p:cNvPr>
          <p:cNvSpPr txBox="1"/>
          <p:nvPr/>
        </p:nvSpPr>
        <p:spPr>
          <a:xfrm>
            <a:off x="762000" y="802128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kern="0" cap="all" dirty="0" err="1">
                <a:solidFill>
                  <a:srgbClr val="70AD47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Նախաբան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D5C10E-12F7-4758-9F52-15DB31D2C41B}"/>
              </a:ext>
            </a:extLst>
          </p:cNvPr>
          <p:cNvSpPr txBox="1"/>
          <p:nvPr/>
        </p:nvSpPr>
        <p:spPr>
          <a:xfrm>
            <a:off x="594360" y="1993080"/>
            <a:ext cx="10997565" cy="1261884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Գնահատել,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af-ZA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թե որքանով են ծրագրի իրական արդյունքները համապատասխանում ծրագրի նպատակներին և ակնկալվող արդյունքներին: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af-ZA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թե ինչպիսի փոփոխություններ է կրել կրթական գործը սփյուռքում՝ անուղղակի ազդեցության և չակնկալած արդյունքների տեսակետից: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4856742-3096-4854-AFE6-8AB14991BEC6}"/>
              </a:ext>
            </a:extLst>
          </p:cNvPr>
          <p:cNvGrpSpPr/>
          <p:nvPr/>
        </p:nvGrpSpPr>
        <p:grpSpPr>
          <a:xfrm>
            <a:off x="563880" y="1234884"/>
            <a:ext cx="6803284" cy="707284"/>
            <a:chOff x="563880" y="1234884"/>
            <a:chExt cx="6803284" cy="7072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0A132EA-B210-4D2D-A94C-D01F54ED0FD3}"/>
                </a:ext>
              </a:extLst>
            </p:cNvPr>
            <p:cNvSpPr txBox="1"/>
            <p:nvPr/>
          </p:nvSpPr>
          <p:spPr>
            <a:xfrm>
              <a:off x="1271164" y="1458604"/>
              <a:ext cx="6096000" cy="315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hy-AM" sz="1400" b="1" dirty="0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Ուսումնասիրության նպատակը</a:t>
              </a:r>
              <a:endParaRPr lang="en-US" sz="1400" b="1" dirty="0">
                <a:solidFill>
                  <a:schemeClr val="accent5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xmlns="" id="{851AC0E2-0C38-4566-BB8E-1213C4DC1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63880" y="1234884"/>
              <a:ext cx="707284" cy="7072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86208BA-072E-49CB-A45C-B10D7951E70D}"/>
              </a:ext>
            </a:extLst>
          </p:cNvPr>
          <p:cNvGrpSpPr/>
          <p:nvPr/>
        </p:nvGrpSpPr>
        <p:grpSpPr>
          <a:xfrm>
            <a:off x="1518814" y="3534870"/>
            <a:ext cx="8878448" cy="1165918"/>
            <a:chOff x="832711" y="1265932"/>
            <a:chExt cx="8878448" cy="11659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683939C-13E2-4495-918D-01194A64BF05}"/>
                </a:ext>
              </a:extLst>
            </p:cNvPr>
            <p:cNvSpPr txBox="1"/>
            <p:nvPr/>
          </p:nvSpPr>
          <p:spPr>
            <a:xfrm>
              <a:off x="2202083" y="1265932"/>
              <a:ext cx="7509076" cy="1070229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Ծրագրի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շահագրգիռ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կողմերն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են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tabLst>
                  <a:tab pos="457200" algn="l"/>
                </a:tabLst>
              </a:pPr>
              <a:r>
                <a:rPr lang="hy-AM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Ծրագր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ի</a:t>
              </a:r>
              <a:r>
                <a:rPr lang="hy-AM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իրականացնողները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685800" algn="l"/>
                </a:tabLst>
              </a:pPr>
              <a:r>
                <a:rPr lang="hy-AM" sz="1400" dirty="0"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Sylfaen" panose="010A0502050306030303" pitchFamily="18" charset="0"/>
                </a:rPr>
                <a:t>ՀՀ կրթության, գիտության, մշակույթի և սպորտի նախարարություն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685800" algn="l"/>
                </a:tabLs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Վ</a:t>
              </a:r>
              <a:r>
                <a:rPr lang="hy-AM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երապատրաստում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ն</a:t>
              </a:r>
              <a:r>
                <a:rPr lang="hy-AM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անցկացրած կազմակերպություններ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phic 16" descr="Connections">
              <a:extLst>
                <a:ext uri="{FF2B5EF4-FFF2-40B4-BE49-F238E27FC236}">
                  <a16:creationId xmlns:a16="http://schemas.microsoft.com/office/drawing/2014/main" xmlns="" id="{E76BE348-6C99-4B1F-A739-16A09D01F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32711" y="1517450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103C1-8223-4585-AB2E-514798E8FB56}"/>
              </a:ext>
            </a:extLst>
          </p:cNvPr>
          <p:cNvGrpSpPr/>
          <p:nvPr/>
        </p:nvGrpSpPr>
        <p:grpSpPr>
          <a:xfrm>
            <a:off x="2258147" y="4867085"/>
            <a:ext cx="7465670" cy="1317990"/>
            <a:chOff x="1399871" y="2900789"/>
            <a:chExt cx="7465670" cy="13179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620DC77-05CD-42D3-B785-C2185B8D8CB4}"/>
                </a:ext>
              </a:extLst>
            </p:cNvPr>
            <p:cNvSpPr txBox="1"/>
            <p:nvPr/>
          </p:nvSpPr>
          <p:spPr>
            <a:xfrm>
              <a:off x="2771471" y="2900789"/>
              <a:ext cx="6094070" cy="1317990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hy-AM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Ծրագրի շահա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ռ</a:t>
              </a:r>
              <a:r>
                <a:rPr lang="hy-AM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ուներ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ն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են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tabLst>
                  <a:tab pos="685800" algn="l"/>
                </a:tabLst>
              </a:pP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Ծրագրի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մասնակիցները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685800" algn="l"/>
                </a:tabLst>
              </a:pP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Հաստատությունների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տնօրեններ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685800" algn="l"/>
                </a:tabLst>
              </a:pP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Մանկավարժներ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tabLst>
                  <a:tab pos="685800" algn="l"/>
                </a:tabLst>
              </a:pP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Դպրոցների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սաներ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նրանց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ծնողներ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Graphic 19" descr="Social network">
              <a:extLst>
                <a:ext uri="{FF2B5EF4-FFF2-40B4-BE49-F238E27FC236}">
                  <a16:creationId xmlns:a16="http://schemas.microsoft.com/office/drawing/2014/main" xmlns="" id="{F1C39817-98CA-43AA-A26F-B114694E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399871" y="3083741"/>
              <a:ext cx="914400" cy="91440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802DA-E7C3-4835-B876-FD899295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3B5-EC87-4D7E-BD2C-1B93CFA0C98B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E347E1-EEC7-4A41-91FC-A539FB83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1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18DEB0-8ED8-456A-B166-49F9330EA924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41331" r="4148" b="1812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EA2A23-3ED7-4AA3-A6DC-9FBF6F6FEF10}"/>
              </a:ext>
            </a:extLst>
          </p:cNvPr>
          <p:cNvSpPr txBox="1"/>
          <p:nvPr/>
        </p:nvSpPr>
        <p:spPr>
          <a:xfrm>
            <a:off x="594360" y="2508398"/>
            <a:ext cx="11003280" cy="120000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400" i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Քանակական</a:t>
            </a:r>
            <a:r>
              <a:rPr lang="en-US" sz="1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1400" i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մեթոդ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հարցում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վերապատրաստված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անձանց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շրջանում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/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ուսուցիչ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տնօրեն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կազմակերպիչ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/,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ստանդարտացված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հարցում</a:t>
            </a:r>
            <a:r>
              <a:rPr lang="en-US" sz="1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ծրագրի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շրջանակներում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դպրոցի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սաների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ընտանիքի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անդամների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շրջանում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/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hy-AM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սաներ և նրանց ծնողներ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/</a:t>
            </a:r>
            <a:r>
              <a:rPr lang="en-US" sz="1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6EFB5B-2F9C-4A7E-8B4B-54393518C6AC}"/>
              </a:ext>
            </a:extLst>
          </p:cNvPr>
          <p:cNvSpPr txBox="1"/>
          <p:nvPr/>
        </p:nvSpPr>
        <p:spPr>
          <a:xfrm>
            <a:off x="594360" y="3995958"/>
            <a:ext cx="11003280" cy="163089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400" i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Որակական</a:t>
            </a:r>
            <a:r>
              <a:rPr lang="en-US" sz="1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1400" i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մեթոդ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  <a:tabLst>
                <a:tab pos="228600" algn="l"/>
              </a:tabLst>
            </a:pPr>
            <a:r>
              <a:rPr lang="en-US" sz="1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փորձագիտական</a:t>
            </a:r>
            <a:r>
              <a:rPr lang="en-US" sz="1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հարցազրույցներ</a:t>
            </a:r>
            <a:r>
              <a:rPr lang="en-US" sz="1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վերապատրաստողների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և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կազմակերպիչների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շրջանում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/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թվով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20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հարցազրույց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/,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ֆոկուս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-խ</a:t>
            </a:r>
            <a:r>
              <a:rPr lang="hy-AM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մբային քննարկումներ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Ծրագրի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մասնակիցների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հետ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ուսուցիչներ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սաներ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և/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կամ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նրանց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ծնողներ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հաստատությունների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տնօրեններ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և/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կամ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պատասխանատուներ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վերապատրաստող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դասախոսներ</a:t>
            </a:r>
            <a:r>
              <a:rPr lang="en-US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կազմակերպիչներ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և ՀՀ ԿԳՄՍՆ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աշխատակիցներ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Ընդհանուր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առմամբ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իրականացվել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է 12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ֆոկուս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խմբային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հարցում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Յուրաքանչյուր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ֆոկուս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խմբային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քննարման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մասնակիցների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ընդհանուր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թվականակը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տատանվել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է 5-8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անձի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սահմաններում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038805-EE69-493B-A887-E668A798BB97}"/>
              </a:ext>
            </a:extLst>
          </p:cNvPr>
          <p:cNvGrpSpPr/>
          <p:nvPr/>
        </p:nvGrpSpPr>
        <p:grpSpPr>
          <a:xfrm>
            <a:off x="567352" y="1404830"/>
            <a:ext cx="6800127" cy="704127"/>
            <a:chOff x="536872" y="3147905"/>
            <a:chExt cx="6800127" cy="7041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70F7B64-D9A5-4F93-A6FF-AC8A132F9004}"/>
                </a:ext>
              </a:extLst>
            </p:cNvPr>
            <p:cNvSpPr txBox="1"/>
            <p:nvPr/>
          </p:nvSpPr>
          <p:spPr>
            <a:xfrm>
              <a:off x="1240999" y="3357942"/>
              <a:ext cx="6096000" cy="315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400" b="1" dirty="0" err="1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Ուսումնասիրության</a:t>
              </a:r>
              <a:r>
                <a:rPr lang="en-US" sz="1400" b="1" dirty="0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մեթոդներն</a:t>
              </a:r>
              <a:r>
                <a:rPr lang="en-US" sz="1400" b="1" dirty="0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ու</a:t>
              </a:r>
              <a:r>
                <a:rPr lang="en-US" sz="1400" b="1" dirty="0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accent5"/>
                  </a:solidFill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գործիքները</a:t>
              </a:r>
              <a:endParaRPr lang="en-US" sz="1400" b="1" dirty="0">
                <a:solidFill>
                  <a:schemeClr val="accent5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Graphic 27" descr="Gears">
              <a:extLst>
                <a:ext uri="{FF2B5EF4-FFF2-40B4-BE49-F238E27FC236}">
                  <a16:creationId xmlns:a16="http://schemas.microsoft.com/office/drawing/2014/main" xmlns="" id="{62015C1F-6087-4086-92D4-8DA1740FB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6872" y="3147905"/>
              <a:ext cx="704127" cy="70412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F236B4-8FCC-4B7D-8544-C19F61D80B0A}"/>
              </a:ext>
            </a:extLst>
          </p:cNvPr>
          <p:cNvSpPr txBox="1"/>
          <p:nvPr/>
        </p:nvSpPr>
        <p:spPr>
          <a:xfrm>
            <a:off x="762000" y="802128"/>
            <a:ext cx="6096000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kern="0" cap="all" dirty="0" err="1">
                <a:solidFill>
                  <a:srgbClr val="70AD47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Նախաբան</a:t>
            </a:r>
            <a:endParaRPr lang="en-US" sz="1400" b="1" kern="0" cap="all" dirty="0">
              <a:solidFill>
                <a:srgbClr val="70AD47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54FBED-6883-4304-ADE9-7E5578ED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42-6DFD-42CC-B5EC-5AE3716F82BF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39C001-D813-4BB7-9901-657C930E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3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6FB2F3-FB24-4B31-8FBC-D3D9076C6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23" b="13776"/>
          <a:stretch/>
        </p:blipFill>
        <p:spPr>
          <a:xfrm>
            <a:off x="873520" y="283649"/>
            <a:ext cx="9797723" cy="6574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620513-25CC-4DF5-8BCA-909141EF04F6}"/>
              </a:ext>
            </a:extLst>
          </p:cNvPr>
          <p:cNvSpPr txBox="1"/>
          <p:nvPr/>
        </p:nvSpPr>
        <p:spPr>
          <a:xfrm>
            <a:off x="241738" y="270304"/>
            <a:ext cx="6726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978D42C-1393-4CF4-8A75-7E3598E2A67C}"/>
              </a:ext>
            </a:extLst>
          </p:cNvPr>
          <p:cNvGrpSpPr/>
          <p:nvPr/>
        </p:nvGrpSpPr>
        <p:grpSpPr>
          <a:xfrm>
            <a:off x="5606119" y="5646504"/>
            <a:ext cx="3902900" cy="755248"/>
            <a:chOff x="3363402" y="3417654"/>
            <a:chExt cx="3902900" cy="7552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1C160ED-4415-455B-B3E9-A5AA71064601}"/>
                </a:ext>
              </a:extLst>
            </p:cNvPr>
            <p:cNvSpPr txBox="1"/>
            <p:nvPr/>
          </p:nvSpPr>
          <p:spPr>
            <a:xfrm>
              <a:off x="4609555" y="3681741"/>
              <a:ext cx="2656747" cy="307777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lfaen" panose="010A0502050306030303" pitchFamily="18" charset="0"/>
                </a:rPr>
                <a:t>3</a:t>
              </a:r>
              <a:r>
                <a:rPr lang="hy-AM" sz="1400" dirty="0">
                  <a:latin typeface="Sylfaen" panose="010A0502050306030303" pitchFamily="18" charset="0"/>
                </a:rPr>
                <a:t>2 երկրներից</a:t>
              </a:r>
              <a:endParaRPr lang="en-US" sz="1400" dirty="0">
                <a:latin typeface="Sylfaen" panose="010A0502050306030303" pitchFamily="18" charset="0"/>
              </a:endParaRPr>
            </a:p>
          </p:txBody>
        </p:sp>
        <p:pic>
          <p:nvPicPr>
            <p:cNvPr id="14" name="Graphic 13" descr="Map with pin">
              <a:extLst>
                <a:ext uri="{FF2B5EF4-FFF2-40B4-BE49-F238E27FC236}">
                  <a16:creationId xmlns:a16="http://schemas.microsoft.com/office/drawing/2014/main" xmlns="" id="{28E2B4C6-B798-4F2B-9A3B-24733790E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363402" y="3417654"/>
              <a:ext cx="755248" cy="75524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B618E4A-4CA2-4EB4-92C7-D78B8564D08C}"/>
              </a:ext>
            </a:extLst>
          </p:cNvPr>
          <p:cNvGrpSpPr/>
          <p:nvPr/>
        </p:nvGrpSpPr>
        <p:grpSpPr>
          <a:xfrm>
            <a:off x="3738981" y="4322536"/>
            <a:ext cx="3228978" cy="755248"/>
            <a:chOff x="2215163" y="2665186"/>
            <a:chExt cx="3228978" cy="7552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0F2E09-A3EB-4E93-A900-8025C309371C}"/>
                </a:ext>
              </a:extLst>
            </p:cNvPr>
            <p:cNvSpPr txBox="1"/>
            <p:nvPr/>
          </p:nvSpPr>
          <p:spPr>
            <a:xfrm>
              <a:off x="3441721" y="2907347"/>
              <a:ext cx="2002420" cy="307777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hy-AM" sz="1400" dirty="0">
                  <a:latin typeface="Sylfaen" panose="010A0502050306030303" pitchFamily="18" charset="0"/>
                </a:rPr>
                <a:t>252</a:t>
              </a:r>
              <a:r>
                <a:rPr lang="en-US" sz="1400" dirty="0">
                  <a:latin typeface="Sylfaen" panose="010A0502050306030303" pitchFamily="18" charset="0"/>
                </a:rPr>
                <a:t> </a:t>
              </a:r>
              <a:r>
                <a:rPr lang="hy-AM" sz="1400" dirty="0">
                  <a:latin typeface="Sylfaen" panose="010A0502050306030303" pitchFamily="18" charset="0"/>
                </a:rPr>
                <a:t>անձ</a:t>
              </a:r>
              <a:endParaRPr lang="en-US" sz="1400" dirty="0">
                <a:latin typeface="Sylfaen" panose="010A0502050306030303" pitchFamily="18" charset="0"/>
              </a:endParaRPr>
            </a:p>
          </p:txBody>
        </p:sp>
        <p:pic>
          <p:nvPicPr>
            <p:cNvPr id="3" name="Graphic 2" descr="Users">
              <a:extLst>
                <a:ext uri="{FF2B5EF4-FFF2-40B4-BE49-F238E27FC236}">
                  <a16:creationId xmlns:a16="http://schemas.microsoft.com/office/drawing/2014/main" xmlns="" id="{3793AA90-E5A4-4C76-9FF1-ABA8AD823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215163" y="2665186"/>
              <a:ext cx="755248" cy="7552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E6F522C-BA0E-4C95-9C7B-61558EE2907A}"/>
              </a:ext>
            </a:extLst>
          </p:cNvPr>
          <p:cNvGrpSpPr/>
          <p:nvPr/>
        </p:nvGrpSpPr>
        <p:grpSpPr>
          <a:xfrm>
            <a:off x="511663" y="1157126"/>
            <a:ext cx="4404165" cy="914400"/>
            <a:chOff x="1981202" y="4320145"/>
            <a:chExt cx="4404165" cy="914400"/>
          </a:xfrm>
        </p:grpSpPr>
        <p:pic>
          <p:nvPicPr>
            <p:cNvPr id="10" name="Graphic 9" descr="Target Audience">
              <a:extLst>
                <a:ext uri="{FF2B5EF4-FFF2-40B4-BE49-F238E27FC236}">
                  <a16:creationId xmlns:a16="http://schemas.microsoft.com/office/drawing/2014/main" xmlns="" id="{ECFC4834-0443-4698-8110-77E30746D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81202" y="4320145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6C4BF6E-1264-413F-9315-23ABBA5D2285}"/>
                </a:ext>
              </a:extLst>
            </p:cNvPr>
            <p:cNvSpPr txBox="1"/>
            <p:nvPr/>
          </p:nvSpPr>
          <p:spPr>
            <a:xfrm>
              <a:off x="3338332" y="4613870"/>
              <a:ext cx="3047035" cy="326949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hy-AM" sz="1400" b="1" dirty="0">
                  <a:solidFill>
                    <a:srgbClr val="000000"/>
                  </a:solidFill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Գլխավոր համակցություն՝ </a:t>
              </a:r>
              <a:r>
                <a:rPr lang="hy-AM" sz="1400" dirty="0">
                  <a:solidFill>
                    <a:srgbClr val="000000"/>
                  </a:solidFill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330 անձ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7BC9FAC-5CA3-49C4-BFCE-FB457E59B63C}"/>
              </a:ext>
            </a:extLst>
          </p:cNvPr>
          <p:cNvGrpSpPr/>
          <p:nvPr/>
        </p:nvGrpSpPr>
        <p:grpSpPr>
          <a:xfrm>
            <a:off x="1444688" y="2827219"/>
            <a:ext cx="8322862" cy="914400"/>
            <a:chOff x="2771471" y="5210448"/>
            <a:chExt cx="8322862" cy="914400"/>
          </a:xfrm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F2F38061-7D38-4BEF-8B90-D012C3EC8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771471" y="5210448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A071B6F-E146-4206-9E0C-CD5E48827D7F}"/>
                </a:ext>
              </a:extLst>
            </p:cNvPr>
            <p:cNvSpPr txBox="1"/>
            <p:nvPr/>
          </p:nvSpPr>
          <p:spPr>
            <a:xfrm>
              <a:off x="4040529" y="5380293"/>
              <a:ext cx="7053804" cy="574709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hy-AM" sz="1400" b="1" dirty="0">
                  <a:solidFill>
                    <a:srgbClr val="000000"/>
                  </a:solidFill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Ընտրանք՝ </a:t>
              </a:r>
              <a:r>
                <a:rPr lang="hy-AM" sz="14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Վստահության Մակարդակի 95%  և Վստահության Միջակայքի </a:t>
              </a:r>
              <a:r>
                <a:rPr lang="af-ZA" sz="14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hy-AM" sz="14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% սահմանափակումներով</a:t>
              </a:r>
              <a:endParaRPr lang="en-US" sz="1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F518D6-F7C4-44FF-B4D0-801EA865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9710-9294-4806-AF3C-77D2C4F54B6F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ED1CD3-6DB8-48A0-9AFF-B8B92CE2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73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C84A7E-5AA4-40C9-9456-681485493769}"/>
              </a:ext>
            </a:extLst>
          </p:cNvPr>
          <p:cNvSpPr txBox="1"/>
          <p:nvPr/>
        </p:nvSpPr>
        <p:spPr>
          <a:xfrm>
            <a:off x="241739" y="849046"/>
            <a:ext cx="31727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200" b="1" dirty="0">
                <a:latin typeface="Sylfaen" panose="010A0502050306030303" pitchFamily="18" charset="0"/>
                <a:cs typeface="Times New Roman" panose="02020603050405020304" pitchFamily="18" charset="0"/>
              </a:rPr>
              <a:t>Վերապատրաստումների քանակը</a:t>
            </a:r>
            <a:endParaRPr lang="en-US" sz="1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DF11939E-62CF-4D02-8618-6C6427C4F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6759192"/>
              </p:ext>
            </p:extLst>
          </p:nvPr>
        </p:nvGraphicFramePr>
        <p:xfrm>
          <a:off x="241739" y="13888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8051B8-E0EA-4DBB-85BB-D537806F7CEE}"/>
              </a:ext>
            </a:extLst>
          </p:cNvPr>
          <p:cNvSpPr txBox="1"/>
          <p:nvPr/>
        </p:nvSpPr>
        <p:spPr>
          <a:xfrm>
            <a:off x="6096000" y="849045"/>
            <a:ext cx="5648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Վերապատրաստումների</a:t>
            </a:r>
            <a:r>
              <a:rPr lang="en-US" sz="1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մասնակցած</a:t>
            </a:r>
            <a:r>
              <a:rPr lang="en-US" sz="1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հարցվածների</a:t>
            </a:r>
            <a:r>
              <a:rPr lang="en-US" sz="1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թիվը</a:t>
            </a:r>
            <a:r>
              <a:rPr lang="en-US" sz="1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sz="1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ըստ</a:t>
            </a:r>
            <a:r>
              <a:rPr lang="en-US" sz="1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տարիների</a:t>
            </a:r>
            <a:endParaRPr lang="en-US" sz="1200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5B3B3754-8184-400A-840C-AA9B6ED87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8007340"/>
              </p:ext>
            </p:extLst>
          </p:nvPr>
        </p:nvGraphicFramePr>
        <p:xfrm>
          <a:off x="6095999" y="1281897"/>
          <a:ext cx="58542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78C78F0-6C29-4A97-A8C6-B2ABDC456B0F}"/>
              </a:ext>
            </a:extLst>
          </p:cNvPr>
          <p:cNvSpPr txBox="1"/>
          <p:nvPr/>
        </p:nvSpPr>
        <p:spPr>
          <a:xfrm>
            <a:off x="241738" y="270304"/>
            <a:ext cx="6726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52CFF4-6CE1-4BA7-972D-471BE770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C6-3982-422E-97F9-D5BF4FB08DF7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823B76-8699-4F5F-876E-3485D214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2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2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DF2-0600-4876-A1BC-CCB9D6E4EBB4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61869-4443-4270-92AB-78DDC507BE21}"/>
              </a:ext>
            </a:extLst>
          </p:cNvPr>
          <p:cNvSpPr txBox="1"/>
          <p:nvPr/>
        </p:nvSpPr>
        <p:spPr>
          <a:xfrm>
            <a:off x="241740" y="772506"/>
            <a:ext cx="8931166" cy="31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Վերապատրաստումից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հետո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ուսուցչի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մոտ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ի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հայտ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եկած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փոփոխությունները</a:t>
            </a:r>
            <a:r>
              <a:rPr lang="en-US" sz="1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  <a:endParaRPr lang="en-US" sz="1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69223D20-A640-417E-9DC6-4C6008D2F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2852936"/>
              </p:ext>
            </p:extLst>
          </p:nvPr>
        </p:nvGraphicFramePr>
        <p:xfrm>
          <a:off x="378372" y="1355834"/>
          <a:ext cx="11382704" cy="523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3DD3F8-ACD5-4595-840E-BD0F5E4DFA73}"/>
              </a:ext>
            </a:extLst>
          </p:cNvPr>
          <p:cNvSpPr txBox="1"/>
          <p:nvPr/>
        </p:nvSpPr>
        <p:spPr>
          <a:xfrm>
            <a:off x="241738" y="270304"/>
            <a:ext cx="6726221" cy="31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1400" b="1" dirty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ՔԱՆԱԿԱԿԱՆ ՀԵՏԱԶՈՏՈՒԹՅՈՒՆ / </a:t>
            </a:r>
            <a:r>
              <a:rPr lang="hy-AM" sz="1400" b="1" dirty="0">
                <a:solidFill>
                  <a:schemeClr val="accent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Վերապատրաստման մասնակիցներ</a:t>
            </a:r>
            <a:endParaRPr lang="en-US" sz="1100" dirty="0">
              <a:solidFill>
                <a:schemeClr val="accent2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5398E2-8681-4840-9845-00ACD36A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0C8-E456-4007-9BFD-44925BD174CD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AEEDBC-AD7A-4167-9456-539F7555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8572-3951-411D-AA29-E0DCBAC127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99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1859</Words>
  <Application>Microsoft Office PowerPoint</Application>
  <PresentationFormat>Custom</PresentationFormat>
  <Paragraphs>280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LH</dc:creator>
  <cp:lastModifiedBy>Toma</cp:lastModifiedBy>
  <cp:revision>21</cp:revision>
  <dcterms:created xsi:type="dcterms:W3CDTF">2022-07-27T08:19:56Z</dcterms:created>
  <dcterms:modified xsi:type="dcterms:W3CDTF">2022-08-02T06:09:24Z</dcterms:modified>
</cp:coreProperties>
</file>