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6" r:id="rId13"/>
    <p:sldId id="267"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0FC382A-CD25-4706-B6F7-43B85486E154}"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16639-E7D9-4F4C-98AB-4818E90443B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0FC382A-CD25-4706-B6F7-43B85486E154}"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16639-E7D9-4F4C-98AB-4818E90443B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0FC382A-CD25-4706-B6F7-43B85486E154}"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16639-E7D9-4F4C-98AB-4818E90443BA}"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0FC382A-CD25-4706-B6F7-43B85486E154}"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16639-E7D9-4F4C-98AB-4818E90443BA}" type="slidenum">
              <a:rPr lang="en-US" smtClean="0"/>
              <a:t>‹#›</a:t>
            </a:fld>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0FC382A-CD25-4706-B6F7-43B85486E154}" type="datetimeFigureOut">
              <a:rPr lang="en-US" smtClean="0"/>
              <a:t>9/22/2022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16639-E7D9-4F4C-98AB-4818E90443B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0FC382A-CD25-4706-B6F7-43B85486E154}" type="datetimeFigureOut">
              <a:rPr lang="en-US" smtClean="0"/>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16639-E7D9-4F4C-98AB-4818E90443BA}"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0FC382A-CD25-4706-B6F7-43B85486E154}" type="datetimeFigureOut">
              <a:rPr lang="en-US" smtClean="0"/>
              <a:t>9/22/2022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16639-E7D9-4F4C-98AB-4818E90443B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0FC382A-CD25-4706-B6F7-43B85486E154}" type="datetimeFigureOut">
              <a:rPr lang="en-US" smtClean="0"/>
              <a:t>9/22/2022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16639-E7D9-4F4C-98AB-4818E90443B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0FC382A-CD25-4706-B6F7-43B85486E154}" type="datetimeFigureOut">
              <a:rPr lang="en-US" smtClean="0"/>
              <a:t>9/22/2022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16639-E7D9-4F4C-98AB-4818E90443B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0FC382A-CD25-4706-B6F7-43B85486E154}" type="datetimeFigureOut">
              <a:rPr lang="en-US" smtClean="0"/>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16639-E7D9-4F4C-98AB-4818E90443BA}"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0FC382A-CD25-4706-B6F7-43B85486E154}" type="datetimeFigureOut">
              <a:rPr lang="en-US" smtClean="0"/>
              <a:t>9/22/2022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16639-E7D9-4F4C-98AB-4818E90443BA}"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0FC382A-CD25-4706-B6F7-43B85486E154}" type="datetimeFigureOut">
              <a:rPr lang="en-US" smtClean="0"/>
              <a:t>9/22/2022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7C16639-E7D9-4F4C-98AB-4818E90443BA}"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mailto:siranush.muradyan.1986@mail.ru" TargetMode="Externa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mailto:hasmik.hakobyan1978@mail.ru" TargetMode="Externa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mailto:anahit.simonyan1971@yandex.ru" TargetMode="Externa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2"/>
            <a:ext cx="7772400" cy="4536504"/>
          </a:xfrm>
        </p:spPr>
        <p:txBody>
          <a:bodyPr>
            <a:normAutofit/>
          </a:bodyPr>
          <a:lstStyle/>
          <a:p>
            <a:r>
              <a:rPr lang="hy-AM" b="1" i="1" dirty="0">
                <a:solidFill>
                  <a:schemeClr val="bg2">
                    <a:lumMod val="90000"/>
                  </a:schemeClr>
                </a:solidFill>
                <a:latin typeface="Sylfaen" pitchFamily="18" charset="0"/>
              </a:rPr>
              <a:t>ՀՀ ԿԳՄՍ նախարարության կողմից իրականացվող «Տարվա լավագույնները» 2022</a:t>
            </a:r>
            <a:r>
              <a:rPr lang="en-US" dirty="0">
                <a:solidFill>
                  <a:schemeClr val="bg2">
                    <a:lumMod val="90000"/>
                  </a:schemeClr>
                </a:solidFill>
                <a:latin typeface="Sylfaen" pitchFamily="18" charset="0"/>
              </a:rPr>
              <a:t/>
            </a:r>
            <a:br>
              <a:rPr lang="en-US" dirty="0">
                <a:solidFill>
                  <a:schemeClr val="bg2">
                    <a:lumMod val="90000"/>
                  </a:schemeClr>
                </a:solidFill>
                <a:latin typeface="Sylfaen" pitchFamily="18" charset="0"/>
              </a:rPr>
            </a:br>
            <a:r>
              <a:rPr lang="hy-AM" b="1" i="1" dirty="0">
                <a:solidFill>
                  <a:schemeClr val="bg2">
                    <a:lumMod val="90000"/>
                  </a:schemeClr>
                </a:solidFill>
                <a:latin typeface="Sylfaen" pitchFamily="18" charset="0"/>
              </a:rPr>
              <a:t>մրցույթի </a:t>
            </a:r>
            <a:r>
              <a:rPr lang="hy-AM" b="1" i="1" dirty="0" smtClean="0">
                <a:solidFill>
                  <a:schemeClr val="bg2">
                    <a:lumMod val="90000"/>
                  </a:schemeClr>
                </a:solidFill>
                <a:latin typeface="Sylfaen" pitchFamily="18" charset="0"/>
              </a:rPr>
              <a:t>ն</a:t>
            </a:r>
            <a:r>
              <a:rPr lang="ru-RU" b="1" i="1" dirty="0">
                <a:solidFill>
                  <a:schemeClr val="bg2">
                    <a:lumMod val="90000"/>
                  </a:schemeClr>
                </a:solidFill>
                <a:latin typeface="Sylfaen" pitchFamily="18" charset="0"/>
              </a:rPr>
              <a:t>ե</a:t>
            </a:r>
            <a:r>
              <a:rPr lang="hy-AM" b="1" i="1" dirty="0" smtClean="0">
                <a:solidFill>
                  <a:schemeClr val="bg2">
                    <a:lumMod val="90000"/>
                  </a:schemeClr>
                </a:solidFill>
                <a:latin typeface="Sylfaen" pitchFamily="18" charset="0"/>
              </a:rPr>
              <a:t>րկայացվող ծրագ</a:t>
            </a:r>
            <a:r>
              <a:rPr lang="ru-RU" b="1" i="1" dirty="0" err="1" smtClean="0">
                <a:solidFill>
                  <a:schemeClr val="bg2">
                    <a:lumMod val="90000"/>
                  </a:schemeClr>
                </a:solidFill>
                <a:latin typeface="Sylfaen" pitchFamily="18" charset="0"/>
              </a:rPr>
              <a:t>իր</a:t>
            </a:r>
            <a:r>
              <a:rPr lang="en-US" dirty="0">
                <a:solidFill>
                  <a:schemeClr val="bg2">
                    <a:lumMod val="90000"/>
                  </a:schemeClr>
                </a:solidFill>
              </a:rPr>
              <a:t/>
            </a:r>
            <a:br>
              <a:rPr lang="en-US" dirty="0">
                <a:solidFill>
                  <a:schemeClr val="bg2">
                    <a:lumMod val="90000"/>
                  </a:schemeClr>
                </a:solidFill>
              </a:rPr>
            </a:br>
            <a:endParaRPr lang="en-US" dirty="0">
              <a:solidFill>
                <a:schemeClr val="bg2">
                  <a:lumMod val="90000"/>
                </a:schemeClr>
              </a:solidFill>
            </a:endParaRPr>
          </a:p>
        </p:txBody>
      </p:sp>
      <p:sp>
        <p:nvSpPr>
          <p:cNvPr id="3" name="Подзаголовок 2"/>
          <p:cNvSpPr>
            <a:spLocks noGrp="1"/>
          </p:cNvSpPr>
          <p:nvPr>
            <p:ph type="subTitle" idx="1"/>
          </p:nvPr>
        </p:nvSpPr>
        <p:spPr>
          <a:xfrm>
            <a:off x="1371600" y="4869159"/>
            <a:ext cx="64008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732538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673065234"/>
              </p:ext>
            </p:extLst>
          </p:nvPr>
        </p:nvGraphicFramePr>
        <p:xfrm>
          <a:off x="871538" y="2697354"/>
          <a:ext cx="7408862" cy="3771329"/>
        </p:xfrm>
        <a:graphic>
          <a:graphicData uri="http://schemas.openxmlformats.org/drawingml/2006/table">
            <a:tbl>
              <a:tblPr firstRow="1" firstCol="1" bandRow="1">
                <a:tableStyleId>{5C22544A-7EE6-4342-B048-85BDC9FD1C3A}</a:tableStyleId>
              </a:tblPr>
              <a:tblGrid>
                <a:gridCol w="7408862"/>
              </a:tblGrid>
              <a:tr h="3406392">
                <a:tc>
                  <a:txBody>
                    <a:bodyPr/>
                    <a:lstStyle/>
                    <a:p>
                      <a:pPr marL="285750" indent="-285750" algn="l">
                        <a:lnSpc>
                          <a:spcPct val="115000"/>
                        </a:lnSpc>
                        <a:spcAft>
                          <a:spcPts val="0"/>
                        </a:spcAft>
                        <a:buFont typeface="Wingdings" pitchFamily="2" charset="2"/>
                        <a:buChar char="ü"/>
                        <a:tabLst>
                          <a:tab pos="4448175" algn="l"/>
                        </a:tabLst>
                      </a:pPr>
                      <a:r>
                        <a:rPr lang="hy-AM" sz="1800" i="1" dirty="0" smtClean="0">
                          <a:effectLst/>
                          <a:latin typeface="Sylfaen" pitchFamily="18" charset="0"/>
                        </a:rPr>
                        <a:t>Նախատեսում </a:t>
                      </a:r>
                      <a:r>
                        <a:rPr lang="hy-AM" sz="1800" i="1" dirty="0">
                          <a:effectLst/>
                          <a:latin typeface="Sylfaen" pitchFamily="18" charset="0"/>
                        </a:rPr>
                        <a:t>ենք մինչև առաջին կիսամյակի ավարտ մեր կողմից ստեղծված միասնական  հարթակում տեղադրել աշխարհագրության, ինֆորմատիկայի, մաթեմատիկայի, ռուսերենի կոմպլեկտ դասարանի հաջողված  դասերի օրինակներ՝ </a:t>
                      </a:r>
                      <a:r>
                        <a:rPr lang="ru-RU" sz="1800" i="1" dirty="0" smtClean="0">
                          <a:effectLst/>
                          <a:latin typeface="Sylfaen" pitchFamily="18" charset="0"/>
                        </a:rPr>
                        <a:t> </a:t>
                      </a:r>
                      <a:r>
                        <a:rPr lang="hy-AM" sz="1800" i="1" dirty="0" smtClean="0">
                          <a:effectLst/>
                          <a:latin typeface="Sylfaen" pitchFamily="18" charset="0"/>
                        </a:rPr>
                        <a:t>մեր </a:t>
                      </a:r>
                      <a:r>
                        <a:rPr lang="hy-AM" sz="1800" i="1" dirty="0">
                          <a:effectLst/>
                          <a:latin typeface="Sylfaen" pitchFamily="18" charset="0"/>
                        </a:rPr>
                        <a:t>կողմից մշակված ձևաչափով:</a:t>
                      </a:r>
                      <a:endParaRPr lang="en-US" sz="1800" i="1" dirty="0">
                        <a:effectLst/>
                        <a:latin typeface="Sylfaen" pitchFamily="18" charset="0"/>
                      </a:endParaRPr>
                    </a:p>
                    <a:p>
                      <a:pPr marL="285750" indent="-285750" algn="l">
                        <a:lnSpc>
                          <a:spcPct val="115000"/>
                        </a:lnSpc>
                        <a:spcAft>
                          <a:spcPts val="0"/>
                        </a:spcAft>
                        <a:buFont typeface="Wingdings" pitchFamily="2" charset="2"/>
                        <a:buChar char="ü"/>
                        <a:tabLst>
                          <a:tab pos="4448175" algn="l"/>
                        </a:tabLst>
                      </a:pPr>
                      <a:r>
                        <a:rPr lang="en-US" sz="1800" i="1" dirty="0" smtClean="0">
                          <a:effectLst/>
                          <a:latin typeface="Sylfaen" pitchFamily="18" charset="0"/>
                        </a:rPr>
                        <a:t> </a:t>
                      </a:r>
                      <a:r>
                        <a:rPr lang="hy-AM" sz="1800" i="1" dirty="0" smtClean="0">
                          <a:effectLst/>
                          <a:latin typeface="Sylfaen" pitchFamily="18" charset="0"/>
                        </a:rPr>
                        <a:t>Վերը </a:t>
                      </a:r>
                      <a:r>
                        <a:rPr lang="hy-AM" sz="1800" i="1" dirty="0">
                          <a:effectLst/>
                          <a:latin typeface="Sylfaen" pitchFamily="18" charset="0"/>
                        </a:rPr>
                        <a:t>նշված բոլոր հնարավորություններով տարածելով ծրագիրը՝ նախատեսում ենք ունենալ մի մեծ ու հզոր թիմ, որի հետ կիրականացնենք մեր ծրագիրը</a:t>
                      </a:r>
                      <a:r>
                        <a:rPr lang="hy-AM" sz="1800" i="1" dirty="0" smtClean="0">
                          <a:effectLst/>
                          <a:latin typeface="Sylfaen" pitchFamily="18" charset="0"/>
                        </a:rPr>
                        <a:t>։</a:t>
                      </a:r>
                      <a:endParaRPr lang="en-US" sz="1800" i="1" dirty="0" smtClean="0">
                        <a:effectLst/>
                        <a:latin typeface="Sylfaen" pitchFamily="18" charset="0"/>
                      </a:endParaRPr>
                    </a:p>
                    <a:p>
                      <a:pPr marL="285750" indent="-285750" algn="l">
                        <a:lnSpc>
                          <a:spcPct val="115000"/>
                        </a:lnSpc>
                        <a:spcAft>
                          <a:spcPts val="0"/>
                        </a:spcAft>
                        <a:buFont typeface="Wingdings" pitchFamily="2" charset="2"/>
                        <a:buChar char="ü"/>
                        <a:tabLst>
                          <a:tab pos="4448175" algn="l"/>
                        </a:tabLst>
                      </a:pPr>
                      <a:r>
                        <a:rPr lang="en-US" sz="1800" i="1" dirty="0" smtClean="0">
                          <a:effectLst/>
                          <a:latin typeface="Sylfaen" pitchFamily="18" charset="0"/>
                        </a:rPr>
                        <a:t> </a:t>
                      </a:r>
                      <a:r>
                        <a:rPr lang="hy-AM" sz="1800" i="1" dirty="0" smtClean="0">
                          <a:effectLst/>
                          <a:latin typeface="Sylfaen" pitchFamily="18" charset="0"/>
                        </a:rPr>
                        <a:t>Հաշվի </a:t>
                      </a:r>
                      <a:r>
                        <a:rPr lang="hy-AM" sz="1800" i="1" dirty="0">
                          <a:effectLst/>
                          <a:latin typeface="Sylfaen" pitchFamily="18" charset="0"/>
                        </a:rPr>
                        <a:t>առնելով ժամանակի մարտահրավերները՝  առկա- հեռավար դասապրոցեսի իրականացումը կապահովի ուսուցման համընդհանուր ներառականությունը՝ դասապրոցեսից դուրս չթողնելով ոչ մի սովորողի:</a:t>
                      </a:r>
                      <a:endParaRPr lang="en-US" sz="1800" i="1" dirty="0">
                        <a:effectLst/>
                        <a:latin typeface="Sylfaen" pitchFamily="18" charset="0"/>
                        <a:ea typeface="Calibri"/>
                        <a:cs typeface="Times New Roman"/>
                      </a:endParaRPr>
                    </a:p>
                  </a:txBody>
                  <a:tcPr marL="58684" marR="58684" marT="0" marB="0"/>
                </a:tc>
              </a:tr>
            </a:tbl>
          </a:graphicData>
        </a:graphic>
      </p:graphicFrame>
      <p:sp>
        <p:nvSpPr>
          <p:cNvPr id="3" name="Заголовок 2"/>
          <p:cNvSpPr>
            <a:spLocks noGrp="1"/>
          </p:cNvSpPr>
          <p:nvPr>
            <p:ph type="title"/>
          </p:nvPr>
        </p:nvSpPr>
        <p:spPr/>
        <p:txBody>
          <a:bodyPr>
            <a:normAutofit fontScale="90000"/>
          </a:bodyPr>
          <a:lstStyle/>
          <a:p>
            <a:r>
              <a:rPr lang="hy-AM" b="1" i="1" dirty="0">
                <a:solidFill>
                  <a:schemeClr val="accent6">
                    <a:lumMod val="75000"/>
                  </a:schemeClr>
                </a:solidFill>
                <a:latin typeface="Sylfaen" pitchFamily="18" charset="0"/>
              </a:rPr>
              <a:t>Շարունակականության ապահովում</a:t>
            </a:r>
            <a:endParaRPr lang="en-US" dirty="0">
              <a:solidFill>
                <a:schemeClr val="accent6">
                  <a:lumMod val="75000"/>
                </a:schemeClr>
              </a:solidFill>
              <a:latin typeface="Sylfaen" pitchFamily="18" charset="0"/>
            </a:endParaRPr>
          </a:p>
        </p:txBody>
      </p:sp>
    </p:spTree>
    <p:extLst>
      <p:ext uri="{BB962C8B-B14F-4D97-AF65-F5344CB8AC3E}">
        <p14:creationId xmlns:p14="http://schemas.microsoft.com/office/powerpoint/2010/main" val="270261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effectLst>
            <a:glow rad="228600">
              <a:schemeClr val="accent6">
                <a:satMod val="175000"/>
                <a:alpha val="40000"/>
              </a:schemeClr>
            </a:glow>
          </a:effectLst>
          <a:scene3d>
            <a:camera prst="orthographicFront"/>
            <a:lightRig rig="threePt" dir="t"/>
          </a:scene3d>
          <a:sp3d>
            <a:bevelT w="114300" prst="artDeco"/>
          </a:sp3d>
        </p:spPr>
        <p:txBody>
          <a:bodyPr>
            <a:noAutofit/>
          </a:bodyPr>
          <a:lstStyle/>
          <a:p>
            <a:r>
              <a:rPr lang="ru-RU" sz="5400" i="1" dirty="0" err="1" smtClean="0">
                <a:latin typeface="Sylfaen" pitchFamily="18" charset="0"/>
              </a:rPr>
              <a:t>Ծրագրի</a:t>
            </a:r>
            <a:r>
              <a:rPr lang="ru-RU" sz="5400" i="1" dirty="0" smtClean="0">
                <a:latin typeface="Sylfaen" pitchFamily="18" charset="0"/>
              </a:rPr>
              <a:t> </a:t>
            </a:r>
            <a:r>
              <a:rPr lang="en-US" sz="5400" i="1" dirty="0" smtClean="0">
                <a:latin typeface="Sylfaen" pitchFamily="18" charset="0"/>
              </a:rPr>
              <a:t> </a:t>
            </a:r>
            <a:r>
              <a:rPr lang="ru-RU" sz="5400" i="1" dirty="0" err="1" smtClean="0">
                <a:latin typeface="Sylfaen" pitchFamily="18" charset="0"/>
              </a:rPr>
              <a:t>հեղինակներ</a:t>
            </a:r>
            <a:r>
              <a:rPr lang="ru-RU" sz="5400" i="1" dirty="0" smtClean="0">
                <a:latin typeface="Sylfaen" pitchFamily="18" charset="0"/>
              </a:rPr>
              <a:t/>
            </a:r>
            <a:br>
              <a:rPr lang="ru-RU" sz="5400" i="1" dirty="0" smtClean="0">
                <a:latin typeface="Sylfaen" pitchFamily="18" charset="0"/>
              </a:rPr>
            </a:br>
            <a:r>
              <a:rPr lang="ru-RU" sz="5400" i="1" dirty="0" smtClean="0">
                <a:latin typeface="Sylfaen" pitchFamily="18" charset="0"/>
              </a:rPr>
              <a:t/>
            </a:r>
            <a:br>
              <a:rPr lang="ru-RU" sz="5400" i="1" dirty="0" smtClean="0">
                <a:latin typeface="Sylfaen" pitchFamily="18" charset="0"/>
              </a:rPr>
            </a:br>
            <a:endParaRPr lang="en-US" sz="5400" i="1" dirty="0">
              <a:latin typeface="Sylfaen" pitchFamily="18" charset="0"/>
            </a:endParaRPr>
          </a:p>
        </p:txBody>
      </p:sp>
      <p:sp>
        <p:nvSpPr>
          <p:cNvPr id="8" name="Подзаголовок 7"/>
          <p:cNvSpPr>
            <a:spLocks noGrp="1"/>
          </p:cNvSpPr>
          <p:nvPr>
            <p:ph type="subTitle" idx="1"/>
          </p:nvPr>
        </p:nvSpPr>
        <p:spPr/>
        <p:txBody>
          <a:bodyPr>
            <a:noAutofit/>
          </a:bodyPr>
          <a:lstStyle/>
          <a:p>
            <a:r>
              <a:rPr lang="ru-RU" sz="3200" b="1" i="1" dirty="0" smtClean="0">
                <a:latin typeface="Sylfaen" pitchFamily="18" charset="0"/>
              </a:rPr>
              <a:t>ՀՀ  </a:t>
            </a:r>
            <a:r>
              <a:rPr lang="ru-RU" sz="3200" b="1" i="1" dirty="0" err="1" smtClean="0">
                <a:latin typeface="Sylfaen" pitchFamily="18" charset="0"/>
              </a:rPr>
              <a:t>Կոտայքի</a:t>
            </a:r>
            <a:r>
              <a:rPr lang="ru-RU" sz="3200" b="1" i="1" dirty="0" smtClean="0">
                <a:latin typeface="Sylfaen" pitchFamily="18" charset="0"/>
              </a:rPr>
              <a:t>  </a:t>
            </a:r>
            <a:r>
              <a:rPr lang="ru-RU" sz="3200" b="1" i="1" dirty="0" err="1">
                <a:latin typeface="Sylfaen" pitchFamily="18" charset="0"/>
              </a:rPr>
              <a:t>մարզի</a:t>
            </a:r>
            <a:r>
              <a:rPr lang="ru-RU" sz="3200" b="1" i="1" dirty="0">
                <a:latin typeface="Sylfaen" pitchFamily="18" charset="0"/>
              </a:rPr>
              <a:t> </a:t>
            </a:r>
            <a:r>
              <a:rPr lang="ru-RU" sz="3200" b="1" i="1" dirty="0" smtClean="0">
                <a:latin typeface="Sylfaen" pitchFamily="18" charset="0"/>
              </a:rPr>
              <a:t> &lt;&lt;</a:t>
            </a:r>
            <a:r>
              <a:rPr lang="ru-RU" sz="3200" b="1" i="1" dirty="0" err="1">
                <a:latin typeface="Sylfaen" pitchFamily="18" charset="0"/>
              </a:rPr>
              <a:t>Կաթնաղբյուրի</a:t>
            </a:r>
            <a:r>
              <a:rPr lang="ru-RU" sz="3200" b="1" i="1" dirty="0">
                <a:latin typeface="Sylfaen" pitchFamily="18" charset="0"/>
              </a:rPr>
              <a:t>  </a:t>
            </a:r>
            <a:r>
              <a:rPr lang="ru-RU" sz="3200" b="1" i="1" dirty="0" err="1">
                <a:latin typeface="Sylfaen" pitchFamily="18" charset="0"/>
              </a:rPr>
              <a:t>հիմնական</a:t>
            </a:r>
            <a:r>
              <a:rPr lang="ru-RU" sz="3200" b="1" i="1" dirty="0">
                <a:latin typeface="Sylfaen" pitchFamily="18" charset="0"/>
              </a:rPr>
              <a:t> </a:t>
            </a:r>
            <a:r>
              <a:rPr lang="ru-RU" sz="3200" b="1" i="1" dirty="0" err="1">
                <a:latin typeface="Sylfaen" pitchFamily="18" charset="0"/>
              </a:rPr>
              <a:t>դպրոց</a:t>
            </a:r>
            <a:r>
              <a:rPr lang="ru-RU" sz="3200" b="1" i="1" dirty="0">
                <a:latin typeface="Sylfaen" pitchFamily="18" charset="0"/>
              </a:rPr>
              <a:t>&gt;&gt; </a:t>
            </a:r>
            <a:r>
              <a:rPr lang="ru-RU" sz="3200" b="1" i="1" dirty="0" smtClean="0">
                <a:latin typeface="Sylfaen" pitchFamily="18" charset="0"/>
              </a:rPr>
              <a:t> ՊՈԱԿ-ի   </a:t>
            </a:r>
            <a:r>
              <a:rPr lang="ru-RU" sz="3200" b="1" i="1" dirty="0" err="1" smtClean="0">
                <a:latin typeface="Sylfaen" pitchFamily="18" charset="0"/>
              </a:rPr>
              <a:t>ուսուցիչներ</a:t>
            </a:r>
            <a:endParaRPr lang="en-US" sz="3200" dirty="0"/>
          </a:p>
        </p:txBody>
      </p:sp>
    </p:spTree>
    <p:extLst>
      <p:ext uri="{BB962C8B-B14F-4D97-AF65-F5344CB8AC3E}">
        <p14:creationId xmlns:p14="http://schemas.microsoft.com/office/powerpoint/2010/main" val="1901560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en-US" dirty="0" smtClean="0"/>
              <a:t> </a:t>
            </a:r>
            <a:r>
              <a:rPr lang="ru-RU" i="1" u="sng" dirty="0" err="1" smtClean="0">
                <a:solidFill>
                  <a:schemeClr val="bg1"/>
                </a:solidFill>
              </a:rPr>
              <a:t>Մուրադյան</a:t>
            </a:r>
            <a:r>
              <a:rPr lang="ru-RU" i="1" u="sng" dirty="0" smtClean="0">
                <a:solidFill>
                  <a:schemeClr val="bg1"/>
                </a:solidFill>
              </a:rPr>
              <a:t> </a:t>
            </a:r>
            <a:r>
              <a:rPr lang="ru-RU" i="1" u="sng" dirty="0" err="1" smtClean="0">
                <a:solidFill>
                  <a:schemeClr val="bg1"/>
                </a:solidFill>
              </a:rPr>
              <a:t>Սիրանուշ</a:t>
            </a:r>
            <a:r>
              <a:rPr lang="ru-RU" i="1" u="sng" dirty="0" smtClean="0">
                <a:solidFill>
                  <a:schemeClr val="bg1"/>
                </a:solidFill>
              </a:rPr>
              <a:t> </a:t>
            </a:r>
            <a:r>
              <a:rPr lang="ru-RU" i="1" u="sng" dirty="0" err="1" smtClean="0">
                <a:solidFill>
                  <a:schemeClr val="bg1"/>
                </a:solidFill>
              </a:rPr>
              <a:t>Հակոբի</a:t>
            </a:r>
            <a:r>
              <a:rPr lang="ru-RU" i="1" u="sng" dirty="0" smtClean="0">
                <a:solidFill>
                  <a:schemeClr val="bg1"/>
                </a:solidFill>
              </a:rPr>
              <a:t/>
            </a:r>
            <a:br>
              <a:rPr lang="ru-RU" i="1" u="sng" dirty="0" smtClean="0">
                <a:solidFill>
                  <a:schemeClr val="bg1"/>
                </a:solidFill>
              </a:rPr>
            </a:br>
            <a:r>
              <a:rPr lang="ru-RU" i="1" u="sng" dirty="0">
                <a:solidFill>
                  <a:schemeClr val="bg1"/>
                </a:solidFill>
              </a:rPr>
              <a:t/>
            </a:r>
            <a:br>
              <a:rPr lang="ru-RU" i="1" u="sng" dirty="0">
                <a:solidFill>
                  <a:schemeClr val="bg1"/>
                </a:solidFill>
              </a:rPr>
            </a:br>
            <a:r>
              <a:rPr lang="en-US" i="1" u="sng" dirty="0" smtClean="0">
                <a:solidFill>
                  <a:schemeClr val="bg1"/>
                </a:solidFill>
              </a:rPr>
              <a:t>093-52-54-95</a:t>
            </a:r>
            <a:endParaRPr lang="en-US" i="1" u="sng" dirty="0">
              <a:solidFill>
                <a:schemeClr val="bg1"/>
              </a:solidFill>
            </a:endParaRPr>
          </a:p>
        </p:txBody>
      </p:sp>
      <p:sp>
        <p:nvSpPr>
          <p:cNvPr id="11" name="Текст 10"/>
          <p:cNvSpPr>
            <a:spLocks noGrp="1"/>
          </p:cNvSpPr>
          <p:nvPr>
            <p:ph type="body" sz="half" idx="2"/>
          </p:nvPr>
        </p:nvSpPr>
        <p:spPr/>
        <p:txBody>
          <a:bodyPr/>
          <a:lstStyle/>
          <a:p>
            <a:r>
              <a:rPr lang="en-US" b="1" i="1" dirty="0" smtClean="0">
                <a:hlinkClick r:id="rId2"/>
              </a:rPr>
              <a:t>siranush.muradyan.1986@mail.ru</a:t>
            </a:r>
            <a:endParaRPr lang="en-US" b="1" i="1" dirty="0" smtClean="0"/>
          </a:p>
          <a:p>
            <a:endParaRPr lang="en-US" b="1" i="1" dirty="0"/>
          </a:p>
          <a:p>
            <a:pPr algn="ctr"/>
            <a:r>
              <a:rPr lang="ru-RU" b="1" i="1" dirty="0" smtClean="0">
                <a:latin typeface="Sylfaen" pitchFamily="18" charset="0"/>
              </a:rPr>
              <a:t>ՀՀ </a:t>
            </a:r>
            <a:r>
              <a:rPr lang="ru-RU" b="1" i="1" dirty="0" err="1" smtClean="0">
                <a:latin typeface="Sylfaen" pitchFamily="18" charset="0"/>
              </a:rPr>
              <a:t>Կոտայքի</a:t>
            </a:r>
            <a:r>
              <a:rPr lang="ru-RU" b="1" i="1" dirty="0" smtClean="0">
                <a:latin typeface="Sylfaen" pitchFamily="18" charset="0"/>
              </a:rPr>
              <a:t> </a:t>
            </a:r>
            <a:r>
              <a:rPr lang="ru-RU" b="1" i="1" dirty="0" err="1" smtClean="0">
                <a:latin typeface="Sylfaen" pitchFamily="18" charset="0"/>
              </a:rPr>
              <a:t>մարզի</a:t>
            </a:r>
            <a:r>
              <a:rPr lang="ru-RU" b="1" i="1" dirty="0" smtClean="0">
                <a:latin typeface="Sylfaen" pitchFamily="18" charset="0"/>
              </a:rPr>
              <a:t> &lt;&lt;</a:t>
            </a:r>
            <a:r>
              <a:rPr lang="ru-RU" b="1" i="1" dirty="0" err="1" smtClean="0">
                <a:latin typeface="Sylfaen" pitchFamily="18" charset="0"/>
              </a:rPr>
              <a:t>Կաթնաղբյուրի</a:t>
            </a:r>
            <a:r>
              <a:rPr lang="ru-RU" b="1" i="1" dirty="0" smtClean="0">
                <a:latin typeface="Sylfaen" pitchFamily="18" charset="0"/>
              </a:rPr>
              <a:t>  </a:t>
            </a:r>
            <a:r>
              <a:rPr lang="ru-RU" b="1" i="1" dirty="0" err="1" smtClean="0">
                <a:latin typeface="Sylfaen" pitchFamily="18" charset="0"/>
              </a:rPr>
              <a:t>հիմնական</a:t>
            </a:r>
            <a:r>
              <a:rPr lang="ru-RU" b="1" i="1" dirty="0" smtClean="0">
                <a:latin typeface="Sylfaen" pitchFamily="18" charset="0"/>
              </a:rPr>
              <a:t> </a:t>
            </a:r>
            <a:r>
              <a:rPr lang="ru-RU" b="1" i="1" dirty="0" err="1" smtClean="0">
                <a:latin typeface="Sylfaen" pitchFamily="18" charset="0"/>
              </a:rPr>
              <a:t>դպրոց</a:t>
            </a:r>
            <a:r>
              <a:rPr lang="ru-RU" b="1" i="1" dirty="0" smtClean="0">
                <a:latin typeface="Sylfaen" pitchFamily="18" charset="0"/>
              </a:rPr>
              <a:t>&gt;&gt; ՊՈԱԿ-ի </a:t>
            </a:r>
            <a:r>
              <a:rPr lang="ru-RU" b="1" i="1" dirty="0" err="1" smtClean="0">
                <a:latin typeface="Sylfaen" pitchFamily="18" charset="0"/>
              </a:rPr>
              <a:t>տնօրեն</a:t>
            </a:r>
            <a:r>
              <a:rPr lang="ru-RU" b="1" i="1" dirty="0" smtClean="0">
                <a:latin typeface="Sylfaen" pitchFamily="18" charset="0"/>
              </a:rPr>
              <a:t>՝ </a:t>
            </a:r>
            <a:r>
              <a:rPr lang="ru-RU" b="1" i="1" dirty="0" err="1" smtClean="0">
                <a:latin typeface="Sylfaen" pitchFamily="18" charset="0"/>
              </a:rPr>
              <a:t>պատմության</a:t>
            </a:r>
            <a:r>
              <a:rPr lang="ru-RU" b="1" i="1" dirty="0" smtClean="0">
                <a:latin typeface="Sylfaen" pitchFamily="18" charset="0"/>
              </a:rPr>
              <a:t> և </a:t>
            </a:r>
            <a:r>
              <a:rPr lang="ru-RU" b="1" i="1" dirty="0" err="1" smtClean="0">
                <a:latin typeface="Sylfaen" pitchFamily="18" charset="0"/>
              </a:rPr>
              <a:t>աշխարհագրության</a:t>
            </a:r>
            <a:r>
              <a:rPr lang="ru-RU" b="1" i="1" dirty="0" smtClean="0">
                <a:latin typeface="Sylfaen" pitchFamily="18" charset="0"/>
              </a:rPr>
              <a:t> </a:t>
            </a:r>
            <a:r>
              <a:rPr lang="ru-RU" b="1" i="1" dirty="0" err="1" smtClean="0">
                <a:latin typeface="Sylfaen" pitchFamily="18" charset="0"/>
              </a:rPr>
              <a:t>ուսուցչուհի</a:t>
            </a:r>
            <a:endParaRPr lang="en-US" b="1" i="1" dirty="0">
              <a:latin typeface="Sylfaen" pitchFamily="18" charset="0"/>
            </a:endParaRPr>
          </a:p>
        </p:txBody>
      </p:sp>
      <p:pic>
        <p:nvPicPr>
          <p:cNvPr id="12" name="Рисунок 11"/>
          <p:cNvPicPr>
            <a:picLocks noGrp="1" noChangeAspect="1"/>
          </p:cNvPicPr>
          <p:nvPr>
            <p:ph type="pic" idx="1"/>
          </p:nvPr>
        </p:nvPicPr>
        <p:blipFill>
          <a:blip r:embed="rId3">
            <a:extLst>
              <a:ext uri="{28A0092B-C50C-407E-A947-70E740481C1C}">
                <a14:useLocalDpi xmlns:a14="http://schemas.microsoft.com/office/drawing/2010/main" val="0"/>
              </a:ext>
            </a:extLst>
          </a:blip>
          <a:srcRect t="29358" b="29358"/>
          <a:stretch>
            <a:fillRect/>
          </a:stretch>
        </p:blipFill>
        <p:spPr>
          <a:xfrm>
            <a:off x="838200" y="1371600"/>
            <a:ext cx="3566160" cy="3353544"/>
          </a:xfrm>
        </p:spPr>
      </p:pic>
    </p:spTree>
    <p:extLst>
      <p:ext uri="{BB962C8B-B14F-4D97-AF65-F5344CB8AC3E}">
        <p14:creationId xmlns:p14="http://schemas.microsoft.com/office/powerpoint/2010/main" val="1046582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latin typeface="Sylfaen" pitchFamily="18" charset="0"/>
              </a:rPr>
              <a:t>Հակոբյան</a:t>
            </a:r>
            <a:r>
              <a:rPr lang="ru-RU" dirty="0" smtClean="0">
                <a:latin typeface="Sylfaen" pitchFamily="18" charset="0"/>
              </a:rPr>
              <a:t> </a:t>
            </a:r>
            <a:r>
              <a:rPr lang="ru-RU" dirty="0" err="1" smtClean="0">
                <a:latin typeface="Sylfaen" pitchFamily="18" charset="0"/>
              </a:rPr>
              <a:t>Հասմիկ</a:t>
            </a:r>
            <a:r>
              <a:rPr lang="ru-RU" dirty="0" smtClean="0">
                <a:latin typeface="Sylfaen" pitchFamily="18" charset="0"/>
              </a:rPr>
              <a:t> </a:t>
            </a:r>
            <a:r>
              <a:rPr lang="ru-RU" dirty="0" err="1" smtClean="0">
                <a:latin typeface="Sylfaen" pitchFamily="18" charset="0"/>
              </a:rPr>
              <a:t>Հայկազի</a:t>
            </a:r>
            <a:r>
              <a:rPr lang="en-US" dirty="0" smtClean="0">
                <a:latin typeface="Sylfaen" pitchFamily="18" charset="0"/>
              </a:rPr>
              <a:t/>
            </a:r>
            <a:br>
              <a:rPr lang="en-US" dirty="0" smtClean="0">
                <a:latin typeface="Sylfaen" pitchFamily="18" charset="0"/>
              </a:rPr>
            </a:br>
            <a:r>
              <a:rPr lang="ru-RU" dirty="0" smtClean="0">
                <a:latin typeface="Sylfaen" pitchFamily="18" charset="0"/>
              </a:rPr>
              <a:t/>
            </a:r>
            <a:br>
              <a:rPr lang="ru-RU" dirty="0" smtClean="0">
                <a:latin typeface="Sylfaen" pitchFamily="18" charset="0"/>
              </a:rPr>
            </a:br>
            <a:r>
              <a:rPr lang="ru-RU" dirty="0" smtClean="0">
                <a:latin typeface="Sylfaen" pitchFamily="18" charset="0"/>
              </a:rPr>
              <a:t>093-65-64-80</a:t>
            </a:r>
            <a:endParaRPr lang="en-US" dirty="0">
              <a:latin typeface="Sylfaen" pitchFamily="18" charset="0"/>
            </a:endParaRPr>
          </a:p>
        </p:txBody>
      </p:sp>
      <p:sp>
        <p:nvSpPr>
          <p:cNvPr id="3" name="Текст 2"/>
          <p:cNvSpPr>
            <a:spLocks noGrp="1"/>
          </p:cNvSpPr>
          <p:nvPr>
            <p:ph type="body" sz="half" idx="2"/>
          </p:nvPr>
        </p:nvSpPr>
        <p:spPr/>
        <p:txBody>
          <a:bodyPr>
            <a:normAutofit fontScale="92500" lnSpcReduction="10000"/>
          </a:bodyPr>
          <a:lstStyle/>
          <a:p>
            <a:r>
              <a:rPr lang="en-US" b="1" i="1" dirty="0" smtClean="0">
                <a:hlinkClick r:id="rId2"/>
              </a:rPr>
              <a:t>hasmik.hakobyan1978@mail.ru</a:t>
            </a:r>
            <a:endParaRPr lang="ru-RU" b="1" i="1" dirty="0" smtClean="0"/>
          </a:p>
          <a:p>
            <a:endParaRPr lang="ru-RU" b="1" i="1" dirty="0"/>
          </a:p>
          <a:p>
            <a:pPr algn="ctr"/>
            <a:r>
              <a:rPr lang="ru-RU" b="1" i="1" dirty="0">
                <a:latin typeface="Sylfaen" pitchFamily="18" charset="0"/>
              </a:rPr>
              <a:t>ՀՀ </a:t>
            </a:r>
            <a:r>
              <a:rPr lang="ru-RU" b="1" i="1" dirty="0" err="1">
                <a:latin typeface="Sylfaen" pitchFamily="18" charset="0"/>
              </a:rPr>
              <a:t>Կոտայքի</a:t>
            </a:r>
            <a:r>
              <a:rPr lang="ru-RU" b="1" i="1" dirty="0">
                <a:latin typeface="Sylfaen" pitchFamily="18" charset="0"/>
              </a:rPr>
              <a:t> </a:t>
            </a:r>
            <a:r>
              <a:rPr lang="ru-RU" b="1" i="1" dirty="0" err="1">
                <a:latin typeface="Sylfaen" pitchFamily="18" charset="0"/>
              </a:rPr>
              <a:t>մարզի</a:t>
            </a:r>
            <a:r>
              <a:rPr lang="ru-RU" b="1" i="1" dirty="0">
                <a:latin typeface="Sylfaen" pitchFamily="18" charset="0"/>
              </a:rPr>
              <a:t> &lt;&lt;</a:t>
            </a:r>
            <a:r>
              <a:rPr lang="ru-RU" b="1" i="1" dirty="0" err="1">
                <a:latin typeface="Sylfaen" pitchFamily="18" charset="0"/>
              </a:rPr>
              <a:t>Կաթնաղբյուրի</a:t>
            </a:r>
            <a:r>
              <a:rPr lang="ru-RU" b="1" i="1" dirty="0">
                <a:latin typeface="Sylfaen" pitchFamily="18" charset="0"/>
              </a:rPr>
              <a:t>  </a:t>
            </a:r>
            <a:r>
              <a:rPr lang="ru-RU" b="1" i="1" dirty="0" err="1">
                <a:latin typeface="Sylfaen" pitchFamily="18" charset="0"/>
              </a:rPr>
              <a:t>հիմնական</a:t>
            </a:r>
            <a:r>
              <a:rPr lang="ru-RU" b="1" i="1" dirty="0">
                <a:latin typeface="Sylfaen" pitchFamily="18" charset="0"/>
              </a:rPr>
              <a:t> </a:t>
            </a:r>
            <a:r>
              <a:rPr lang="ru-RU" b="1" i="1" dirty="0" smtClean="0">
                <a:latin typeface="Sylfaen" pitchFamily="18" charset="0"/>
              </a:rPr>
              <a:t> </a:t>
            </a:r>
            <a:r>
              <a:rPr lang="ru-RU" b="1" i="1" dirty="0" err="1" smtClean="0">
                <a:latin typeface="Sylfaen" pitchFamily="18" charset="0"/>
              </a:rPr>
              <a:t>դպրոց</a:t>
            </a:r>
            <a:r>
              <a:rPr lang="ru-RU" b="1" i="1" dirty="0">
                <a:latin typeface="Sylfaen" pitchFamily="18" charset="0"/>
              </a:rPr>
              <a:t>&gt;&gt; ՊՈԱԿ-ի </a:t>
            </a:r>
            <a:r>
              <a:rPr lang="ru-RU" b="1" i="1" dirty="0" smtClean="0">
                <a:latin typeface="Sylfaen" pitchFamily="18" charset="0"/>
              </a:rPr>
              <a:t> </a:t>
            </a:r>
            <a:r>
              <a:rPr lang="ru-RU" b="1" i="1" dirty="0" err="1" smtClean="0">
                <a:latin typeface="Sylfaen" pitchFamily="18" charset="0"/>
              </a:rPr>
              <a:t>ուսումնադաստիարակչական</a:t>
            </a:r>
            <a:r>
              <a:rPr lang="ru-RU" b="1" i="1" dirty="0" smtClean="0">
                <a:latin typeface="Sylfaen" pitchFamily="18" charset="0"/>
              </a:rPr>
              <a:t> </a:t>
            </a:r>
            <a:r>
              <a:rPr lang="ru-RU" b="1" i="1" dirty="0" err="1" smtClean="0">
                <a:latin typeface="Sylfaen" pitchFamily="18" charset="0"/>
              </a:rPr>
              <a:t>աշխատանքների</a:t>
            </a:r>
            <a:r>
              <a:rPr lang="ru-RU" b="1" i="1" dirty="0" smtClean="0">
                <a:latin typeface="Sylfaen" pitchFamily="18" charset="0"/>
              </a:rPr>
              <a:t> </a:t>
            </a:r>
            <a:r>
              <a:rPr lang="ru-RU" b="1" i="1" dirty="0" err="1" smtClean="0">
                <a:latin typeface="Sylfaen" pitchFamily="18" charset="0"/>
              </a:rPr>
              <a:t>գծով</a:t>
            </a:r>
            <a:r>
              <a:rPr lang="ru-RU" b="1" i="1" dirty="0" smtClean="0">
                <a:latin typeface="Sylfaen" pitchFamily="18" charset="0"/>
              </a:rPr>
              <a:t> </a:t>
            </a:r>
            <a:r>
              <a:rPr lang="ru-RU" b="1" i="1" dirty="0" err="1" smtClean="0">
                <a:latin typeface="Sylfaen" pitchFamily="18" charset="0"/>
              </a:rPr>
              <a:t>տնօրենի</a:t>
            </a:r>
            <a:r>
              <a:rPr lang="ru-RU" b="1" i="1" dirty="0" smtClean="0">
                <a:latin typeface="Sylfaen" pitchFamily="18" charset="0"/>
              </a:rPr>
              <a:t> </a:t>
            </a:r>
            <a:r>
              <a:rPr lang="ru-RU" b="1" i="1" dirty="0" err="1" smtClean="0">
                <a:latin typeface="Sylfaen" pitchFamily="18" charset="0"/>
              </a:rPr>
              <a:t>տեղակալ</a:t>
            </a:r>
            <a:r>
              <a:rPr lang="ru-RU" b="1" i="1" dirty="0" smtClean="0">
                <a:latin typeface="Sylfaen" pitchFamily="18" charset="0"/>
              </a:rPr>
              <a:t>՝ </a:t>
            </a:r>
            <a:r>
              <a:rPr lang="ru-RU" b="1" i="1" dirty="0" err="1">
                <a:latin typeface="Sylfaen" pitchFamily="18" charset="0"/>
              </a:rPr>
              <a:t>մ</a:t>
            </a:r>
            <a:r>
              <a:rPr lang="ru-RU" b="1" i="1" dirty="0" err="1" smtClean="0">
                <a:latin typeface="Sylfaen" pitchFamily="18" charset="0"/>
              </a:rPr>
              <a:t>աթեմատիկայի</a:t>
            </a:r>
            <a:r>
              <a:rPr lang="ru-RU" b="1" i="1" dirty="0" smtClean="0">
                <a:latin typeface="Sylfaen" pitchFamily="18" charset="0"/>
              </a:rPr>
              <a:t> և  </a:t>
            </a:r>
            <a:r>
              <a:rPr lang="ru-RU" b="1" i="1" dirty="0" err="1" smtClean="0">
                <a:latin typeface="Sylfaen" pitchFamily="18" charset="0"/>
              </a:rPr>
              <a:t>ինֆորմատիկայի</a:t>
            </a:r>
            <a:r>
              <a:rPr lang="ru-RU" b="1" i="1" dirty="0" smtClean="0">
                <a:latin typeface="Sylfaen" pitchFamily="18" charset="0"/>
              </a:rPr>
              <a:t> </a:t>
            </a:r>
          </a:p>
          <a:p>
            <a:pPr algn="ctr"/>
            <a:r>
              <a:rPr lang="ru-RU" b="1" i="1" dirty="0" err="1" smtClean="0">
                <a:latin typeface="Sylfaen" pitchFamily="18" charset="0"/>
              </a:rPr>
              <a:t>ուսուցչուհի</a:t>
            </a:r>
            <a:endParaRPr lang="en-US" b="1" i="1" dirty="0">
              <a:latin typeface="Sylfaen" pitchFamily="18" charset="0"/>
            </a:endParaRPr>
          </a:p>
        </p:txBody>
      </p:sp>
      <p:pic>
        <p:nvPicPr>
          <p:cNvPr id="5" name="Рисунок 4"/>
          <p:cNvPicPr>
            <a:picLocks noGrp="1" noChangeAspect="1"/>
          </p:cNvPicPr>
          <p:nvPr>
            <p:ph type="pic" idx="1"/>
          </p:nvPr>
        </p:nvPicPr>
        <p:blipFill>
          <a:blip r:embed="rId3">
            <a:extLst>
              <a:ext uri="{28A0092B-C50C-407E-A947-70E740481C1C}">
                <a14:useLocalDpi xmlns:a14="http://schemas.microsoft.com/office/drawing/2010/main" val="0"/>
              </a:ext>
            </a:extLst>
          </a:blip>
          <a:srcRect t="29358" b="29358"/>
          <a:stretch>
            <a:fillRect/>
          </a:stretch>
        </p:blipFill>
        <p:spPr>
          <a:xfrm>
            <a:off x="838200" y="1371600"/>
            <a:ext cx="3566160" cy="3425552"/>
          </a:xfrm>
        </p:spPr>
      </p:pic>
    </p:spTree>
    <p:extLst>
      <p:ext uri="{BB962C8B-B14F-4D97-AF65-F5344CB8AC3E}">
        <p14:creationId xmlns:p14="http://schemas.microsoft.com/office/powerpoint/2010/main" val="3591517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i="1" dirty="0" err="1" smtClean="0">
                <a:latin typeface="Sylfaen" pitchFamily="18" charset="0"/>
              </a:rPr>
              <a:t>Սիմոնյան</a:t>
            </a:r>
            <a:r>
              <a:rPr lang="ru-RU" i="1" dirty="0" smtClean="0">
                <a:latin typeface="Sylfaen" pitchFamily="18" charset="0"/>
              </a:rPr>
              <a:t> </a:t>
            </a:r>
            <a:r>
              <a:rPr lang="ru-RU" i="1" dirty="0" err="1" smtClean="0">
                <a:latin typeface="Sylfaen" pitchFamily="18" charset="0"/>
              </a:rPr>
              <a:t>Անահիտ</a:t>
            </a:r>
            <a:r>
              <a:rPr lang="ru-RU" i="1" dirty="0" smtClean="0">
                <a:latin typeface="Sylfaen" pitchFamily="18" charset="0"/>
              </a:rPr>
              <a:t> </a:t>
            </a:r>
            <a:r>
              <a:rPr lang="ru-RU" i="1" dirty="0" err="1" smtClean="0">
                <a:latin typeface="Sylfaen" pitchFamily="18" charset="0"/>
              </a:rPr>
              <a:t>Արտյուշի</a:t>
            </a:r>
            <a:r>
              <a:rPr lang="ru-RU" i="1" dirty="0" smtClean="0">
                <a:latin typeface="Sylfaen" pitchFamily="18" charset="0"/>
              </a:rPr>
              <a:t/>
            </a:r>
            <a:br>
              <a:rPr lang="ru-RU" i="1" dirty="0" smtClean="0">
                <a:latin typeface="Sylfaen" pitchFamily="18" charset="0"/>
              </a:rPr>
            </a:br>
            <a:r>
              <a:rPr lang="ru-RU" i="1" dirty="0">
                <a:latin typeface="Sylfaen" pitchFamily="18" charset="0"/>
              </a:rPr>
              <a:t/>
            </a:r>
            <a:br>
              <a:rPr lang="ru-RU" i="1" dirty="0">
                <a:latin typeface="Sylfaen" pitchFamily="18" charset="0"/>
              </a:rPr>
            </a:br>
            <a:r>
              <a:rPr lang="ru-RU" i="1" dirty="0" smtClean="0">
                <a:latin typeface="Sylfaen" pitchFamily="18" charset="0"/>
              </a:rPr>
              <a:t>093-27-01-50</a:t>
            </a:r>
            <a:endParaRPr lang="en-US" i="1" dirty="0">
              <a:latin typeface="Sylfaen" pitchFamily="18" charset="0"/>
            </a:endParaRPr>
          </a:p>
        </p:txBody>
      </p:sp>
      <p:sp>
        <p:nvSpPr>
          <p:cNvPr id="3" name="Текст 2"/>
          <p:cNvSpPr>
            <a:spLocks noGrp="1"/>
          </p:cNvSpPr>
          <p:nvPr>
            <p:ph type="body" sz="half" idx="2"/>
          </p:nvPr>
        </p:nvSpPr>
        <p:spPr/>
        <p:txBody>
          <a:bodyPr/>
          <a:lstStyle/>
          <a:p>
            <a:r>
              <a:rPr lang="en-US" i="1" dirty="0" smtClean="0">
                <a:hlinkClick r:id="rId2"/>
              </a:rPr>
              <a:t>anahit.simonyan1971@yandex.ru</a:t>
            </a:r>
            <a:endParaRPr lang="en-US" i="1" dirty="0" smtClean="0"/>
          </a:p>
          <a:p>
            <a:endParaRPr lang="en-US" i="1" dirty="0"/>
          </a:p>
          <a:p>
            <a:pPr algn="ctr"/>
            <a:r>
              <a:rPr lang="ru-RU" b="1" i="1" dirty="0">
                <a:latin typeface="Sylfaen" pitchFamily="18" charset="0"/>
              </a:rPr>
              <a:t>ՀՀ </a:t>
            </a:r>
            <a:r>
              <a:rPr lang="ru-RU" b="1" i="1" dirty="0" err="1">
                <a:latin typeface="Sylfaen" pitchFamily="18" charset="0"/>
              </a:rPr>
              <a:t>Կոտայքի</a:t>
            </a:r>
            <a:r>
              <a:rPr lang="ru-RU" b="1" i="1" dirty="0">
                <a:latin typeface="Sylfaen" pitchFamily="18" charset="0"/>
              </a:rPr>
              <a:t> </a:t>
            </a:r>
            <a:r>
              <a:rPr lang="ru-RU" b="1" i="1" dirty="0" err="1">
                <a:latin typeface="Sylfaen" pitchFamily="18" charset="0"/>
              </a:rPr>
              <a:t>մարզի</a:t>
            </a:r>
            <a:r>
              <a:rPr lang="ru-RU" b="1" i="1" dirty="0">
                <a:latin typeface="Sylfaen" pitchFamily="18" charset="0"/>
              </a:rPr>
              <a:t> &lt;&lt;</a:t>
            </a:r>
            <a:r>
              <a:rPr lang="ru-RU" b="1" i="1" dirty="0" err="1">
                <a:latin typeface="Sylfaen" pitchFamily="18" charset="0"/>
              </a:rPr>
              <a:t>Կաթնաղբյուրի</a:t>
            </a:r>
            <a:r>
              <a:rPr lang="ru-RU" b="1" i="1" dirty="0">
                <a:latin typeface="Sylfaen" pitchFamily="18" charset="0"/>
              </a:rPr>
              <a:t>  </a:t>
            </a:r>
            <a:r>
              <a:rPr lang="ru-RU" b="1" i="1" dirty="0" err="1">
                <a:latin typeface="Sylfaen" pitchFamily="18" charset="0"/>
              </a:rPr>
              <a:t>հիմնական</a:t>
            </a:r>
            <a:r>
              <a:rPr lang="ru-RU" b="1" i="1" dirty="0">
                <a:latin typeface="Sylfaen" pitchFamily="18" charset="0"/>
              </a:rPr>
              <a:t> </a:t>
            </a:r>
            <a:r>
              <a:rPr lang="ru-RU" b="1" i="1" dirty="0" err="1">
                <a:latin typeface="Sylfaen" pitchFamily="18" charset="0"/>
              </a:rPr>
              <a:t>դպրոց</a:t>
            </a:r>
            <a:r>
              <a:rPr lang="ru-RU" b="1" i="1" dirty="0">
                <a:latin typeface="Sylfaen" pitchFamily="18" charset="0"/>
              </a:rPr>
              <a:t>&gt;&gt; ՊՈԱԿ-ի </a:t>
            </a:r>
            <a:endParaRPr lang="ru-RU" b="1" i="1" dirty="0" smtClean="0">
              <a:latin typeface="Sylfaen" pitchFamily="18" charset="0"/>
            </a:endParaRPr>
          </a:p>
          <a:p>
            <a:pPr algn="ctr"/>
            <a:r>
              <a:rPr lang="ru-RU" b="1" i="1" dirty="0" err="1">
                <a:latin typeface="Sylfaen" pitchFamily="18" charset="0"/>
              </a:rPr>
              <a:t>ռ</a:t>
            </a:r>
            <a:r>
              <a:rPr lang="ru-RU" b="1" i="1" dirty="0" err="1" smtClean="0">
                <a:latin typeface="Sylfaen" pitchFamily="18" charset="0"/>
              </a:rPr>
              <a:t>ուսաց</a:t>
            </a:r>
            <a:r>
              <a:rPr lang="ru-RU" b="1" i="1" dirty="0" smtClean="0">
                <a:latin typeface="Sylfaen" pitchFamily="18" charset="0"/>
              </a:rPr>
              <a:t>  </a:t>
            </a:r>
            <a:r>
              <a:rPr lang="ru-RU" b="1" i="1" dirty="0" err="1" smtClean="0">
                <a:latin typeface="Sylfaen" pitchFamily="18" charset="0"/>
              </a:rPr>
              <a:t>լեզվի</a:t>
            </a:r>
            <a:r>
              <a:rPr lang="ru-RU" b="1" i="1" dirty="0" smtClean="0">
                <a:latin typeface="Sylfaen" pitchFamily="18" charset="0"/>
              </a:rPr>
              <a:t>  </a:t>
            </a:r>
            <a:r>
              <a:rPr lang="ru-RU" b="1" i="1" dirty="0" err="1" smtClean="0">
                <a:latin typeface="Sylfaen" pitchFamily="18" charset="0"/>
              </a:rPr>
              <a:t>ուսուցչուհի</a:t>
            </a:r>
            <a:endParaRPr lang="en-US" b="1" i="1" dirty="0">
              <a:latin typeface="Sylfaen" pitchFamily="18" charset="0"/>
            </a:endParaRPr>
          </a:p>
        </p:txBody>
      </p:sp>
      <p:pic>
        <p:nvPicPr>
          <p:cNvPr id="9" name="Рисунок 8"/>
          <p:cNvPicPr>
            <a:picLocks noGrp="1" noChangeAspect="1"/>
          </p:cNvPicPr>
          <p:nvPr>
            <p:ph type="pic" idx="1"/>
          </p:nvPr>
        </p:nvPicPr>
        <p:blipFill>
          <a:blip r:embed="rId3">
            <a:extLst>
              <a:ext uri="{28A0092B-C50C-407E-A947-70E740481C1C}">
                <a14:useLocalDpi xmlns:a14="http://schemas.microsoft.com/office/drawing/2010/main" val="0"/>
              </a:ext>
            </a:extLst>
          </a:blip>
          <a:srcRect t="29358" b="29358"/>
          <a:stretch>
            <a:fillRect/>
          </a:stretch>
        </p:blipFill>
        <p:spPr>
          <a:xfrm>
            <a:off x="683568" y="1556792"/>
            <a:ext cx="3741680" cy="3070096"/>
          </a:xfrm>
        </p:spPr>
      </p:pic>
    </p:spTree>
    <p:extLst>
      <p:ext uri="{BB962C8B-B14F-4D97-AF65-F5344CB8AC3E}">
        <p14:creationId xmlns:p14="http://schemas.microsoft.com/office/powerpoint/2010/main" val="3481650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Объект 1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4989" y="2674938"/>
            <a:ext cx="5521960" cy="3451225"/>
          </a:xfrm>
        </p:spPr>
      </p:pic>
      <p:sp>
        <p:nvSpPr>
          <p:cNvPr id="11" name="Заголовок 10"/>
          <p:cNvSpPr>
            <a:spLocks noGrp="1"/>
          </p:cNvSpPr>
          <p:nvPr>
            <p:ph type="title"/>
          </p:nvPr>
        </p:nvSpPr>
        <p:spPr>
          <a:xfrm>
            <a:off x="457200" y="338328"/>
            <a:ext cx="8229600" cy="1578504"/>
          </a:xfrm>
          <a:scene3d>
            <a:camera prst="perspectiveHeroicExtremeRightFacing"/>
            <a:lightRig rig="threePt" dir="t"/>
          </a:scene3d>
        </p:spPr>
        <p:txBody>
          <a:bodyPr>
            <a:normAutofit/>
          </a:bodyPr>
          <a:lstStyle/>
          <a:p>
            <a:r>
              <a:rPr lang="ru-RU" sz="6000" b="1" i="1" u="sng" dirty="0" err="1" smtClean="0">
                <a:solidFill>
                  <a:schemeClr val="accent6">
                    <a:lumMod val="75000"/>
                  </a:schemeClr>
                </a:solidFill>
                <a:latin typeface="Sylfaen" pitchFamily="18" charset="0"/>
              </a:rPr>
              <a:t>Շնորհակալություն</a:t>
            </a:r>
            <a:endParaRPr lang="en-US" sz="6000" b="1" i="1" u="sng" dirty="0">
              <a:solidFill>
                <a:schemeClr val="accent6">
                  <a:lumMod val="75000"/>
                </a:schemeClr>
              </a:solidFill>
              <a:latin typeface="Sylfaen" pitchFamily="18" charset="0"/>
            </a:endParaRPr>
          </a:p>
        </p:txBody>
      </p:sp>
    </p:spTree>
    <p:extLst>
      <p:ext uri="{BB962C8B-B14F-4D97-AF65-F5344CB8AC3E}">
        <p14:creationId xmlns:p14="http://schemas.microsoft.com/office/powerpoint/2010/main" val="2388758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0" indent="0" algn="ctr">
              <a:buNone/>
            </a:pPr>
            <a:r>
              <a:rPr lang="hy-AM" sz="3600" i="1" dirty="0">
                <a:solidFill>
                  <a:schemeClr val="bg1">
                    <a:lumMod val="50000"/>
                  </a:schemeClr>
                </a:solidFill>
                <a:latin typeface="Sylfaen" pitchFamily="18" charset="0"/>
              </a:rPr>
              <a:t>Հանրակրթական </a:t>
            </a:r>
            <a:r>
              <a:rPr lang="ru-RU" sz="3600" i="1" dirty="0" smtClean="0">
                <a:solidFill>
                  <a:schemeClr val="bg1">
                    <a:lumMod val="50000"/>
                  </a:schemeClr>
                </a:solidFill>
                <a:latin typeface="Sylfaen" pitchFamily="18" charset="0"/>
              </a:rPr>
              <a:t> </a:t>
            </a:r>
            <a:r>
              <a:rPr lang="hy-AM" sz="3600" i="1" dirty="0" smtClean="0">
                <a:solidFill>
                  <a:schemeClr val="bg1">
                    <a:lumMod val="50000"/>
                  </a:schemeClr>
                </a:solidFill>
                <a:latin typeface="Sylfaen" pitchFamily="18" charset="0"/>
              </a:rPr>
              <a:t>ուսումնական </a:t>
            </a:r>
            <a:r>
              <a:rPr lang="hy-AM" sz="3600" i="1" dirty="0">
                <a:solidFill>
                  <a:schemeClr val="bg1">
                    <a:lumMod val="50000"/>
                  </a:schemeClr>
                </a:solidFill>
                <a:latin typeface="Sylfaen" pitchFamily="18" charset="0"/>
              </a:rPr>
              <a:t>հաստատության </a:t>
            </a:r>
            <a:r>
              <a:rPr lang="ru-RU" sz="3600" i="1" dirty="0" smtClean="0">
                <a:solidFill>
                  <a:schemeClr val="bg1">
                    <a:lumMod val="50000"/>
                  </a:schemeClr>
                </a:solidFill>
                <a:latin typeface="Sylfaen" pitchFamily="18" charset="0"/>
              </a:rPr>
              <a:t> </a:t>
            </a:r>
            <a:r>
              <a:rPr lang="hy-AM" sz="3600" i="1" dirty="0" smtClean="0">
                <a:solidFill>
                  <a:schemeClr val="bg1">
                    <a:lumMod val="50000"/>
                  </a:schemeClr>
                </a:solidFill>
                <a:latin typeface="Sylfaen" pitchFamily="18" charset="0"/>
              </a:rPr>
              <a:t>ուսուցչական </a:t>
            </a:r>
            <a:r>
              <a:rPr lang="hy-AM" sz="3600" i="1" dirty="0">
                <a:solidFill>
                  <a:schemeClr val="bg1">
                    <a:lumMod val="50000"/>
                  </a:schemeClr>
                </a:solidFill>
                <a:latin typeface="Sylfaen" pitchFamily="18" charset="0"/>
              </a:rPr>
              <a:t>լավագույն </a:t>
            </a:r>
            <a:r>
              <a:rPr lang="ru-RU" sz="3600" i="1" dirty="0" smtClean="0">
                <a:solidFill>
                  <a:schemeClr val="bg1">
                    <a:lumMod val="50000"/>
                  </a:schemeClr>
                </a:solidFill>
                <a:latin typeface="Sylfaen" pitchFamily="18" charset="0"/>
              </a:rPr>
              <a:t> </a:t>
            </a:r>
            <a:r>
              <a:rPr lang="hy-AM" sz="3600" i="1" dirty="0" smtClean="0">
                <a:solidFill>
                  <a:schemeClr val="bg1">
                    <a:lumMod val="50000"/>
                  </a:schemeClr>
                </a:solidFill>
                <a:latin typeface="Sylfaen" pitchFamily="18" charset="0"/>
              </a:rPr>
              <a:t>ծրագրի </a:t>
            </a:r>
            <a:r>
              <a:rPr lang="ru-RU" sz="3600" i="1" dirty="0" smtClean="0">
                <a:solidFill>
                  <a:schemeClr val="bg1">
                    <a:lumMod val="50000"/>
                  </a:schemeClr>
                </a:solidFill>
                <a:latin typeface="Sylfaen" pitchFamily="18" charset="0"/>
              </a:rPr>
              <a:t> </a:t>
            </a:r>
            <a:r>
              <a:rPr lang="hy-AM" sz="3600" i="1" dirty="0" smtClean="0">
                <a:solidFill>
                  <a:schemeClr val="bg1">
                    <a:lumMod val="50000"/>
                  </a:schemeClr>
                </a:solidFill>
                <a:latin typeface="Sylfaen" pitchFamily="18" charset="0"/>
              </a:rPr>
              <a:t>կամ նախաձեռնության</a:t>
            </a:r>
            <a:r>
              <a:rPr lang="ru-RU" sz="3600" i="1" dirty="0" smtClean="0">
                <a:solidFill>
                  <a:schemeClr val="bg1">
                    <a:lumMod val="50000"/>
                  </a:schemeClr>
                </a:solidFill>
                <a:latin typeface="Sylfaen" pitchFamily="18" charset="0"/>
              </a:rPr>
              <a:t> </a:t>
            </a:r>
            <a:r>
              <a:rPr lang="hy-AM" sz="3600" i="1" dirty="0" smtClean="0">
                <a:solidFill>
                  <a:schemeClr val="bg1">
                    <a:lumMod val="50000"/>
                  </a:schemeClr>
                </a:solidFill>
                <a:latin typeface="Sylfaen" pitchFamily="18" charset="0"/>
              </a:rPr>
              <a:t> </a:t>
            </a:r>
            <a:r>
              <a:rPr lang="hy-AM" sz="3600" i="1" dirty="0">
                <a:solidFill>
                  <a:schemeClr val="bg1">
                    <a:lumMod val="50000"/>
                  </a:schemeClr>
                </a:solidFill>
                <a:latin typeface="Sylfaen" pitchFamily="18" charset="0"/>
              </a:rPr>
              <a:t>համար</a:t>
            </a:r>
            <a:endParaRPr lang="en-US" sz="3600" i="1" dirty="0">
              <a:solidFill>
                <a:schemeClr val="bg1">
                  <a:lumMod val="50000"/>
                </a:schemeClr>
              </a:solidFill>
              <a:latin typeface="Sylfaen" pitchFamily="18" charset="0"/>
            </a:endParaRPr>
          </a:p>
        </p:txBody>
      </p:sp>
      <p:sp>
        <p:nvSpPr>
          <p:cNvPr id="3" name="Заголовок 2"/>
          <p:cNvSpPr>
            <a:spLocks noGrp="1"/>
          </p:cNvSpPr>
          <p:nvPr>
            <p:ph type="title"/>
          </p:nvPr>
        </p:nvSpPr>
        <p:spPr>
          <a:xfrm>
            <a:off x="457200" y="338328"/>
            <a:ext cx="8229600" cy="1722520"/>
          </a:xfrm>
        </p:spPr>
        <p:txBody>
          <a:bodyPr>
            <a:normAutofit/>
          </a:bodyPr>
          <a:lstStyle/>
          <a:p>
            <a:r>
              <a:rPr lang="hy-AM" sz="6000" b="1" i="1" dirty="0">
                <a:solidFill>
                  <a:schemeClr val="accent6">
                    <a:lumMod val="75000"/>
                  </a:schemeClr>
                </a:solidFill>
              </a:rPr>
              <a:t>Անվանակարգը</a:t>
            </a:r>
            <a:endParaRPr lang="en-US" sz="6000" dirty="0">
              <a:solidFill>
                <a:schemeClr val="accent6">
                  <a:lumMod val="75000"/>
                </a:schemeClr>
              </a:solidFill>
            </a:endParaRPr>
          </a:p>
        </p:txBody>
      </p:sp>
    </p:spTree>
    <p:extLst>
      <p:ext uri="{BB962C8B-B14F-4D97-AF65-F5344CB8AC3E}">
        <p14:creationId xmlns:p14="http://schemas.microsoft.com/office/powerpoint/2010/main" val="259470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608273145"/>
              </p:ext>
            </p:extLst>
          </p:nvPr>
        </p:nvGraphicFramePr>
        <p:xfrm>
          <a:off x="871538" y="3429000"/>
          <a:ext cx="7408862" cy="2948083"/>
        </p:xfrm>
        <a:graphic>
          <a:graphicData uri="http://schemas.openxmlformats.org/drawingml/2006/table">
            <a:tbl>
              <a:tblPr firstRow="1" firstCol="1" bandRow="1">
                <a:tableStyleId>{5C22544A-7EE6-4342-B048-85BDC9FD1C3A}</a:tableStyleId>
              </a:tblPr>
              <a:tblGrid>
                <a:gridCol w="7408862"/>
              </a:tblGrid>
              <a:tr h="2948083">
                <a:tc>
                  <a:txBody>
                    <a:bodyPr/>
                    <a:lstStyle/>
                    <a:p>
                      <a:pPr algn="ctr">
                        <a:lnSpc>
                          <a:spcPct val="115000"/>
                        </a:lnSpc>
                        <a:spcAft>
                          <a:spcPts val="0"/>
                        </a:spcAft>
                        <a:tabLst>
                          <a:tab pos="4448175" algn="l"/>
                        </a:tabLst>
                      </a:pPr>
                      <a:r>
                        <a:rPr lang="hy-AM" sz="3200" i="1" dirty="0" smtClean="0">
                          <a:effectLst/>
                          <a:latin typeface="Sylfaen" pitchFamily="18" charset="0"/>
                        </a:rPr>
                        <a:t>Երկկոմպլեկտ</a:t>
                      </a:r>
                      <a:r>
                        <a:rPr lang="ru-RU" sz="3200" i="1" dirty="0" smtClean="0">
                          <a:effectLst/>
                          <a:latin typeface="Sylfaen" pitchFamily="18" charset="0"/>
                        </a:rPr>
                        <a:t>  </a:t>
                      </a:r>
                      <a:r>
                        <a:rPr lang="hy-AM" sz="3200" i="1" dirty="0" smtClean="0">
                          <a:effectLst/>
                          <a:latin typeface="Sylfaen" pitchFamily="18" charset="0"/>
                        </a:rPr>
                        <a:t> </a:t>
                      </a:r>
                      <a:r>
                        <a:rPr lang="hy-AM" sz="3200" i="1" dirty="0">
                          <a:effectLst/>
                          <a:latin typeface="Sylfaen" pitchFamily="18" charset="0"/>
                        </a:rPr>
                        <a:t>դասարաններում դասավանդելու ընթացքում առաջացած դժվարությունների </a:t>
                      </a:r>
                      <a:r>
                        <a:rPr lang="ru-RU" sz="3200" i="1" dirty="0" smtClean="0">
                          <a:effectLst/>
                          <a:latin typeface="Sylfaen" pitchFamily="18" charset="0"/>
                        </a:rPr>
                        <a:t> </a:t>
                      </a:r>
                      <a:r>
                        <a:rPr lang="hy-AM" sz="3200" i="1" dirty="0" smtClean="0">
                          <a:effectLst/>
                          <a:latin typeface="Sylfaen" pitchFamily="18" charset="0"/>
                        </a:rPr>
                        <a:t>հաղթահարման </a:t>
                      </a:r>
                      <a:r>
                        <a:rPr lang="hy-AM" sz="3200" i="1" dirty="0">
                          <a:effectLst/>
                          <a:latin typeface="Sylfaen" pitchFamily="18" charset="0"/>
                        </a:rPr>
                        <a:t>ուղիներ</a:t>
                      </a:r>
                      <a:endParaRPr lang="en-US" sz="3200" i="1" dirty="0">
                        <a:effectLst/>
                        <a:latin typeface="Sylfaen" pitchFamily="18" charset="0"/>
                        <a:ea typeface="Calibri"/>
                        <a:cs typeface="Times New Roman"/>
                      </a:endParaRPr>
                    </a:p>
                  </a:txBody>
                  <a:tcPr marL="58684" marR="58684" marT="0" marB="0"/>
                </a:tc>
              </a:tr>
            </a:tbl>
          </a:graphicData>
        </a:graphic>
      </p:graphicFrame>
      <p:sp>
        <p:nvSpPr>
          <p:cNvPr id="3" name="Заголовок 2"/>
          <p:cNvSpPr>
            <a:spLocks noGrp="1"/>
          </p:cNvSpPr>
          <p:nvPr>
            <p:ph type="title"/>
          </p:nvPr>
        </p:nvSpPr>
        <p:spPr/>
        <p:txBody>
          <a:bodyPr/>
          <a:lstStyle/>
          <a:p>
            <a:r>
              <a:rPr lang="hy-AM" b="1" i="1" dirty="0">
                <a:solidFill>
                  <a:schemeClr val="accent6">
                    <a:lumMod val="75000"/>
                  </a:schemeClr>
                </a:solidFill>
              </a:rPr>
              <a:t>Ծրագրի անվանումը</a:t>
            </a:r>
            <a:endParaRPr lang="en-US" dirty="0">
              <a:solidFill>
                <a:schemeClr val="accent6">
                  <a:lumMod val="75000"/>
                </a:schemeClr>
              </a:solidFill>
            </a:endParaRPr>
          </a:p>
        </p:txBody>
      </p:sp>
    </p:spTree>
    <p:extLst>
      <p:ext uri="{BB962C8B-B14F-4D97-AF65-F5344CB8AC3E}">
        <p14:creationId xmlns:p14="http://schemas.microsoft.com/office/powerpoint/2010/main" val="1946061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2522998796"/>
              </p:ext>
            </p:extLst>
          </p:nvPr>
        </p:nvGraphicFramePr>
        <p:xfrm>
          <a:off x="871538" y="2564904"/>
          <a:ext cx="7408862" cy="3816424"/>
        </p:xfrm>
        <a:graphic>
          <a:graphicData uri="http://schemas.openxmlformats.org/drawingml/2006/table">
            <a:tbl>
              <a:tblPr>
                <a:tableStyleId>{5C22544A-7EE6-4342-B048-85BDC9FD1C3A}</a:tableStyleId>
              </a:tblPr>
              <a:tblGrid>
                <a:gridCol w="7408862"/>
              </a:tblGrid>
              <a:tr h="3816424">
                <a:tc>
                  <a:txBody>
                    <a:bodyPr/>
                    <a:lstStyle/>
                    <a:p>
                      <a:pPr marL="285750" indent="-285750" algn="l">
                        <a:lnSpc>
                          <a:spcPct val="115000"/>
                        </a:lnSpc>
                        <a:spcAft>
                          <a:spcPts val="1000"/>
                        </a:spcAft>
                        <a:buFont typeface="Wingdings" pitchFamily="2" charset="2"/>
                        <a:buChar char="§"/>
                        <a:tabLst>
                          <a:tab pos="4448175" algn="l"/>
                        </a:tabLst>
                      </a:pPr>
                      <a:r>
                        <a:rPr lang="ru-RU" sz="1600" b="1" i="1" dirty="0" smtClean="0">
                          <a:solidFill>
                            <a:schemeClr val="bg2">
                              <a:lumMod val="25000"/>
                            </a:schemeClr>
                          </a:solidFill>
                          <a:effectLst/>
                          <a:latin typeface="Sylfaen" pitchFamily="18" charset="0"/>
                        </a:rPr>
                        <a:t>      </a:t>
                      </a:r>
                      <a:r>
                        <a:rPr lang="hy-AM" sz="1600" b="1" i="1" dirty="0" smtClean="0">
                          <a:solidFill>
                            <a:schemeClr val="bg2">
                              <a:lumMod val="25000"/>
                            </a:schemeClr>
                          </a:solidFill>
                          <a:effectLst/>
                          <a:latin typeface="Sylfaen" pitchFamily="18" charset="0"/>
                        </a:rPr>
                        <a:t>ՀՀ  </a:t>
                      </a:r>
                      <a:r>
                        <a:rPr lang="hy-AM" sz="1600" b="1" i="1" dirty="0">
                          <a:solidFill>
                            <a:schemeClr val="bg2">
                              <a:lumMod val="25000"/>
                            </a:schemeClr>
                          </a:solidFill>
                          <a:effectLst/>
                          <a:latin typeface="Sylfaen" pitchFamily="18" charset="0"/>
                        </a:rPr>
                        <a:t>հանրակրթական մի շարք դպրոցներում, որտեղ առկա են թերբեռնված դասարաններ, ձևավորվել են երկկոմպլեկտ, եռակոմպլեկտ, քառակոմպլեկտ դասարաններ:Այս դասարաններում, ինչ խոսք դասավանդելն ըստ աստիճանի ավելի է բարդանում:</a:t>
                      </a:r>
                      <a:endParaRPr lang="en-US" sz="1600" b="1" i="1" dirty="0">
                        <a:solidFill>
                          <a:schemeClr val="bg2">
                            <a:lumMod val="25000"/>
                          </a:schemeClr>
                        </a:solidFill>
                        <a:effectLst/>
                        <a:latin typeface="Sylfaen" pitchFamily="18" charset="0"/>
                      </a:endParaRPr>
                    </a:p>
                    <a:p>
                      <a:pPr marL="285750" indent="-285750" algn="l">
                        <a:lnSpc>
                          <a:spcPct val="115000"/>
                        </a:lnSpc>
                        <a:spcAft>
                          <a:spcPts val="1000"/>
                        </a:spcAft>
                        <a:buFont typeface="Wingdings" pitchFamily="2" charset="2"/>
                        <a:buChar char="§"/>
                        <a:tabLst>
                          <a:tab pos="4448175" algn="l"/>
                        </a:tabLst>
                      </a:pPr>
                      <a:r>
                        <a:rPr lang="hy-AM" sz="1600" b="1" i="1" dirty="0">
                          <a:solidFill>
                            <a:schemeClr val="bg2">
                              <a:lumMod val="25000"/>
                            </a:schemeClr>
                          </a:solidFill>
                          <a:effectLst/>
                          <a:latin typeface="Sylfaen" pitchFamily="18" charset="0"/>
                        </a:rPr>
                        <a:t> </a:t>
                      </a:r>
                      <a:r>
                        <a:rPr lang="ru-RU" sz="1600" b="1" i="1" dirty="0" smtClean="0">
                          <a:solidFill>
                            <a:schemeClr val="bg2">
                              <a:lumMod val="25000"/>
                            </a:schemeClr>
                          </a:solidFill>
                          <a:effectLst/>
                          <a:latin typeface="Sylfaen" pitchFamily="18" charset="0"/>
                        </a:rPr>
                        <a:t>   </a:t>
                      </a:r>
                      <a:r>
                        <a:rPr lang="hy-AM" sz="1600" b="1" i="1" dirty="0" smtClean="0">
                          <a:solidFill>
                            <a:schemeClr val="bg2">
                              <a:lumMod val="25000"/>
                            </a:schemeClr>
                          </a:solidFill>
                          <a:effectLst/>
                          <a:latin typeface="Sylfaen" pitchFamily="18" charset="0"/>
                        </a:rPr>
                        <a:t>Ձեր </a:t>
                      </a:r>
                      <a:r>
                        <a:rPr lang="hy-AM" sz="1600" b="1" i="1" dirty="0">
                          <a:solidFill>
                            <a:schemeClr val="bg2">
                              <a:lumMod val="25000"/>
                            </a:schemeClr>
                          </a:solidFill>
                          <a:effectLst/>
                          <a:latin typeface="Sylfaen" pitchFamily="18" charset="0"/>
                        </a:rPr>
                        <a:t>ուշադրությանն ենք ներկայացնում երկկոմպլեկտ դասարաններում դասավանդելու հմտություններ կամ դասավանդման ընթացքում առաջացած դժվարությունների հաղթահարման ուղիներ</a:t>
                      </a:r>
                      <a:r>
                        <a:rPr lang="hy-AM" sz="1600" b="1" i="1" dirty="0" smtClean="0">
                          <a:solidFill>
                            <a:schemeClr val="bg2">
                              <a:lumMod val="25000"/>
                            </a:schemeClr>
                          </a:solidFill>
                          <a:effectLst/>
                          <a:latin typeface="Sylfaen" pitchFamily="18" charset="0"/>
                        </a:rPr>
                        <a:t>:</a:t>
                      </a:r>
                      <a:endParaRPr lang="ru-RU" sz="1600" b="1" i="1" dirty="0" smtClean="0">
                        <a:solidFill>
                          <a:schemeClr val="bg2">
                            <a:lumMod val="25000"/>
                          </a:schemeClr>
                        </a:solidFill>
                        <a:effectLst/>
                        <a:latin typeface="Sylfaen" pitchFamily="18" charset="0"/>
                      </a:endParaRPr>
                    </a:p>
                    <a:p>
                      <a:pPr marL="285750" indent="-285750" algn="l">
                        <a:lnSpc>
                          <a:spcPct val="115000"/>
                        </a:lnSpc>
                        <a:spcAft>
                          <a:spcPts val="1000"/>
                        </a:spcAft>
                        <a:buFont typeface="Arial" pitchFamily="34" charset="0"/>
                        <a:buChar char="•"/>
                        <a:tabLst>
                          <a:tab pos="4448175" algn="l"/>
                        </a:tabLst>
                      </a:pPr>
                      <a:r>
                        <a:rPr lang="ru-RU" sz="1600" b="1" i="1" kern="1200" dirty="0" smtClean="0">
                          <a:solidFill>
                            <a:schemeClr val="bg2">
                              <a:lumMod val="25000"/>
                            </a:schemeClr>
                          </a:solidFill>
                          <a:effectLst/>
                          <a:latin typeface="Sylfaen" pitchFamily="18" charset="0"/>
                          <a:ea typeface="+mn-ea"/>
                          <a:cs typeface="+mn-cs"/>
                        </a:rPr>
                        <a:t>      </a:t>
                      </a:r>
                      <a:r>
                        <a:rPr lang="hy-AM" sz="1600" b="1" i="1" kern="1200" dirty="0" smtClean="0">
                          <a:solidFill>
                            <a:schemeClr val="bg2">
                              <a:lumMod val="25000"/>
                            </a:schemeClr>
                          </a:solidFill>
                          <a:effectLst/>
                          <a:latin typeface="Sylfaen" pitchFamily="18" charset="0"/>
                          <a:ea typeface="+mn-ea"/>
                          <a:cs typeface="+mn-cs"/>
                        </a:rPr>
                        <a:t>Ծրագրի կարևորությունը և առաջնահերթությունը կայանում է նրանում, որ պետք է հաշվի առնել բոլոր կողմերի շահերը, այսինքն՝ սովորողների հավասար կրթության մատուցում, ներառյալ ԿԱՊԿ սովորողներ, սկսնակ ուսուցիչների համար օգնություն՝ դասաժամի ճիշտ բաշխման համար: </a:t>
                      </a:r>
                      <a:endParaRPr lang="en-US" sz="1600" b="1" i="1" dirty="0">
                        <a:solidFill>
                          <a:schemeClr val="bg2">
                            <a:lumMod val="25000"/>
                          </a:schemeClr>
                        </a:solidFill>
                        <a:effectLst/>
                        <a:latin typeface="Sylfaen" pitchFamily="18" charset="0"/>
                        <a:ea typeface="Calibri"/>
                        <a:cs typeface="Times New Roman"/>
                      </a:endParaRPr>
                    </a:p>
                  </a:txBody>
                  <a:tcPr marL="114300" marR="114300" marT="0" marB="0"/>
                </a:tc>
              </a:tr>
            </a:tbl>
          </a:graphicData>
        </a:graphic>
      </p:graphicFrame>
      <p:sp>
        <p:nvSpPr>
          <p:cNvPr id="3" name="Заголовок 2"/>
          <p:cNvSpPr>
            <a:spLocks noGrp="1"/>
          </p:cNvSpPr>
          <p:nvPr>
            <p:ph type="title"/>
          </p:nvPr>
        </p:nvSpPr>
        <p:spPr/>
        <p:txBody>
          <a:bodyPr>
            <a:normAutofit/>
          </a:bodyPr>
          <a:lstStyle/>
          <a:p>
            <a:r>
              <a:rPr lang="hy-AM" b="1" i="1" dirty="0">
                <a:solidFill>
                  <a:schemeClr val="accent6">
                    <a:lumMod val="75000"/>
                  </a:schemeClr>
                </a:solidFill>
                <a:latin typeface="Sylfaen" pitchFamily="18" charset="0"/>
              </a:rPr>
              <a:t>Ծրագրի ընդհանուր նկարագիր</a:t>
            </a:r>
            <a:endParaRPr lang="en-US" dirty="0">
              <a:solidFill>
                <a:schemeClr val="accent6">
                  <a:lumMod val="75000"/>
                </a:schemeClr>
              </a:solidFill>
              <a:latin typeface="Sylfaen" pitchFamily="18" charset="0"/>
            </a:endParaRPr>
          </a:p>
        </p:txBody>
      </p:sp>
    </p:spTree>
    <p:extLst>
      <p:ext uri="{BB962C8B-B14F-4D97-AF65-F5344CB8AC3E}">
        <p14:creationId xmlns:p14="http://schemas.microsoft.com/office/powerpoint/2010/main" val="419186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3461485542"/>
              </p:ext>
            </p:extLst>
          </p:nvPr>
        </p:nvGraphicFramePr>
        <p:xfrm>
          <a:off x="871538" y="2348880"/>
          <a:ext cx="7408862" cy="4392488"/>
        </p:xfrm>
        <a:graphic>
          <a:graphicData uri="http://schemas.openxmlformats.org/drawingml/2006/table">
            <a:tbl>
              <a:tblPr>
                <a:tableStyleId>{5C22544A-7EE6-4342-B048-85BDC9FD1C3A}</a:tableStyleId>
              </a:tblPr>
              <a:tblGrid>
                <a:gridCol w="7408862"/>
              </a:tblGrid>
              <a:tr h="4392488">
                <a:tc>
                  <a:txBody>
                    <a:bodyPr/>
                    <a:lstStyle/>
                    <a:p>
                      <a:pPr marL="171450" lvl="0" indent="-171450" algn="l">
                        <a:lnSpc>
                          <a:spcPct val="115000"/>
                        </a:lnSpc>
                        <a:spcAft>
                          <a:spcPts val="0"/>
                        </a:spcAft>
                        <a:buFont typeface="Wingdings" pitchFamily="2" charset="2"/>
                        <a:buChar char="v"/>
                        <a:tabLst>
                          <a:tab pos="4448175" algn="l"/>
                        </a:tabLst>
                      </a:pPr>
                      <a:r>
                        <a:rPr lang="en-US" sz="1600" b="0" i="1" dirty="0" err="1">
                          <a:solidFill>
                            <a:schemeClr val="bg2">
                              <a:lumMod val="25000"/>
                            </a:schemeClr>
                          </a:solidFill>
                          <a:effectLst/>
                          <a:latin typeface="Sylfaen" pitchFamily="18" charset="0"/>
                          <a:ea typeface="Calibri"/>
                          <a:cs typeface="Times New Roman"/>
                        </a:rPr>
                        <a:t>Ներքոհիշյալ</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ծրագրի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շրջանակներում</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օգնել</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սկսնակ</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ուսուցիչներին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ճիշտ</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բաշխել</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դասաժամը</a:t>
                      </a:r>
                      <a:endParaRPr lang="en-US" sz="1600" b="0" i="1" dirty="0">
                        <a:solidFill>
                          <a:schemeClr val="bg2">
                            <a:lumMod val="25000"/>
                          </a:schemeClr>
                        </a:solidFill>
                        <a:effectLst/>
                        <a:latin typeface="Sylfaen" pitchFamily="18" charset="0"/>
                        <a:ea typeface="Calibri"/>
                        <a:cs typeface="Times New Roman"/>
                      </a:endParaRPr>
                    </a:p>
                    <a:p>
                      <a:pPr marL="342900" lvl="0" indent="-342900" algn="l">
                        <a:lnSpc>
                          <a:spcPct val="115000"/>
                        </a:lnSpc>
                        <a:spcAft>
                          <a:spcPts val="0"/>
                        </a:spcAft>
                        <a:buFont typeface="Wingdings" pitchFamily="2" charset="2"/>
                        <a:buChar char="v"/>
                        <a:tabLst>
                          <a:tab pos="4448175" algn="l"/>
                        </a:tabLst>
                      </a:pPr>
                      <a:r>
                        <a:rPr lang="en-US" sz="1600" b="0" i="1" dirty="0" err="1">
                          <a:solidFill>
                            <a:schemeClr val="bg2">
                              <a:lumMod val="25000"/>
                            </a:schemeClr>
                          </a:solidFill>
                          <a:effectLst/>
                          <a:latin typeface="Sylfaen" pitchFamily="18" charset="0"/>
                          <a:ea typeface="Calibri"/>
                          <a:cs typeface="Times New Roman"/>
                        </a:rPr>
                        <a:t>Ապահովել</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կրթության</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հավասար</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պայմաններ</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հաշվի</a:t>
                      </a:r>
                      <a:r>
                        <a:rPr lang="en-US" sz="1600" b="0" i="1" dirty="0" smtClean="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առնելով</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դասարանի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սովորողների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կարողությունների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աստիճանը</a:t>
                      </a:r>
                      <a:endParaRPr lang="en-US" sz="1600" b="0" i="1" dirty="0">
                        <a:solidFill>
                          <a:schemeClr val="bg2">
                            <a:lumMod val="25000"/>
                          </a:schemeClr>
                        </a:solidFill>
                        <a:effectLst/>
                        <a:latin typeface="Sylfaen" pitchFamily="18" charset="0"/>
                        <a:ea typeface="Calibri"/>
                        <a:cs typeface="Times New Roman"/>
                      </a:endParaRPr>
                    </a:p>
                    <a:p>
                      <a:pPr marL="342900" lvl="0" indent="-342900" algn="l">
                        <a:lnSpc>
                          <a:spcPct val="115000"/>
                        </a:lnSpc>
                        <a:spcAft>
                          <a:spcPts val="0"/>
                        </a:spcAft>
                        <a:buFont typeface="Wingdings" pitchFamily="2" charset="2"/>
                        <a:buChar char="v"/>
                        <a:tabLst>
                          <a:tab pos="4448175" algn="l"/>
                        </a:tabLst>
                      </a:pPr>
                      <a:r>
                        <a:rPr lang="en-US" sz="1600" b="0" i="1" dirty="0" err="1">
                          <a:solidFill>
                            <a:schemeClr val="bg2">
                              <a:lumMod val="25000"/>
                            </a:schemeClr>
                          </a:solidFill>
                          <a:effectLst/>
                          <a:latin typeface="Sylfaen" pitchFamily="18" charset="0"/>
                          <a:ea typeface="Calibri"/>
                          <a:cs typeface="Times New Roman"/>
                        </a:rPr>
                        <a:t>Ծրագիրը</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լայն</a:t>
                      </a:r>
                      <a:r>
                        <a:rPr lang="ru-RU" sz="1600" b="0" i="1" dirty="0" smtClean="0">
                          <a:solidFill>
                            <a:schemeClr val="bg2">
                              <a:lumMod val="25000"/>
                            </a:schemeClr>
                          </a:solidFill>
                          <a:effectLst/>
                          <a:latin typeface="Sylfaen" pitchFamily="18" charset="0"/>
                          <a:ea typeface="Calibri"/>
                          <a:cs typeface="Times New Roman"/>
                        </a:rPr>
                        <a:t> </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հնարավորություն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կստեղծի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հատկապես</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smtClean="0">
                          <a:solidFill>
                            <a:schemeClr val="bg2">
                              <a:lumMod val="25000"/>
                            </a:schemeClr>
                          </a:solidFill>
                          <a:effectLst/>
                          <a:latin typeface="Sylfaen" pitchFamily="18" charset="0"/>
                          <a:ea typeface="Calibri"/>
                          <a:cs typeface="Times New Roman"/>
                        </a:rPr>
                        <a:t>2023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թվականի</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սեպտեմբերի</a:t>
                      </a:r>
                      <a:r>
                        <a:rPr lang="en-US" sz="1600" b="0" i="1" dirty="0">
                          <a:solidFill>
                            <a:schemeClr val="bg2">
                              <a:lumMod val="25000"/>
                            </a:schemeClr>
                          </a:solidFill>
                          <a:effectLst/>
                          <a:latin typeface="Sylfaen" pitchFamily="18" charset="0"/>
                          <a:ea typeface="Calibri"/>
                          <a:cs typeface="Times New Roman"/>
                        </a:rPr>
                        <a:t> 1-ից, </a:t>
                      </a:r>
                      <a:r>
                        <a:rPr lang="en-US" sz="1600" b="0" i="1" dirty="0" err="1">
                          <a:solidFill>
                            <a:schemeClr val="bg2">
                              <a:lumMod val="25000"/>
                            </a:schemeClr>
                          </a:solidFill>
                          <a:effectLst/>
                          <a:latin typeface="Sylfaen" pitchFamily="18" charset="0"/>
                          <a:ea typeface="Calibri"/>
                          <a:cs typeface="Times New Roman"/>
                        </a:rPr>
                        <a:t>երբ</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կրթության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պետական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չափորոշչով</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մեր</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առջև</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դրված</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պահանջները</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փոխվում</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են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այսինքն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հասնել</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նրան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որ</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ուսումնառության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արդյունքում</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սովորողների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մոտ</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ձևավորվեն</a:t>
                      </a:r>
                      <a:r>
                        <a:rPr lang="en-US" sz="1600" b="0" i="1" dirty="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բոլոր</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յոթ</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կարողունակությունները</a:t>
                      </a:r>
                      <a:r>
                        <a:rPr lang="en-US" sz="1600" b="0" i="1" dirty="0">
                          <a:solidFill>
                            <a:schemeClr val="bg2">
                              <a:lumMod val="25000"/>
                            </a:schemeClr>
                          </a:solidFill>
                          <a:effectLst/>
                          <a:latin typeface="Sylfaen" pitchFamily="18" charset="0"/>
                          <a:ea typeface="Calibri"/>
                          <a:cs typeface="Times New Roman"/>
                        </a:rPr>
                        <a:t>:</a:t>
                      </a:r>
                    </a:p>
                    <a:p>
                      <a:pPr marL="342900" lvl="0" indent="-342900" algn="l">
                        <a:lnSpc>
                          <a:spcPct val="115000"/>
                        </a:lnSpc>
                        <a:spcAft>
                          <a:spcPts val="0"/>
                        </a:spcAft>
                        <a:buFont typeface="Wingdings" pitchFamily="2" charset="2"/>
                        <a:buChar char="v"/>
                        <a:tabLst>
                          <a:tab pos="4448175" algn="l"/>
                        </a:tabLst>
                      </a:pPr>
                      <a:r>
                        <a:rPr lang="en-US" sz="1600" b="0" i="1" dirty="0" err="1">
                          <a:solidFill>
                            <a:schemeClr val="bg2">
                              <a:lumMod val="25000"/>
                            </a:schemeClr>
                          </a:solidFill>
                          <a:effectLst/>
                          <a:latin typeface="Sylfaen" pitchFamily="18" charset="0"/>
                          <a:ea typeface="Calibri"/>
                          <a:cs typeface="Times New Roman"/>
                        </a:rPr>
                        <a:t>Մեր</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կողմից</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ձեռք</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բերված</a:t>
                      </a:r>
                      <a:r>
                        <a:rPr lang="en-US" sz="1600" b="0" i="1" dirty="0" smtClean="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փորձը</a:t>
                      </a:r>
                      <a:r>
                        <a:rPr lang="ru-RU" sz="1600" b="0" i="1" dirty="0" smtClean="0">
                          <a:solidFill>
                            <a:schemeClr val="bg2">
                              <a:lumMod val="25000"/>
                            </a:schemeClr>
                          </a:solidFill>
                          <a:effectLst/>
                          <a:latin typeface="Sylfaen" pitchFamily="18" charset="0"/>
                          <a:ea typeface="Calibri"/>
                          <a:cs typeface="Times New Roman"/>
                        </a:rPr>
                        <a:t> </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հասանելի</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դարձնել</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հանրակրթական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դպրոցների</a:t>
                      </a:r>
                      <a:r>
                        <a:rPr lang="en-US" sz="1600" b="0" i="1" dirty="0">
                          <a:solidFill>
                            <a:schemeClr val="bg2">
                              <a:lumMod val="25000"/>
                            </a:schemeClr>
                          </a:solidFill>
                          <a:effectLst/>
                          <a:latin typeface="Sylfaen" pitchFamily="18" charset="0"/>
                          <a:ea typeface="Calibri"/>
                          <a:cs typeface="Times New Roman"/>
                        </a:rPr>
                        <a:t> </a:t>
                      </a:r>
                      <a:r>
                        <a:rPr lang="en-US" sz="1600" b="0" i="1" dirty="0" smtClean="0">
                          <a:solidFill>
                            <a:schemeClr val="bg2">
                              <a:lumMod val="25000"/>
                            </a:schemeClr>
                          </a:solidFill>
                          <a:effectLst/>
                          <a:latin typeface="Sylfaen" pitchFamily="18" charset="0"/>
                          <a:ea typeface="Calibri"/>
                          <a:cs typeface="Times New Roman"/>
                        </a:rPr>
                        <a:t>ե</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րկկոմլեկտ</a:t>
                      </a:r>
                      <a:r>
                        <a:rPr lang="en-US" sz="1600" b="0" i="1" dirty="0" smtClean="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դասարաններում</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դասավանդող</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ուսուցիչներին</a:t>
                      </a:r>
                      <a:r>
                        <a:rPr lang="en-US" sz="1600" b="0" i="1" dirty="0">
                          <a:solidFill>
                            <a:schemeClr val="bg2">
                              <a:lumMod val="25000"/>
                            </a:schemeClr>
                          </a:solidFill>
                          <a:effectLst/>
                          <a:latin typeface="Sylfaen" pitchFamily="18" charset="0"/>
                          <a:ea typeface="Calibri"/>
                          <a:cs typeface="Times New Roman"/>
                        </a:rPr>
                        <a:t>:</a:t>
                      </a:r>
                    </a:p>
                    <a:p>
                      <a:pPr marL="342900" lvl="0" indent="-342900" algn="l">
                        <a:lnSpc>
                          <a:spcPct val="115000"/>
                        </a:lnSpc>
                        <a:spcAft>
                          <a:spcPts val="1000"/>
                        </a:spcAft>
                        <a:buFont typeface="Wingdings" pitchFamily="2" charset="2"/>
                        <a:buChar char="v"/>
                        <a:tabLst>
                          <a:tab pos="4448175" algn="l"/>
                        </a:tabLst>
                      </a:pPr>
                      <a:r>
                        <a:rPr lang="en-US" sz="1600" b="0" i="1" dirty="0" err="1">
                          <a:solidFill>
                            <a:schemeClr val="bg2">
                              <a:lumMod val="25000"/>
                            </a:schemeClr>
                          </a:solidFill>
                          <a:effectLst/>
                          <a:latin typeface="Sylfaen" pitchFamily="18" charset="0"/>
                          <a:ea typeface="Calibri"/>
                          <a:cs typeface="Times New Roman"/>
                        </a:rPr>
                        <a:t>Անհրաժեշտ</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smtClean="0">
                          <a:solidFill>
                            <a:schemeClr val="bg2">
                              <a:lumMod val="25000"/>
                            </a:schemeClr>
                          </a:solidFill>
                          <a:effectLst/>
                          <a:latin typeface="Sylfaen" pitchFamily="18" charset="0"/>
                          <a:ea typeface="Calibri"/>
                          <a:cs typeface="Times New Roman"/>
                        </a:rPr>
                        <a:t>է </a:t>
                      </a:r>
                      <a:r>
                        <a:rPr lang="en-US" sz="1600" b="0" i="1" dirty="0" err="1">
                          <a:solidFill>
                            <a:schemeClr val="bg2">
                              <a:lumMod val="25000"/>
                            </a:schemeClr>
                          </a:solidFill>
                          <a:effectLst/>
                          <a:latin typeface="Sylfaen" pitchFamily="18" charset="0"/>
                          <a:ea typeface="Calibri"/>
                          <a:cs typeface="Times New Roman"/>
                        </a:rPr>
                        <a:t>դասապրոցեսը</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կազմակերպել</a:t>
                      </a:r>
                      <a:r>
                        <a:rPr lang="en-US" sz="1600" b="0" i="1" dirty="0" smtClean="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այնպես</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որ</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երկու</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դասարանների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աշակերտներ</a:t>
                      </a:r>
                      <a:r>
                        <a:rPr lang="ru-RU" sz="1600" b="0" i="1" dirty="0">
                          <a:solidFill>
                            <a:schemeClr val="bg2">
                              <a:lumMod val="25000"/>
                            </a:schemeClr>
                          </a:solidFill>
                          <a:effectLst/>
                          <a:latin typeface="Sylfaen" pitchFamily="18" charset="0"/>
                          <a:ea typeface="Calibri"/>
                          <a:cs typeface="Times New Roman"/>
                        </a:rPr>
                        <a:t>ն </a:t>
                      </a:r>
                      <a:r>
                        <a:rPr lang="en-US" sz="1600" b="0" i="1" dirty="0" err="1">
                          <a:solidFill>
                            <a:schemeClr val="bg2">
                              <a:lumMod val="25000"/>
                            </a:schemeClr>
                          </a:solidFill>
                          <a:effectLst/>
                          <a:latin typeface="Sylfaen" pitchFamily="18" charset="0"/>
                          <a:ea typeface="Calibri"/>
                          <a:cs typeface="Times New Roman"/>
                        </a:rPr>
                        <a:t>ազատ</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ժամանակ</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չունենան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ուսուցիչը</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մի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դասարանի</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հետ</a:t>
                      </a:r>
                      <a:r>
                        <a:rPr lang="en-US" sz="1600" b="0" i="1" dirty="0" smtClean="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err="1" smtClean="0">
                          <a:solidFill>
                            <a:schemeClr val="bg2">
                              <a:lumMod val="25000"/>
                            </a:schemeClr>
                          </a:solidFill>
                          <a:effectLst/>
                          <a:latin typeface="Sylfaen" pitchFamily="18" charset="0"/>
                          <a:ea typeface="Calibri"/>
                          <a:cs typeface="Times New Roman"/>
                        </a:rPr>
                        <a:t>աշխատելիս</a:t>
                      </a:r>
                      <a:r>
                        <a:rPr lang="en-US" sz="1600" b="0" i="1" dirty="0" smtClean="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մյուսին</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պետք</a:t>
                      </a:r>
                      <a:r>
                        <a:rPr lang="en-US" sz="1600" b="0" i="1" dirty="0">
                          <a:solidFill>
                            <a:schemeClr val="bg2">
                              <a:lumMod val="25000"/>
                            </a:schemeClr>
                          </a:solidFill>
                          <a:effectLst/>
                          <a:latin typeface="Sylfaen" pitchFamily="18" charset="0"/>
                          <a:ea typeface="Calibri"/>
                          <a:cs typeface="Times New Roman"/>
                        </a:rPr>
                        <a:t> </a:t>
                      </a:r>
                      <a:r>
                        <a:rPr lang="ru-RU" sz="1600" b="0" i="1" dirty="0" smtClean="0">
                          <a:solidFill>
                            <a:schemeClr val="bg2">
                              <a:lumMod val="25000"/>
                            </a:schemeClr>
                          </a:solidFill>
                          <a:effectLst/>
                          <a:latin typeface="Sylfaen" pitchFamily="18" charset="0"/>
                          <a:ea typeface="Calibri"/>
                          <a:cs typeface="Times New Roman"/>
                        </a:rPr>
                        <a:t> </a:t>
                      </a:r>
                      <a:r>
                        <a:rPr lang="en-US" sz="1600" b="0" i="1" dirty="0" smtClean="0">
                          <a:solidFill>
                            <a:schemeClr val="bg2">
                              <a:lumMod val="25000"/>
                            </a:schemeClr>
                          </a:solidFill>
                          <a:effectLst/>
                          <a:latin typeface="Sylfaen" pitchFamily="18" charset="0"/>
                          <a:ea typeface="Calibri"/>
                          <a:cs typeface="Times New Roman"/>
                        </a:rPr>
                        <a:t>է </a:t>
                      </a:r>
                      <a:r>
                        <a:rPr lang="en-US" sz="1600" b="0" i="1" dirty="0" err="1">
                          <a:solidFill>
                            <a:schemeClr val="bg2">
                              <a:lumMod val="25000"/>
                            </a:schemeClr>
                          </a:solidFill>
                          <a:effectLst/>
                          <a:latin typeface="Sylfaen" pitchFamily="18" charset="0"/>
                          <a:ea typeface="Calibri"/>
                          <a:cs typeface="Times New Roman"/>
                        </a:rPr>
                        <a:t>տա</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որոշակի</a:t>
                      </a:r>
                      <a:r>
                        <a:rPr lang="en-US" sz="1600" b="0" i="1" dirty="0">
                          <a:solidFill>
                            <a:schemeClr val="bg2">
                              <a:lumMod val="25000"/>
                            </a:schemeClr>
                          </a:solidFill>
                          <a:effectLst/>
                          <a:latin typeface="Sylfaen" pitchFamily="18" charset="0"/>
                          <a:ea typeface="Calibri"/>
                          <a:cs typeface="Times New Roman"/>
                        </a:rPr>
                        <a:t> </a:t>
                      </a:r>
                      <a:r>
                        <a:rPr lang="en-US" sz="1600" b="0" i="1" dirty="0" err="1">
                          <a:solidFill>
                            <a:schemeClr val="bg2">
                              <a:lumMod val="25000"/>
                            </a:schemeClr>
                          </a:solidFill>
                          <a:effectLst/>
                          <a:latin typeface="Sylfaen" pitchFamily="18" charset="0"/>
                          <a:ea typeface="Calibri"/>
                          <a:cs typeface="Times New Roman"/>
                        </a:rPr>
                        <a:t>հանձնարարություն</a:t>
                      </a:r>
                      <a:r>
                        <a:rPr lang="en-US" sz="1600" b="0" i="1" dirty="0">
                          <a:solidFill>
                            <a:schemeClr val="bg2">
                              <a:lumMod val="25000"/>
                            </a:schemeClr>
                          </a:solidFill>
                          <a:effectLst/>
                          <a:latin typeface="Sylfaen" pitchFamily="18" charset="0"/>
                          <a:ea typeface="Calibri"/>
                          <a:cs typeface="Times New Roman"/>
                        </a:rPr>
                        <a:t>: </a:t>
                      </a:r>
                    </a:p>
                  </a:txBody>
                  <a:tcPr marL="114300" marR="114300" marT="0" marB="0"/>
                </a:tc>
              </a:tr>
            </a:tbl>
          </a:graphicData>
        </a:graphic>
      </p:graphicFrame>
      <p:sp>
        <p:nvSpPr>
          <p:cNvPr id="3" name="Заголовок 2"/>
          <p:cNvSpPr>
            <a:spLocks noGrp="1"/>
          </p:cNvSpPr>
          <p:nvPr>
            <p:ph type="title"/>
          </p:nvPr>
        </p:nvSpPr>
        <p:spPr/>
        <p:txBody>
          <a:bodyPr>
            <a:normAutofit/>
          </a:bodyPr>
          <a:lstStyle/>
          <a:p>
            <a:r>
              <a:rPr lang="hy-AM" b="1" i="1" dirty="0">
                <a:solidFill>
                  <a:schemeClr val="accent6">
                    <a:lumMod val="75000"/>
                  </a:schemeClr>
                </a:solidFill>
                <a:latin typeface="Sylfaen" pitchFamily="18" charset="0"/>
              </a:rPr>
              <a:t>Ծրագրի նպատակ և խնդիրներ</a:t>
            </a:r>
            <a:endParaRPr lang="en-US" dirty="0">
              <a:solidFill>
                <a:schemeClr val="accent6">
                  <a:lumMod val="75000"/>
                </a:schemeClr>
              </a:solidFill>
              <a:latin typeface="Sylfaen" pitchFamily="18" charset="0"/>
            </a:endParaRPr>
          </a:p>
        </p:txBody>
      </p:sp>
    </p:spTree>
    <p:extLst>
      <p:ext uri="{BB962C8B-B14F-4D97-AF65-F5344CB8AC3E}">
        <p14:creationId xmlns:p14="http://schemas.microsoft.com/office/powerpoint/2010/main" val="916754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829987789"/>
              </p:ext>
            </p:extLst>
          </p:nvPr>
        </p:nvGraphicFramePr>
        <p:xfrm>
          <a:off x="871538" y="2674938"/>
          <a:ext cx="7407838" cy="4171188"/>
        </p:xfrm>
        <a:graphic>
          <a:graphicData uri="http://schemas.openxmlformats.org/drawingml/2006/table">
            <a:tbl>
              <a:tblPr firstRow="1" firstCol="1" bandRow="1">
                <a:tableStyleId>{5C22544A-7EE6-4342-B048-85BDC9FD1C3A}</a:tableStyleId>
              </a:tblPr>
              <a:tblGrid>
                <a:gridCol w="7407838"/>
              </a:tblGrid>
              <a:tr h="3451225">
                <a:tc>
                  <a:txBody>
                    <a:bodyPr/>
                    <a:lstStyle/>
                    <a:p>
                      <a:pPr algn="l">
                        <a:lnSpc>
                          <a:spcPct val="115000"/>
                        </a:lnSpc>
                        <a:spcAft>
                          <a:spcPts val="0"/>
                        </a:spcAft>
                        <a:tabLst>
                          <a:tab pos="4448175" algn="l"/>
                        </a:tabLst>
                      </a:pPr>
                      <a:r>
                        <a:rPr lang="en-US" sz="1400" i="1" dirty="0" smtClean="0">
                          <a:solidFill>
                            <a:schemeClr val="accent6">
                              <a:lumMod val="75000"/>
                            </a:schemeClr>
                          </a:solidFill>
                          <a:effectLst/>
                          <a:latin typeface="Sylfaen" pitchFamily="18" charset="0"/>
                        </a:rPr>
                        <a:t>      </a:t>
                      </a:r>
                      <a:r>
                        <a:rPr lang="hy-AM" sz="1400" i="1" dirty="0" smtClean="0">
                          <a:solidFill>
                            <a:schemeClr val="accent6">
                              <a:lumMod val="75000"/>
                            </a:schemeClr>
                          </a:solidFill>
                          <a:effectLst/>
                          <a:latin typeface="Sylfaen" pitchFamily="18" charset="0"/>
                        </a:rPr>
                        <a:t>Օգնել </a:t>
                      </a:r>
                      <a:r>
                        <a:rPr lang="hy-AM" sz="1400" i="1" dirty="0">
                          <a:solidFill>
                            <a:schemeClr val="accent6">
                              <a:lumMod val="75000"/>
                            </a:schemeClr>
                          </a:solidFill>
                          <a:effectLst/>
                          <a:latin typeface="Sylfaen" pitchFamily="18" charset="0"/>
                        </a:rPr>
                        <a:t>մեծ թվով սկսնակ ուսուցիչներին, հատկապես օգտագործել մեկ միասնական ցանց, որտեղ ընդգրկված կլինեն երկկոմլեկտ դասարաններում դասավանդող ուսուցիչները, նախատեսում ենք փոխադարձ լսումներ իրականացնել հեռակա և առկա եղանակով:</a:t>
                      </a:r>
                      <a:endParaRPr lang="en-US" sz="1400" i="1" dirty="0">
                        <a:solidFill>
                          <a:schemeClr val="accent6">
                            <a:lumMod val="75000"/>
                          </a:schemeClr>
                        </a:solidFill>
                        <a:effectLst/>
                        <a:latin typeface="Sylfaen" pitchFamily="18" charset="0"/>
                      </a:endParaRPr>
                    </a:p>
                    <a:p>
                      <a:pPr algn="l">
                        <a:lnSpc>
                          <a:spcPct val="115000"/>
                        </a:lnSpc>
                        <a:spcAft>
                          <a:spcPts val="0"/>
                        </a:spcAft>
                        <a:tabLst>
                          <a:tab pos="4448175" algn="l"/>
                        </a:tabLst>
                      </a:pPr>
                      <a:r>
                        <a:rPr lang="hy-AM" sz="1400" i="1" dirty="0">
                          <a:solidFill>
                            <a:schemeClr val="accent6">
                              <a:lumMod val="75000"/>
                            </a:schemeClr>
                          </a:solidFill>
                          <a:effectLst/>
                          <a:latin typeface="Sylfaen" pitchFamily="18" charset="0"/>
                        </a:rPr>
                        <a:t> </a:t>
                      </a:r>
                      <a:r>
                        <a:rPr lang="en-US" sz="1400" i="1" dirty="0" smtClean="0">
                          <a:solidFill>
                            <a:schemeClr val="accent6">
                              <a:lumMod val="75000"/>
                            </a:schemeClr>
                          </a:solidFill>
                          <a:effectLst/>
                          <a:latin typeface="Sylfaen" pitchFamily="18" charset="0"/>
                        </a:rPr>
                        <a:t>    </a:t>
                      </a:r>
                      <a:r>
                        <a:rPr lang="hy-AM" sz="1400" i="1" dirty="0" smtClean="0">
                          <a:solidFill>
                            <a:schemeClr val="accent6">
                              <a:lumMod val="75000"/>
                            </a:schemeClr>
                          </a:solidFill>
                          <a:effectLst/>
                          <a:latin typeface="Sylfaen" pitchFamily="18" charset="0"/>
                        </a:rPr>
                        <a:t>Մեր </a:t>
                      </a:r>
                      <a:r>
                        <a:rPr lang="hy-AM" sz="1400" i="1" dirty="0">
                          <a:solidFill>
                            <a:schemeClr val="accent6">
                              <a:lumMod val="75000"/>
                            </a:schemeClr>
                          </a:solidFill>
                          <a:effectLst/>
                          <a:latin typeface="Sylfaen" pitchFamily="18" charset="0"/>
                        </a:rPr>
                        <a:t>ծրագրի իրականացման համար օգտագործել հետևյալ էլեկտրոնային հարթակները՝</a:t>
                      </a:r>
                      <a:endParaRPr lang="en-US" sz="1400" i="1" dirty="0">
                        <a:solidFill>
                          <a:schemeClr val="accent6">
                            <a:lumMod val="75000"/>
                          </a:schemeClr>
                        </a:solidFill>
                        <a:effectLst/>
                        <a:latin typeface="Sylfaen" pitchFamily="18" charset="0"/>
                      </a:endParaRPr>
                    </a:p>
                    <a:p>
                      <a:pPr marL="342900" lvl="0" indent="-342900" algn="l">
                        <a:lnSpc>
                          <a:spcPct val="115000"/>
                        </a:lnSpc>
                        <a:spcAft>
                          <a:spcPts val="0"/>
                        </a:spcAft>
                        <a:buFont typeface="Wingdings" pitchFamily="2" charset="2"/>
                        <a:buChar char="Ø"/>
                        <a:tabLst>
                          <a:tab pos="4448175" algn="l"/>
                        </a:tabLst>
                      </a:pPr>
                      <a:r>
                        <a:rPr lang="en-US" sz="1400" i="1" dirty="0" err="1">
                          <a:solidFill>
                            <a:schemeClr val="accent6">
                              <a:lumMod val="75000"/>
                            </a:schemeClr>
                          </a:solidFill>
                          <a:effectLst/>
                          <a:latin typeface="Sylfaen" pitchFamily="18" charset="0"/>
                        </a:rPr>
                        <a:t>Հայկական</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կրթական</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միջավայր</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ֆորում</a:t>
                      </a:r>
                      <a:r>
                        <a:rPr lang="en-US" sz="1400" i="1" dirty="0">
                          <a:solidFill>
                            <a:schemeClr val="accent6">
                              <a:lumMod val="75000"/>
                            </a:schemeClr>
                          </a:solidFill>
                          <a:effectLst/>
                          <a:latin typeface="Sylfaen" pitchFamily="18" charset="0"/>
                        </a:rPr>
                        <a:t>/</a:t>
                      </a:r>
                    </a:p>
                    <a:p>
                      <a:pPr marL="342900" lvl="0" indent="-342900" algn="l">
                        <a:lnSpc>
                          <a:spcPct val="115000"/>
                        </a:lnSpc>
                        <a:spcAft>
                          <a:spcPts val="0"/>
                        </a:spcAft>
                        <a:buFont typeface="Wingdings" pitchFamily="2" charset="2"/>
                        <a:buChar char="Ø"/>
                        <a:tabLst>
                          <a:tab pos="4448175" algn="l"/>
                        </a:tabLst>
                      </a:pPr>
                      <a:r>
                        <a:rPr lang="en-US" sz="1400" i="1" dirty="0" err="1">
                          <a:solidFill>
                            <a:schemeClr val="accent6">
                              <a:lumMod val="75000"/>
                            </a:schemeClr>
                          </a:solidFill>
                          <a:effectLst/>
                          <a:latin typeface="Sylfaen" pitchFamily="18" charset="0"/>
                        </a:rPr>
                        <a:t>Պաշարների</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շտեմարան</a:t>
                      </a:r>
                      <a:r>
                        <a:rPr lang="ru-RU" sz="1400" i="1" dirty="0">
                          <a:solidFill>
                            <a:schemeClr val="accent6">
                              <a:lumMod val="75000"/>
                            </a:schemeClr>
                          </a:solidFill>
                          <a:effectLst/>
                          <a:latin typeface="Sylfaen" pitchFamily="18" charset="0"/>
                        </a:rPr>
                        <a:t>/ libarmedu.am/</a:t>
                      </a:r>
                      <a:endParaRPr lang="en-US" sz="1400" i="1" dirty="0">
                        <a:solidFill>
                          <a:schemeClr val="accent6">
                            <a:lumMod val="75000"/>
                          </a:schemeClr>
                        </a:solidFill>
                        <a:effectLst/>
                        <a:latin typeface="Sylfaen" pitchFamily="18" charset="0"/>
                      </a:endParaRPr>
                    </a:p>
                    <a:p>
                      <a:pPr marL="342900" lvl="0" indent="-342900" algn="l">
                        <a:lnSpc>
                          <a:spcPct val="115000"/>
                        </a:lnSpc>
                        <a:spcAft>
                          <a:spcPts val="0"/>
                        </a:spcAft>
                        <a:buFont typeface="Wingdings" pitchFamily="2" charset="2"/>
                        <a:buChar char="Ø"/>
                        <a:tabLst>
                          <a:tab pos="4448175" algn="l"/>
                        </a:tabLst>
                      </a:pPr>
                      <a:r>
                        <a:rPr lang="ru-RU" sz="1400" i="1" dirty="0" err="1">
                          <a:solidFill>
                            <a:schemeClr val="accent6">
                              <a:lumMod val="75000"/>
                            </a:schemeClr>
                          </a:solidFill>
                          <a:effectLst/>
                          <a:latin typeface="Sylfaen" pitchFamily="18" charset="0"/>
                        </a:rPr>
                        <a:t>Classroom</a:t>
                      </a:r>
                      <a:endParaRPr lang="en-US" sz="1400" i="1" dirty="0">
                        <a:solidFill>
                          <a:schemeClr val="accent6">
                            <a:lumMod val="75000"/>
                          </a:schemeClr>
                        </a:solidFill>
                        <a:effectLst/>
                        <a:latin typeface="Sylfaen" pitchFamily="18" charset="0"/>
                      </a:endParaRPr>
                    </a:p>
                    <a:p>
                      <a:pPr marL="171450" lvl="0" indent="-171450" algn="l">
                        <a:lnSpc>
                          <a:spcPct val="115000"/>
                        </a:lnSpc>
                        <a:spcAft>
                          <a:spcPts val="0"/>
                        </a:spcAft>
                        <a:buFont typeface="Wingdings" pitchFamily="2" charset="2"/>
                        <a:buChar char="Ø"/>
                        <a:tabLst>
                          <a:tab pos="4448175" algn="l"/>
                        </a:tabLst>
                      </a:pPr>
                      <a:r>
                        <a:rPr lang="ru-RU" sz="1400" i="1" u="none" dirty="0" smtClean="0">
                          <a:solidFill>
                            <a:schemeClr val="accent6">
                              <a:lumMod val="75000"/>
                            </a:schemeClr>
                          </a:solidFill>
                          <a:effectLst/>
                          <a:latin typeface="Sylfaen" pitchFamily="18" charset="0"/>
                        </a:rPr>
                        <a:t>    </a:t>
                      </a:r>
                      <a:r>
                        <a:rPr lang="en-US" sz="1400" i="1" u="none" dirty="0" smtClean="0">
                          <a:solidFill>
                            <a:schemeClr val="accent6">
                              <a:lumMod val="75000"/>
                            </a:schemeClr>
                          </a:solidFill>
                          <a:effectLst/>
                          <a:latin typeface="Sylfaen" pitchFamily="18" charset="0"/>
                        </a:rPr>
                        <a:t>learningapps.org</a:t>
                      </a:r>
                      <a:endParaRPr lang="en-US" sz="1400" i="1" u="none" dirty="0">
                        <a:solidFill>
                          <a:schemeClr val="accent6">
                            <a:lumMod val="75000"/>
                          </a:schemeClr>
                        </a:solidFill>
                        <a:effectLst/>
                        <a:latin typeface="Sylfaen" pitchFamily="18" charset="0"/>
                      </a:endParaRPr>
                    </a:p>
                    <a:p>
                      <a:pPr marL="342900" lvl="0" indent="-342900" algn="l">
                        <a:lnSpc>
                          <a:spcPct val="115000"/>
                        </a:lnSpc>
                        <a:spcAft>
                          <a:spcPts val="0"/>
                        </a:spcAft>
                        <a:buFont typeface="Wingdings" pitchFamily="2" charset="2"/>
                        <a:buChar char="Ø"/>
                        <a:tabLst>
                          <a:tab pos="4448175" algn="l"/>
                        </a:tabLst>
                      </a:pPr>
                      <a:r>
                        <a:rPr lang="en-US" sz="1400" i="1" u="sng" dirty="0">
                          <a:solidFill>
                            <a:schemeClr val="accent6">
                              <a:lumMod val="75000"/>
                            </a:schemeClr>
                          </a:solidFill>
                          <a:effectLst/>
                          <a:latin typeface="Sylfaen" pitchFamily="18" charset="0"/>
                        </a:rPr>
                        <a:t>Google apps  /forms, slides, drive</a:t>
                      </a:r>
                      <a:endParaRPr lang="en-US" sz="1400" i="1" dirty="0">
                        <a:solidFill>
                          <a:schemeClr val="accent6">
                            <a:lumMod val="75000"/>
                          </a:schemeClr>
                        </a:solidFill>
                        <a:effectLst/>
                        <a:latin typeface="Sylfaen" pitchFamily="18" charset="0"/>
                      </a:endParaRPr>
                    </a:p>
                    <a:p>
                      <a:pPr marL="342900" lvl="0" indent="-342900" algn="l">
                        <a:lnSpc>
                          <a:spcPct val="115000"/>
                        </a:lnSpc>
                        <a:spcAft>
                          <a:spcPts val="0"/>
                        </a:spcAft>
                        <a:buFont typeface="Wingdings" pitchFamily="2" charset="2"/>
                        <a:buChar char="Ø"/>
                        <a:tabLst>
                          <a:tab pos="4448175" algn="l"/>
                        </a:tabLst>
                      </a:pPr>
                      <a:r>
                        <a:rPr lang="ru-RU" sz="1400" i="1" dirty="0" err="1">
                          <a:solidFill>
                            <a:schemeClr val="accent6">
                              <a:lumMod val="75000"/>
                            </a:schemeClr>
                          </a:solidFill>
                          <a:effectLst/>
                          <a:latin typeface="Sylfaen" pitchFamily="18" charset="0"/>
                        </a:rPr>
                        <a:t>Teams</a:t>
                      </a:r>
                      <a:endParaRPr lang="en-US" sz="1400" i="1" dirty="0">
                        <a:solidFill>
                          <a:schemeClr val="accent6">
                            <a:lumMod val="75000"/>
                          </a:schemeClr>
                        </a:solidFill>
                        <a:effectLst/>
                        <a:latin typeface="Sylfaen" pitchFamily="18" charset="0"/>
                      </a:endParaRPr>
                    </a:p>
                    <a:p>
                      <a:pPr marL="342900" lvl="0" indent="-342900" algn="l">
                        <a:lnSpc>
                          <a:spcPct val="115000"/>
                        </a:lnSpc>
                        <a:spcAft>
                          <a:spcPts val="0"/>
                        </a:spcAft>
                        <a:buFont typeface="Wingdings" pitchFamily="2" charset="2"/>
                        <a:buChar char="Ø"/>
                        <a:tabLst>
                          <a:tab pos="4448175" algn="l"/>
                        </a:tabLst>
                      </a:pPr>
                      <a:r>
                        <a:rPr lang="en-US" sz="1400" i="1" dirty="0" err="1">
                          <a:solidFill>
                            <a:schemeClr val="accent6">
                              <a:lumMod val="75000"/>
                            </a:schemeClr>
                          </a:solidFill>
                          <a:effectLst/>
                          <a:latin typeface="Sylfaen" pitchFamily="18" charset="0"/>
                        </a:rPr>
                        <a:t>Ֆեյսբուքյան</a:t>
                      </a:r>
                      <a:r>
                        <a:rPr lang="en-US" sz="1400" i="1" dirty="0">
                          <a:solidFill>
                            <a:schemeClr val="accent6">
                              <a:lumMod val="75000"/>
                            </a:schemeClr>
                          </a:solidFill>
                          <a:effectLst/>
                          <a:latin typeface="Sylfaen" pitchFamily="18" charset="0"/>
                        </a:rPr>
                        <a:t> </a:t>
                      </a:r>
                      <a:r>
                        <a:rPr lang="en-US" sz="1400" i="1" dirty="0" err="1" smtClean="0">
                          <a:solidFill>
                            <a:schemeClr val="accent6">
                              <a:lumMod val="75000"/>
                            </a:schemeClr>
                          </a:solidFill>
                          <a:effectLst/>
                          <a:latin typeface="Sylfaen" pitchFamily="18" charset="0"/>
                        </a:rPr>
                        <a:t>խումբ</a:t>
                      </a:r>
                      <a:endParaRPr lang="en-US" sz="1400" i="1" dirty="0" smtClean="0">
                        <a:solidFill>
                          <a:schemeClr val="accent6">
                            <a:lumMod val="75000"/>
                          </a:schemeClr>
                        </a:solidFill>
                        <a:effectLst/>
                        <a:latin typeface="Sylfaen" pitchFamily="18" charset="0"/>
                      </a:endParaRPr>
                    </a:p>
                    <a:p>
                      <a:pPr marL="342900" lvl="0" indent="-342900" algn="l">
                        <a:lnSpc>
                          <a:spcPct val="115000"/>
                        </a:lnSpc>
                        <a:spcAft>
                          <a:spcPts val="0"/>
                        </a:spcAft>
                        <a:buFont typeface="Wingdings" pitchFamily="2" charset="2"/>
                        <a:buChar char="Ø"/>
                        <a:tabLst>
                          <a:tab pos="4448175" algn="l"/>
                        </a:tabLst>
                      </a:pPr>
                      <a:r>
                        <a:rPr lang="en-US" sz="1400" i="1" dirty="0" smtClean="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Ինստագրամյան</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խումբ</a:t>
                      </a:r>
                      <a:endParaRPr lang="en-US" sz="1400" i="1" dirty="0">
                        <a:solidFill>
                          <a:schemeClr val="accent6">
                            <a:lumMod val="75000"/>
                          </a:schemeClr>
                        </a:solidFill>
                        <a:effectLst/>
                        <a:latin typeface="Sylfaen" pitchFamily="18" charset="0"/>
                      </a:endParaRPr>
                    </a:p>
                    <a:p>
                      <a:pPr algn="l">
                        <a:lnSpc>
                          <a:spcPct val="115000"/>
                        </a:lnSpc>
                        <a:spcAft>
                          <a:spcPts val="0"/>
                        </a:spcAft>
                        <a:tabLst>
                          <a:tab pos="4448175" algn="l"/>
                        </a:tabLst>
                      </a:pP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Ծրագրի</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իրականացման</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արդյունքում</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ակնկալում</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ենք</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հասնել</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նրան</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որ</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մենք</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կարողանանք</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մեր</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փորձով</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օգնել</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ուսուցիչներին</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միասնական</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հարթակում</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ուսուցիչները</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կարող</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են</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տեղադրել</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իրենց</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իսկ</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կողմից</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վարած</a:t>
                      </a:r>
                      <a:r>
                        <a:rPr lang="en-US" sz="1400" i="1" dirty="0">
                          <a:solidFill>
                            <a:schemeClr val="accent6">
                              <a:lumMod val="75000"/>
                            </a:schemeClr>
                          </a:solidFill>
                          <a:effectLst/>
                          <a:latin typeface="Sylfaen" pitchFamily="18" charset="0"/>
                        </a:rPr>
                        <a:t> </a:t>
                      </a:r>
                      <a:r>
                        <a:rPr lang="en-US" sz="1400" i="1" dirty="0" err="1">
                          <a:solidFill>
                            <a:schemeClr val="accent6">
                              <a:lumMod val="75000"/>
                            </a:schemeClr>
                          </a:solidFill>
                          <a:effectLst/>
                          <a:latin typeface="Sylfaen" pitchFamily="18" charset="0"/>
                        </a:rPr>
                        <a:t>դասերը</a:t>
                      </a:r>
                      <a:r>
                        <a:rPr lang="en-US" sz="1400" i="1" dirty="0">
                          <a:solidFill>
                            <a:schemeClr val="accent6">
                              <a:lumMod val="75000"/>
                            </a:schemeClr>
                          </a:solidFill>
                          <a:effectLst/>
                          <a:latin typeface="Sylfaen" pitchFamily="18" charset="0"/>
                        </a:rPr>
                        <a:t>:</a:t>
                      </a:r>
                    </a:p>
                    <a:p>
                      <a:pPr algn="l">
                        <a:lnSpc>
                          <a:spcPct val="115000"/>
                        </a:lnSpc>
                        <a:spcAft>
                          <a:spcPts val="0"/>
                        </a:spcAft>
                        <a:tabLst>
                          <a:tab pos="4448175" algn="l"/>
                        </a:tabLst>
                      </a:pPr>
                      <a:r>
                        <a:rPr lang="en-US" sz="1400" i="1" dirty="0">
                          <a:effectLst/>
                        </a:rPr>
                        <a:t> </a:t>
                      </a:r>
                      <a:endParaRPr lang="en-US" sz="1400" i="1" dirty="0">
                        <a:effectLst/>
                        <a:latin typeface="Calibri"/>
                        <a:ea typeface="Calibri"/>
                        <a:cs typeface="Times New Roman"/>
                      </a:endParaRPr>
                    </a:p>
                  </a:txBody>
                  <a:tcPr marL="58676" marR="58676" marT="0" marB="0"/>
                </a:tc>
              </a:tr>
            </a:tbl>
          </a:graphicData>
        </a:graphic>
      </p:graphicFrame>
      <p:sp>
        <p:nvSpPr>
          <p:cNvPr id="3" name="Заголовок 2"/>
          <p:cNvSpPr>
            <a:spLocks noGrp="1"/>
          </p:cNvSpPr>
          <p:nvPr>
            <p:ph type="title"/>
          </p:nvPr>
        </p:nvSpPr>
        <p:spPr/>
        <p:txBody>
          <a:bodyPr>
            <a:normAutofit/>
          </a:bodyPr>
          <a:lstStyle/>
          <a:p>
            <a:r>
              <a:rPr lang="hy-AM" sz="4000" b="1" i="1" dirty="0">
                <a:solidFill>
                  <a:schemeClr val="accent6">
                    <a:lumMod val="75000"/>
                  </a:schemeClr>
                </a:solidFill>
                <a:latin typeface="Sylfaen" pitchFamily="18" charset="0"/>
              </a:rPr>
              <a:t>Ակնկալվող արդյունքներ</a:t>
            </a:r>
            <a:endParaRPr lang="en-US" sz="4000" dirty="0">
              <a:solidFill>
                <a:schemeClr val="accent6">
                  <a:lumMod val="75000"/>
                </a:schemeClr>
              </a:solidFill>
              <a:latin typeface="Sylfaen" pitchFamily="18" charset="0"/>
            </a:endParaRPr>
          </a:p>
        </p:txBody>
      </p:sp>
    </p:spTree>
    <p:extLst>
      <p:ext uri="{BB962C8B-B14F-4D97-AF65-F5344CB8AC3E}">
        <p14:creationId xmlns:p14="http://schemas.microsoft.com/office/powerpoint/2010/main" val="2824237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44619764"/>
              </p:ext>
            </p:extLst>
          </p:nvPr>
        </p:nvGraphicFramePr>
        <p:xfrm>
          <a:off x="899592" y="3140968"/>
          <a:ext cx="7408862" cy="3267393"/>
        </p:xfrm>
        <a:graphic>
          <a:graphicData uri="http://schemas.openxmlformats.org/drawingml/2006/table">
            <a:tbl>
              <a:tblPr>
                <a:tableStyleId>{5C22544A-7EE6-4342-B048-85BDC9FD1C3A}</a:tableStyleId>
              </a:tblPr>
              <a:tblGrid>
                <a:gridCol w="7408862"/>
              </a:tblGrid>
              <a:tr h="2664296">
                <a:tc>
                  <a:txBody>
                    <a:bodyPr/>
                    <a:lstStyle/>
                    <a:p>
                      <a:pPr marL="285750" indent="-285750" algn="l">
                        <a:lnSpc>
                          <a:spcPct val="115000"/>
                        </a:lnSpc>
                        <a:spcAft>
                          <a:spcPts val="1000"/>
                        </a:spcAft>
                        <a:buFont typeface="Wingdings" pitchFamily="2" charset="2"/>
                        <a:buChar char="Ø"/>
                        <a:tabLst>
                          <a:tab pos="4448175" algn="l"/>
                        </a:tabLst>
                      </a:pPr>
                      <a:r>
                        <a:rPr lang="hy-AM" sz="1600" i="1" dirty="0">
                          <a:effectLst/>
                          <a:latin typeface="Sylfaen" pitchFamily="18" charset="0"/>
                          <a:ea typeface="Calibri"/>
                          <a:cs typeface="Times New Roman"/>
                        </a:rPr>
                        <a:t>    </a:t>
                      </a:r>
                      <a:r>
                        <a:rPr lang="hy-AM" sz="1800" i="1" dirty="0">
                          <a:solidFill>
                            <a:schemeClr val="bg2">
                              <a:lumMod val="25000"/>
                            </a:schemeClr>
                          </a:solidFill>
                          <a:effectLst/>
                          <a:latin typeface="Sylfaen" pitchFamily="18" charset="0"/>
                          <a:ea typeface="Calibri"/>
                          <a:cs typeface="Times New Roman"/>
                        </a:rPr>
                        <a:t>Ծրագրի իրականացման համար կազմել ենք ուրույն պլան, որտեղ ներառված են վերը նշված գործիքների կիրառմամբ դասերի օրինակներ</a:t>
                      </a:r>
                      <a:r>
                        <a:rPr lang="hy-AM" sz="1800" i="1" dirty="0" smtClean="0">
                          <a:solidFill>
                            <a:schemeClr val="bg2">
                              <a:lumMod val="25000"/>
                            </a:schemeClr>
                          </a:solidFill>
                          <a:effectLst/>
                          <a:latin typeface="Sylfaen" pitchFamily="18" charset="0"/>
                          <a:ea typeface="Calibri"/>
                          <a:cs typeface="Times New Roman"/>
                        </a:rPr>
                        <a:t>:</a:t>
                      </a:r>
                      <a:endParaRPr lang="en-US" sz="1800" i="1" dirty="0" smtClean="0">
                        <a:solidFill>
                          <a:schemeClr val="bg2">
                            <a:lumMod val="25000"/>
                          </a:schemeClr>
                        </a:solidFill>
                        <a:effectLst/>
                        <a:latin typeface="Sylfaen" pitchFamily="18" charset="0"/>
                        <a:ea typeface="Calibri"/>
                        <a:cs typeface="Times New Roman"/>
                      </a:endParaRPr>
                    </a:p>
                    <a:p>
                      <a:pPr marL="285750" indent="-285750" algn="l">
                        <a:lnSpc>
                          <a:spcPct val="115000"/>
                        </a:lnSpc>
                        <a:spcAft>
                          <a:spcPts val="1000"/>
                        </a:spcAft>
                        <a:buFont typeface="Wingdings" pitchFamily="2" charset="2"/>
                        <a:buChar char="Ø"/>
                        <a:tabLst>
                          <a:tab pos="4448175" algn="l"/>
                        </a:tabLst>
                      </a:pPr>
                      <a:r>
                        <a:rPr lang="hy-AM" sz="1800" i="1" kern="1200" dirty="0" smtClean="0">
                          <a:solidFill>
                            <a:schemeClr val="bg2">
                              <a:lumMod val="25000"/>
                            </a:schemeClr>
                          </a:solidFill>
                          <a:effectLst/>
                          <a:latin typeface="Sylfaen" pitchFamily="18" charset="0"/>
                          <a:ea typeface="+mn-ea"/>
                          <a:cs typeface="+mn-cs"/>
                        </a:rPr>
                        <a:t>Մենք ծրագրի իրականացման համար ցանկանում ենք ստեղծել մեկ միասնական հարթակ, որը հասանելի կլինի բոլորին՝ ներառելով  մեր հիմնական, գործընկեր դպրոցների ուսուցիչներին՝ թույլ տալով նրանց ևս տեղադրել իրենց իսկ պատրաստած դասերը՝ այսպիսով ունենալով կոմպլեկտ դասարանի մի ընդհանուր հարթակ, որից կարող են օգտվել հանրապետության բոլոր ուսուցիչները։</a:t>
                      </a:r>
                      <a:endParaRPr lang="en-US" sz="1800" i="1" dirty="0">
                        <a:solidFill>
                          <a:schemeClr val="bg2">
                            <a:lumMod val="25000"/>
                          </a:schemeClr>
                        </a:solidFill>
                        <a:effectLst/>
                        <a:latin typeface="Sylfaen" pitchFamily="18" charset="0"/>
                        <a:ea typeface="Calibri"/>
                        <a:cs typeface="Times New Roman"/>
                      </a:endParaRPr>
                    </a:p>
                  </a:txBody>
                  <a:tcPr marL="114300" marR="114300" marT="0" marB="0"/>
                </a:tc>
              </a:tr>
            </a:tbl>
          </a:graphicData>
        </a:graphic>
      </p:graphicFrame>
      <p:sp>
        <p:nvSpPr>
          <p:cNvPr id="3" name="Заголовок 2"/>
          <p:cNvSpPr>
            <a:spLocks noGrp="1"/>
          </p:cNvSpPr>
          <p:nvPr>
            <p:ph type="title"/>
          </p:nvPr>
        </p:nvSpPr>
        <p:spPr/>
        <p:txBody>
          <a:bodyPr>
            <a:normAutofit/>
          </a:bodyPr>
          <a:lstStyle/>
          <a:p>
            <a:r>
              <a:rPr lang="hy-AM" sz="4000" b="1" i="1" dirty="0">
                <a:solidFill>
                  <a:schemeClr val="accent6">
                    <a:lumMod val="75000"/>
                  </a:schemeClr>
                </a:solidFill>
                <a:latin typeface="Sylfaen" pitchFamily="18" charset="0"/>
              </a:rPr>
              <a:t>Ծրագրի</a:t>
            </a:r>
            <a:r>
              <a:rPr lang="en-US" sz="4000" b="1" i="1" dirty="0">
                <a:solidFill>
                  <a:schemeClr val="accent6">
                    <a:lumMod val="75000"/>
                  </a:schemeClr>
                </a:solidFill>
                <a:latin typeface="Sylfaen" pitchFamily="18" charset="0"/>
              </a:rPr>
              <a:t> </a:t>
            </a:r>
            <a:r>
              <a:rPr lang="hy-AM" sz="4000" b="1" i="1" dirty="0">
                <a:solidFill>
                  <a:schemeClr val="accent6">
                    <a:lumMod val="75000"/>
                  </a:schemeClr>
                </a:solidFill>
                <a:latin typeface="Sylfaen" pitchFamily="18" charset="0"/>
              </a:rPr>
              <a:t> իրականացման </a:t>
            </a:r>
            <a:r>
              <a:rPr lang="en-US" sz="4000" b="1" i="1" dirty="0">
                <a:solidFill>
                  <a:schemeClr val="accent6">
                    <a:lumMod val="75000"/>
                  </a:schemeClr>
                </a:solidFill>
                <a:latin typeface="Sylfaen" pitchFamily="18" charset="0"/>
              </a:rPr>
              <a:t> </a:t>
            </a:r>
            <a:r>
              <a:rPr lang="hy-AM" sz="4000" b="1" i="1" dirty="0">
                <a:solidFill>
                  <a:schemeClr val="accent6">
                    <a:lumMod val="75000"/>
                  </a:schemeClr>
                </a:solidFill>
                <a:latin typeface="Sylfaen" pitchFamily="18" charset="0"/>
              </a:rPr>
              <a:t>պլան</a:t>
            </a:r>
            <a:endParaRPr lang="en-US" sz="4000" dirty="0"/>
          </a:p>
        </p:txBody>
      </p:sp>
    </p:spTree>
    <p:extLst>
      <p:ext uri="{BB962C8B-B14F-4D97-AF65-F5344CB8AC3E}">
        <p14:creationId xmlns:p14="http://schemas.microsoft.com/office/powerpoint/2010/main" val="3222044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a:buFont typeface="Wingdings" pitchFamily="2" charset="2"/>
              <a:buChar char="Ø"/>
            </a:pPr>
            <a:r>
              <a:rPr lang="hy-AM" dirty="0"/>
              <a:t> </a:t>
            </a:r>
            <a:r>
              <a:rPr lang="en-US" dirty="0" smtClean="0"/>
              <a:t>   </a:t>
            </a:r>
            <a:r>
              <a:rPr lang="hy-AM" i="1" dirty="0" smtClean="0">
                <a:solidFill>
                  <a:schemeClr val="bg2">
                    <a:lumMod val="25000"/>
                  </a:schemeClr>
                </a:solidFill>
                <a:latin typeface="Sylfaen" pitchFamily="18" charset="0"/>
              </a:rPr>
              <a:t>Միասնական </a:t>
            </a:r>
            <a:r>
              <a:rPr lang="hy-AM" i="1" dirty="0">
                <a:solidFill>
                  <a:schemeClr val="bg2">
                    <a:lumMod val="25000"/>
                  </a:schemeClr>
                </a:solidFill>
                <a:latin typeface="Sylfaen" pitchFamily="18" charset="0"/>
              </a:rPr>
              <a:t>հարթակ ստեղծելուց հետո կտրամադրենք մեր  կոնտակտային տվյալները։ Մենք պատրաստ ենք համբերատար և սիրով օգնել բոլոր դիմողներին պլանների, խաղերի ստեղծման և ԿԱՊԿ  երեխաների համար մեթոդների, խաղերի, ՈՒՀՁ պլանների մշակման հարցում (դրա համար ունենք անձնական և աշխատանքային հարուստ փորձ)։ Կարող ենք օգնել նաև նշված էլեկտրոնային ծրագրերի օգտագործման եղանակների յուրացման հարցում։</a:t>
            </a:r>
            <a:br>
              <a:rPr lang="hy-AM" i="1" dirty="0">
                <a:solidFill>
                  <a:schemeClr val="bg2">
                    <a:lumMod val="25000"/>
                  </a:schemeClr>
                </a:solidFill>
                <a:latin typeface="Sylfaen" pitchFamily="18" charset="0"/>
              </a:rPr>
            </a:br>
            <a:endParaRPr lang="en-US" i="1" dirty="0">
              <a:solidFill>
                <a:schemeClr val="bg2">
                  <a:lumMod val="25000"/>
                </a:schemeClr>
              </a:solidFill>
              <a:latin typeface="Sylfaen" pitchFamily="18" charset="0"/>
            </a:endParaRPr>
          </a:p>
        </p:txBody>
      </p:sp>
      <p:sp>
        <p:nvSpPr>
          <p:cNvPr id="3" name="Заголовок 2"/>
          <p:cNvSpPr>
            <a:spLocks noGrp="1"/>
          </p:cNvSpPr>
          <p:nvPr>
            <p:ph type="title"/>
          </p:nvPr>
        </p:nvSpPr>
        <p:spPr/>
        <p:txBody>
          <a:bodyPr>
            <a:normAutofit/>
          </a:bodyPr>
          <a:lstStyle/>
          <a:p>
            <a:r>
              <a:rPr lang="hy-AM" sz="4000" b="1" i="1" dirty="0">
                <a:solidFill>
                  <a:schemeClr val="accent6">
                    <a:lumMod val="75000"/>
                  </a:schemeClr>
                </a:solidFill>
                <a:latin typeface="Sylfaen" pitchFamily="18" charset="0"/>
              </a:rPr>
              <a:t>Ծրագրի</a:t>
            </a:r>
            <a:r>
              <a:rPr lang="en-US" sz="4000" b="1" i="1" dirty="0">
                <a:solidFill>
                  <a:schemeClr val="accent6">
                    <a:lumMod val="75000"/>
                  </a:schemeClr>
                </a:solidFill>
                <a:latin typeface="Sylfaen" pitchFamily="18" charset="0"/>
              </a:rPr>
              <a:t> </a:t>
            </a:r>
            <a:r>
              <a:rPr lang="hy-AM" sz="4000" b="1" i="1" dirty="0">
                <a:solidFill>
                  <a:schemeClr val="accent6">
                    <a:lumMod val="75000"/>
                  </a:schemeClr>
                </a:solidFill>
                <a:latin typeface="Sylfaen" pitchFamily="18" charset="0"/>
              </a:rPr>
              <a:t> իրականացման </a:t>
            </a:r>
            <a:r>
              <a:rPr lang="en-US" sz="4000" b="1" i="1" dirty="0">
                <a:solidFill>
                  <a:schemeClr val="accent6">
                    <a:lumMod val="75000"/>
                  </a:schemeClr>
                </a:solidFill>
                <a:latin typeface="Sylfaen" pitchFamily="18" charset="0"/>
              </a:rPr>
              <a:t> </a:t>
            </a:r>
            <a:r>
              <a:rPr lang="hy-AM" sz="4000" b="1" i="1" dirty="0">
                <a:solidFill>
                  <a:schemeClr val="accent6">
                    <a:lumMod val="75000"/>
                  </a:schemeClr>
                </a:solidFill>
                <a:latin typeface="Sylfaen" pitchFamily="18" charset="0"/>
              </a:rPr>
              <a:t>պլան</a:t>
            </a:r>
            <a:endParaRPr lang="en-US" sz="4000" dirty="0"/>
          </a:p>
        </p:txBody>
      </p:sp>
    </p:spTree>
    <p:extLst>
      <p:ext uri="{BB962C8B-B14F-4D97-AF65-F5344CB8AC3E}">
        <p14:creationId xmlns:p14="http://schemas.microsoft.com/office/powerpoint/2010/main" val="3295084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a:buFont typeface="Wingdings" pitchFamily="2" charset="2"/>
              <a:buChar char="Ø"/>
            </a:pPr>
            <a:r>
              <a:rPr lang="hy-AM" i="1" dirty="0">
                <a:solidFill>
                  <a:schemeClr val="bg2">
                    <a:lumMod val="25000"/>
                  </a:schemeClr>
                </a:solidFill>
                <a:latin typeface="Sylfaen" pitchFamily="18" charset="0"/>
              </a:rPr>
              <a:t>Այլ առարկաների մասնագետները կարող են կիրառել նշված մեթոդներն ու հնարները, ծրագրերը՝ համապատասխանեցնելով իրենց առարկաներին ։ Ծրագրի տարածման համար կկիրառնք նաև facebook, instagram սոցիալական հարթակների տարբեր խմբեր։ Քանի որ Իթվինինգ հարթակի ակտիվ օգտատերեր ենք հանդիսանում և համագործակցում ենք ՀՀ տարբեր դպրոցների ուսուցիչների հետ, ծրագրի տարածումը կապահովենք նաև նշված հարթակում։</a:t>
            </a:r>
            <a:endParaRPr lang="en-US" i="1" dirty="0">
              <a:solidFill>
                <a:schemeClr val="bg2">
                  <a:lumMod val="25000"/>
                </a:schemeClr>
              </a:solidFill>
              <a:latin typeface="Sylfaen" pitchFamily="18" charset="0"/>
            </a:endParaRPr>
          </a:p>
        </p:txBody>
      </p:sp>
      <p:sp>
        <p:nvSpPr>
          <p:cNvPr id="3" name="Заголовок 2"/>
          <p:cNvSpPr>
            <a:spLocks noGrp="1"/>
          </p:cNvSpPr>
          <p:nvPr>
            <p:ph type="title"/>
          </p:nvPr>
        </p:nvSpPr>
        <p:spPr/>
        <p:txBody>
          <a:bodyPr>
            <a:normAutofit/>
          </a:bodyPr>
          <a:lstStyle/>
          <a:p>
            <a:r>
              <a:rPr lang="hy-AM" sz="4000" b="1" i="1" dirty="0">
                <a:solidFill>
                  <a:schemeClr val="accent6">
                    <a:lumMod val="75000"/>
                  </a:schemeClr>
                </a:solidFill>
                <a:latin typeface="Sylfaen" pitchFamily="18" charset="0"/>
              </a:rPr>
              <a:t>Ծրագրի</a:t>
            </a:r>
            <a:r>
              <a:rPr lang="en-US" sz="4000" b="1" i="1" dirty="0">
                <a:solidFill>
                  <a:schemeClr val="accent6">
                    <a:lumMod val="75000"/>
                  </a:schemeClr>
                </a:solidFill>
                <a:latin typeface="Sylfaen" pitchFamily="18" charset="0"/>
              </a:rPr>
              <a:t> </a:t>
            </a:r>
            <a:r>
              <a:rPr lang="hy-AM" sz="4000" b="1" i="1" dirty="0">
                <a:solidFill>
                  <a:schemeClr val="accent6">
                    <a:lumMod val="75000"/>
                  </a:schemeClr>
                </a:solidFill>
                <a:latin typeface="Sylfaen" pitchFamily="18" charset="0"/>
              </a:rPr>
              <a:t> իրականացման </a:t>
            </a:r>
            <a:r>
              <a:rPr lang="en-US" sz="4000" b="1" i="1" dirty="0">
                <a:solidFill>
                  <a:schemeClr val="accent6">
                    <a:lumMod val="75000"/>
                  </a:schemeClr>
                </a:solidFill>
                <a:latin typeface="Sylfaen" pitchFamily="18" charset="0"/>
              </a:rPr>
              <a:t> </a:t>
            </a:r>
            <a:r>
              <a:rPr lang="hy-AM" sz="4000" b="1" i="1" dirty="0">
                <a:solidFill>
                  <a:schemeClr val="accent6">
                    <a:lumMod val="75000"/>
                  </a:schemeClr>
                </a:solidFill>
                <a:latin typeface="Sylfaen" pitchFamily="18" charset="0"/>
              </a:rPr>
              <a:t>պլան</a:t>
            </a:r>
            <a:endParaRPr lang="en-US" sz="4000" dirty="0"/>
          </a:p>
        </p:txBody>
      </p:sp>
    </p:spTree>
    <p:extLst>
      <p:ext uri="{BB962C8B-B14F-4D97-AF65-F5344CB8AC3E}">
        <p14:creationId xmlns:p14="http://schemas.microsoft.com/office/powerpoint/2010/main" val="10870090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269</TotalTime>
  <Words>661</Words>
  <Application>Microsoft Office PowerPoint</Application>
  <PresentationFormat>Экран (4:3)</PresentationFormat>
  <Paragraphs>56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Волна</vt:lpstr>
      <vt:lpstr>ՀՀ ԿԳՄՍ նախարարության կողմից իրականացվող «Տարվա լավագույնները» 2022 մրցույթի ներկայացվող ծրագիր </vt:lpstr>
      <vt:lpstr>Անվանակարգը</vt:lpstr>
      <vt:lpstr>Ծրագրի անվանումը</vt:lpstr>
      <vt:lpstr>Ծրագրի ընդհանուր նկարագիր</vt:lpstr>
      <vt:lpstr>Ծրագրի նպատակ և խնդիրներ</vt:lpstr>
      <vt:lpstr>Ակնկալվող արդյունքներ</vt:lpstr>
      <vt:lpstr>Ծրագրի  իրականացման  պլան</vt:lpstr>
      <vt:lpstr>Ծրագրի  իրականացման  պլան</vt:lpstr>
      <vt:lpstr>Ծրագրի  իրականացման  պլան</vt:lpstr>
      <vt:lpstr>Շարունակականության ապահովում</vt:lpstr>
      <vt:lpstr>Ծրագրի  հեղինակներ  </vt:lpstr>
      <vt:lpstr> Մուրադյան Սիրանուշ Հակոբի  093-52-54-95</vt:lpstr>
      <vt:lpstr>Հակոբյան Հասմիկ Հայկազի  093-65-64-80</vt:lpstr>
      <vt:lpstr>Սիմոնյան Անահիտ Արտյուշի  093-27-01-50</vt:lpstr>
      <vt:lpstr>Շնորհակալություն</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ՀՀ ԿԳՄՍ նախարարության կողմից իրականացվող «Տարվա լավագույնները» 2022 մրցույթի նրկայացվող ծրագրի սեղմագիր</dc:title>
  <dc:creator>USER</dc:creator>
  <cp:lastModifiedBy>USER</cp:lastModifiedBy>
  <cp:revision>16</cp:revision>
  <dcterms:created xsi:type="dcterms:W3CDTF">2022-09-20T06:21:37Z</dcterms:created>
  <dcterms:modified xsi:type="dcterms:W3CDTF">2022-09-22T09:53:32Z</dcterms:modified>
</cp:coreProperties>
</file>